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3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8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43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77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11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72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7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9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04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13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21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2B0C-DC85-4D29-BEF8-9BB38B506353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CBA1-529E-46E9-B4CC-6126D4A8A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7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6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8.jpg"/><Relationship Id="rId7" Type="http://schemas.openxmlformats.org/officeDocument/2006/relationships/image" Target="../media/image6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9.jpg"/><Relationship Id="rId7" Type="http://schemas.openxmlformats.org/officeDocument/2006/relationships/image" Target="../media/image7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1.jpg"/><Relationship Id="rId7" Type="http://schemas.openxmlformats.org/officeDocument/2006/relationships/image" Target="../media/image8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8.jpg"/><Relationship Id="rId7" Type="http://schemas.openxmlformats.org/officeDocument/2006/relationships/image" Target="../media/image8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9.png"/><Relationship Id="rId5" Type="http://schemas.openxmlformats.org/officeDocument/2006/relationships/image" Target="../media/image72.png"/><Relationship Id="rId10" Type="http://schemas.openxmlformats.org/officeDocument/2006/relationships/image" Target="../media/image88.png"/><Relationship Id="rId4" Type="http://schemas.openxmlformats.org/officeDocument/2006/relationships/image" Target="../media/image39.jp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46.jpg"/><Relationship Id="rId7" Type="http://schemas.openxmlformats.org/officeDocument/2006/relationships/image" Target="../media/image121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28.png"/><Relationship Id="rId3" Type="http://schemas.openxmlformats.org/officeDocument/2006/relationships/image" Target="../media/image50.jpg"/><Relationship Id="rId7" Type="http://schemas.openxmlformats.org/officeDocument/2006/relationships/image" Target="../media/image102.png"/><Relationship Id="rId12" Type="http://schemas.openxmlformats.org/officeDocument/2006/relationships/image" Target="../media/image127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26.png"/><Relationship Id="rId5" Type="http://schemas.openxmlformats.org/officeDocument/2006/relationships/image" Target="../media/image92.png"/><Relationship Id="rId10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50.jp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90.png"/><Relationship Id="rId9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jpg"/><Relationship Id="rId7" Type="http://schemas.openxmlformats.org/officeDocument/2006/relationships/image" Target="../media/image2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18.jp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7.jp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178F860-F7A5-4195-AE97-CC908F9E91D6}"/>
              </a:ext>
            </a:extLst>
          </p:cNvPr>
          <p:cNvSpPr txBox="1"/>
          <p:nvPr/>
        </p:nvSpPr>
        <p:spPr>
          <a:xfrm>
            <a:off x="878890" y="452761"/>
            <a:ext cx="23072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CS-Wiskunde A 2019-II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805A49F-BBCF-4064-9653-F65DE6613D8F}"/>
              </a:ext>
            </a:extLst>
          </p:cNvPr>
          <p:cNvSpPr>
            <a:spLocks noChangeAspect="1"/>
          </p:cNvSpPr>
          <p:nvPr/>
        </p:nvSpPr>
        <p:spPr>
          <a:xfrm>
            <a:off x="6290296" y="52114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70F973D-3318-41DB-AC66-7CC006B55733}"/>
              </a:ext>
            </a:extLst>
          </p:cNvPr>
          <p:cNvSpPr>
            <a:spLocks noChangeAspect="1"/>
          </p:cNvSpPr>
          <p:nvPr/>
        </p:nvSpPr>
        <p:spPr>
          <a:xfrm>
            <a:off x="6787896" y="52114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74535BC-FA14-4620-A6E6-DE39427958F8}"/>
              </a:ext>
            </a:extLst>
          </p:cNvPr>
          <p:cNvSpPr>
            <a:spLocks noChangeAspect="1"/>
          </p:cNvSpPr>
          <p:nvPr/>
        </p:nvSpPr>
        <p:spPr>
          <a:xfrm>
            <a:off x="4473424" y="482124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140898E-30FD-4D8A-934F-82BDED84B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5" y="944366"/>
            <a:ext cx="8454390" cy="2113598"/>
          </a:xfrm>
          <a:prstGeom prst="rect">
            <a:avLst/>
          </a:prstGeom>
        </p:spPr>
      </p:pic>
      <p:pic>
        <p:nvPicPr>
          <p:cNvPr id="10" name="Afbeelding 9" descr="Afbeelding met mes&#10;&#10;Automatisch gegenereerde beschrijving">
            <a:extLst>
              <a:ext uri="{FF2B5EF4-FFF2-40B4-BE49-F238E27FC236}">
                <a16:creationId xmlns:a16="http://schemas.microsoft.com/office/drawing/2014/main" id="{AB78050C-4545-4490-8886-4BE1CC5C2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4" y="3086097"/>
            <a:ext cx="8547735" cy="1173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F7BD748-7862-4CE9-8E5D-609D52726AD2}"/>
                  </a:ext>
                </a:extLst>
              </p:cNvPr>
              <p:cNvSpPr txBox="1"/>
              <p:nvPr/>
            </p:nvSpPr>
            <p:spPr>
              <a:xfrm>
                <a:off x="1517072" y="4405746"/>
                <a:ext cx="6533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Een afname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3%</m:t>
                    </m:r>
                  </m:oMath>
                </a14:m>
                <a:r>
                  <a:rPr lang="nl-NL" dirty="0"/>
                  <a:t> per jaar betekent dat 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97%</m:t>
                    </m:r>
                  </m:oMath>
                </a14:m>
                <a:r>
                  <a:rPr lang="nl-NL" dirty="0"/>
                  <a:t> per jaar over blijft</a:t>
                </a: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F7BD748-7862-4CE9-8E5D-609D52726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72" y="4405746"/>
                <a:ext cx="6533327" cy="369332"/>
              </a:xfrm>
              <a:prstGeom prst="rect">
                <a:avLst/>
              </a:prstGeom>
              <a:blipFill>
                <a:blip r:embed="rId4"/>
                <a:stretch>
                  <a:fillRect l="-840" t="-10000" r="-84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031CF96-DD88-4F77-8F06-E80F5595A730}"/>
                  </a:ext>
                </a:extLst>
              </p:cNvPr>
              <p:cNvSpPr txBox="1"/>
              <p:nvPr/>
            </p:nvSpPr>
            <p:spPr>
              <a:xfrm>
                <a:off x="1517072" y="4806251"/>
                <a:ext cx="2708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Groeifactor per jaar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0,97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031CF96-DD88-4F77-8F06-E80F5595A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72" y="4806251"/>
                <a:ext cx="2708562" cy="369332"/>
              </a:xfrm>
              <a:prstGeom prst="rect">
                <a:avLst/>
              </a:prstGeom>
              <a:blipFill>
                <a:blip r:embed="rId5"/>
                <a:stretch>
                  <a:fillRect l="-2027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1A1B2CFE-F174-42B2-AFA8-52C40C8CC614}"/>
                  </a:ext>
                </a:extLst>
              </p:cNvPr>
              <p:cNvSpPr txBox="1"/>
              <p:nvPr/>
            </p:nvSpPr>
            <p:spPr>
              <a:xfrm>
                <a:off x="1517072" y="5206756"/>
                <a:ext cx="3200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Groeifactor per 20 jaar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0,97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1A1B2CFE-F174-42B2-AFA8-52C40C8CC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72" y="5206756"/>
                <a:ext cx="3200620" cy="369332"/>
              </a:xfrm>
              <a:prstGeom prst="rect">
                <a:avLst/>
              </a:prstGeom>
              <a:blipFill>
                <a:blip r:embed="rId6"/>
                <a:stretch>
                  <a:fillRect l="-1714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B57C8D9D-79B3-4D1C-B9A0-FB904321D3BC}"/>
                  </a:ext>
                </a:extLst>
              </p:cNvPr>
              <p:cNvSpPr txBox="1"/>
              <p:nvPr/>
            </p:nvSpPr>
            <p:spPr>
              <a:xfrm>
                <a:off x="4653424" y="5252922"/>
                <a:ext cx="1319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=0,54379…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B57C8D9D-79B3-4D1C-B9A0-FB904321D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24" y="5252922"/>
                <a:ext cx="1319272" cy="276999"/>
              </a:xfrm>
              <a:prstGeom prst="rect">
                <a:avLst/>
              </a:prstGeom>
              <a:blipFill>
                <a:blip r:embed="rId7"/>
                <a:stretch>
                  <a:fillRect l="-1382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5C607E9-0509-4583-BCEC-AD8712722C08}"/>
                  </a:ext>
                </a:extLst>
              </p:cNvPr>
              <p:cNvSpPr txBox="1"/>
              <p:nvPr/>
            </p:nvSpPr>
            <p:spPr>
              <a:xfrm>
                <a:off x="1591355" y="5607261"/>
                <a:ext cx="2559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1−0,54379…=0,456…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5C607E9-0509-4583-BCEC-AD8712722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355" y="5607261"/>
                <a:ext cx="2559996" cy="276999"/>
              </a:xfrm>
              <a:prstGeom prst="rect">
                <a:avLst/>
              </a:prstGeom>
              <a:blipFill>
                <a:blip r:embed="rId8"/>
                <a:stretch>
                  <a:fillRect l="-1667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58244A6-07F1-4933-8122-2A7BE6B8E24C}"/>
                  </a:ext>
                </a:extLst>
              </p:cNvPr>
              <p:cNvSpPr txBox="1"/>
              <p:nvPr/>
            </p:nvSpPr>
            <p:spPr>
              <a:xfrm>
                <a:off x="1517072" y="6053932"/>
                <a:ext cx="8130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Het aantal broedende kieviten is in de periode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𝟏𝟗𝟗𝟎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𝟐𝟎𝟏𝟎</m:t>
                    </m:r>
                  </m:oMath>
                </a14:m>
                <a:r>
                  <a:rPr lang="nl-NL" b="1" dirty="0"/>
                  <a:t> met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𝟒𝟔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b="1" dirty="0"/>
                  <a:t> afgenomen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58244A6-07F1-4933-8122-2A7BE6B8E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72" y="6053932"/>
                <a:ext cx="8130624" cy="369332"/>
              </a:xfrm>
              <a:prstGeom prst="rect">
                <a:avLst/>
              </a:prstGeom>
              <a:blipFill>
                <a:blip r:embed="rId9"/>
                <a:stretch>
                  <a:fillRect l="-675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al 20">
            <a:extLst>
              <a:ext uri="{FF2B5EF4-FFF2-40B4-BE49-F238E27FC236}">
                <a16:creationId xmlns:a16="http://schemas.microsoft.com/office/drawing/2014/main" id="{A16A78D6-0D1B-47F0-A920-C00AABC178AB}"/>
              </a:ext>
            </a:extLst>
          </p:cNvPr>
          <p:cNvSpPr>
            <a:spLocks noChangeAspect="1"/>
          </p:cNvSpPr>
          <p:nvPr/>
        </p:nvSpPr>
        <p:spPr>
          <a:xfrm>
            <a:off x="9731677" y="605859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56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vogel&#10;&#10;Automatisch gegenereerde beschrijving">
            <a:extLst>
              <a:ext uri="{FF2B5EF4-FFF2-40B4-BE49-F238E27FC236}">
                <a16:creationId xmlns:a16="http://schemas.microsoft.com/office/drawing/2014/main" id="{84CB8B95-056E-431E-B0BB-3C51B3547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558548"/>
            <a:ext cx="8534400" cy="2066925"/>
          </a:xfrm>
          <a:prstGeom prst="rect">
            <a:avLst/>
          </a:prstGeom>
        </p:spPr>
      </p:pic>
      <p:pic>
        <p:nvPicPr>
          <p:cNvPr id="10" name="Afbeelding 9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FB571B69-BAA7-4CC2-9773-920E6F6C9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1" y="2951018"/>
            <a:ext cx="7307580" cy="288036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9D48817-A383-4A4F-8C7F-24702C4E3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2656045"/>
            <a:ext cx="3822192" cy="3658743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8884DE3B-C4F8-4869-A2D3-4472FCCDE6AA}"/>
              </a:ext>
            </a:extLst>
          </p:cNvPr>
          <p:cNvSpPr>
            <a:spLocks noChangeAspect="1"/>
          </p:cNvSpPr>
          <p:nvPr/>
        </p:nvSpPr>
        <p:spPr>
          <a:xfrm>
            <a:off x="7471064" y="334641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4AA4F1E7-6573-4CD2-B85F-BC5D8A015ADA}"/>
              </a:ext>
            </a:extLst>
          </p:cNvPr>
          <p:cNvSpPr>
            <a:spLocks noChangeAspect="1"/>
          </p:cNvSpPr>
          <p:nvPr/>
        </p:nvSpPr>
        <p:spPr>
          <a:xfrm>
            <a:off x="7471064" y="438898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6BD68A7-2CDE-4F60-B8ED-9E64E6FA1C8A}"/>
              </a:ext>
            </a:extLst>
          </p:cNvPr>
          <p:cNvSpPr/>
          <p:nvPr/>
        </p:nvSpPr>
        <p:spPr>
          <a:xfrm>
            <a:off x="824341" y="3226335"/>
            <a:ext cx="6646723" cy="58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AE66810-20A2-4707-8180-640AA9BD8431}"/>
              </a:ext>
            </a:extLst>
          </p:cNvPr>
          <p:cNvSpPr/>
          <p:nvPr/>
        </p:nvSpPr>
        <p:spPr>
          <a:xfrm>
            <a:off x="854439" y="3843719"/>
            <a:ext cx="7219297" cy="99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508D16C-FAFA-44ED-9594-15D309882C27}"/>
              </a:ext>
            </a:extLst>
          </p:cNvPr>
          <p:cNvSpPr/>
          <p:nvPr/>
        </p:nvSpPr>
        <p:spPr>
          <a:xfrm>
            <a:off x="854439" y="4872394"/>
            <a:ext cx="7219297" cy="99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DF4AF6D0-0E96-420E-88AE-873CE796E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0" y="461728"/>
            <a:ext cx="8614410" cy="23136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B1208B-3DAE-4A94-8ADA-3B889171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36" y="2703593"/>
            <a:ext cx="4053840" cy="3880485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7BFE74F-8C4B-4792-81D9-5A85F9D4ADA6}"/>
              </a:ext>
            </a:extLst>
          </p:cNvPr>
          <p:cNvCxnSpPr/>
          <p:nvPr/>
        </p:nvCxnSpPr>
        <p:spPr>
          <a:xfrm>
            <a:off x="7034645" y="1597757"/>
            <a:ext cx="18184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BF1E59A-CB5B-4606-A7A9-1A6E747381ED}"/>
              </a:ext>
            </a:extLst>
          </p:cNvPr>
          <p:cNvCxnSpPr>
            <a:cxnSpLocks/>
          </p:cNvCxnSpPr>
          <p:nvPr/>
        </p:nvCxnSpPr>
        <p:spPr>
          <a:xfrm>
            <a:off x="1783773" y="1895630"/>
            <a:ext cx="6684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779723C4-3A9D-4CBE-9D8C-0CA04CC48FAC}"/>
              </a:ext>
            </a:extLst>
          </p:cNvPr>
          <p:cNvSpPr txBox="1"/>
          <p:nvPr/>
        </p:nvSpPr>
        <p:spPr>
          <a:xfrm>
            <a:off x="834376" y="2960201"/>
            <a:ext cx="323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San-19 moet 9 uur in bed liggen.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C9A0BB8-908A-4663-879B-AF326907E407}"/>
                  </a:ext>
                </a:extLst>
              </p:cNvPr>
              <p:cNvSpPr txBox="1"/>
              <p:nvPr/>
            </p:nvSpPr>
            <p:spPr>
              <a:xfrm>
                <a:off x="976745" y="3528468"/>
                <a:ext cx="5242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Als san-19 om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/>
                  <a:t> gaat slapen moet ie na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/>
                  <a:t> opstaan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C9A0BB8-908A-4663-879B-AF326907E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45" y="3528468"/>
                <a:ext cx="5242846" cy="369332"/>
              </a:xfrm>
              <a:prstGeom prst="rect">
                <a:avLst/>
              </a:prstGeom>
              <a:blipFill>
                <a:blip r:embed="rId4"/>
                <a:stretch>
                  <a:fillRect l="-930" t="-10000" r="-349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FC815E3A-DE9C-4140-BA2D-FCA81F4F9F63}"/>
              </a:ext>
            </a:extLst>
          </p:cNvPr>
          <p:cNvSpPr>
            <a:spLocks noChangeAspect="1"/>
          </p:cNvSpPr>
          <p:nvPr/>
        </p:nvSpPr>
        <p:spPr>
          <a:xfrm>
            <a:off x="8730937" y="4426532"/>
            <a:ext cx="98234" cy="98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8EB229DC-6E81-42BD-AD30-7F6A7468F61B}"/>
                  </a:ext>
                </a:extLst>
              </p:cNvPr>
              <p:cNvSpPr txBox="1"/>
              <p:nvPr/>
            </p:nvSpPr>
            <p:spPr>
              <a:xfrm>
                <a:off x="994424" y="4024587"/>
                <a:ext cx="5371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Als san-19 om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/>
                  <a:t> gaat slapen moet ie na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/>
                  <a:t> opstaan</a:t>
                </a: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8EB229DC-6E81-42BD-AD30-7F6A7468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24" y="4024587"/>
                <a:ext cx="5371086" cy="369332"/>
              </a:xfrm>
              <a:prstGeom prst="rect">
                <a:avLst/>
              </a:prstGeom>
              <a:blipFill>
                <a:blip r:embed="rId5"/>
                <a:stretch>
                  <a:fillRect l="-908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al 15">
            <a:extLst>
              <a:ext uri="{FF2B5EF4-FFF2-40B4-BE49-F238E27FC236}">
                <a16:creationId xmlns:a16="http://schemas.microsoft.com/office/drawing/2014/main" id="{946D2A18-7BAE-4151-91D1-6A176D7E0363}"/>
              </a:ext>
            </a:extLst>
          </p:cNvPr>
          <p:cNvSpPr>
            <a:spLocks noChangeAspect="1"/>
          </p:cNvSpPr>
          <p:nvPr/>
        </p:nvSpPr>
        <p:spPr>
          <a:xfrm>
            <a:off x="10338064" y="2882749"/>
            <a:ext cx="98234" cy="98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741286F-7C04-498D-9B94-8D851D69EC6E}"/>
              </a:ext>
            </a:extLst>
          </p:cNvPr>
          <p:cNvCxnSpPr>
            <a:cxnSpLocks/>
          </p:cNvCxnSpPr>
          <p:nvPr/>
        </p:nvCxnSpPr>
        <p:spPr>
          <a:xfrm flipV="1">
            <a:off x="7928002" y="2408250"/>
            <a:ext cx="3013628" cy="28599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E23555DE-295A-4D66-9720-171AA9075FED}"/>
                  </a:ext>
                </a:extLst>
              </p:cNvPr>
              <p:cNvSpPr txBox="1"/>
              <p:nvPr/>
            </p:nvSpPr>
            <p:spPr>
              <a:xfrm>
                <a:off x="994424" y="4520706"/>
                <a:ext cx="5775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Tel het aantal punten “boven” de lijn door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21,6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24,9</m:t>
                        </m:r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E23555DE-295A-4D66-9720-171AA9075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24" y="4520706"/>
                <a:ext cx="5775877" cy="369332"/>
              </a:xfrm>
              <a:prstGeom prst="rect">
                <a:avLst/>
              </a:prstGeom>
              <a:blipFill>
                <a:blip r:embed="rId6"/>
                <a:stretch>
                  <a:fillRect l="-844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C258587-80AE-44D6-9CB7-E7B4B891078D}"/>
                  </a:ext>
                </a:extLst>
              </p:cNvPr>
              <p:cNvSpPr txBox="1"/>
              <p:nvPr/>
            </p:nvSpPr>
            <p:spPr>
              <a:xfrm>
                <a:off x="994424" y="5016825"/>
                <a:ext cx="3361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gevraagde </a:t>
                </a:r>
                <a:r>
                  <a:rPr lang="nl-NL" b="1" dirty="0"/>
                  <a:t>aantal</a:t>
                </a:r>
                <a:r>
                  <a:rPr lang="nl-NL" dirty="0"/>
                  <a:t> nachten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C258587-80AE-44D6-9CB7-E7B4B891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24" y="5016825"/>
                <a:ext cx="3361946" cy="369332"/>
              </a:xfrm>
              <a:prstGeom prst="rect">
                <a:avLst/>
              </a:prstGeom>
              <a:blipFill>
                <a:blip r:embed="rId7"/>
                <a:stretch>
                  <a:fillRect l="-1449" t="-983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al 21">
            <a:extLst>
              <a:ext uri="{FF2B5EF4-FFF2-40B4-BE49-F238E27FC236}">
                <a16:creationId xmlns:a16="http://schemas.microsoft.com/office/drawing/2014/main" id="{587285E7-EACC-4F03-A372-1FA6E1893725}"/>
              </a:ext>
            </a:extLst>
          </p:cNvPr>
          <p:cNvSpPr>
            <a:spLocks noChangeAspect="1"/>
          </p:cNvSpPr>
          <p:nvPr/>
        </p:nvSpPr>
        <p:spPr>
          <a:xfrm>
            <a:off x="6735117" y="35378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77204900-DBBC-4F50-976C-FE72B572F33E}"/>
              </a:ext>
            </a:extLst>
          </p:cNvPr>
          <p:cNvSpPr>
            <a:spLocks noChangeAspect="1"/>
          </p:cNvSpPr>
          <p:nvPr/>
        </p:nvSpPr>
        <p:spPr>
          <a:xfrm>
            <a:off x="6735117" y="404445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C3846903-D0A0-47AC-A941-9FB93C68A8BF}"/>
              </a:ext>
            </a:extLst>
          </p:cNvPr>
          <p:cNvSpPr>
            <a:spLocks noChangeAspect="1"/>
          </p:cNvSpPr>
          <p:nvPr/>
        </p:nvSpPr>
        <p:spPr>
          <a:xfrm>
            <a:off x="6740283" y="450756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89EE869A-FE16-4FBB-B95D-DF3732025E24}"/>
              </a:ext>
            </a:extLst>
          </p:cNvPr>
          <p:cNvSpPr>
            <a:spLocks noChangeAspect="1"/>
          </p:cNvSpPr>
          <p:nvPr/>
        </p:nvSpPr>
        <p:spPr>
          <a:xfrm>
            <a:off x="6735117" y="497676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71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078296A-446F-4EE1-BFB9-AD3F590B8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97" y="563282"/>
            <a:ext cx="7380922" cy="1473518"/>
          </a:xfrm>
          <a:prstGeom prst="rect">
            <a:avLst/>
          </a:prstGeom>
        </p:spPr>
      </p:pic>
      <p:pic>
        <p:nvPicPr>
          <p:cNvPr id="7" name="Afbeelding 6" descr="Afbeelding met klok&#10;&#10;Automatisch gegenereerde beschrijving">
            <a:extLst>
              <a:ext uri="{FF2B5EF4-FFF2-40B4-BE49-F238E27FC236}">
                <a16:creationId xmlns:a16="http://schemas.microsoft.com/office/drawing/2014/main" id="{3DBBB935-ED95-484D-BDA4-9469B1F98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96" y="2551187"/>
            <a:ext cx="5460683" cy="1980247"/>
          </a:xfrm>
          <a:prstGeom prst="rect">
            <a:avLst/>
          </a:prstGeom>
        </p:spPr>
      </p:pic>
      <p:sp>
        <p:nvSpPr>
          <p:cNvPr id="10" name="Actieknop: Vooruit of Volgend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6C1D18D-7011-4374-91B0-0D66777DB367}"/>
              </a:ext>
            </a:extLst>
          </p:cNvPr>
          <p:cNvSpPr>
            <a:spLocks noChangeAspect="1"/>
          </p:cNvSpPr>
          <p:nvPr/>
        </p:nvSpPr>
        <p:spPr>
          <a:xfrm>
            <a:off x="10558395" y="563282"/>
            <a:ext cx="663416" cy="663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81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id="{8295CB30-27DA-4F56-ADB1-387D32D6A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6" y="410477"/>
            <a:ext cx="8621078" cy="2653665"/>
          </a:xfrm>
          <a:prstGeom prst="rect">
            <a:avLst/>
          </a:prstGeom>
        </p:spPr>
      </p:pic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E9156C2-F14A-4E8A-8A38-B62299E02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36" y="3168052"/>
            <a:ext cx="7234238" cy="3067050"/>
          </a:xfrm>
          <a:prstGeom prst="rect">
            <a:avLst/>
          </a:prstGeom>
        </p:spPr>
      </p:pic>
      <p:sp>
        <p:nvSpPr>
          <p:cNvPr id="4" name="Actieknop: Terug of Vorige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98E4B0F-C0C7-4745-9B90-B36859A0F536}"/>
              </a:ext>
            </a:extLst>
          </p:cNvPr>
          <p:cNvSpPr>
            <a:spLocks noChangeAspect="1"/>
          </p:cNvSpPr>
          <p:nvPr/>
        </p:nvSpPr>
        <p:spPr>
          <a:xfrm>
            <a:off x="10671467" y="618297"/>
            <a:ext cx="663416" cy="663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2404048-5BED-4913-8D29-4194904002E7}"/>
              </a:ext>
            </a:extLst>
          </p:cNvPr>
          <p:cNvSpPr/>
          <p:nvPr/>
        </p:nvSpPr>
        <p:spPr>
          <a:xfrm>
            <a:off x="1562536" y="3429000"/>
            <a:ext cx="7135150" cy="55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C281D98-BBAF-4349-A7DB-8212AF5F3C79}"/>
              </a:ext>
            </a:extLst>
          </p:cNvPr>
          <p:cNvSpPr/>
          <p:nvPr/>
        </p:nvSpPr>
        <p:spPr>
          <a:xfrm>
            <a:off x="1612080" y="3984171"/>
            <a:ext cx="7135150" cy="55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04166FC-E540-455F-B357-AEF981789C22}"/>
              </a:ext>
            </a:extLst>
          </p:cNvPr>
          <p:cNvSpPr/>
          <p:nvPr/>
        </p:nvSpPr>
        <p:spPr>
          <a:xfrm>
            <a:off x="1562536" y="4696133"/>
            <a:ext cx="7184694" cy="153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D132B80-41C6-4E9D-9150-5DE4E69014E8}"/>
              </a:ext>
            </a:extLst>
          </p:cNvPr>
          <p:cNvSpPr>
            <a:spLocks noChangeAspect="1"/>
          </p:cNvSpPr>
          <p:nvPr/>
        </p:nvSpPr>
        <p:spPr>
          <a:xfrm>
            <a:off x="9370118" y="40917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102043AF-26E6-43A4-A982-1720F0378BF3}"/>
              </a:ext>
            </a:extLst>
          </p:cNvPr>
          <p:cNvSpPr>
            <a:spLocks noChangeAspect="1"/>
          </p:cNvSpPr>
          <p:nvPr/>
        </p:nvSpPr>
        <p:spPr>
          <a:xfrm>
            <a:off x="9361783" y="346064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47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3E70A14-D60F-4E80-ADF3-0E5953A9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58908"/>
            <a:ext cx="8321040" cy="47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220582B-1E07-45A7-9B3D-12AE177CD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1" y="326647"/>
            <a:ext cx="6594158" cy="48339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38908F-BA59-496B-9EAB-2058D9DA6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00" y="5202149"/>
            <a:ext cx="8267700" cy="1266825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B3987D4-72CD-483F-BD1A-5DF35562BC54}"/>
              </a:ext>
            </a:extLst>
          </p:cNvPr>
          <p:cNvCxnSpPr/>
          <p:nvPr/>
        </p:nvCxnSpPr>
        <p:spPr>
          <a:xfrm>
            <a:off x="2909454" y="3380220"/>
            <a:ext cx="3657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7F3426C-CB04-4A55-8788-CDD36AED2856}"/>
              </a:ext>
            </a:extLst>
          </p:cNvPr>
          <p:cNvCxnSpPr/>
          <p:nvPr/>
        </p:nvCxnSpPr>
        <p:spPr>
          <a:xfrm>
            <a:off x="4145973" y="3429000"/>
            <a:ext cx="0" cy="105987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B7F9598-2BB5-4A25-8D54-96D4629CFE48}"/>
              </a:ext>
            </a:extLst>
          </p:cNvPr>
          <p:cNvCxnSpPr>
            <a:cxnSpLocks/>
          </p:cNvCxnSpPr>
          <p:nvPr/>
        </p:nvCxnSpPr>
        <p:spPr>
          <a:xfrm>
            <a:off x="3539837" y="3391552"/>
            <a:ext cx="0" cy="109732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B3436F1-87BE-4FCA-B127-83C47A815559}"/>
                  </a:ext>
                </a:extLst>
              </p:cNvPr>
              <p:cNvSpPr txBox="1"/>
              <p:nvPr/>
            </p:nvSpPr>
            <p:spPr>
              <a:xfrm>
                <a:off x="7502237" y="893618"/>
                <a:ext cx="3323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Aflezen uit de figuur bij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nl-NL" dirty="0"/>
                  <a:t>: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B3436F1-87BE-4FCA-B127-83C47A81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237" y="893618"/>
                <a:ext cx="3323730" cy="369332"/>
              </a:xfrm>
              <a:prstGeom prst="rect">
                <a:avLst/>
              </a:prstGeom>
              <a:blipFill>
                <a:blip r:embed="rId4"/>
                <a:stretch>
                  <a:fillRect l="-1651" t="-10000" r="-55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51224D5-33BE-4B99-ACCA-D40B59AE88A7}"/>
                  </a:ext>
                </a:extLst>
              </p:cNvPr>
              <p:cNvSpPr txBox="1"/>
              <p:nvPr/>
            </p:nvSpPr>
            <p:spPr>
              <a:xfrm>
                <a:off x="7502237" y="1693719"/>
                <a:ext cx="1110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1000 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𝑀𝑏𝑖𝑡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51224D5-33BE-4B99-ACCA-D40B59AE8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237" y="1693719"/>
                <a:ext cx="1110112" cy="276999"/>
              </a:xfrm>
              <a:prstGeom prst="rect">
                <a:avLst/>
              </a:prstGeom>
              <a:blipFill>
                <a:blip r:embed="rId5"/>
                <a:stretch>
                  <a:fillRect l="-4945" r="-439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0C693BB-D74E-4D24-A05C-DA3AD5415CA9}"/>
              </a:ext>
            </a:extLst>
          </p:cNvPr>
          <p:cNvCxnSpPr>
            <a:cxnSpLocks/>
          </p:cNvCxnSpPr>
          <p:nvPr/>
        </p:nvCxnSpPr>
        <p:spPr>
          <a:xfrm flipV="1">
            <a:off x="8653913" y="1832218"/>
            <a:ext cx="6251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2208683-E16F-4CAF-B2C9-11F71924FD6B}"/>
                  </a:ext>
                </a:extLst>
              </p:cNvPr>
              <p:cNvSpPr txBox="1"/>
              <p:nvPr/>
            </p:nvSpPr>
            <p:spPr>
              <a:xfrm>
                <a:off x="7502237" y="2262987"/>
                <a:ext cx="981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𝑀𝑏𝑖𝑡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2208683-E16F-4CAF-B2C9-11F71924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237" y="2262987"/>
                <a:ext cx="981872" cy="276999"/>
              </a:xfrm>
              <a:prstGeom prst="rect">
                <a:avLst/>
              </a:prstGeom>
              <a:blipFill>
                <a:blip r:embed="rId6"/>
                <a:stretch>
                  <a:fillRect l="-5590" r="-496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83DDB75E-157A-41F3-BF97-34F6C2A79BDE}"/>
              </a:ext>
            </a:extLst>
          </p:cNvPr>
          <p:cNvCxnSpPr>
            <a:cxnSpLocks/>
          </p:cNvCxnSpPr>
          <p:nvPr/>
        </p:nvCxnSpPr>
        <p:spPr>
          <a:xfrm flipV="1">
            <a:off x="8653913" y="2401486"/>
            <a:ext cx="6251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9FFEE1A7-BD2E-4C86-B29A-EDE59AEFBF1C}"/>
                  </a:ext>
                </a:extLst>
              </p:cNvPr>
              <p:cNvSpPr txBox="1"/>
              <p:nvPr/>
            </p:nvSpPr>
            <p:spPr>
              <a:xfrm>
                <a:off x="9658350" y="1693718"/>
                <a:ext cx="743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3,3 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9FFEE1A7-BD2E-4C86-B29A-EDE59AEFB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50" y="1693718"/>
                <a:ext cx="743089" cy="276999"/>
              </a:xfrm>
              <a:prstGeom prst="rect">
                <a:avLst/>
              </a:prstGeom>
              <a:blipFill>
                <a:blip r:embed="rId7"/>
                <a:stretch>
                  <a:fillRect l="-6557" r="-4098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2F7563E0-5140-4C80-957C-D5A6B6A1FB7B}"/>
                  </a:ext>
                </a:extLst>
              </p:cNvPr>
              <p:cNvSpPr txBox="1"/>
              <p:nvPr/>
            </p:nvSpPr>
            <p:spPr>
              <a:xfrm>
                <a:off x="9658350" y="2262987"/>
                <a:ext cx="743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1,7 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2F7563E0-5140-4C80-957C-D5A6B6A1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50" y="2262987"/>
                <a:ext cx="743089" cy="276999"/>
              </a:xfrm>
              <a:prstGeom prst="rect">
                <a:avLst/>
              </a:prstGeom>
              <a:blipFill>
                <a:blip r:embed="rId8"/>
                <a:stretch>
                  <a:fillRect l="-6557" r="-409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09A3E88-A496-46EF-868D-735E769FF637}"/>
                  </a:ext>
                </a:extLst>
              </p:cNvPr>
              <p:cNvSpPr txBox="1"/>
              <p:nvPr/>
            </p:nvSpPr>
            <p:spPr>
              <a:xfrm>
                <a:off x="7502237" y="2832013"/>
                <a:ext cx="1543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3,3−1,7=1,6</m:t>
                      </m:r>
                    </m:oMath>
                  </m:oMathPara>
                </a14:m>
                <a:endParaRPr lang="nl-NL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09A3E88-A496-46EF-868D-735E769FF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237" y="2832013"/>
                <a:ext cx="1543691" cy="276999"/>
              </a:xfrm>
              <a:prstGeom prst="rect">
                <a:avLst/>
              </a:prstGeom>
              <a:blipFill>
                <a:blip r:embed="rId9"/>
                <a:stretch>
                  <a:fillRect l="-3557" r="-3162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FE57C807-E4BC-4C35-941D-4F352AA97852}"/>
                  </a:ext>
                </a:extLst>
              </p:cNvPr>
              <p:cNvSpPr txBox="1"/>
              <p:nvPr/>
            </p:nvSpPr>
            <p:spPr>
              <a:xfrm>
                <a:off x="7502237" y="3595255"/>
                <a:ext cx="2530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Het duurt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nl-NL" b="1" dirty="0"/>
                  <a:t> sec langer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FE57C807-E4BC-4C35-941D-4F352AA9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237" y="3595255"/>
                <a:ext cx="2530565" cy="369332"/>
              </a:xfrm>
              <a:prstGeom prst="rect">
                <a:avLst/>
              </a:prstGeom>
              <a:blipFill>
                <a:blip r:embed="rId10"/>
                <a:stretch>
                  <a:fillRect l="-2169" t="-10000" r="-1446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al 20">
            <a:extLst>
              <a:ext uri="{FF2B5EF4-FFF2-40B4-BE49-F238E27FC236}">
                <a16:creationId xmlns:a16="http://schemas.microsoft.com/office/drawing/2014/main" id="{AA72D301-386D-4820-89E5-E3B5C0CB6561}"/>
              </a:ext>
            </a:extLst>
          </p:cNvPr>
          <p:cNvSpPr>
            <a:spLocks noChangeAspect="1"/>
          </p:cNvSpPr>
          <p:nvPr/>
        </p:nvSpPr>
        <p:spPr>
          <a:xfrm>
            <a:off x="10856320" y="222148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2ECE41F4-D64A-44DB-AEC6-09306FEF3D8D}"/>
              </a:ext>
            </a:extLst>
          </p:cNvPr>
          <p:cNvSpPr>
            <a:spLocks noChangeAspect="1"/>
          </p:cNvSpPr>
          <p:nvPr/>
        </p:nvSpPr>
        <p:spPr>
          <a:xfrm>
            <a:off x="10856320" y="35999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F8F99A99-011D-400F-BAA5-9B8EAF3936F4}"/>
              </a:ext>
            </a:extLst>
          </p:cNvPr>
          <p:cNvSpPr>
            <a:spLocks noChangeAspect="1"/>
          </p:cNvSpPr>
          <p:nvPr/>
        </p:nvSpPr>
        <p:spPr>
          <a:xfrm>
            <a:off x="10856320" y="16522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9A776363-9FDA-4AC6-B9E2-657352DC51F8}"/>
              </a:ext>
            </a:extLst>
          </p:cNvPr>
          <p:cNvCxnSpPr>
            <a:cxnSpLocks/>
          </p:cNvCxnSpPr>
          <p:nvPr/>
        </p:nvCxnSpPr>
        <p:spPr>
          <a:xfrm>
            <a:off x="3539837" y="4479348"/>
            <a:ext cx="606136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0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220582B-1E07-45A7-9B3D-12AE177CD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0" y="247192"/>
            <a:ext cx="6594158" cy="48339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BA52-7195-4955-AB46-D01B12323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0" y="4983938"/>
            <a:ext cx="8627745" cy="1626870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0B57699-FE2A-46D5-ABB8-D4ED0A95EB5A}"/>
              </a:ext>
            </a:extLst>
          </p:cNvPr>
          <p:cNvCxnSpPr>
            <a:cxnSpLocks/>
          </p:cNvCxnSpPr>
          <p:nvPr/>
        </p:nvCxnSpPr>
        <p:spPr>
          <a:xfrm>
            <a:off x="5410181" y="5388429"/>
            <a:ext cx="386890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040CC7E-FC32-4509-9833-2527BC1B60E5}"/>
                  </a:ext>
                </a:extLst>
              </p:cNvPr>
              <p:cNvSpPr txBox="1"/>
              <p:nvPr/>
            </p:nvSpPr>
            <p:spPr>
              <a:xfrm>
                <a:off x="9279082" y="740011"/>
                <a:ext cx="1545359" cy="498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𝑐𝑜𝑛𝑠𝑡𝑎𝑛𝑡𝑒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040CC7E-FC32-4509-9833-2527BC1B6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082" y="740011"/>
                <a:ext cx="1545359" cy="4985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9D1FFE4-BF97-4CCA-A3D5-1FF75888FB12}"/>
              </a:ext>
            </a:extLst>
          </p:cNvPr>
          <p:cNvCxnSpPr>
            <a:cxnSpLocks/>
          </p:cNvCxnSpPr>
          <p:nvPr/>
        </p:nvCxnSpPr>
        <p:spPr>
          <a:xfrm>
            <a:off x="1801071" y="5665520"/>
            <a:ext cx="16798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9DEB052-045E-4395-BE02-A9074EA1E9F7}"/>
              </a:ext>
            </a:extLst>
          </p:cNvPr>
          <p:cNvSpPr txBox="1"/>
          <p:nvPr/>
        </p:nvSpPr>
        <p:spPr>
          <a:xfrm>
            <a:off x="7344631" y="1569451"/>
            <a:ext cx="172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Vul een punt in,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A4171AE2-B894-4774-AC34-66352D30B842}"/>
                  </a:ext>
                </a:extLst>
              </p:cNvPr>
              <p:cNvSpPr txBox="1"/>
              <p:nvPr/>
            </p:nvSpPr>
            <p:spPr>
              <a:xfrm>
                <a:off x="7344631" y="804612"/>
                <a:ext cx="17799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Voor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nl-NL" dirty="0"/>
                  <a:t> :</a:t>
                </a: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A4171AE2-B894-4774-AC34-66352D30B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31" y="804612"/>
                <a:ext cx="1779911" cy="369332"/>
              </a:xfrm>
              <a:prstGeom prst="rect">
                <a:avLst/>
              </a:prstGeom>
              <a:blipFill>
                <a:blip r:embed="rId5"/>
                <a:stretch>
                  <a:fillRect l="-3082" t="-9836" r="-171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al 14">
            <a:extLst>
              <a:ext uri="{FF2B5EF4-FFF2-40B4-BE49-F238E27FC236}">
                <a16:creationId xmlns:a16="http://schemas.microsoft.com/office/drawing/2014/main" id="{BF280632-D78B-408A-B8A7-3CD14966C1FE}"/>
              </a:ext>
            </a:extLst>
          </p:cNvPr>
          <p:cNvSpPr/>
          <p:nvPr/>
        </p:nvSpPr>
        <p:spPr>
          <a:xfrm>
            <a:off x="3605321" y="252026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8ECB549-9DCA-4AEA-8C38-0259950E4E37}"/>
              </a:ext>
            </a:extLst>
          </p:cNvPr>
          <p:cNvSpPr txBox="1"/>
          <p:nvPr/>
        </p:nvSpPr>
        <p:spPr>
          <a:xfrm>
            <a:off x="7403388" y="2204933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3CB9F17E-6D7D-492F-9565-DC2190CAA4E8}"/>
                  </a:ext>
                </a:extLst>
              </p:cNvPr>
              <p:cNvSpPr txBox="1"/>
              <p:nvPr/>
            </p:nvSpPr>
            <p:spPr>
              <a:xfrm>
                <a:off x="8280186" y="2117031"/>
                <a:ext cx="1771575" cy="498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500=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𝑐𝑜𝑛𝑠𝑡𝑎𝑛𝑡𝑒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3CB9F17E-6D7D-492F-9565-DC2190CA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86" y="2117031"/>
                <a:ext cx="1771575" cy="4985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F657C4B4-DBD0-4223-AEB5-DCD5761095AD}"/>
              </a:ext>
            </a:extLst>
          </p:cNvPr>
          <p:cNvSpPr txBox="1"/>
          <p:nvPr/>
        </p:nvSpPr>
        <p:spPr>
          <a:xfrm>
            <a:off x="7399550" y="301117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BDF1BFE-9D5D-4AE8-BEC6-B7C192051B68}"/>
                  </a:ext>
                </a:extLst>
              </p:cNvPr>
              <p:cNvSpPr txBox="1"/>
              <p:nvPr/>
            </p:nvSpPr>
            <p:spPr>
              <a:xfrm>
                <a:off x="8280186" y="3063047"/>
                <a:ext cx="1899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1000=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𝑐𝑜𝑛𝑠𝑡𝑎𝑛𝑡𝑒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BDF1BFE-9D5D-4AE8-BEC6-B7C19205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86" y="3063047"/>
                <a:ext cx="1899815" cy="276999"/>
              </a:xfrm>
              <a:prstGeom prst="rect">
                <a:avLst/>
              </a:prstGeom>
              <a:blipFill>
                <a:blip r:embed="rId7"/>
                <a:stretch>
                  <a:fillRect l="-2244" r="-224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vak 19">
            <a:extLst>
              <a:ext uri="{FF2B5EF4-FFF2-40B4-BE49-F238E27FC236}">
                <a16:creationId xmlns:a16="http://schemas.microsoft.com/office/drawing/2014/main" id="{77AA0959-1C7F-417C-878E-134A15693C7D}"/>
              </a:ext>
            </a:extLst>
          </p:cNvPr>
          <p:cNvSpPr txBox="1"/>
          <p:nvPr/>
        </p:nvSpPr>
        <p:spPr>
          <a:xfrm>
            <a:off x="7393874" y="3901124"/>
            <a:ext cx="102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2D751305-03E1-4DDE-A093-EB813A6857A6}"/>
                  </a:ext>
                </a:extLst>
              </p:cNvPr>
              <p:cNvSpPr txBox="1"/>
              <p:nvPr/>
            </p:nvSpPr>
            <p:spPr>
              <a:xfrm>
                <a:off x="8509555" y="3809213"/>
                <a:ext cx="106420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nl-NL" b="1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2D751305-03E1-4DDE-A093-EB813A685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555" y="3809213"/>
                <a:ext cx="1064201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al 21">
            <a:extLst>
              <a:ext uri="{FF2B5EF4-FFF2-40B4-BE49-F238E27FC236}">
                <a16:creationId xmlns:a16="http://schemas.microsoft.com/office/drawing/2014/main" id="{8BA84C14-EFD0-4488-BAE8-639C52B0FDA9}"/>
              </a:ext>
            </a:extLst>
          </p:cNvPr>
          <p:cNvSpPr>
            <a:spLocks noChangeAspect="1"/>
          </p:cNvSpPr>
          <p:nvPr/>
        </p:nvSpPr>
        <p:spPr>
          <a:xfrm>
            <a:off x="11202770" y="211303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219EF341-B99C-44AB-AEBD-E6A2BEF842FA}"/>
              </a:ext>
            </a:extLst>
          </p:cNvPr>
          <p:cNvSpPr>
            <a:spLocks noChangeAspect="1"/>
          </p:cNvSpPr>
          <p:nvPr/>
        </p:nvSpPr>
        <p:spPr>
          <a:xfrm>
            <a:off x="11202770" y="389915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3B631C8B-02D6-487D-92F8-FA4DBE1A62FF}"/>
              </a:ext>
            </a:extLst>
          </p:cNvPr>
          <p:cNvSpPr>
            <a:spLocks noChangeAspect="1"/>
          </p:cNvSpPr>
          <p:nvPr/>
        </p:nvSpPr>
        <p:spPr>
          <a:xfrm>
            <a:off x="11202770" y="81394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B9F30A84-A1FB-49B0-B61F-60541B5D4B8E}"/>
                  </a:ext>
                </a:extLst>
              </p:cNvPr>
              <p:cNvSpPr/>
              <p:nvPr/>
            </p:nvSpPr>
            <p:spPr>
              <a:xfrm>
                <a:off x="8914579" y="1567616"/>
                <a:ext cx="1253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bv.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2,500</m:t>
                        </m:r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B9F30A84-A1FB-49B0-B61F-60541B5D4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579" y="1567616"/>
                <a:ext cx="1253869" cy="369332"/>
              </a:xfrm>
              <a:prstGeom prst="rect">
                <a:avLst/>
              </a:prstGeom>
              <a:blipFill>
                <a:blip r:embed="rId9"/>
                <a:stretch>
                  <a:fillRect l="-3883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5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D1DE8FC-6E9C-4EA8-9B3B-B83D63B9D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1" y="108239"/>
            <a:ext cx="7720965" cy="179355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26FF6B-3355-450C-ACBA-DAD53D18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5" y="1943361"/>
            <a:ext cx="7507605" cy="490061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1DA9539-DFCB-475C-AB7F-B182BE92C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30" y="5242412"/>
            <a:ext cx="5027295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1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4655030-66C6-4B75-964B-5A8AA3ADC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3" y="90070"/>
            <a:ext cx="8561070" cy="17668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76E53CC-D2C2-4B9B-94BE-37C3B0DBC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5" y="1943361"/>
            <a:ext cx="7507605" cy="4900613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79BB43E-2621-42AE-A9D1-0F9BA7101AFE}"/>
              </a:ext>
            </a:extLst>
          </p:cNvPr>
          <p:cNvCxnSpPr/>
          <p:nvPr/>
        </p:nvCxnSpPr>
        <p:spPr>
          <a:xfrm>
            <a:off x="2097322" y="4800600"/>
            <a:ext cx="46966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766DEC7-C7CD-4978-A6CD-68BDE6D5F330}"/>
              </a:ext>
            </a:extLst>
          </p:cNvPr>
          <p:cNvCxnSpPr/>
          <p:nvPr/>
        </p:nvCxnSpPr>
        <p:spPr>
          <a:xfrm>
            <a:off x="4708358" y="4800600"/>
            <a:ext cx="0" cy="152801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0701ECF-054A-444A-A664-396E9C865D8D}"/>
              </a:ext>
            </a:extLst>
          </p:cNvPr>
          <p:cNvCxnSpPr/>
          <p:nvPr/>
        </p:nvCxnSpPr>
        <p:spPr>
          <a:xfrm>
            <a:off x="6533157" y="4800594"/>
            <a:ext cx="0" cy="152801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A35CD4BD-E8A9-45BC-B0E0-8D68C993116C}"/>
                  </a:ext>
                </a:extLst>
              </p:cNvPr>
              <p:cNvSpPr txBox="1"/>
              <p:nvPr/>
            </p:nvSpPr>
            <p:spPr>
              <a:xfrm>
                <a:off x="7891402" y="2473036"/>
                <a:ext cx="30354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Lees af uit de figuur bij </a:t>
                </a:r>
              </a:p>
              <a:p>
                <a:pPr algn="ctr"/>
                <a:r>
                  <a:rPr lang="nl-NL" dirty="0"/>
                  <a:t>uploadhoeveelheid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900 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𝑀𝑏𝑖𝑡</m:t>
                    </m:r>
                  </m:oMath>
                </a14:m>
                <a:r>
                  <a:rPr lang="nl-NL" dirty="0"/>
                  <a:t>:</a:t>
                </a: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A35CD4BD-E8A9-45BC-B0E0-8D68C9931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402" y="2473036"/>
                <a:ext cx="3035446" cy="646331"/>
              </a:xfrm>
              <a:prstGeom prst="rect">
                <a:avLst/>
              </a:prstGeom>
              <a:blipFill>
                <a:blip r:embed="rId4"/>
                <a:stretch>
                  <a:fillRect l="-1408" t="-5660" r="-1207" b="-141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959535BC-FB1B-47EE-9914-71BA4C45E7A1}"/>
              </a:ext>
            </a:extLst>
          </p:cNvPr>
          <p:cNvSpPr txBox="1"/>
          <p:nvPr/>
        </p:nvSpPr>
        <p:spPr>
          <a:xfrm>
            <a:off x="7891402" y="3429000"/>
            <a:ext cx="212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Doorsneegebruikers: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71E9944-CDC5-4752-B8BB-675199BFD32B}"/>
                  </a:ext>
                </a:extLst>
              </p:cNvPr>
              <p:cNvSpPr txBox="1"/>
              <p:nvPr/>
            </p:nvSpPr>
            <p:spPr>
              <a:xfrm>
                <a:off x="10165057" y="3429000"/>
                <a:ext cx="1103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mei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2017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71E9944-CDC5-4752-B8BB-675199BFD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057" y="3429000"/>
                <a:ext cx="1103187" cy="369332"/>
              </a:xfrm>
              <a:prstGeom prst="rect">
                <a:avLst/>
              </a:prstGeom>
              <a:blipFill>
                <a:blip r:embed="rId5"/>
                <a:stretch>
                  <a:fillRect l="-4420" t="-10000" b="-2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42C1395F-78C8-42B1-9660-E056E57765D1}"/>
              </a:ext>
            </a:extLst>
          </p:cNvPr>
          <p:cNvSpPr txBox="1"/>
          <p:nvPr/>
        </p:nvSpPr>
        <p:spPr>
          <a:xfrm>
            <a:off x="7901793" y="3923299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Achterblijvers: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5CA5F320-16B9-4E04-A143-78892AF1DCCD}"/>
                  </a:ext>
                </a:extLst>
              </p:cNvPr>
              <p:cNvSpPr txBox="1"/>
              <p:nvPr/>
            </p:nvSpPr>
            <p:spPr>
              <a:xfrm>
                <a:off x="9571313" y="3917017"/>
                <a:ext cx="1768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september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2019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5CA5F320-16B9-4E04-A143-78892AF1D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313" y="3917017"/>
                <a:ext cx="1768113" cy="369332"/>
              </a:xfrm>
              <a:prstGeom prst="rect">
                <a:avLst/>
              </a:prstGeom>
              <a:blipFill>
                <a:blip r:embed="rId6"/>
                <a:stretch>
                  <a:fillRect l="-2759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4F16065-BD76-482C-A571-B11086F3F79B}"/>
              </a:ext>
            </a:extLst>
          </p:cNvPr>
          <p:cNvCxnSpPr/>
          <p:nvPr/>
        </p:nvCxnSpPr>
        <p:spPr>
          <a:xfrm>
            <a:off x="4708358" y="6328605"/>
            <a:ext cx="1824799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6D034A3-E7FD-47E7-A884-E1D230E4C7DE}"/>
                  </a:ext>
                </a:extLst>
              </p:cNvPr>
              <p:cNvSpPr txBox="1"/>
              <p:nvPr/>
            </p:nvSpPr>
            <p:spPr>
              <a:xfrm>
                <a:off x="7999510" y="4508112"/>
                <a:ext cx="2193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8+12+8=28 </m:t>
                      </m:r>
                      <m:r>
                        <a:rPr lang="nl-NL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𝑚𝑛𝑑</m:t>
                      </m:r>
                    </m:oMath>
                  </m:oMathPara>
                </a14:m>
                <a:endParaRPr lang="nl-NL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6D034A3-E7FD-47E7-A884-E1D230E4C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510" y="4508112"/>
                <a:ext cx="2193806" cy="276999"/>
              </a:xfrm>
              <a:prstGeom prst="rect">
                <a:avLst/>
              </a:prstGeom>
              <a:blipFill>
                <a:blip r:embed="rId7"/>
                <a:stretch>
                  <a:fillRect l="-1944" r="-2222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ED9433BA-3CFE-4DE3-B5B7-48899527B7C3}"/>
                  </a:ext>
                </a:extLst>
              </p:cNvPr>
              <p:cNvSpPr txBox="1"/>
              <p:nvPr/>
            </p:nvSpPr>
            <p:spPr>
              <a:xfrm>
                <a:off x="7891427" y="5195267"/>
                <a:ext cx="3602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Dit is dus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NL" b="1" dirty="0"/>
                  <a:t> jaar en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nl-NL" b="1" dirty="0"/>
                  <a:t> maanden later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ED9433BA-3CFE-4DE3-B5B7-48899527B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427" y="5195267"/>
                <a:ext cx="3602140" cy="369332"/>
              </a:xfrm>
              <a:prstGeom prst="rect">
                <a:avLst/>
              </a:prstGeom>
              <a:blipFill>
                <a:blip r:embed="rId8"/>
                <a:stretch>
                  <a:fillRect l="-1525" t="-8197" r="-84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al 19">
            <a:extLst>
              <a:ext uri="{FF2B5EF4-FFF2-40B4-BE49-F238E27FC236}">
                <a16:creationId xmlns:a16="http://schemas.microsoft.com/office/drawing/2014/main" id="{8B36991C-67DF-4C73-A5D3-2CC2DBC9C70C}"/>
              </a:ext>
            </a:extLst>
          </p:cNvPr>
          <p:cNvSpPr>
            <a:spLocks noChangeAspect="1"/>
          </p:cNvSpPr>
          <p:nvPr/>
        </p:nvSpPr>
        <p:spPr>
          <a:xfrm>
            <a:off x="11562770" y="39157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9A4EEC0-7470-4649-909D-E265A0C7D5FD}"/>
              </a:ext>
            </a:extLst>
          </p:cNvPr>
          <p:cNvSpPr>
            <a:spLocks noChangeAspect="1"/>
          </p:cNvSpPr>
          <p:nvPr/>
        </p:nvSpPr>
        <p:spPr>
          <a:xfrm>
            <a:off x="11562770" y="34290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DC5A03FB-010A-41E8-8FCA-5A81D6939B59}"/>
              </a:ext>
            </a:extLst>
          </p:cNvPr>
          <p:cNvSpPr>
            <a:spLocks noChangeAspect="1"/>
          </p:cNvSpPr>
          <p:nvPr/>
        </p:nvSpPr>
        <p:spPr>
          <a:xfrm>
            <a:off x="11562770" y="523070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40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A314F51-DDCD-41FE-9A18-68371E9FC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2" y="194867"/>
            <a:ext cx="8567738" cy="17268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9D48EA-C497-4AB7-BCF2-78D8DEC32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5" y="1943361"/>
            <a:ext cx="7507605" cy="49006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346162D-7219-4FAB-BDDA-43D114EC821F}"/>
              </a:ext>
            </a:extLst>
          </p:cNvPr>
          <p:cNvSpPr txBox="1"/>
          <p:nvPr/>
        </p:nvSpPr>
        <p:spPr>
          <a:xfrm>
            <a:off x="7356763" y="2505670"/>
            <a:ext cx="475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de figuur lopen de lijnen van de achterblijvers </a:t>
            </a:r>
          </a:p>
          <a:p>
            <a:r>
              <a:rPr lang="nl-NL" dirty="0"/>
              <a:t>en de vernieuwers evenwijdig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95A794-0FD9-4D7B-8526-99205A083B31}"/>
              </a:ext>
            </a:extLst>
          </p:cNvPr>
          <p:cNvSpPr txBox="1"/>
          <p:nvPr/>
        </p:nvSpPr>
        <p:spPr>
          <a:xfrm>
            <a:off x="7326915" y="3647362"/>
            <a:ext cx="4817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Bij evenwijdige lijnen op </a:t>
            </a:r>
            <a:r>
              <a:rPr lang="nl-NL" dirty="0" err="1"/>
              <a:t>enkellogaritmisch</a:t>
            </a:r>
            <a:r>
              <a:rPr lang="nl-NL" dirty="0"/>
              <a:t> papier</a:t>
            </a:r>
          </a:p>
          <a:p>
            <a:r>
              <a:rPr lang="nl-NL" dirty="0"/>
              <a:t> is er sprake van gelijke (jaarlijkse) groeifactoren </a:t>
            </a:r>
          </a:p>
          <a:p>
            <a:r>
              <a:rPr lang="nl-NL" dirty="0"/>
              <a:t>(of groeipercentages)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539A581-EA79-4885-8526-6D31662E9F1F}"/>
              </a:ext>
            </a:extLst>
          </p:cNvPr>
          <p:cNvSpPr txBox="1"/>
          <p:nvPr/>
        </p:nvSpPr>
        <p:spPr>
          <a:xfrm>
            <a:off x="7356763" y="5153335"/>
            <a:ext cx="355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conclusie: de lezer heeft ongelijk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535440E-AC9F-4E54-9561-2BB93BA14272}"/>
              </a:ext>
            </a:extLst>
          </p:cNvPr>
          <p:cNvSpPr>
            <a:spLocks noChangeAspect="1"/>
          </p:cNvSpPr>
          <p:nvPr/>
        </p:nvSpPr>
        <p:spPr>
          <a:xfrm>
            <a:off x="11050370" y="435544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0E6E1C6-A645-4823-8E55-A65A9B44227E}"/>
              </a:ext>
            </a:extLst>
          </p:cNvPr>
          <p:cNvSpPr>
            <a:spLocks noChangeAspect="1"/>
          </p:cNvSpPr>
          <p:nvPr/>
        </p:nvSpPr>
        <p:spPr>
          <a:xfrm>
            <a:off x="11050370" y="290332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99339BE-EE11-443F-AF33-125C9004A83B}"/>
              </a:ext>
            </a:extLst>
          </p:cNvPr>
          <p:cNvSpPr>
            <a:spLocks noChangeAspect="1"/>
          </p:cNvSpPr>
          <p:nvPr/>
        </p:nvSpPr>
        <p:spPr>
          <a:xfrm>
            <a:off x="11050370" y="513300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24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F4F77520-4078-4235-824D-71EA9D23EA69}"/>
              </a:ext>
            </a:extLst>
          </p:cNvPr>
          <p:cNvSpPr/>
          <p:nvPr/>
        </p:nvSpPr>
        <p:spPr>
          <a:xfrm>
            <a:off x="7599595" y="4760048"/>
            <a:ext cx="3134220" cy="612648"/>
          </a:xfrm>
          <a:prstGeom prst="wedgeRoundRectCallout">
            <a:avLst>
              <a:gd name="adj1" fmla="val -187262"/>
              <a:gd name="adj2" fmla="val -25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Het aantal broedende kieviten wordt éénmaal per jaar geteld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805A49F-BBCF-4064-9653-F65DE6613D8F}"/>
              </a:ext>
            </a:extLst>
          </p:cNvPr>
          <p:cNvSpPr>
            <a:spLocks noChangeAspect="1"/>
          </p:cNvSpPr>
          <p:nvPr/>
        </p:nvSpPr>
        <p:spPr>
          <a:xfrm>
            <a:off x="6044614" y="407937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70F973D-3318-41DB-AC66-7CC006B55733}"/>
              </a:ext>
            </a:extLst>
          </p:cNvPr>
          <p:cNvSpPr>
            <a:spLocks noChangeAspect="1"/>
          </p:cNvSpPr>
          <p:nvPr/>
        </p:nvSpPr>
        <p:spPr>
          <a:xfrm>
            <a:off x="6056021" y="474736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74535BC-FA14-4620-A6E6-DE39427958F8}"/>
              </a:ext>
            </a:extLst>
          </p:cNvPr>
          <p:cNvSpPr>
            <a:spLocks noChangeAspect="1"/>
          </p:cNvSpPr>
          <p:nvPr/>
        </p:nvSpPr>
        <p:spPr>
          <a:xfrm>
            <a:off x="6044614" y="534728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B0E68A4-9E08-4556-AEEA-DC3ACF84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0" y="574985"/>
            <a:ext cx="8527733" cy="1133475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7B3D29B-E472-4FF2-B356-9BAC2F4EAD13}"/>
              </a:ext>
            </a:extLst>
          </p:cNvPr>
          <p:cNvSpPr>
            <a:spLocks noChangeAspect="1"/>
          </p:cNvSpPr>
          <p:nvPr/>
        </p:nvSpPr>
        <p:spPr>
          <a:xfrm>
            <a:off x="6053365" y="244319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8752866E-1A58-440B-BBFD-BB42FD0CC2B5}"/>
                  </a:ext>
                </a:extLst>
              </p:cNvPr>
              <p:cNvSpPr txBox="1"/>
              <p:nvPr/>
            </p:nvSpPr>
            <p:spPr>
              <a:xfrm>
                <a:off x="1110343" y="1937198"/>
                <a:ext cx="3840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Na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2010</m:t>
                    </m:r>
                  </m:oMath>
                </a14:m>
                <a:r>
                  <a:rPr lang="nl-NL" dirty="0"/>
                  <a:t> is de groeifactor per jaar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8752866E-1A58-440B-BBFD-BB42FD0C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3" y="1937198"/>
                <a:ext cx="3840282" cy="369332"/>
              </a:xfrm>
              <a:prstGeom prst="rect">
                <a:avLst/>
              </a:prstGeom>
              <a:blipFill>
                <a:blip r:embed="rId3"/>
                <a:stretch>
                  <a:fillRect l="-1270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C67AECFA-0276-4613-846C-74DF5DF0D19F}"/>
              </a:ext>
            </a:extLst>
          </p:cNvPr>
          <p:cNvSpPr txBox="1"/>
          <p:nvPr/>
        </p:nvSpPr>
        <p:spPr>
          <a:xfrm>
            <a:off x="1110343" y="246500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Los 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EBF618E-E43B-43B4-9373-08C3892A5AD8}"/>
                  </a:ext>
                </a:extLst>
              </p:cNvPr>
              <p:cNvSpPr txBox="1"/>
              <p:nvPr/>
            </p:nvSpPr>
            <p:spPr>
              <a:xfrm>
                <a:off x="2133599" y="2379487"/>
                <a:ext cx="133068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0,95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EBF618E-E43B-43B4-9373-08C3892A5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9" y="2379487"/>
                <a:ext cx="1330684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hoek 9">
            <a:extLst>
              <a:ext uri="{FF2B5EF4-FFF2-40B4-BE49-F238E27FC236}">
                <a16:creationId xmlns:a16="http://schemas.microsoft.com/office/drawing/2014/main" id="{CD7BD805-1CF8-4F0F-B787-95AAAFCD83A0}"/>
              </a:ext>
            </a:extLst>
          </p:cNvPr>
          <p:cNvSpPr/>
          <p:nvPr/>
        </p:nvSpPr>
        <p:spPr>
          <a:xfrm>
            <a:off x="2133599" y="2465009"/>
            <a:ext cx="2830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F40094B-C045-4D18-83C0-0C6FE90BB1C3}"/>
              </a:ext>
            </a:extLst>
          </p:cNvPr>
          <p:cNvSpPr txBox="1"/>
          <p:nvPr/>
        </p:nvSpPr>
        <p:spPr>
          <a:xfrm>
            <a:off x="1094882" y="3040034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1886548A-C961-4ABA-A0D5-207A80CCCC23}"/>
                  </a:ext>
                </a:extLst>
              </p:cNvPr>
              <p:cNvSpPr txBox="1"/>
              <p:nvPr/>
            </p:nvSpPr>
            <p:spPr>
              <a:xfrm>
                <a:off x="2275114" y="3086200"/>
                <a:ext cx="1109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0,95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1886548A-C961-4ABA-A0D5-207A80CCC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14" y="3086200"/>
                <a:ext cx="1109406" cy="276999"/>
              </a:xfrm>
              <a:prstGeom prst="rect">
                <a:avLst/>
              </a:prstGeom>
              <a:blipFill>
                <a:blip r:embed="rId5"/>
                <a:stretch>
                  <a:fillRect l="-4396" r="-549" b="-152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983DD8E0-F8A5-47CD-A46C-8255875EE096}"/>
                  </a:ext>
                </a:extLst>
              </p:cNvPr>
              <p:cNvSpPr txBox="1"/>
              <p:nvPr/>
            </p:nvSpPr>
            <p:spPr>
              <a:xfrm>
                <a:off x="2285505" y="3499354"/>
                <a:ext cx="69140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983DD8E0-F8A5-47CD-A46C-8255875EE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05" y="3499354"/>
                <a:ext cx="691407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>
            <a:extLst>
              <a:ext uri="{FF2B5EF4-FFF2-40B4-BE49-F238E27FC236}">
                <a16:creationId xmlns:a16="http://schemas.microsoft.com/office/drawing/2014/main" id="{60E7734B-71CA-4638-AAFD-D823AF6CAA71}"/>
              </a:ext>
            </a:extLst>
          </p:cNvPr>
          <p:cNvSpPr txBox="1"/>
          <p:nvPr/>
        </p:nvSpPr>
        <p:spPr>
          <a:xfrm>
            <a:off x="1110343" y="4169691"/>
            <a:ext cx="265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Calc</a:t>
            </a:r>
            <a:r>
              <a:rPr lang="nl-NL" dirty="0"/>
              <a:t> – </a:t>
            </a:r>
            <a:r>
              <a:rPr lang="nl-NL" dirty="0" err="1"/>
              <a:t>intersect</a:t>
            </a:r>
            <a:r>
              <a:rPr lang="nl-NL" dirty="0"/>
              <a:t> op venster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FC65ED96-43D3-4929-8BE1-7F0C605090F6}"/>
                  </a:ext>
                </a:extLst>
              </p:cNvPr>
              <p:cNvSpPr txBox="1"/>
              <p:nvPr/>
            </p:nvSpPr>
            <p:spPr>
              <a:xfrm>
                <a:off x="3754974" y="4210069"/>
                <a:ext cx="777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0,20</m:t>
                          </m:r>
                        </m:e>
                      </m:d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FC65ED96-43D3-4929-8BE1-7F0C60509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974" y="4210069"/>
                <a:ext cx="777713" cy="276999"/>
              </a:xfrm>
              <a:prstGeom prst="rect">
                <a:avLst/>
              </a:prstGeom>
              <a:blipFill>
                <a:blip r:embed="rId7"/>
                <a:stretch>
                  <a:fillRect r="-2344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CF7ED1A-809E-4AD5-9658-532384373A2D}"/>
                  </a:ext>
                </a:extLst>
              </p:cNvPr>
              <p:cNvSpPr txBox="1"/>
              <p:nvPr/>
            </p:nvSpPr>
            <p:spPr>
              <a:xfrm>
                <a:off x="4501514" y="4210069"/>
                <a:ext cx="519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CF7ED1A-809E-4AD5-9658-53238437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14" y="4210069"/>
                <a:ext cx="519053" cy="276999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>
            <a:extLst>
              <a:ext uri="{FF2B5EF4-FFF2-40B4-BE49-F238E27FC236}">
                <a16:creationId xmlns:a16="http://schemas.microsoft.com/office/drawing/2014/main" id="{08F1CE3E-45E6-4743-A557-D31821707F5F}"/>
              </a:ext>
            </a:extLst>
          </p:cNvPr>
          <p:cNvSpPr txBox="1"/>
          <p:nvPr/>
        </p:nvSpPr>
        <p:spPr>
          <a:xfrm>
            <a:off x="1110343" y="4742703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04F71B4-1999-43FF-AEBD-70A11D7B00A6}"/>
                  </a:ext>
                </a:extLst>
              </p:cNvPr>
              <p:cNvSpPr txBox="1"/>
              <p:nvPr/>
            </p:nvSpPr>
            <p:spPr>
              <a:xfrm>
                <a:off x="1928856" y="4788869"/>
                <a:ext cx="1257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=13,51…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04F71B4-1999-43FF-AEBD-70A11D7B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56" y="4788869"/>
                <a:ext cx="1257332" cy="276999"/>
              </a:xfrm>
              <a:prstGeom prst="rect">
                <a:avLst/>
              </a:prstGeom>
              <a:blipFill>
                <a:blip r:embed="rId9"/>
                <a:stretch>
                  <a:fillRect l="-2415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Afbeelding 2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C7A9AA7-BE8D-4E48-BBCB-0EFDE2B8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4" y="2078573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E6614E31-B880-4936-AD9A-5703267B5D7B}"/>
                  </a:ext>
                </a:extLst>
              </p:cNvPr>
              <p:cNvSpPr txBox="1"/>
              <p:nvPr/>
            </p:nvSpPr>
            <p:spPr>
              <a:xfrm>
                <a:off x="3985138" y="2525618"/>
                <a:ext cx="1449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nl-NL" sz="14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  2010)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E6614E31-B880-4936-AD9A-5703267B5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138" y="2525618"/>
                <a:ext cx="1449371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3F24DBE-07EC-4B7E-BCED-11652DD0481E}"/>
                  </a:ext>
                </a:extLst>
              </p:cNvPr>
              <p:cNvSpPr txBox="1"/>
              <p:nvPr/>
            </p:nvSpPr>
            <p:spPr>
              <a:xfrm>
                <a:off x="1124138" y="5368731"/>
                <a:ext cx="2173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Dus in het jaar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𝟐𝟎𝟐𝟒</m:t>
                    </m:r>
                  </m:oMath>
                </a14:m>
                <a:endParaRPr lang="nl-NL" b="1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3F24DBE-07EC-4B7E-BCED-11652DD0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38" y="5368731"/>
                <a:ext cx="2173993" cy="369332"/>
              </a:xfrm>
              <a:prstGeom prst="rect">
                <a:avLst/>
              </a:prstGeom>
              <a:blipFill>
                <a:blip r:embed="rId12"/>
                <a:stretch>
                  <a:fillRect l="-2241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57C99131-9581-4558-B464-FE698AAE8CE4}"/>
                  </a:ext>
                </a:extLst>
              </p:cNvPr>
              <p:cNvSpPr txBox="1"/>
              <p:nvPr/>
            </p:nvSpPr>
            <p:spPr>
              <a:xfrm>
                <a:off x="3464283" y="5399508"/>
                <a:ext cx="1184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(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2010+14</m:t>
                    </m:r>
                  </m:oMath>
                </a14:m>
                <a:r>
                  <a:rPr lang="nl-NL" sz="1400" dirty="0"/>
                  <a:t> )</a:t>
                </a: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57C99131-9581-4558-B464-FE698AAE8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283" y="5399508"/>
                <a:ext cx="1184555" cy="307777"/>
              </a:xfrm>
              <a:prstGeom prst="rect">
                <a:avLst/>
              </a:prstGeom>
              <a:blipFill>
                <a:blip r:embed="rId13"/>
                <a:stretch>
                  <a:fillRect l="-1538" t="-4000" r="-513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E920092-7239-4EEF-BFDC-BCF0DFBE5627}"/>
              </a:ext>
            </a:extLst>
          </p:cNvPr>
          <p:cNvCxnSpPr/>
          <p:nvPr/>
        </p:nvCxnSpPr>
        <p:spPr>
          <a:xfrm>
            <a:off x="2722418" y="5065804"/>
            <a:ext cx="4845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2" grpId="0"/>
      <p:bldP spid="3" grpId="0"/>
      <p:bldP spid="6" grpId="0"/>
      <p:bldP spid="10" grpId="0" animBg="1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, papier&#10;&#10;Automatisch gegenereerde beschrijving">
            <a:extLst>
              <a:ext uri="{FF2B5EF4-FFF2-40B4-BE49-F238E27FC236}">
                <a16:creationId xmlns:a16="http://schemas.microsoft.com/office/drawing/2014/main" id="{86EAD5F5-6613-410E-9364-7DB334B4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82" y="113868"/>
            <a:ext cx="8367712" cy="4393883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EB7D7A3-D7EC-4D79-BDB1-DCEF5A6F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37" y="4193171"/>
            <a:ext cx="8081010" cy="24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68C175E-B878-4245-B90C-4D1C9A690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8" y="184009"/>
            <a:ext cx="7667625" cy="11534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0B11B87-A6B3-4C1A-9DCC-9023A32E3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0" y="1560753"/>
            <a:ext cx="8574405" cy="573405"/>
          </a:xfrm>
          <a:prstGeom prst="rect">
            <a:avLst/>
          </a:prstGeom>
        </p:spPr>
      </p:pic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C517637-4926-4383-880F-59A6BE1E3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88" y="2234482"/>
            <a:ext cx="7794307" cy="200691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A4005B0-87A4-4154-9E7F-62D26BE80E8B}"/>
              </a:ext>
            </a:extLst>
          </p:cNvPr>
          <p:cNvSpPr txBox="1"/>
          <p:nvPr/>
        </p:nvSpPr>
        <p:spPr>
          <a:xfrm>
            <a:off x="856590" y="459113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Thomas: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469805A6-427C-4DE3-AFEF-03E4E52CC00B}"/>
                  </a:ext>
                </a:extLst>
              </p:cNvPr>
              <p:cNvSpPr txBox="1"/>
              <p:nvPr/>
            </p:nvSpPr>
            <p:spPr>
              <a:xfrm>
                <a:off x="1917123" y="4491824"/>
                <a:ext cx="2328714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140−45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∙78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0,81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469805A6-427C-4DE3-AFEF-03E4E52CC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123" y="4491824"/>
                <a:ext cx="2328714" cy="566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0C01A73A-5E7C-4EEF-B1C7-2590230589FD}"/>
                  </a:ext>
                </a:extLst>
              </p:cNvPr>
              <p:cNvSpPr txBox="1"/>
              <p:nvPr/>
            </p:nvSpPr>
            <p:spPr>
              <a:xfrm>
                <a:off x="4318599" y="4636735"/>
                <a:ext cx="1062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=96,29…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0C01A73A-5E7C-4EEF-B1C7-259023058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99" y="4636735"/>
                <a:ext cx="1062791" cy="276999"/>
              </a:xfrm>
              <a:prstGeom prst="rect">
                <a:avLst/>
              </a:prstGeom>
              <a:blipFill>
                <a:blip r:embed="rId6"/>
                <a:stretch>
                  <a:fillRect l="-1714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CBDC836D-4CF8-4C38-BACE-6CD6FCB7E672}"/>
              </a:ext>
            </a:extLst>
          </p:cNvPr>
          <p:cNvSpPr txBox="1"/>
          <p:nvPr/>
        </p:nvSpPr>
        <p:spPr>
          <a:xfrm>
            <a:off x="856590" y="53965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Julia: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DA3DB72D-094C-4114-ACD1-E408AB9BC22C}"/>
                  </a:ext>
                </a:extLst>
              </p:cNvPr>
              <p:cNvSpPr txBox="1"/>
              <p:nvPr/>
            </p:nvSpPr>
            <p:spPr>
              <a:xfrm>
                <a:off x="1917123" y="5297247"/>
                <a:ext cx="2929841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=0,85∙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140−45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∙69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0,81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DA3DB72D-094C-4114-ACD1-E408AB9BC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123" y="5297247"/>
                <a:ext cx="2929841" cy="566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28DE7308-682F-4029-9035-E8554EDF78BB}"/>
                  </a:ext>
                </a:extLst>
              </p:cNvPr>
              <p:cNvSpPr txBox="1"/>
              <p:nvPr/>
            </p:nvSpPr>
            <p:spPr>
              <a:xfrm>
                <a:off x="4921277" y="5442158"/>
                <a:ext cx="1062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=72,40…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28DE7308-682F-4029-9035-E8554EDF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77" y="5442158"/>
                <a:ext cx="1062791" cy="276999"/>
              </a:xfrm>
              <a:prstGeom prst="rect">
                <a:avLst/>
              </a:prstGeom>
              <a:blipFill>
                <a:blip r:embed="rId8"/>
                <a:stretch>
                  <a:fillRect l="-1714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3630F14-0D5F-425A-BD0F-CCC0765FE859}"/>
                  </a:ext>
                </a:extLst>
              </p:cNvPr>
              <p:cNvSpPr txBox="1"/>
              <p:nvPr/>
            </p:nvSpPr>
            <p:spPr>
              <a:xfrm rot="10800000">
                <a:off x="5984068" y="4413370"/>
                <a:ext cx="422487" cy="135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3630F14-0D5F-425A-BD0F-CCC0765FE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984068" y="4413370"/>
                <a:ext cx="422487" cy="13532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03F785F5-4DC6-4BA2-939F-78A63E0CD1D1}"/>
              </a:ext>
            </a:extLst>
          </p:cNvPr>
          <p:cNvSpPr txBox="1"/>
          <p:nvPr/>
        </p:nvSpPr>
        <p:spPr>
          <a:xfrm>
            <a:off x="6406555" y="4873980"/>
            <a:ext cx="97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Verschil: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9B35A7A9-175E-410B-B43A-22E59A4BE748}"/>
                  </a:ext>
                </a:extLst>
              </p:cNvPr>
              <p:cNvSpPr txBox="1"/>
              <p:nvPr/>
            </p:nvSpPr>
            <p:spPr>
              <a:xfrm>
                <a:off x="7468018" y="4913734"/>
                <a:ext cx="28068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96,29…−72,40…=23,9…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9B35A7A9-175E-410B-B43A-22E59A4BE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18" y="4913734"/>
                <a:ext cx="2806859" cy="276999"/>
              </a:xfrm>
              <a:prstGeom prst="rect">
                <a:avLst/>
              </a:prstGeom>
              <a:blipFill>
                <a:blip r:embed="rId10"/>
                <a:stretch>
                  <a:fillRect l="-1302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6FBB2C5-2A40-4412-87C1-8FA61D4AAA5E}"/>
                  </a:ext>
                </a:extLst>
              </p:cNvPr>
              <p:cNvSpPr txBox="1"/>
              <p:nvPr/>
            </p:nvSpPr>
            <p:spPr>
              <a:xfrm>
                <a:off x="6453862" y="5875893"/>
                <a:ext cx="4835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Het gevraagde verschil is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nl-NL" b="1" dirty="0"/>
                  <a:t> milliliter per minuut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6FBB2C5-2A40-4412-87C1-8FA61D4AA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62" y="5875893"/>
                <a:ext cx="4835170" cy="369332"/>
              </a:xfrm>
              <a:prstGeom prst="rect">
                <a:avLst/>
              </a:prstGeom>
              <a:blipFill>
                <a:blip r:embed="rId11"/>
                <a:stretch>
                  <a:fillRect l="-1135" t="-10000" r="-126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al 19">
            <a:extLst>
              <a:ext uri="{FF2B5EF4-FFF2-40B4-BE49-F238E27FC236}">
                <a16:creationId xmlns:a16="http://schemas.microsoft.com/office/drawing/2014/main" id="{F7A2839F-80D1-4B0F-AC92-35D2110790CC}"/>
              </a:ext>
            </a:extLst>
          </p:cNvPr>
          <p:cNvSpPr>
            <a:spLocks noChangeAspect="1"/>
          </p:cNvSpPr>
          <p:nvPr/>
        </p:nvSpPr>
        <p:spPr>
          <a:xfrm>
            <a:off x="5272672" y="495768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09963F5A-CBAC-4899-87AE-FC89643E86FE}"/>
              </a:ext>
            </a:extLst>
          </p:cNvPr>
          <p:cNvSpPr>
            <a:spLocks noChangeAspect="1"/>
          </p:cNvSpPr>
          <p:nvPr/>
        </p:nvSpPr>
        <p:spPr>
          <a:xfrm>
            <a:off x="5272672" y="58042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23BB6A6A-179A-4977-A9B4-70070A9C4637}"/>
              </a:ext>
            </a:extLst>
          </p:cNvPr>
          <p:cNvSpPr>
            <a:spLocks noChangeAspect="1"/>
          </p:cNvSpPr>
          <p:nvPr/>
        </p:nvSpPr>
        <p:spPr>
          <a:xfrm>
            <a:off x="11230370" y="617816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1471C15-C810-4E4F-A107-32ED56956A92}"/>
              </a:ext>
            </a:extLst>
          </p:cNvPr>
          <p:cNvSpPr/>
          <p:nvPr/>
        </p:nvSpPr>
        <p:spPr>
          <a:xfrm>
            <a:off x="3371157" y="4502710"/>
            <a:ext cx="333879" cy="24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A976320-6A77-4673-82CC-05235CA407D7}"/>
              </a:ext>
            </a:extLst>
          </p:cNvPr>
          <p:cNvSpPr/>
          <p:nvPr/>
        </p:nvSpPr>
        <p:spPr>
          <a:xfrm>
            <a:off x="3582591" y="4835405"/>
            <a:ext cx="333879" cy="24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4D68B5A-81EC-49FE-8AD5-964A69A4E8A2}"/>
              </a:ext>
            </a:extLst>
          </p:cNvPr>
          <p:cNvSpPr/>
          <p:nvPr/>
        </p:nvSpPr>
        <p:spPr>
          <a:xfrm>
            <a:off x="3911958" y="4500225"/>
            <a:ext cx="333879" cy="24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19B2168-449C-4B0B-B866-72B62EBBF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7" y="416027"/>
            <a:ext cx="8567738" cy="1386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05C642B9-6B73-4D24-B049-72E0AFD5E411}"/>
                  </a:ext>
                </a:extLst>
              </p:cNvPr>
              <p:cNvSpPr txBox="1"/>
              <p:nvPr/>
            </p:nvSpPr>
            <p:spPr>
              <a:xfrm>
                <a:off x="2414086" y="2254827"/>
                <a:ext cx="2701060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=0,85∙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140−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0,81∙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05C642B9-6B73-4D24-B049-72E0AFD5E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86" y="2254827"/>
                <a:ext cx="2701060" cy="566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C22851AE-A546-41E3-BB2A-DBF502A3458A}"/>
              </a:ext>
            </a:extLst>
          </p:cNvPr>
          <p:cNvSpPr/>
          <p:nvPr/>
        </p:nvSpPr>
        <p:spPr>
          <a:xfrm>
            <a:off x="6096001" y="1984665"/>
            <a:ext cx="4076700" cy="836984"/>
          </a:xfrm>
          <a:prstGeom prst="wedgeRoundRectCallout">
            <a:avLst>
              <a:gd name="adj1" fmla="val -79202"/>
              <a:gd name="adj2" fmla="val 3394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Uit de tekst: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Hoe kleiner de hoeveelheid </a:t>
            </a:r>
            <a:r>
              <a:rPr lang="nl-NL" sz="1400" dirty="0" err="1">
                <a:solidFill>
                  <a:schemeClr val="tx1"/>
                </a:solidFill>
              </a:rPr>
              <a:t>kreatinine</a:t>
            </a:r>
            <a:r>
              <a:rPr lang="nl-NL" sz="1400" dirty="0">
                <a:solidFill>
                  <a:schemeClr val="tx1"/>
                </a:solidFill>
              </a:rPr>
              <a:t> in het bloed,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des te beter de nierfunctie.</a:t>
            </a:r>
          </a:p>
        </p:txBody>
      </p:sp>
      <p:pic>
        <p:nvPicPr>
          <p:cNvPr id="9" name="Afbeelding 8" descr="Afbeelding met mes, tafel&#10;&#10;Automatisch gegenereerde beschrijving">
            <a:extLst>
              <a:ext uri="{FF2B5EF4-FFF2-40B4-BE49-F238E27FC236}">
                <a16:creationId xmlns:a16="http://schemas.microsoft.com/office/drawing/2014/main" id="{FD127324-8E35-4E45-8420-4B62486CB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52" y="3541145"/>
            <a:ext cx="7167563" cy="116681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75AE96F1-3B6D-4D82-B9B1-1592DC0D8EAA}"/>
              </a:ext>
            </a:extLst>
          </p:cNvPr>
          <p:cNvSpPr/>
          <p:nvPr/>
        </p:nvSpPr>
        <p:spPr>
          <a:xfrm>
            <a:off x="2231452" y="3541145"/>
            <a:ext cx="7167563" cy="566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EF1E7C4-3AEE-4E33-A348-1BE4B68A8D3A}"/>
              </a:ext>
            </a:extLst>
          </p:cNvPr>
          <p:cNvSpPr/>
          <p:nvPr/>
        </p:nvSpPr>
        <p:spPr>
          <a:xfrm>
            <a:off x="2214133" y="4058743"/>
            <a:ext cx="7167563" cy="30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F59F5B2-BF01-48C5-A7AD-DFBA677DCF9C}"/>
              </a:ext>
            </a:extLst>
          </p:cNvPr>
          <p:cNvSpPr/>
          <p:nvPr/>
        </p:nvSpPr>
        <p:spPr>
          <a:xfrm>
            <a:off x="2248771" y="4402519"/>
            <a:ext cx="7167563" cy="30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10EB26BC-C53F-4273-BB43-F8A1C92667E2}"/>
              </a:ext>
            </a:extLst>
          </p:cNvPr>
          <p:cNvSpPr>
            <a:spLocks noChangeAspect="1"/>
          </p:cNvSpPr>
          <p:nvPr/>
        </p:nvSpPr>
        <p:spPr>
          <a:xfrm>
            <a:off x="10630423" y="44405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987BA190-72ED-435E-BA4B-0B88782B951D}"/>
              </a:ext>
            </a:extLst>
          </p:cNvPr>
          <p:cNvSpPr>
            <a:spLocks noChangeAspect="1"/>
          </p:cNvSpPr>
          <p:nvPr/>
        </p:nvSpPr>
        <p:spPr>
          <a:xfrm>
            <a:off x="10630423" y="398183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9CE3167-B1C2-4AAD-8F04-81C4BF915834}"/>
              </a:ext>
            </a:extLst>
          </p:cNvPr>
          <p:cNvSpPr>
            <a:spLocks noChangeAspect="1"/>
          </p:cNvSpPr>
          <p:nvPr/>
        </p:nvSpPr>
        <p:spPr>
          <a:xfrm>
            <a:off x="10630423" y="345077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49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C7CD23D-AFC2-4F8A-A819-8C921FD3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7" y="593084"/>
            <a:ext cx="8541068" cy="1440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D7DF7E7-22EF-4F0F-AA10-7721415EFA41}"/>
                  </a:ext>
                </a:extLst>
              </p:cNvPr>
              <p:cNvSpPr txBox="1"/>
              <p:nvPr/>
            </p:nvSpPr>
            <p:spPr>
              <a:xfrm>
                <a:off x="1844386" y="2400300"/>
                <a:ext cx="2099934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140−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0,81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D7DF7E7-22EF-4F0F-AA10-7721415EF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386" y="2400300"/>
                <a:ext cx="2099934" cy="566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11940B2-260D-4819-A9AA-F2D9EB60A3EB}"/>
                  </a:ext>
                </a:extLst>
              </p:cNvPr>
              <p:cNvSpPr txBox="1"/>
              <p:nvPr/>
            </p:nvSpPr>
            <p:spPr>
              <a:xfrm>
                <a:off x="1830472" y="3105621"/>
                <a:ext cx="7389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11940B2-260D-4819-A9AA-F2D9EB60A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472" y="3105621"/>
                <a:ext cx="738920" cy="276999"/>
              </a:xfrm>
              <a:prstGeom prst="rect">
                <a:avLst/>
              </a:prstGeom>
              <a:blipFill>
                <a:blip r:embed="rId4"/>
                <a:stretch>
                  <a:fillRect l="-6612" r="-826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2A9E4065-3036-4201-A745-D89E13FE0B8D}"/>
                  </a:ext>
                </a:extLst>
              </p:cNvPr>
              <p:cNvSpPr txBox="1"/>
              <p:nvPr/>
            </p:nvSpPr>
            <p:spPr>
              <a:xfrm>
                <a:off x="1823426" y="3521119"/>
                <a:ext cx="766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2A9E4065-3036-4201-A745-D89E13FE0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26" y="3521119"/>
                <a:ext cx="766748" cy="276999"/>
              </a:xfrm>
              <a:prstGeom prst="rect">
                <a:avLst/>
              </a:prstGeom>
              <a:blipFill>
                <a:blip r:embed="rId5"/>
                <a:stretch>
                  <a:fillRect l="-6349" r="-714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267BDB36-F795-4CB3-9284-F6A14E9EB14B}"/>
                  </a:ext>
                </a:extLst>
              </p:cNvPr>
              <p:cNvSpPr txBox="1"/>
              <p:nvPr/>
            </p:nvSpPr>
            <p:spPr>
              <a:xfrm rot="10800000">
                <a:off x="4058618" y="2357337"/>
                <a:ext cx="422487" cy="1623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267BDB36-F795-4CB3-9284-F6A14E9EB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058618" y="2357337"/>
                <a:ext cx="422487" cy="16239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77DAF472-76E7-4EB2-A169-71A9D6D5646C}"/>
              </a:ext>
            </a:extLst>
          </p:cNvPr>
          <p:cNvSpPr txBox="1"/>
          <p:nvPr/>
        </p:nvSpPr>
        <p:spPr>
          <a:xfrm>
            <a:off x="4567825" y="2920955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invullen geeft: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992F2549-474E-4775-9BCB-D2592E623E63}"/>
                  </a:ext>
                </a:extLst>
              </p:cNvPr>
              <p:cNvSpPr txBox="1"/>
              <p:nvPr/>
            </p:nvSpPr>
            <p:spPr>
              <a:xfrm>
                <a:off x="6182720" y="2814399"/>
                <a:ext cx="2328714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140−40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0,81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992F2549-474E-4775-9BCB-D2592E623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20" y="2814399"/>
                <a:ext cx="2328714" cy="566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79CFACC-8894-441D-BB85-54F81C9ABFDB}"/>
                  </a:ext>
                </a:extLst>
              </p:cNvPr>
              <p:cNvSpPr txBox="1"/>
              <p:nvPr/>
            </p:nvSpPr>
            <p:spPr>
              <a:xfrm>
                <a:off x="6182720" y="3706458"/>
                <a:ext cx="1574149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GFR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0,81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79CFACC-8894-441D-BB85-54F81C9AB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20" y="3706458"/>
                <a:ext cx="1574149" cy="5497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6826532-6208-40D4-A1AC-267726861CC2}"/>
                  </a:ext>
                </a:extLst>
              </p:cNvPr>
              <p:cNvSpPr txBox="1"/>
              <p:nvPr/>
            </p:nvSpPr>
            <p:spPr>
              <a:xfrm>
                <a:off x="6219620" y="4547738"/>
                <a:ext cx="2254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=222,22…∙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6826532-6208-40D4-A1AC-267726861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620" y="4547738"/>
                <a:ext cx="2254913" cy="276999"/>
              </a:xfrm>
              <a:prstGeom prst="rect">
                <a:avLst/>
              </a:prstGeom>
              <a:blipFill>
                <a:blip r:embed="rId9"/>
                <a:stretch>
                  <a:fillRect l="-1892" t="-4444" r="-811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CD7EE1D1-4421-46E9-A185-4250AB6029B1}"/>
                  </a:ext>
                </a:extLst>
              </p:cNvPr>
              <p:cNvSpPr txBox="1"/>
              <p:nvPr/>
            </p:nvSpPr>
            <p:spPr>
              <a:xfrm>
                <a:off x="6226547" y="5145678"/>
                <a:ext cx="1808124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𝑮𝑭𝑹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𝟐𝟐𝟐</m:t>
                      </m:r>
                      <m:r>
                        <a:rPr lang="nl-N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nl-N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nl-NL" b="1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CD7EE1D1-4421-46E9-A185-4250AB60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47" y="5145678"/>
                <a:ext cx="1808124" cy="283219"/>
              </a:xfrm>
              <a:prstGeom prst="rect">
                <a:avLst/>
              </a:prstGeom>
              <a:blipFill>
                <a:blip r:embed="rId10"/>
                <a:stretch>
                  <a:fillRect l="-2357" t="-4255" r="-1010" b="-63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al 14">
            <a:extLst>
              <a:ext uri="{FF2B5EF4-FFF2-40B4-BE49-F238E27FC236}">
                <a16:creationId xmlns:a16="http://schemas.microsoft.com/office/drawing/2014/main" id="{E37A1D5B-3ADE-4E2A-AE2A-39DC1BE7AC7B}"/>
              </a:ext>
            </a:extLst>
          </p:cNvPr>
          <p:cNvSpPr>
            <a:spLocks noChangeAspect="1"/>
          </p:cNvSpPr>
          <p:nvPr/>
        </p:nvSpPr>
        <p:spPr>
          <a:xfrm>
            <a:off x="10219015" y="298319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6D417CDD-20E7-4293-9FCC-A40DD4E43FF3}"/>
              </a:ext>
            </a:extLst>
          </p:cNvPr>
          <p:cNvSpPr>
            <a:spLocks noChangeAspect="1"/>
          </p:cNvSpPr>
          <p:nvPr/>
        </p:nvSpPr>
        <p:spPr>
          <a:xfrm>
            <a:off x="10219015" y="496567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C52A94BB-F56D-4384-8A33-09F003D34A27}"/>
              </a:ext>
            </a:extLst>
          </p:cNvPr>
          <p:cNvSpPr>
            <a:spLocks noChangeAspect="1"/>
          </p:cNvSpPr>
          <p:nvPr/>
        </p:nvSpPr>
        <p:spPr>
          <a:xfrm>
            <a:off x="10219015" y="370645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86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F80FADD-2BF8-40EF-A226-92A34A098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29" y="840777"/>
            <a:ext cx="7707630" cy="41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BFC03C1-3AB0-4C1F-9E7C-D7B2CFBDD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1" y="580503"/>
            <a:ext cx="8601075" cy="12334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29FA486-D1CF-46EA-88AC-1901FDF6DE2C}"/>
              </a:ext>
            </a:extLst>
          </p:cNvPr>
          <p:cNvSpPr txBox="1"/>
          <p:nvPr/>
        </p:nvSpPr>
        <p:spPr>
          <a:xfrm>
            <a:off x="1236518" y="2410691"/>
            <a:ext cx="11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7E02DC6C-AEBC-4A1D-9E18-881E05DDA04B}"/>
                  </a:ext>
                </a:extLst>
              </p:cNvPr>
              <p:cNvSpPr txBox="1"/>
              <p:nvPr/>
            </p:nvSpPr>
            <p:spPr>
              <a:xfrm>
                <a:off x="2613313" y="2311946"/>
                <a:ext cx="2099934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140−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0,81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7E02DC6C-AEBC-4A1D-9E18-881E05DDA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13" y="2311946"/>
                <a:ext cx="2099934" cy="566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CB8BAA35-B856-4EB6-A414-1096805F5277}"/>
              </a:ext>
            </a:extLst>
          </p:cNvPr>
          <p:cNvSpPr txBox="1"/>
          <p:nvPr/>
        </p:nvSpPr>
        <p:spPr>
          <a:xfrm>
            <a:off x="1236518" y="3189685"/>
            <a:ext cx="11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81A836B-3F1D-4830-A54C-CB2A0B28E027}"/>
                  </a:ext>
                </a:extLst>
              </p:cNvPr>
              <p:cNvSpPr txBox="1"/>
              <p:nvPr/>
            </p:nvSpPr>
            <p:spPr>
              <a:xfrm>
                <a:off x="2613313" y="3234312"/>
                <a:ext cx="3172920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=32788∙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−1,154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−0,203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81A836B-3F1D-4830-A54C-CB2A0B28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13" y="3234312"/>
                <a:ext cx="3172920" cy="280077"/>
              </a:xfrm>
              <a:prstGeom prst="rect">
                <a:avLst/>
              </a:prstGeom>
              <a:blipFill>
                <a:blip r:embed="rId4"/>
                <a:stretch>
                  <a:fillRect l="-1346" t="-6522" r="-38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EA3E28B4-0C1E-4D5E-BB43-C0BC6FA1AD75}"/>
                  </a:ext>
                </a:extLst>
              </p:cNvPr>
              <p:cNvSpPr txBox="1"/>
              <p:nvPr/>
            </p:nvSpPr>
            <p:spPr>
              <a:xfrm>
                <a:off x="4924747" y="2311946"/>
                <a:ext cx="1722971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140−33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0,81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EA3E28B4-0C1E-4D5E-BB43-C0BC6FA1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747" y="2311946"/>
                <a:ext cx="1722971" cy="566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97EBFF83-8545-496B-AB74-553354BD4617}"/>
                  </a:ext>
                </a:extLst>
              </p:cNvPr>
              <p:cNvSpPr txBox="1"/>
              <p:nvPr/>
            </p:nvSpPr>
            <p:spPr>
              <a:xfrm>
                <a:off x="6727491" y="2456857"/>
                <a:ext cx="15025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=1,3905…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97EBFF83-8545-496B-AB74-553354BD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491" y="2456857"/>
                <a:ext cx="1502526" cy="276999"/>
              </a:xfrm>
              <a:prstGeom prst="rect">
                <a:avLst/>
              </a:prstGeom>
              <a:blipFill>
                <a:blip r:embed="rId6"/>
                <a:stretch>
                  <a:fillRect l="-1626" r="-284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366BF9A1-8C8C-4BCC-8DAA-FE06F30A41B3}"/>
                  </a:ext>
                </a:extLst>
              </p:cNvPr>
              <p:cNvSpPr txBox="1"/>
              <p:nvPr/>
            </p:nvSpPr>
            <p:spPr>
              <a:xfrm>
                <a:off x="5786233" y="3213198"/>
                <a:ext cx="2896498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=32788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95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−1,154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−0,203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366BF9A1-8C8C-4BCC-8DAA-FE06F30A4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33" y="3213198"/>
                <a:ext cx="2896498" cy="280077"/>
              </a:xfrm>
              <a:prstGeom prst="rect">
                <a:avLst/>
              </a:prstGeom>
              <a:blipFill>
                <a:blip r:embed="rId7"/>
                <a:stretch>
                  <a:fillRect l="-211" t="-4348" r="-632" b="-86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3F34077-3F31-4C97-B845-BCBD092A39BF}"/>
                  </a:ext>
                </a:extLst>
              </p:cNvPr>
              <p:cNvSpPr txBox="1"/>
              <p:nvPr/>
            </p:nvSpPr>
            <p:spPr>
              <a:xfrm>
                <a:off x="8763013" y="3168903"/>
                <a:ext cx="1319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=84,1712…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3F34077-3F31-4C97-B845-BCBD092A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13" y="3168903"/>
                <a:ext cx="1319272" cy="276999"/>
              </a:xfrm>
              <a:prstGeom prst="rect">
                <a:avLst/>
              </a:prstGeom>
              <a:blipFill>
                <a:blip r:embed="rId8"/>
                <a:stretch>
                  <a:fillRect l="-1852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A3A3146-CD18-4EB9-9A66-81FF6464F311}"/>
                  </a:ext>
                </a:extLst>
              </p:cNvPr>
              <p:cNvSpPr txBox="1"/>
              <p:nvPr/>
            </p:nvSpPr>
            <p:spPr>
              <a:xfrm>
                <a:off x="1088355" y="2431720"/>
                <a:ext cx="422488" cy="1082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A3A3146-CD18-4EB9-9A66-81FF6464F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55" y="2431720"/>
                <a:ext cx="422488" cy="1082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ijl: gekromd rechts 14">
            <a:extLst>
              <a:ext uri="{FF2B5EF4-FFF2-40B4-BE49-F238E27FC236}">
                <a16:creationId xmlns:a16="http://schemas.microsoft.com/office/drawing/2014/main" id="{0BED6E81-4F46-46AC-B630-9CFD910C35A5}"/>
              </a:ext>
            </a:extLst>
          </p:cNvPr>
          <p:cNvSpPr/>
          <p:nvPr/>
        </p:nvSpPr>
        <p:spPr>
          <a:xfrm>
            <a:off x="791095" y="2951285"/>
            <a:ext cx="290946" cy="132878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945B773-17D3-45A5-9FD5-8D43F23190C5}"/>
                  </a:ext>
                </a:extLst>
              </p:cNvPr>
              <p:cNvSpPr txBox="1"/>
              <p:nvPr/>
            </p:nvSpPr>
            <p:spPr>
              <a:xfrm>
                <a:off x="558758" y="3445902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945B773-17D3-45A5-9FD5-8D43F2319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8" y="3445902"/>
                <a:ext cx="226023" cy="276999"/>
              </a:xfrm>
              <a:prstGeom prst="rect">
                <a:avLst/>
              </a:prstGeom>
              <a:blipFill>
                <a:blip r:embed="rId10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81724E4E-AD8E-4548-9C92-41B084A55263}"/>
                  </a:ext>
                </a:extLst>
              </p:cNvPr>
              <p:cNvSpPr/>
              <p:nvPr/>
            </p:nvSpPr>
            <p:spPr>
              <a:xfrm>
                <a:off x="1236518" y="4132118"/>
                <a:ext cx="2780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3905</m:t>
                      </m:r>
                      <m:r>
                        <a:rPr lang="nl-NL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=84,1712…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81724E4E-AD8E-4548-9C92-41B084A5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18" y="4132118"/>
                <a:ext cx="27804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7A2498A-1657-4F9B-AE8D-815F00DA598A}"/>
                  </a:ext>
                </a:extLst>
              </p:cNvPr>
              <p:cNvSpPr txBox="1"/>
              <p:nvPr/>
            </p:nvSpPr>
            <p:spPr>
              <a:xfrm>
                <a:off x="2418888" y="4704487"/>
                <a:ext cx="1539396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84,1712…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1,3905…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7A2498A-1657-4F9B-AE8D-815F00DA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888" y="4704487"/>
                <a:ext cx="1539396" cy="5497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56A7D33-FBFD-4B0D-9FA7-7CE39713EFF1}"/>
                  </a:ext>
                </a:extLst>
              </p:cNvPr>
              <p:cNvSpPr txBox="1"/>
              <p:nvPr/>
            </p:nvSpPr>
            <p:spPr>
              <a:xfrm>
                <a:off x="2432743" y="5457226"/>
                <a:ext cx="1282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=60,53…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56A7D33-FBFD-4B0D-9FA7-7CE39713E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743" y="5457226"/>
                <a:ext cx="1282915" cy="276999"/>
              </a:xfrm>
              <a:prstGeom prst="rect">
                <a:avLst/>
              </a:prstGeom>
              <a:blipFill>
                <a:blip r:embed="rId13"/>
                <a:stretch>
                  <a:fillRect l="-379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E5A354C-CA0B-4FF5-B8B5-0DED20C80B67}"/>
                  </a:ext>
                </a:extLst>
              </p:cNvPr>
              <p:cNvSpPr txBox="1"/>
              <p:nvPr/>
            </p:nvSpPr>
            <p:spPr>
              <a:xfrm>
                <a:off x="4713247" y="5399300"/>
                <a:ext cx="307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Het gewicht van Klaas is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𝟔𝟏</m:t>
                    </m:r>
                  </m:oMath>
                </a14:m>
                <a:r>
                  <a:rPr lang="nl-NL" b="1" dirty="0"/>
                  <a:t> kg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E5A354C-CA0B-4FF5-B8B5-0DED20C80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247" y="5399300"/>
                <a:ext cx="3075329" cy="369332"/>
              </a:xfrm>
              <a:prstGeom prst="rect">
                <a:avLst/>
              </a:prstGeom>
              <a:blipFill>
                <a:blip r:embed="rId14"/>
                <a:stretch>
                  <a:fillRect l="-1584" t="-10000" r="-792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al 20">
            <a:extLst>
              <a:ext uri="{FF2B5EF4-FFF2-40B4-BE49-F238E27FC236}">
                <a16:creationId xmlns:a16="http://schemas.microsoft.com/office/drawing/2014/main" id="{11E01BE3-F59E-40AF-AEFB-41605198E2AA}"/>
              </a:ext>
            </a:extLst>
          </p:cNvPr>
          <p:cNvSpPr>
            <a:spLocks noChangeAspect="1"/>
          </p:cNvSpPr>
          <p:nvPr/>
        </p:nvSpPr>
        <p:spPr>
          <a:xfrm>
            <a:off x="10450560" y="312740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023B5371-EB4C-421B-93A4-C8B2F00AF47B}"/>
              </a:ext>
            </a:extLst>
          </p:cNvPr>
          <p:cNvSpPr>
            <a:spLocks noChangeAspect="1"/>
          </p:cNvSpPr>
          <p:nvPr/>
        </p:nvSpPr>
        <p:spPr>
          <a:xfrm>
            <a:off x="4898827" y="475471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28311DDA-26B8-42B2-857D-581227EEBD0D}"/>
              </a:ext>
            </a:extLst>
          </p:cNvPr>
          <p:cNvSpPr>
            <a:spLocks noChangeAspect="1"/>
          </p:cNvSpPr>
          <p:nvPr/>
        </p:nvSpPr>
        <p:spPr>
          <a:xfrm>
            <a:off x="8050018" y="54157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83AB0F8A-2B0B-4962-8D5B-0012CCB5AC25}"/>
              </a:ext>
            </a:extLst>
          </p:cNvPr>
          <p:cNvSpPr>
            <a:spLocks noChangeAspect="1"/>
          </p:cNvSpPr>
          <p:nvPr/>
        </p:nvSpPr>
        <p:spPr>
          <a:xfrm>
            <a:off x="4898827" y="413678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77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03EDE81-CF16-4380-9F8F-E783D793B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1" y="296038"/>
            <a:ext cx="8381047" cy="4487228"/>
          </a:xfrm>
          <a:prstGeom prst="rect">
            <a:avLst/>
          </a:prstGeom>
        </p:spPr>
      </p:pic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B75841BD-BD12-4754-8B86-963CB276F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55" y="1514918"/>
            <a:ext cx="3193733" cy="846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212BF7A1-D6E8-4F23-9076-955BD78FCBA9}"/>
                  </a:ext>
                </a:extLst>
              </p:cNvPr>
              <p:cNvSpPr txBox="1"/>
              <p:nvPr/>
            </p:nvSpPr>
            <p:spPr>
              <a:xfrm>
                <a:off x="1919292" y="5008419"/>
                <a:ext cx="3319242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=24329∙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−1,154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56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−0,203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212BF7A1-D6E8-4F23-9076-955BD78FC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92" y="5008419"/>
                <a:ext cx="3319242" cy="280077"/>
              </a:xfrm>
              <a:prstGeom prst="rect">
                <a:avLst/>
              </a:prstGeom>
              <a:blipFill>
                <a:blip r:embed="rId4"/>
                <a:stretch>
                  <a:fillRect l="-1287" t="-6522" r="-368" b="-86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3987833-4C95-4B56-97D1-8BE355077056}"/>
              </a:ext>
            </a:extLst>
          </p:cNvPr>
          <p:cNvCxnSpPr/>
          <p:nvPr/>
        </p:nvCxnSpPr>
        <p:spPr>
          <a:xfrm>
            <a:off x="5444836" y="4384964"/>
            <a:ext cx="9975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2582C379-B220-463F-A890-A75D0C62D830}"/>
              </a:ext>
            </a:extLst>
          </p:cNvPr>
          <p:cNvSpPr/>
          <p:nvPr/>
        </p:nvSpPr>
        <p:spPr>
          <a:xfrm>
            <a:off x="1919292" y="1907131"/>
            <a:ext cx="3109908" cy="3061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4B84F7F7-E783-455E-B545-155FE3C65C1C}"/>
                  </a:ext>
                </a:extLst>
              </p:cNvPr>
              <p:cNvSpPr txBox="1"/>
              <p:nvPr/>
            </p:nvSpPr>
            <p:spPr>
              <a:xfrm>
                <a:off x="1960856" y="5011497"/>
                <a:ext cx="4632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60 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4B84F7F7-E783-455E-B545-155FE3C65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856" y="5011497"/>
                <a:ext cx="463267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AE8CA48-38DB-4818-A12B-DB3E4E386BE3}"/>
                  </a:ext>
                </a:extLst>
              </p:cNvPr>
              <p:cNvSpPr txBox="1"/>
              <p:nvPr/>
            </p:nvSpPr>
            <p:spPr>
              <a:xfrm>
                <a:off x="2072986" y="5513649"/>
                <a:ext cx="89511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1,154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AE8CA48-38DB-4818-A12B-DB3E4E386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986" y="5513649"/>
                <a:ext cx="895117" cy="280077"/>
              </a:xfrm>
              <a:prstGeom prst="rect">
                <a:avLst/>
              </a:prstGeom>
              <a:blipFill>
                <a:blip r:embed="rId6"/>
                <a:stretch>
                  <a:fillRect l="-5442" t="-4348" r="-2721" b="-86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9BB07936-6102-401F-B2C2-9844E252A915}"/>
                  </a:ext>
                </a:extLst>
              </p:cNvPr>
              <p:cNvSpPr txBox="1"/>
              <p:nvPr/>
            </p:nvSpPr>
            <p:spPr>
              <a:xfrm>
                <a:off x="3037899" y="5513649"/>
                <a:ext cx="1082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179,098…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9BB07936-6102-401F-B2C2-9844E252A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99" y="5513649"/>
                <a:ext cx="1082027" cy="276999"/>
              </a:xfrm>
              <a:prstGeom prst="rect">
                <a:avLst/>
              </a:prstGeom>
              <a:blipFill>
                <a:blip r:embed="rId7"/>
                <a:stretch>
                  <a:fillRect l="-449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E5421E6-7203-4F86-9516-D145F3BC2EA4}"/>
                  </a:ext>
                </a:extLst>
              </p:cNvPr>
              <p:cNvSpPr txBox="1"/>
              <p:nvPr/>
            </p:nvSpPr>
            <p:spPr>
              <a:xfrm>
                <a:off x="2072986" y="5970717"/>
                <a:ext cx="1988237" cy="423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179,098…</m:t>
                          </m:r>
                        </m:e>
                        <m:sup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1,154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E5421E6-7203-4F86-9516-D145F3BC2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986" y="5970717"/>
                <a:ext cx="1988237" cy="423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9F9578A-0D86-4600-A647-7B96E4A69716}"/>
                  </a:ext>
                </a:extLst>
              </p:cNvPr>
              <p:cNvSpPr txBox="1"/>
              <p:nvPr/>
            </p:nvSpPr>
            <p:spPr>
              <a:xfrm>
                <a:off x="4213513" y="6117360"/>
                <a:ext cx="934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=89,6…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9F9578A-0D86-4600-A647-7B96E4A6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513" y="6117360"/>
                <a:ext cx="934551" cy="276999"/>
              </a:xfrm>
              <a:prstGeom prst="rect">
                <a:avLst/>
              </a:prstGeom>
              <a:blipFill>
                <a:blip r:embed="rId9"/>
                <a:stretch>
                  <a:fillRect l="-196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B704E9D8-D9C1-4156-AD6E-CE16526297CD}"/>
                  </a:ext>
                </a:extLst>
              </p:cNvPr>
              <p:cNvSpPr txBox="1"/>
              <p:nvPr/>
            </p:nvSpPr>
            <p:spPr>
              <a:xfrm>
                <a:off x="6135903" y="6025027"/>
                <a:ext cx="4788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Ze heeft maximaal </a:t>
                </a:r>
                <a14:m>
                  <m:oMath xmlns:m="http://schemas.openxmlformats.org/officeDocument/2006/math">
                    <m:r>
                      <a:rPr lang="nl-NL" b="1" i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nl-NL" b="1" dirty="0"/>
                  <a:t> micromol per liter bloed</a:t>
                </a: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B704E9D8-D9C1-4156-AD6E-CE1652629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03" y="6025027"/>
                <a:ext cx="4788427" cy="369332"/>
              </a:xfrm>
              <a:prstGeom prst="rect">
                <a:avLst/>
              </a:prstGeom>
              <a:blipFill>
                <a:blip r:embed="rId10"/>
                <a:stretch>
                  <a:fillRect l="-1146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66E6AA1-919A-49F3-87E1-009A87C59274}"/>
              </a:ext>
            </a:extLst>
          </p:cNvPr>
          <p:cNvCxnSpPr/>
          <p:nvPr/>
        </p:nvCxnSpPr>
        <p:spPr>
          <a:xfrm flipH="1">
            <a:off x="841664" y="6255859"/>
            <a:ext cx="10776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9765B5CD-9C4C-4F12-87C8-6D4BBDD56416}"/>
              </a:ext>
            </a:extLst>
          </p:cNvPr>
          <p:cNvCxnSpPr/>
          <p:nvPr/>
        </p:nvCxnSpPr>
        <p:spPr>
          <a:xfrm flipV="1">
            <a:off x="841664" y="2060197"/>
            <a:ext cx="0" cy="41956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6818202B-B9B3-43A7-A078-1D1254E48CD6}"/>
              </a:ext>
            </a:extLst>
          </p:cNvPr>
          <p:cNvCxnSpPr/>
          <p:nvPr/>
        </p:nvCxnSpPr>
        <p:spPr>
          <a:xfrm>
            <a:off x="841664" y="2060197"/>
            <a:ext cx="92479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1E52C3A-7D40-482D-A3F7-07545A61C8A4}"/>
                  </a:ext>
                </a:extLst>
              </p:cNvPr>
              <p:cNvSpPr txBox="1"/>
              <p:nvPr/>
            </p:nvSpPr>
            <p:spPr>
              <a:xfrm>
                <a:off x="3037899" y="6417461"/>
                <a:ext cx="27092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(bij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nl-NL" sz="1400" dirty="0"/>
                  <a:t> gaat haar GFR onder de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nl-NL" sz="1400" dirty="0"/>
                  <a:t>)</a:t>
                </a: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1E52C3A-7D40-482D-A3F7-07545A61C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99" y="6417461"/>
                <a:ext cx="2709203" cy="307777"/>
              </a:xfrm>
              <a:prstGeom prst="rect">
                <a:avLst/>
              </a:prstGeom>
              <a:blipFill>
                <a:blip r:embed="rId11"/>
                <a:stretch>
                  <a:fillRect l="-674" t="-4000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al 24">
            <a:extLst>
              <a:ext uri="{FF2B5EF4-FFF2-40B4-BE49-F238E27FC236}">
                <a16:creationId xmlns:a16="http://schemas.microsoft.com/office/drawing/2014/main" id="{D4C9102F-0A2F-452B-AB92-60850DE990A4}"/>
              </a:ext>
            </a:extLst>
          </p:cNvPr>
          <p:cNvSpPr>
            <a:spLocks noChangeAspect="1"/>
          </p:cNvSpPr>
          <p:nvPr/>
        </p:nvSpPr>
        <p:spPr>
          <a:xfrm>
            <a:off x="5747102" y="492849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40665488-95C9-477A-86F7-497B3BF49DBC}"/>
              </a:ext>
            </a:extLst>
          </p:cNvPr>
          <p:cNvSpPr>
            <a:spLocks noChangeAspect="1"/>
          </p:cNvSpPr>
          <p:nvPr/>
        </p:nvSpPr>
        <p:spPr>
          <a:xfrm>
            <a:off x="5747102" y="54337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390A1B15-9F2A-43A9-8A5C-DD02C1C48E12}"/>
              </a:ext>
            </a:extLst>
          </p:cNvPr>
          <p:cNvSpPr>
            <a:spLocks noChangeAspect="1"/>
          </p:cNvSpPr>
          <p:nvPr/>
        </p:nvSpPr>
        <p:spPr>
          <a:xfrm>
            <a:off x="5281983" y="602301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73DD8CAE-9CF7-4F24-AF7B-E8A0A399D799}"/>
              </a:ext>
            </a:extLst>
          </p:cNvPr>
          <p:cNvSpPr>
            <a:spLocks noChangeAspect="1"/>
          </p:cNvSpPr>
          <p:nvPr/>
        </p:nvSpPr>
        <p:spPr>
          <a:xfrm>
            <a:off x="10825876" y="602301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B8498FA2-A514-410A-85D1-C3097CBEA38A}"/>
              </a:ext>
            </a:extLst>
          </p:cNvPr>
          <p:cNvCxnSpPr/>
          <p:nvPr/>
        </p:nvCxnSpPr>
        <p:spPr>
          <a:xfrm>
            <a:off x="6442363" y="3820886"/>
            <a:ext cx="195052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1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610AED6-6FEB-48FC-BB7F-B7FF2FDB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11" y="791575"/>
            <a:ext cx="8594408" cy="49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1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B3FD479-48BB-4467-A143-234A81E3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56" y="575399"/>
            <a:ext cx="5700713" cy="2220278"/>
          </a:xfrm>
          <a:prstGeom prst="rect">
            <a:avLst/>
          </a:prstGeom>
        </p:spPr>
      </p:pic>
      <p:pic>
        <p:nvPicPr>
          <p:cNvPr id="7" name="Afbeelding 6" descr="Afbeelding met vogel&#10;&#10;Automatisch gegenereerde beschrijving">
            <a:extLst>
              <a:ext uri="{FF2B5EF4-FFF2-40B4-BE49-F238E27FC236}">
                <a16:creationId xmlns:a16="http://schemas.microsoft.com/office/drawing/2014/main" id="{A0B5F4FE-FA9E-4585-BE0C-97B261ED4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65" y="3042196"/>
            <a:ext cx="7707630" cy="204025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114E9AE-5B02-4405-842E-130C3EC6EEB6}"/>
              </a:ext>
            </a:extLst>
          </p:cNvPr>
          <p:cNvSpPr txBox="1"/>
          <p:nvPr/>
        </p:nvSpPr>
        <p:spPr>
          <a:xfrm>
            <a:off x="1454731" y="126769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lineair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F78936CC-068D-447F-8CC9-D8A4535C2472}"/>
              </a:ext>
            </a:extLst>
          </p:cNvPr>
          <p:cNvSpPr/>
          <p:nvPr/>
        </p:nvSpPr>
        <p:spPr>
          <a:xfrm>
            <a:off x="2275612" y="1392382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759883-798B-4D76-81D7-229072B0676D}"/>
              </a:ext>
            </a:extLst>
          </p:cNvPr>
          <p:cNvSpPr txBox="1"/>
          <p:nvPr/>
        </p:nvSpPr>
        <p:spPr>
          <a:xfrm>
            <a:off x="1454731" y="162790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lineair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7EC97723-3029-4648-99A7-56507FD1AD77}"/>
              </a:ext>
            </a:extLst>
          </p:cNvPr>
          <p:cNvSpPr/>
          <p:nvPr/>
        </p:nvSpPr>
        <p:spPr>
          <a:xfrm>
            <a:off x="2275612" y="1752600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69863FB-EA0F-4AFF-9FF4-CCAC385768F0}"/>
              </a:ext>
            </a:extLst>
          </p:cNvPr>
          <p:cNvSpPr txBox="1"/>
          <p:nvPr/>
        </p:nvSpPr>
        <p:spPr>
          <a:xfrm>
            <a:off x="810489" y="1983987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exponentieel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C315C858-A90A-4858-806B-921DD2468628}"/>
              </a:ext>
            </a:extLst>
          </p:cNvPr>
          <p:cNvSpPr/>
          <p:nvPr/>
        </p:nvSpPr>
        <p:spPr>
          <a:xfrm>
            <a:off x="2275612" y="2108678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7939CCF-37A5-4ED5-8D22-BC3096F64988}"/>
              </a:ext>
            </a:extLst>
          </p:cNvPr>
          <p:cNvSpPr/>
          <p:nvPr/>
        </p:nvSpPr>
        <p:spPr>
          <a:xfrm>
            <a:off x="1312065" y="3314700"/>
            <a:ext cx="7707630" cy="553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A90BF7A-87F7-4E84-8090-6BAFB43C5BFF}"/>
              </a:ext>
            </a:extLst>
          </p:cNvPr>
          <p:cNvSpPr/>
          <p:nvPr/>
        </p:nvSpPr>
        <p:spPr>
          <a:xfrm>
            <a:off x="1312065" y="3870391"/>
            <a:ext cx="7707630" cy="553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CA3539E-E428-4FA5-8633-84D5CB8B04CD}"/>
              </a:ext>
            </a:extLst>
          </p:cNvPr>
          <p:cNvSpPr/>
          <p:nvPr/>
        </p:nvSpPr>
        <p:spPr>
          <a:xfrm>
            <a:off x="1312065" y="4426112"/>
            <a:ext cx="7707630" cy="5533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7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B3FD479-48BB-4467-A143-234A81E3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56" y="575399"/>
            <a:ext cx="5700713" cy="222027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114E9AE-5B02-4405-842E-130C3EC6EEB6}"/>
              </a:ext>
            </a:extLst>
          </p:cNvPr>
          <p:cNvSpPr txBox="1"/>
          <p:nvPr/>
        </p:nvSpPr>
        <p:spPr>
          <a:xfrm>
            <a:off x="1454731" y="126769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lineair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F78936CC-068D-447F-8CC9-D8A4535C2472}"/>
              </a:ext>
            </a:extLst>
          </p:cNvPr>
          <p:cNvSpPr/>
          <p:nvPr/>
        </p:nvSpPr>
        <p:spPr>
          <a:xfrm>
            <a:off x="2275612" y="1392382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759883-798B-4D76-81D7-229072B0676D}"/>
              </a:ext>
            </a:extLst>
          </p:cNvPr>
          <p:cNvSpPr txBox="1"/>
          <p:nvPr/>
        </p:nvSpPr>
        <p:spPr>
          <a:xfrm>
            <a:off x="1454731" y="162790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lineair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7EC97723-3029-4648-99A7-56507FD1AD77}"/>
              </a:ext>
            </a:extLst>
          </p:cNvPr>
          <p:cNvSpPr/>
          <p:nvPr/>
        </p:nvSpPr>
        <p:spPr>
          <a:xfrm>
            <a:off x="2275612" y="1752600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69863FB-EA0F-4AFF-9FF4-CCAC385768F0}"/>
              </a:ext>
            </a:extLst>
          </p:cNvPr>
          <p:cNvSpPr txBox="1"/>
          <p:nvPr/>
        </p:nvSpPr>
        <p:spPr>
          <a:xfrm>
            <a:off x="810489" y="1983987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exponentieel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C315C858-A90A-4858-806B-921DD2468628}"/>
              </a:ext>
            </a:extLst>
          </p:cNvPr>
          <p:cNvSpPr/>
          <p:nvPr/>
        </p:nvSpPr>
        <p:spPr>
          <a:xfrm>
            <a:off x="2275612" y="2108678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30D77BD-B0B8-4ACA-84D6-DC861A64F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9" y="3016673"/>
            <a:ext cx="8601075" cy="1753553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EDF9B38D-575B-47BD-9E83-4A77194EE026}"/>
              </a:ext>
            </a:extLst>
          </p:cNvPr>
          <p:cNvGrpSpPr/>
          <p:nvPr/>
        </p:nvGrpSpPr>
        <p:grpSpPr>
          <a:xfrm>
            <a:off x="8222670" y="953916"/>
            <a:ext cx="1188894" cy="1731425"/>
            <a:chOff x="8222670" y="953916"/>
            <a:chExt cx="1188894" cy="173142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DA92879-C737-49BA-A593-740226082672}"/>
                </a:ext>
              </a:extLst>
            </p:cNvPr>
            <p:cNvSpPr/>
            <p:nvPr/>
          </p:nvSpPr>
          <p:spPr>
            <a:xfrm>
              <a:off x="8229600" y="953916"/>
              <a:ext cx="1181964" cy="1731425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C9203F5-18AE-4A1A-8BC1-0837096F281E}"/>
                </a:ext>
              </a:extLst>
            </p:cNvPr>
            <p:cNvCxnSpPr/>
            <p:nvPr/>
          </p:nvCxnSpPr>
          <p:spPr>
            <a:xfrm>
              <a:off x="8229600" y="1288473"/>
              <a:ext cx="118196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451DE1AE-EFFE-46A9-B155-C314A868F9A2}"/>
                </a:ext>
              </a:extLst>
            </p:cNvPr>
            <p:cNvCxnSpPr/>
            <p:nvPr/>
          </p:nvCxnSpPr>
          <p:spPr>
            <a:xfrm>
              <a:off x="8226135" y="1638302"/>
              <a:ext cx="118196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ACB3E4B6-92C0-4D67-BC4A-69DE56374A82}"/>
                </a:ext>
              </a:extLst>
            </p:cNvPr>
            <p:cNvCxnSpPr/>
            <p:nvPr/>
          </p:nvCxnSpPr>
          <p:spPr>
            <a:xfrm>
              <a:off x="8222670" y="1988131"/>
              <a:ext cx="118196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03E31D6B-E4FC-4D42-9F66-457E2E3ABD96}"/>
                </a:ext>
              </a:extLst>
            </p:cNvPr>
            <p:cNvCxnSpPr/>
            <p:nvPr/>
          </p:nvCxnSpPr>
          <p:spPr>
            <a:xfrm>
              <a:off x="8229600" y="2332537"/>
              <a:ext cx="118196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E052C2E-73D8-47D5-82AD-AC42D4D79D44}"/>
                  </a:ext>
                </a:extLst>
              </p:cNvPr>
              <p:cNvSpPr txBox="1"/>
              <p:nvPr/>
            </p:nvSpPr>
            <p:spPr>
              <a:xfrm>
                <a:off x="8520330" y="985451"/>
                <a:ext cx="60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𝟐𝟎𝟐𝟎</m:t>
                      </m:r>
                    </m:oMath>
                  </m:oMathPara>
                </a14:m>
                <a:endParaRPr lang="nl-NL" b="1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E052C2E-73D8-47D5-82AD-AC42D4D79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330" y="985451"/>
                <a:ext cx="604333" cy="276999"/>
              </a:xfrm>
              <a:prstGeom prst="rect">
                <a:avLst/>
              </a:prstGeom>
              <a:blipFill>
                <a:blip r:embed="rId4"/>
                <a:stretch>
                  <a:fillRect l="-9091" r="-909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D11F19FB-B6CB-44A9-B87A-B99A6E2B2ACB}"/>
                  </a:ext>
                </a:extLst>
              </p:cNvPr>
              <p:cNvSpPr txBox="1"/>
              <p:nvPr/>
            </p:nvSpPr>
            <p:spPr>
              <a:xfrm>
                <a:off x="810489" y="4806556"/>
                <a:ext cx="7004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Benzine of diesel heeft een toename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7725−7482=243</m:t>
                    </m:r>
                  </m:oMath>
                </a14:m>
                <a:r>
                  <a:rPr lang="nl-NL" dirty="0"/>
                  <a:t> per 4 jaar.</a:t>
                </a: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D11F19FB-B6CB-44A9-B87A-B99A6E2B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89" y="4806556"/>
                <a:ext cx="7004162" cy="369332"/>
              </a:xfrm>
              <a:prstGeom prst="rect">
                <a:avLst/>
              </a:prstGeom>
              <a:blipFill>
                <a:blip r:embed="rId5"/>
                <a:stretch>
                  <a:fillRect l="-783" t="-8197" r="-261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21E4D3AE-40AC-4701-81BF-8C086CEAE54D}"/>
                  </a:ext>
                </a:extLst>
              </p:cNvPr>
              <p:cNvSpPr txBox="1"/>
              <p:nvPr/>
            </p:nvSpPr>
            <p:spPr>
              <a:xfrm>
                <a:off x="7814651" y="4806556"/>
                <a:ext cx="3488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Dus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nl-NL" dirty="0"/>
                  <a:t> 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7725+243=7968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21E4D3AE-40AC-4701-81BF-8C086CEAE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651" y="4806556"/>
                <a:ext cx="3488455" cy="369332"/>
              </a:xfrm>
              <a:prstGeom prst="rect">
                <a:avLst/>
              </a:prstGeom>
              <a:blipFill>
                <a:blip r:embed="rId6"/>
                <a:stretch>
                  <a:fillRect l="-1573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3D727BE-80F5-4A3C-8CE1-AE3756B3D5BD}"/>
                  </a:ext>
                </a:extLst>
              </p:cNvPr>
              <p:cNvSpPr txBox="1"/>
              <p:nvPr/>
            </p:nvSpPr>
            <p:spPr>
              <a:xfrm>
                <a:off x="862445" y="5351318"/>
                <a:ext cx="5899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Lpg (gas) heeft een afname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165−203=−38</m:t>
                    </m:r>
                  </m:oMath>
                </a14:m>
                <a:r>
                  <a:rPr lang="nl-NL" dirty="0"/>
                  <a:t> per 4 jaar.</a:t>
                </a: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3D727BE-80F5-4A3C-8CE1-AE3756B3D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45" y="5351318"/>
                <a:ext cx="5899051" cy="369332"/>
              </a:xfrm>
              <a:prstGeom prst="rect">
                <a:avLst/>
              </a:prstGeom>
              <a:blipFill>
                <a:blip r:embed="rId7"/>
                <a:stretch>
                  <a:fillRect l="-826" t="-10000" r="-62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CC92E70-8900-4F52-BE47-3C1A8197B4CB}"/>
                  </a:ext>
                </a:extLst>
              </p:cNvPr>
              <p:cNvSpPr txBox="1"/>
              <p:nvPr/>
            </p:nvSpPr>
            <p:spPr>
              <a:xfrm>
                <a:off x="7814651" y="5348499"/>
                <a:ext cx="3103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Dus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nl-NL" dirty="0"/>
                  <a:t> 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165−38=127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CC92E70-8900-4F52-BE47-3C1A8197B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651" y="5348499"/>
                <a:ext cx="3103735" cy="369332"/>
              </a:xfrm>
              <a:prstGeom prst="rect">
                <a:avLst/>
              </a:prstGeom>
              <a:blipFill>
                <a:blip r:embed="rId8"/>
                <a:stretch>
                  <a:fillRect l="-1768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vak 24">
            <a:extLst>
              <a:ext uri="{FF2B5EF4-FFF2-40B4-BE49-F238E27FC236}">
                <a16:creationId xmlns:a16="http://schemas.microsoft.com/office/drawing/2014/main" id="{EA1CA4C0-6D17-4674-A151-26EE677C8870}"/>
              </a:ext>
            </a:extLst>
          </p:cNvPr>
          <p:cNvSpPr txBox="1"/>
          <p:nvPr/>
        </p:nvSpPr>
        <p:spPr>
          <a:xfrm>
            <a:off x="862445" y="5965210"/>
            <a:ext cx="456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Elektrisch en hybride heeft een groeifactor van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18696BAB-E5A2-478D-8DEE-CCBEF08CD9A5}"/>
                  </a:ext>
                </a:extLst>
              </p:cNvPr>
              <p:cNvSpPr txBox="1"/>
              <p:nvPr/>
            </p:nvSpPr>
            <p:spPr>
              <a:xfrm>
                <a:off x="5404304" y="5896080"/>
                <a:ext cx="138339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211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=3,01…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18696BAB-E5A2-478D-8DEE-CCBEF08C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04" y="5896080"/>
                <a:ext cx="1383392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kstvak 27">
            <a:extLst>
              <a:ext uri="{FF2B5EF4-FFF2-40B4-BE49-F238E27FC236}">
                <a16:creationId xmlns:a16="http://schemas.microsoft.com/office/drawing/2014/main" id="{D7F5DA72-5311-495D-B009-89BEA9B79A9B}"/>
              </a:ext>
            </a:extLst>
          </p:cNvPr>
          <p:cNvSpPr txBox="1"/>
          <p:nvPr/>
        </p:nvSpPr>
        <p:spPr>
          <a:xfrm>
            <a:off x="6787696" y="5971613"/>
            <a:ext cx="111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per 4 jaar.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B27CFA4-465B-4AE8-81FC-ACF11AD4791C}"/>
                  </a:ext>
                </a:extLst>
              </p:cNvPr>
              <p:cNvSpPr txBox="1"/>
              <p:nvPr/>
            </p:nvSpPr>
            <p:spPr>
              <a:xfrm>
                <a:off x="7814651" y="5971613"/>
                <a:ext cx="3900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Dus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nl-NL" dirty="0"/>
                  <a:t> 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211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∙3,01…=636,01…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B27CFA4-465B-4AE8-81FC-ACF11AD47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651" y="5971613"/>
                <a:ext cx="3900427" cy="369332"/>
              </a:xfrm>
              <a:prstGeom prst="rect">
                <a:avLst/>
              </a:prstGeom>
              <a:blipFill>
                <a:blip r:embed="rId10"/>
                <a:stretch>
                  <a:fillRect l="-1406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D21FFAC-E28A-48AE-939B-88FB9248E8FD}"/>
                  </a:ext>
                </a:extLst>
              </p:cNvPr>
              <p:cNvSpPr txBox="1"/>
              <p:nvPr/>
            </p:nvSpPr>
            <p:spPr>
              <a:xfrm>
                <a:off x="8520330" y="1339916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7968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D21FFAC-E28A-48AE-939B-88FB9248E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330" y="1339916"/>
                <a:ext cx="565861" cy="276999"/>
              </a:xfrm>
              <a:prstGeom prst="rect">
                <a:avLst/>
              </a:prstGeom>
              <a:blipFill>
                <a:blip r:embed="rId11"/>
                <a:stretch>
                  <a:fillRect l="-9677" r="-967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E81D53C-5855-4A70-A8B1-C86BC2A217C6}"/>
                  </a:ext>
                </a:extLst>
              </p:cNvPr>
              <p:cNvSpPr txBox="1"/>
              <p:nvPr/>
            </p:nvSpPr>
            <p:spPr>
              <a:xfrm>
                <a:off x="8584450" y="1706988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127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E81D53C-5855-4A70-A8B1-C86BC2A21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0" y="1706988"/>
                <a:ext cx="437620" cy="276999"/>
              </a:xfrm>
              <a:prstGeom prst="rect">
                <a:avLst/>
              </a:prstGeom>
              <a:blipFill>
                <a:blip r:embed="rId12"/>
                <a:stretch>
                  <a:fillRect l="-11111" r="-1388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19E545E5-62CF-4751-BD93-11C4828560BD}"/>
                  </a:ext>
                </a:extLst>
              </p:cNvPr>
              <p:cNvSpPr txBox="1"/>
              <p:nvPr/>
            </p:nvSpPr>
            <p:spPr>
              <a:xfrm>
                <a:off x="8584450" y="2024462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636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19E545E5-62CF-4751-BD93-11C482856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0" y="2024462"/>
                <a:ext cx="437620" cy="276999"/>
              </a:xfrm>
              <a:prstGeom prst="rect">
                <a:avLst/>
              </a:prstGeom>
              <a:blipFill>
                <a:blip r:embed="rId13"/>
                <a:stretch>
                  <a:fillRect l="-11111" r="-1388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al 32">
            <a:extLst>
              <a:ext uri="{FF2B5EF4-FFF2-40B4-BE49-F238E27FC236}">
                <a16:creationId xmlns:a16="http://schemas.microsoft.com/office/drawing/2014/main" id="{3B8AE9E9-FA4E-414D-ACFC-18512E2E34F0}"/>
              </a:ext>
            </a:extLst>
          </p:cNvPr>
          <p:cNvSpPr>
            <a:spLocks noChangeAspect="1"/>
          </p:cNvSpPr>
          <p:nvPr/>
        </p:nvSpPr>
        <p:spPr>
          <a:xfrm>
            <a:off x="11303106" y="480655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596108E6-1D40-4A03-981D-F2F0A6C16C49}"/>
              </a:ext>
            </a:extLst>
          </p:cNvPr>
          <p:cNvSpPr>
            <a:spLocks noChangeAspect="1"/>
          </p:cNvSpPr>
          <p:nvPr/>
        </p:nvSpPr>
        <p:spPr>
          <a:xfrm>
            <a:off x="11327297" y="530472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60381B29-53DC-4DAA-8456-99CE343DD012}"/>
              </a:ext>
            </a:extLst>
          </p:cNvPr>
          <p:cNvSpPr>
            <a:spLocks noChangeAspect="1"/>
          </p:cNvSpPr>
          <p:nvPr/>
        </p:nvSpPr>
        <p:spPr>
          <a:xfrm>
            <a:off x="10834754" y="631660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F7D9A88B-F787-4A39-BFF4-8521783E023A}"/>
              </a:ext>
            </a:extLst>
          </p:cNvPr>
          <p:cNvSpPr>
            <a:spLocks noChangeAspect="1"/>
          </p:cNvSpPr>
          <p:nvPr/>
        </p:nvSpPr>
        <p:spPr>
          <a:xfrm>
            <a:off x="6129039" y="630244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44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6A7EA751-B113-491A-B121-1D4452E7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75" y="326403"/>
            <a:ext cx="7807642" cy="11801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D5BF92-1191-4FD5-96D8-9C1FE3553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12" y="1596491"/>
            <a:ext cx="5847398" cy="48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5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B3FD479-48BB-4467-A143-234A81E3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56" y="575399"/>
            <a:ext cx="5700713" cy="222027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114E9AE-5B02-4405-842E-130C3EC6EEB6}"/>
              </a:ext>
            </a:extLst>
          </p:cNvPr>
          <p:cNvSpPr txBox="1"/>
          <p:nvPr/>
        </p:nvSpPr>
        <p:spPr>
          <a:xfrm>
            <a:off x="1454731" y="126769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lineair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F78936CC-068D-447F-8CC9-D8A4535C2472}"/>
              </a:ext>
            </a:extLst>
          </p:cNvPr>
          <p:cNvSpPr/>
          <p:nvPr/>
        </p:nvSpPr>
        <p:spPr>
          <a:xfrm>
            <a:off x="2275612" y="1392382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759883-798B-4D76-81D7-229072B0676D}"/>
              </a:ext>
            </a:extLst>
          </p:cNvPr>
          <p:cNvSpPr txBox="1"/>
          <p:nvPr/>
        </p:nvSpPr>
        <p:spPr>
          <a:xfrm>
            <a:off x="1454731" y="162790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lineair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7EC97723-3029-4648-99A7-56507FD1AD77}"/>
              </a:ext>
            </a:extLst>
          </p:cNvPr>
          <p:cNvSpPr/>
          <p:nvPr/>
        </p:nvSpPr>
        <p:spPr>
          <a:xfrm>
            <a:off x="2275612" y="1752600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69863FB-EA0F-4AFF-9FF4-CCAC385768F0}"/>
              </a:ext>
            </a:extLst>
          </p:cNvPr>
          <p:cNvSpPr txBox="1"/>
          <p:nvPr/>
        </p:nvSpPr>
        <p:spPr>
          <a:xfrm>
            <a:off x="810489" y="1983987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exponentieel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C315C858-A90A-4858-806B-921DD2468628}"/>
              </a:ext>
            </a:extLst>
          </p:cNvPr>
          <p:cNvSpPr/>
          <p:nvPr/>
        </p:nvSpPr>
        <p:spPr>
          <a:xfrm>
            <a:off x="2275612" y="2108678"/>
            <a:ext cx="353291" cy="1350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30D77BD-B0B8-4ACA-84D6-DC861A64F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9" y="3016673"/>
            <a:ext cx="8601075" cy="1753553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EDF9B38D-575B-47BD-9E83-4A77194EE026}"/>
              </a:ext>
            </a:extLst>
          </p:cNvPr>
          <p:cNvGrpSpPr/>
          <p:nvPr/>
        </p:nvGrpSpPr>
        <p:grpSpPr>
          <a:xfrm>
            <a:off x="8222670" y="953916"/>
            <a:ext cx="1188894" cy="1731425"/>
            <a:chOff x="8222670" y="953916"/>
            <a:chExt cx="1188894" cy="173142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DA92879-C737-49BA-A593-740226082672}"/>
                </a:ext>
              </a:extLst>
            </p:cNvPr>
            <p:cNvSpPr/>
            <p:nvPr/>
          </p:nvSpPr>
          <p:spPr>
            <a:xfrm>
              <a:off x="8229600" y="953916"/>
              <a:ext cx="1181964" cy="1731425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C9203F5-18AE-4A1A-8BC1-0837096F281E}"/>
                </a:ext>
              </a:extLst>
            </p:cNvPr>
            <p:cNvCxnSpPr/>
            <p:nvPr/>
          </p:nvCxnSpPr>
          <p:spPr>
            <a:xfrm>
              <a:off x="8229600" y="1288473"/>
              <a:ext cx="118196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451DE1AE-EFFE-46A9-B155-C314A868F9A2}"/>
                </a:ext>
              </a:extLst>
            </p:cNvPr>
            <p:cNvCxnSpPr/>
            <p:nvPr/>
          </p:nvCxnSpPr>
          <p:spPr>
            <a:xfrm>
              <a:off x="8226135" y="1638302"/>
              <a:ext cx="118196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ACB3E4B6-92C0-4D67-BC4A-69DE56374A82}"/>
                </a:ext>
              </a:extLst>
            </p:cNvPr>
            <p:cNvCxnSpPr/>
            <p:nvPr/>
          </p:nvCxnSpPr>
          <p:spPr>
            <a:xfrm>
              <a:off x="8222670" y="1988131"/>
              <a:ext cx="118196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03E31D6B-E4FC-4D42-9F66-457E2E3ABD96}"/>
                </a:ext>
              </a:extLst>
            </p:cNvPr>
            <p:cNvCxnSpPr/>
            <p:nvPr/>
          </p:nvCxnSpPr>
          <p:spPr>
            <a:xfrm>
              <a:off x="8229600" y="2332537"/>
              <a:ext cx="118196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E052C2E-73D8-47D5-82AD-AC42D4D79D44}"/>
                  </a:ext>
                </a:extLst>
              </p:cNvPr>
              <p:cNvSpPr txBox="1"/>
              <p:nvPr/>
            </p:nvSpPr>
            <p:spPr>
              <a:xfrm>
                <a:off x="8520330" y="985451"/>
                <a:ext cx="60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𝟐𝟎𝟐𝟎</m:t>
                      </m:r>
                    </m:oMath>
                  </m:oMathPara>
                </a14:m>
                <a:endParaRPr lang="nl-NL" b="1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E052C2E-73D8-47D5-82AD-AC42D4D79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330" y="985451"/>
                <a:ext cx="604333" cy="276999"/>
              </a:xfrm>
              <a:prstGeom prst="rect">
                <a:avLst/>
              </a:prstGeom>
              <a:blipFill>
                <a:blip r:embed="rId4"/>
                <a:stretch>
                  <a:fillRect l="-9091" r="-909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D21FFAC-E28A-48AE-939B-88FB9248E8FD}"/>
                  </a:ext>
                </a:extLst>
              </p:cNvPr>
              <p:cNvSpPr txBox="1"/>
              <p:nvPr/>
            </p:nvSpPr>
            <p:spPr>
              <a:xfrm>
                <a:off x="8520330" y="1339916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7968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D21FFAC-E28A-48AE-939B-88FB9248E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330" y="1339916"/>
                <a:ext cx="565861" cy="276999"/>
              </a:xfrm>
              <a:prstGeom prst="rect">
                <a:avLst/>
              </a:prstGeom>
              <a:blipFill>
                <a:blip r:embed="rId5"/>
                <a:stretch>
                  <a:fillRect l="-9677" r="-967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E81D53C-5855-4A70-A8B1-C86BC2A217C6}"/>
                  </a:ext>
                </a:extLst>
              </p:cNvPr>
              <p:cNvSpPr txBox="1"/>
              <p:nvPr/>
            </p:nvSpPr>
            <p:spPr>
              <a:xfrm>
                <a:off x="8584450" y="1706988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127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E81D53C-5855-4A70-A8B1-C86BC2A21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0" y="1706988"/>
                <a:ext cx="437620" cy="276999"/>
              </a:xfrm>
              <a:prstGeom prst="rect">
                <a:avLst/>
              </a:prstGeom>
              <a:blipFill>
                <a:blip r:embed="rId6"/>
                <a:stretch>
                  <a:fillRect l="-11111" r="-1388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19E545E5-62CF-4751-BD93-11C4828560BD}"/>
                  </a:ext>
                </a:extLst>
              </p:cNvPr>
              <p:cNvSpPr txBox="1"/>
              <p:nvPr/>
            </p:nvSpPr>
            <p:spPr>
              <a:xfrm>
                <a:off x="8584450" y="2024462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636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19E545E5-62CF-4751-BD93-11C482856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0" y="2024462"/>
                <a:ext cx="437620" cy="276999"/>
              </a:xfrm>
              <a:prstGeom prst="rect">
                <a:avLst/>
              </a:prstGeom>
              <a:blipFill>
                <a:blip r:embed="rId7"/>
                <a:stretch>
                  <a:fillRect l="-11111" r="-1388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C4ECF6C0-6BB6-4314-88A6-5BCD8312277E}"/>
                  </a:ext>
                </a:extLst>
              </p:cNvPr>
              <p:cNvSpPr txBox="1"/>
              <p:nvPr/>
            </p:nvSpPr>
            <p:spPr>
              <a:xfrm>
                <a:off x="997794" y="4916892"/>
                <a:ext cx="2555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totaal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nl-NL" dirty="0"/>
                  <a:t> is dus:</a:t>
                </a: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C4ECF6C0-6BB6-4314-88A6-5BCD8312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94" y="4916892"/>
                <a:ext cx="2555636" cy="369332"/>
              </a:xfrm>
              <a:prstGeom prst="rect">
                <a:avLst/>
              </a:prstGeom>
              <a:blipFill>
                <a:blip r:embed="rId8"/>
                <a:stretch>
                  <a:fillRect l="-2148" t="-10000" r="-1193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8477974C-2592-4DE7-A28F-555BFBC5D95D}"/>
                  </a:ext>
                </a:extLst>
              </p:cNvPr>
              <p:cNvSpPr txBox="1"/>
              <p:nvPr/>
            </p:nvSpPr>
            <p:spPr>
              <a:xfrm>
                <a:off x="3553430" y="4980427"/>
                <a:ext cx="27010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7968+127+636=8731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8477974C-2592-4DE7-A28F-555BFBC5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430" y="4980427"/>
                <a:ext cx="2701060" cy="276999"/>
              </a:xfrm>
              <a:prstGeom prst="rect">
                <a:avLst/>
              </a:prstGeom>
              <a:blipFill>
                <a:blip r:embed="rId9"/>
                <a:stretch>
                  <a:fillRect l="-1806" r="-158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C0DBB705-E014-49F4-AE6B-09994A82674A}"/>
                  </a:ext>
                </a:extLst>
              </p:cNvPr>
              <p:cNvSpPr txBox="1"/>
              <p:nvPr/>
            </p:nvSpPr>
            <p:spPr>
              <a:xfrm>
                <a:off x="8504700" y="2380736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8731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C0DBB705-E014-49F4-AE6B-09994A826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700" y="2380736"/>
                <a:ext cx="565861" cy="276999"/>
              </a:xfrm>
              <a:prstGeom prst="rect">
                <a:avLst/>
              </a:prstGeom>
              <a:blipFill>
                <a:blip r:embed="rId10"/>
                <a:stretch>
                  <a:fillRect l="-8602" r="-1075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vak 6">
            <a:extLst>
              <a:ext uri="{FF2B5EF4-FFF2-40B4-BE49-F238E27FC236}">
                <a16:creationId xmlns:a16="http://schemas.microsoft.com/office/drawing/2014/main" id="{E2F86E72-2362-4E1B-ADB2-9BE5FB94EE8B}"/>
              </a:ext>
            </a:extLst>
          </p:cNvPr>
          <p:cNvSpPr txBox="1"/>
          <p:nvPr/>
        </p:nvSpPr>
        <p:spPr>
          <a:xfrm>
            <a:off x="997794" y="5507335"/>
            <a:ext cx="507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gezamenlijk aandeel elektrisch en hybride is dus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D2704AB2-3DE1-4F89-8947-0FF21C0F02D2}"/>
                  </a:ext>
                </a:extLst>
              </p:cNvPr>
              <p:cNvSpPr txBox="1"/>
              <p:nvPr/>
            </p:nvSpPr>
            <p:spPr>
              <a:xfrm>
                <a:off x="6074568" y="5420427"/>
                <a:ext cx="251350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636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8731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100%=7,28…%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D2704AB2-3DE1-4F89-8947-0FF21C0F0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68" y="5420427"/>
                <a:ext cx="2513509" cy="5203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kstvak 32">
            <a:extLst>
              <a:ext uri="{FF2B5EF4-FFF2-40B4-BE49-F238E27FC236}">
                <a16:creationId xmlns:a16="http://schemas.microsoft.com/office/drawing/2014/main" id="{B24F1580-C7AB-4809-A6BC-450C62E9AFAF}"/>
              </a:ext>
            </a:extLst>
          </p:cNvPr>
          <p:cNvSpPr txBox="1"/>
          <p:nvPr/>
        </p:nvSpPr>
        <p:spPr>
          <a:xfrm>
            <a:off x="997794" y="6161778"/>
            <a:ext cx="226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genoemde ambitie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E865E4E-8AE5-4613-BFB9-09932704ECCB}"/>
              </a:ext>
            </a:extLst>
          </p:cNvPr>
          <p:cNvSpPr txBox="1"/>
          <p:nvPr/>
        </p:nvSpPr>
        <p:spPr>
          <a:xfrm>
            <a:off x="3150140" y="6163515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wordt gehaald.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79126786-CD27-44AD-9E5A-87697C914C02}"/>
              </a:ext>
            </a:extLst>
          </p:cNvPr>
          <p:cNvCxnSpPr/>
          <p:nvPr/>
        </p:nvCxnSpPr>
        <p:spPr>
          <a:xfrm>
            <a:off x="1766455" y="4665518"/>
            <a:ext cx="24418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72C3CB74-0077-4976-9CDB-6461270E999F}"/>
                  </a:ext>
                </a:extLst>
              </p:cNvPr>
              <p:cNvSpPr txBox="1"/>
              <p:nvPr/>
            </p:nvSpPr>
            <p:spPr>
              <a:xfrm>
                <a:off x="8851755" y="5553501"/>
                <a:ext cx="10948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( &gt;5,2% 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72C3CB74-0077-4976-9CDB-6461270E9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55" y="5553501"/>
                <a:ext cx="1094852" cy="276999"/>
              </a:xfrm>
              <a:prstGeom prst="rect">
                <a:avLst/>
              </a:prstGeom>
              <a:blipFill>
                <a:blip r:embed="rId12"/>
                <a:stretch>
                  <a:fillRect l="-7222" t="-2222" r="-7222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al 28">
            <a:extLst>
              <a:ext uri="{FF2B5EF4-FFF2-40B4-BE49-F238E27FC236}">
                <a16:creationId xmlns:a16="http://schemas.microsoft.com/office/drawing/2014/main" id="{F478879C-A95D-4296-96DB-2658C8F215C0}"/>
              </a:ext>
            </a:extLst>
          </p:cNvPr>
          <p:cNvSpPr>
            <a:spLocks noChangeAspect="1"/>
          </p:cNvSpPr>
          <p:nvPr/>
        </p:nvSpPr>
        <p:spPr>
          <a:xfrm>
            <a:off x="10133418" y="55006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8AAD6BAE-33CE-40C1-9522-C4E71630666A}"/>
              </a:ext>
            </a:extLst>
          </p:cNvPr>
          <p:cNvSpPr>
            <a:spLocks noChangeAspect="1"/>
          </p:cNvSpPr>
          <p:nvPr/>
        </p:nvSpPr>
        <p:spPr>
          <a:xfrm>
            <a:off x="4903960" y="614987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11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27" grpId="0"/>
      <p:bldP spid="33" grpId="0"/>
      <p:bldP spid="34" grpId="0"/>
      <p:bldP spid="37" grpId="0"/>
      <p:bldP spid="29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3D5BF92-1191-4FD5-96D8-9C1FE3553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72" y="142445"/>
            <a:ext cx="5847398" cy="485394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D425F2A6-6C87-4A2D-938D-8BCCF2B50A35}"/>
              </a:ext>
            </a:extLst>
          </p:cNvPr>
          <p:cNvSpPr>
            <a:spLocks noChangeAspect="1"/>
          </p:cNvSpPr>
          <p:nvPr/>
        </p:nvSpPr>
        <p:spPr>
          <a:xfrm>
            <a:off x="11484856" y="306893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EDC0B76-C90B-4976-B219-A7ECEAD0746B}"/>
              </a:ext>
            </a:extLst>
          </p:cNvPr>
          <p:cNvSpPr>
            <a:spLocks noChangeAspect="1"/>
          </p:cNvSpPr>
          <p:nvPr/>
        </p:nvSpPr>
        <p:spPr>
          <a:xfrm>
            <a:off x="11488027" y="392247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B40A54F-BC7F-4666-B311-1F43991FAFB0}"/>
              </a:ext>
            </a:extLst>
          </p:cNvPr>
          <p:cNvSpPr>
            <a:spLocks noChangeAspect="1"/>
          </p:cNvSpPr>
          <p:nvPr/>
        </p:nvSpPr>
        <p:spPr>
          <a:xfrm>
            <a:off x="11484856" y="162733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3" name="Afbeelding 2" descr="Afbeelding met mes, vogel, tafel&#10;&#10;Automatisch gegenereerde beschrijving">
            <a:extLst>
              <a:ext uri="{FF2B5EF4-FFF2-40B4-BE49-F238E27FC236}">
                <a16:creationId xmlns:a16="http://schemas.microsoft.com/office/drawing/2014/main" id="{9F89D2DD-ABEE-4648-8E93-109BF4F0E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0" y="5075367"/>
            <a:ext cx="8541068" cy="1260158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AA5A8D7-1860-4ADB-AD9A-418A839AA102}"/>
              </a:ext>
            </a:extLst>
          </p:cNvPr>
          <p:cNvCxnSpPr/>
          <p:nvPr/>
        </p:nvCxnSpPr>
        <p:spPr>
          <a:xfrm>
            <a:off x="4540827" y="1042267"/>
            <a:ext cx="0" cy="33115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12BC8320-5294-4005-8B21-0AB6ABA75168}"/>
              </a:ext>
            </a:extLst>
          </p:cNvPr>
          <p:cNvSpPr txBox="1"/>
          <p:nvPr/>
        </p:nvSpPr>
        <p:spPr>
          <a:xfrm>
            <a:off x="7652514" y="607983"/>
            <a:ext cx="25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Afwijking</a:t>
            </a:r>
            <a:r>
              <a:rPr lang="nl-NL" dirty="0"/>
              <a:t> is het grootst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0157B439-D5F6-47CE-BDC5-BB717061CA68}"/>
                  </a:ext>
                </a:extLst>
              </p:cNvPr>
              <p:cNvSpPr txBox="1"/>
              <p:nvPr/>
            </p:nvSpPr>
            <p:spPr>
              <a:xfrm>
                <a:off x="10204421" y="657383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1992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0157B439-D5F6-47CE-BDC5-BB717061C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421" y="657383"/>
                <a:ext cx="565861" cy="276999"/>
              </a:xfrm>
              <a:prstGeom prst="rect">
                <a:avLst/>
              </a:prstGeom>
              <a:blipFill>
                <a:blip r:embed="rId4"/>
                <a:stretch>
                  <a:fillRect l="-9677" r="-967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>
            <a:extLst>
              <a:ext uri="{FF2B5EF4-FFF2-40B4-BE49-F238E27FC236}">
                <a16:creationId xmlns:a16="http://schemas.microsoft.com/office/drawing/2014/main" id="{3D390BED-F727-4014-8A4C-03F21EEA563B}"/>
              </a:ext>
            </a:extLst>
          </p:cNvPr>
          <p:cNvSpPr txBox="1"/>
          <p:nvPr/>
        </p:nvSpPr>
        <p:spPr>
          <a:xfrm>
            <a:off x="7630612" y="1213642"/>
            <a:ext cx="89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Lees af: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EC49350-40E3-492D-8636-44AEB1402CC5}"/>
              </a:ext>
            </a:extLst>
          </p:cNvPr>
          <p:cNvCxnSpPr/>
          <p:nvPr/>
        </p:nvCxnSpPr>
        <p:spPr>
          <a:xfrm flipH="1">
            <a:off x="2774373" y="1000473"/>
            <a:ext cx="176645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A428FBA0-8469-481C-9882-033995F129C5}"/>
              </a:ext>
            </a:extLst>
          </p:cNvPr>
          <p:cNvSpPr txBox="1"/>
          <p:nvPr/>
        </p:nvSpPr>
        <p:spPr>
          <a:xfrm>
            <a:off x="7997235" y="1661956"/>
            <a:ext cx="62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punt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F6B40C33-1707-4F0F-83EB-33372790B28D}"/>
              </a:ext>
            </a:extLst>
          </p:cNvPr>
          <p:cNvCxnSpPr>
            <a:cxnSpLocks/>
          </p:cNvCxnSpPr>
          <p:nvPr/>
        </p:nvCxnSpPr>
        <p:spPr>
          <a:xfrm>
            <a:off x="9100200" y="1846622"/>
            <a:ext cx="4203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1860FE7-84AA-45A3-9AB0-5845013ADED2}"/>
                  </a:ext>
                </a:extLst>
              </p:cNvPr>
              <p:cNvSpPr txBox="1"/>
              <p:nvPr/>
            </p:nvSpPr>
            <p:spPr>
              <a:xfrm>
                <a:off x="9734354" y="1704185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130000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1860FE7-84AA-45A3-9AB0-5845013AD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354" y="1704185"/>
                <a:ext cx="822341" cy="276999"/>
              </a:xfrm>
              <a:prstGeom prst="rect">
                <a:avLst/>
              </a:prstGeom>
              <a:blipFill>
                <a:blip r:embed="rId5"/>
                <a:stretch>
                  <a:fillRect l="-6667" r="-666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37BF3318-47D0-467B-AF90-AC0A8F1E8525}"/>
              </a:ext>
            </a:extLst>
          </p:cNvPr>
          <p:cNvSpPr txBox="1"/>
          <p:nvPr/>
        </p:nvSpPr>
        <p:spPr>
          <a:xfrm>
            <a:off x="7997235" y="2100091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trendlijn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CD960B96-A087-4CD1-ABE9-47D63D99920C}"/>
              </a:ext>
            </a:extLst>
          </p:cNvPr>
          <p:cNvCxnSpPr>
            <a:cxnSpLocks/>
          </p:cNvCxnSpPr>
          <p:nvPr/>
        </p:nvCxnSpPr>
        <p:spPr>
          <a:xfrm>
            <a:off x="9134235" y="2325603"/>
            <a:ext cx="4203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0F20622-C6A1-4495-A5D9-02D196F6CB8F}"/>
                  </a:ext>
                </a:extLst>
              </p:cNvPr>
              <p:cNvSpPr txBox="1"/>
              <p:nvPr/>
            </p:nvSpPr>
            <p:spPr>
              <a:xfrm>
                <a:off x="9768389" y="2183166"/>
                <a:ext cx="694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0F20622-C6A1-4495-A5D9-02D196F6C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89" y="2183166"/>
                <a:ext cx="694101" cy="276999"/>
              </a:xfrm>
              <a:prstGeom prst="rect">
                <a:avLst/>
              </a:prstGeom>
              <a:blipFill>
                <a:blip r:embed="rId6"/>
                <a:stretch>
                  <a:fillRect l="-7018" r="-877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7C3CBBC6-A296-4A3F-BD91-0DAFDA9D775B}"/>
              </a:ext>
            </a:extLst>
          </p:cNvPr>
          <p:cNvCxnSpPr/>
          <p:nvPr/>
        </p:nvCxnSpPr>
        <p:spPr>
          <a:xfrm>
            <a:off x="1724354" y="6221224"/>
            <a:ext cx="22667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3399B403-8641-4CBC-B06D-27DEF6FDEB71}"/>
              </a:ext>
            </a:extLst>
          </p:cNvPr>
          <p:cNvSpPr txBox="1"/>
          <p:nvPr/>
        </p:nvSpPr>
        <p:spPr>
          <a:xfrm>
            <a:off x="10664483" y="2156143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(oud)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E633946-3749-4AD2-AD53-F87EAD490F67}"/>
              </a:ext>
            </a:extLst>
          </p:cNvPr>
          <p:cNvSpPr txBox="1"/>
          <p:nvPr/>
        </p:nvSpPr>
        <p:spPr>
          <a:xfrm>
            <a:off x="10664483" y="164458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(nieuw)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3391D012-D598-42EC-B5F4-7E474CC4B156}"/>
                  </a:ext>
                </a:extLst>
              </p:cNvPr>
              <p:cNvSpPr txBox="1"/>
              <p:nvPr/>
            </p:nvSpPr>
            <p:spPr>
              <a:xfrm>
                <a:off x="7728443" y="3019845"/>
                <a:ext cx="24974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130000−80000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80000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3391D012-D598-42EC-B5F4-7E474CC4B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43" y="3019845"/>
                <a:ext cx="2497479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3AC20A29-D03C-4858-8BC1-61E86C7226E6}"/>
                  </a:ext>
                </a:extLst>
              </p:cNvPr>
              <p:cNvSpPr txBox="1"/>
              <p:nvPr/>
            </p:nvSpPr>
            <p:spPr>
              <a:xfrm>
                <a:off x="10282573" y="3151935"/>
                <a:ext cx="928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=62,5%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3AC20A29-D03C-4858-8BC1-61E86C722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573" y="3151935"/>
                <a:ext cx="928139" cy="276999"/>
              </a:xfrm>
              <a:prstGeom prst="rect">
                <a:avLst/>
              </a:prstGeom>
              <a:blipFill>
                <a:blip r:embed="rId8"/>
                <a:stretch>
                  <a:fillRect l="-2632" r="-7237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3EB2945D-6604-4612-B3BA-2C5E60E26EC3}"/>
                  </a:ext>
                </a:extLst>
              </p:cNvPr>
              <p:cNvSpPr txBox="1"/>
              <p:nvPr/>
            </p:nvSpPr>
            <p:spPr>
              <a:xfrm>
                <a:off x="7600311" y="3932283"/>
                <a:ext cx="3308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De procentuele afwijking is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𝟔𝟑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nl-NL" b="1" dirty="0"/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3EB2945D-6604-4612-B3BA-2C5E60E26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11" y="3932283"/>
                <a:ext cx="3308342" cy="369332"/>
              </a:xfrm>
              <a:prstGeom prst="rect">
                <a:avLst/>
              </a:prstGeom>
              <a:blipFill>
                <a:blip r:embed="rId9"/>
                <a:stretch>
                  <a:fillRect l="-1661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al 32">
            <a:extLst>
              <a:ext uri="{FF2B5EF4-FFF2-40B4-BE49-F238E27FC236}">
                <a16:creationId xmlns:a16="http://schemas.microsoft.com/office/drawing/2014/main" id="{32408E9F-B0A5-4F6A-8AB6-D6444DC5E211}"/>
              </a:ext>
            </a:extLst>
          </p:cNvPr>
          <p:cNvSpPr>
            <a:spLocks noChangeAspect="1"/>
          </p:cNvSpPr>
          <p:nvPr/>
        </p:nvSpPr>
        <p:spPr>
          <a:xfrm>
            <a:off x="11484856" y="21000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Actieknop: Vooruit of Volgende 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7ED943-CEF4-416D-8ACF-3BF94EF79D40}"/>
              </a:ext>
            </a:extLst>
          </p:cNvPr>
          <p:cNvSpPr>
            <a:spLocks noChangeAspect="1"/>
          </p:cNvSpPr>
          <p:nvPr/>
        </p:nvSpPr>
        <p:spPr>
          <a:xfrm>
            <a:off x="11240806" y="5814669"/>
            <a:ext cx="6858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1EC2C588-C80B-4A07-83FE-E0B14720C6D8}"/>
              </a:ext>
            </a:extLst>
          </p:cNvPr>
          <p:cNvCxnSpPr/>
          <p:nvPr/>
        </p:nvCxnSpPr>
        <p:spPr>
          <a:xfrm>
            <a:off x="4540827" y="977315"/>
            <a:ext cx="0" cy="1348288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5" grpId="0"/>
      <p:bldP spid="16" grpId="0"/>
      <p:bldP spid="19" grpId="0"/>
      <p:bldP spid="22" grpId="0"/>
      <p:bldP spid="23" grpId="0"/>
      <p:bldP spid="25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5A3F414-E7C1-46A3-8C03-B5C106515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4" y="483301"/>
            <a:ext cx="8554403" cy="1693545"/>
          </a:xfrm>
          <a:prstGeom prst="rect">
            <a:avLst/>
          </a:prstGeom>
        </p:spPr>
      </p:pic>
      <p:sp>
        <p:nvSpPr>
          <p:cNvPr id="10" name="Actieknop: Terug of Vorig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9EDB333-1277-4A91-8295-92FD41410609}"/>
              </a:ext>
            </a:extLst>
          </p:cNvPr>
          <p:cNvSpPr>
            <a:spLocks noChangeAspect="1"/>
          </p:cNvSpPr>
          <p:nvPr/>
        </p:nvSpPr>
        <p:spPr>
          <a:xfrm>
            <a:off x="10953092" y="483301"/>
            <a:ext cx="6858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A519C9F-0B90-4B87-A563-AA1ADE894839}"/>
              </a:ext>
            </a:extLst>
          </p:cNvPr>
          <p:cNvSpPr txBox="1"/>
          <p:nvPr/>
        </p:nvSpPr>
        <p:spPr>
          <a:xfrm>
            <a:off x="854444" y="2514600"/>
            <a:ext cx="89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Lees af: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FBD876A2-D58C-4A71-85D4-3B9C3A9B3839}"/>
                  </a:ext>
                </a:extLst>
              </p:cNvPr>
              <p:cNvSpPr txBox="1"/>
              <p:nvPr/>
            </p:nvSpPr>
            <p:spPr>
              <a:xfrm>
                <a:off x="2135331" y="2560766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FBD876A2-D58C-4A71-85D4-3B9C3A9B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31" y="2560766"/>
                <a:ext cx="565861" cy="276999"/>
              </a:xfrm>
              <a:prstGeom prst="rect">
                <a:avLst/>
              </a:prstGeom>
              <a:blipFill>
                <a:blip r:embed="rId3"/>
                <a:stretch>
                  <a:fillRect l="-8602" r="-1075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9C83F11-9D21-4107-9FC1-424A7FEBB96C}"/>
              </a:ext>
            </a:extLst>
          </p:cNvPr>
          <p:cNvCxnSpPr/>
          <p:nvPr/>
        </p:nvCxnSpPr>
        <p:spPr>
          <a:xfrm>
            <a:off x="2826327" y="2678483"/>
            <a:ext cx="8520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A77DC33-984C-4F2A-9A6E-C2B48D1BCF80}"/>
                  </a:ext>
                </a:extLst>
              </p:cNvPr>
              <p:cNvSpPr txBox="1"/>
              <p:nvPr/>
            </p:nvSpPr>
            <p:spPr>
              <a:xfrm>
                <a:off x="3891395" y="2550374"/>
                <a:ext cx="694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80000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A77DC33-984C-4F2A-9A6E-C2B48D1B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95" y="2550374"/>
                <a:ext cx="694101" cy="276999"/>
              </a:xfrm>
              <a:prstGeom prst="rect">
                <a:avLst/>
              </a:prstGeom>
              <a:blipFill>
                <a:blip r:embed="rId4"/>
                <a:stretch>
                  <a:fillRect l="-7018" r="-877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EB04F91-B01B-4059-8BD8-CFE278C182CA}"/>
                  </a:ext>
                </a:extLst>
              </p:cNvPr>
              <p:cNvSpPr txBox="1"/>
              <p:nvPr/>
            </p:nvSpPr>
            <p:spPr>
              <a:xfrm>
                <a:off x="2142334" y="3184725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2015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EB04F91-B01B-4059-8BD8-CFE278C1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334" y="3184725"/>
                <a:ext cx="565861" cy="276999"/>
              </a:xfrm>
              <a:prstGeom prst="rect">
                <a:avLst/>
              </a:prstGeom>
              <a:blipFill>
                <a:blip r:embed="rId5"/>
                <a:stretch>
                  <a:fillRect l="-9677" r="-1075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6FDDA29-9E66-4D26-AC3D-45F6E23F1062}"/>
              </a:ext>
            </a:extLst>
          </p:cNvPr>
          <p:cNvCxnSpPr/>
          <p:nvPr/>
        </p:nvCxnSpPr>
        <p:spPr>
          <a:xfrm>
            <a:off x="2833330" y="3302442"/>
            <a:ext cx="8520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251F9AB-BDB5-4458-B429-39EA85B7F3A9}"/>
                  </a:ext>
                </a:extLst>
              </p:cNvPr>
              <p:cNvSpPr txBox="1"/>
              <p:nvPr/>
            </p:nvSpPr>
            <p:spPr>
              <a:xfrm>
                <a:off x="3891395" y="3174333"/>
                <a:ext cx="694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251F9AB-BDB5-4458-B429-39EA85B7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95" y="3174333"/>
                <a:ext cx="694101" cy="276999"/>
              </a:xfrm>
              <a:prstGeom prst="rect">
                <a:avLst/>
              </a:prstGeom>
              <a:blipFill>
                <a:blip r:embed="rId6"/>
                <a:stretch>
                  <a:fillRect l="-7018" r="-8772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0CE5279-DB5F-4E12-8F84-E515511621BE}"/>
              </a:ext>
            </a:extLst>
          </p:cNvPr>
          <p:cNvCxnSpPr/>
          <p:nvPr/>
        </p:nvCxnSpPr>
        <p:spPr>
          <a:xfrm>
            <a:off x="1752703" y="1018309"/>
            <a:ext cx="94848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462B5F7-41AD-45C1-ABE5-57CCFA73CDC6}"/>
                  </a:ext>
                </a:extLst>
              </p:cNvPr>
              <p:cNvSpPr txBox="1"/>
              <p:nvPr/>
            </p:nvSpPr>
            <p:spPr>
              <a:xfrm>
                <a:off x="5473490" y="2791508"/>
                <a:ext cx="3042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afname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10000</m:t>
                    </m:r>
                  </m:oMath>
                </a14:m>
                <a:r>
                  <a:rPr lang="nl-NL" dirty="0"/>
                  <a:t> per 15 jaar</a:t>
                </a: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462B5F7-41AD-45C1-ABE5-57CCFA7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490" y="2791508"/>
                <a:ext cx="3042884" cy="369332"/>
              </a:xfrm>
              <a:prstGeom prst="rect">
                <a:avLst/>
              </a:prstGeom>
              <a:blipFill>
                <a:blip r:embed="rId7"/>
                <a:stretch>
                  <a:fillRect l="-1804" t="-9836" r="-601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09879AE1-9617-4886-85DC-E3883F4E0DC0}"/>
              </a:ext>
            </a:extLst>
          </p:cNvPr>
          <p:cNvSpPr txBox="1"/>
          <p:nvPr/>
        </p:nvSpPr>
        <p:spPr>
          <a:xfrm>
            <a:off x="2056181" y="3762335"/>
            <a:ext cx="21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afname per jaar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456D563E-8B83-47FE-8B14-E481A4B54D48}"/>
                  </a:ext>
                </a:extLst>
              </p:cNvPr>
              <p:cNvSpPr txBox="1"/>
              <p:nvPr/>
            </p:nvSpPr>
            <p:spPr>
              <a:xfrm>
                <a:off x="4294304" y="3697160"/>
                <a:ext cx="189635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=666,66…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456D563E-8B83-47FE-8B14-E481A4B54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304" y="3697160"/>
                <a:ext cx="1896353" cy="520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ballon: rechthoek met afgeronde hoeken 24">
            <a:extLst>
              <a:ext uri="{FF2B5EF4-FFF2-40B4-BE49-F238E27FC236}">
                <a16:creationId xmlns:a16="http://schemas.microsoft.com/office/drawing/2014/main" id="{7613F156-12EA-4D53-9240-8383A178BCF5}"/>
              </a:ext>
            </a:extLst>
          </p:cNvPr>
          <p:cNvSpPr/>
          <p:nvPr/>
        </p:nvSpPr>
        <p:spPr>
          <a:xfrm>
            <a:off x="9663546" y="1564286"/>
            <a:ext cx="1839190" cy="369333"/>
          </a:xfrm>
          <a:prstGeom prst="wedgeRoundRectCallout">
            <a:avLst>
              <a:gd name="adj1" fmla="val -84675"/>
              <a:gd name="adj2" fmla="val -15413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lineair extrapoleren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5BE78E46-84F4-450E-BD6F-852FCAA65A7F}"/>
                  </a:ext>
                </a:extLst>
              </p:cNvPr>
              <p:cNvSpPr txBox="1"/>
              <p:nvPr/>
            </p:nvSpPr>
            <p:spPr>
              <a:xfrm>
                <a:off x="3964131" y="4657963"/>
                <a:ext cx="694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70000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5BE78E46-84F4-450E-BD6F-852FCAA65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31" y="4657963"/>
                <a:ext cx="694101" cy="276999"/>
              </a:xfrm>
              <a:prstGeom prst="rect">
                <a:avLst/>
              </a:prstGeom>
              <a:blipFill>
                <a:blip r:embed="rId9"/>
                <a:stretch>
                  <a:fillRect l="-7018" r="-877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71F2AB2A-4F0F-4D09-8566-214498E35386}"/>
                  </a:ext>
                </a:extLst>
              </p:cNvPr>
              <p:cNvSpPr txBox="1"/>
              <p:nvPr/>
            </p:nvSpPr>
            <p:spPr>
              <a:xfrm>
                <a:off x="2135331" y="4655731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2021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71F2AB2A-4F0F-4D09-8566-214498E3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31" y="4655731"/>
                <a:ext cx="565861" cy="276999"/>
              </a:xfrm>
              <a:prstGeom prst="rect">
                <a:avLst/>
              </a:prstGeom>
              <a:blipFill>
                <a:blip r:embed="rId10"/>
                <a:stretch>
                  <a:fillRect l="-8602" r="-1075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ED09BF75-B0B0-43FD-AEE4-01BB4456251F}"/>
              </a:ext>
            </a:extLst>
          </p:cNvPr>
          <p:cNvCxnSpPr/>
          <p:nvPr/>
        </p:nvCxnSpPr>
        <p:spPr>
          <a:xfrm>
            <a:off x="2826327" y="4773448"/>
            <a:ext cx="8520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F27FD8B-C007-41E8-8846-F9AE054C37DC}"/>
                  </a:ext>
                </a:extLst>
              </p:cNvPr>
              <p:cNvSpPr/>
              <p:nvPr/>
            </p:nvSpPr>
            <p:spPr>
              <a:xfrm>
                <a:off x="6581830" y="4594507"/>
                <a:ext cx="1308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=66000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F27FD8B-C007-41E8-8846-F9AE054C3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30" y="4594507"/>
                <a:ext cx="130837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DC5161D5-4219-487D-9081-025EA5C1415A}"/>
                  </a:ext>
                </a:extLst>
              </p:cNvPr>
              <p:cNvSpPr txBox="1"/>
              <p:nvPr/>
            </p:nvSpPr>
            <p:spPr>
              <a:xfrm>
                <a:off x="854444" y="5424254"/>
                <a:ext cx="5307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Het aantal niet-broedende kieviten in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𝟐𝟎𝟐𝟏</m:t>
                    </m:r>
                  </m:oMath>
                </a14:m>
                <a:r>
                  <a:rPr lang="nl-NL" b="1" dirty="0"/>
                  <a:t> is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𝟔𝟔𝟎𝟎𝟎</m:t>
                    </m:r>
                  </m:oMath>
                </a14:m>
                <a:endParaRPr lang="nl-NL" b="1" dirty="0"/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DC5161D5-4219-487D-9081-025EA5C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44" y="5424254"/>
                <a:ext cx="5307928" cy="369332"/>
              </a:xfrm>
              <a:prstGeom prst="rect">
                <a:avLst/>
              </a:prstGeom>
              <a:blipFill>
                <a:blip r:embed="rId12"/>
                <a:stretch>
                  <a:fillRect l="-918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al 31">
            <a:extLst>
              <a:ext uri="{FF2B5EF4-FFF2-40B4-BE49-F238E27FC236}">
                <a16:creationId xmlns:a16="http://schemas.microsoft.com/office/drawing/2014/main" id="{F6791080-F86E-45A2-8A73-F95C69D7D554}"/>
              </a:ext>
            </a:extLst>
          </p:cNvPr>
          <p:cNvSpPr>
            <a:spLocks noChangeAspect="1"/>
          </p:cNvSpPr>
          <p:nvPr/>
        </p:nvSpPr>
        <p:spPr>
          <a:xfrm>
            <a:off x="1338948" y="290700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5F3E2374-1AE2-4403-8A3B-B781345B668D}"/>
              </a:ext>
            </a:extLst>
          </p:cNvPr>
          <p:cNvSpPr>
            <a:spLocks noChangeAspect="1"/>
          </p:cNvSpPr>
          <p:nvPr/>
        </p:nvSpPr>
        <p:spPr>
          <a:xfrm>
            <a:off x="6463177" y="538533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EA4D003C-7E93-4D50-9FDA-984D62EB55FB}"/>
              </a:ext>
            </a:extLst>
          </p:cNvPr>
          <p:cNvSpPr>
            <a:spLocks noChangeAspect="1"/>
          </p:cNvSpPr>
          <p:nvPr/>
        </p:nvSpPr>
        <p:spPr>
          <a:xfrm>
            <a:off x="6643177" y="37773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B3C5224E-DB4C-4BF7-B201-404C39A4BD82}"/>
              </a:ext>
            </a:extLst>
          </p:cNvPr>
          <p:cNvSpPr>
            <a:spLocks noChangeAspect="1"/>
          </p:cNvSpPr>
          <p:nvPr/>
        </p:nvSpPr>
        <p:spPr>
          <a:xfrm>
            <a:off x="6221830" y="4603839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Pijl: gekromd links 35">
            <a:extLst>
              <a:ext uri="{FF2B5EF4-FFF2-40B4-BE49-F238E27FC236}">
                <a16:creationId xmlns:a16="http://schemas.microsoft.com/office/drawing/2014/main" id="{2136E14D-C0CF-404A-A0AE-E9110A08F6FC}"/>
              </a:ext>
            </a:extLst>
          </p:cNvPr>
          <p:cNvSpPr/>
          <p:nvPr/>
        </p:nvSpPr>
        <p:spPr>
          <a:xfrm>
            <a:off x="5177584" y="2663489"/>
            <a:ext cx="211554" cy="674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FF01C152-3E46-4FCC-981F-58BC6E310469}"/>
                  </a:ext>
                </a:extLst>
              </p:cNvPr>
              <p:cNvSpPr/>
              <p:nvPr/>
            </p:nvSpPr>
            <p:spPr>
              <a:xfrm>
                <a:off x="4586443" y="4605344"/>
                <a:ext cx="1608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∙666,66…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FF01C152-3E46-4FCC-981F-58BC6E310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43" y="4605344"/>
                <a:ext cx="16081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8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8" grpId="0"/>
      <p:bldP spid="22" grpId="0"/>
      <p:bldP spid="23" grpId="0"/>
      <p:bldP spid="24" grpId="0"/>
      <p:bldP spid="25" grpId="0" animBg="1"/>
      <p:bldP spid="26" grpId="0"/>
      <p:bldP spid="27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08A6E6E-58B5-453F-B3A8-91DFCF09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98" y="534537"/>
            <a:ext cx="8247697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1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C9CFF67-D98D-4689-8EDA-1D2DFBE5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33" y="767191"/>
            <a:ext cx="7934325" cy="3287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26F02FAB-3A3E-43A9-AEAB-5CB49F8718F5}"/>
                  </a:ext>
                </a:extLst>
              </p:cNvPr>
              <p:cNvSpPr txBox="1"/>
              <p:nvPr/>
            </p:nvSpPr>
            <p:spPr>
              <a:xfrm>
                <a:off x="9529375" y="767191"/>
                <a:ext cx="1344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≈23.10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26F02FAB-3A3E-43A9-AEAB-5CB49F871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375" y="767191"/>
                <a:ext cx="1344791" cy="276999"/>
              </a:xfrm>
              <a:prstGeom prst="rect">
                <a:avLst/>
              </a:prstGeom>
              <a:blipFill>
                <a:blip r:embed="rId3"/>
                <a:stretch>
                  <a:fillRect l="-3620" r="-3620" b="-1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60B2807-D763-4B55-BED3-360FC743C3C5}"/>
              </a:ext>
            </a:extLst>
          </p:cNvPr>
          <p:cNvCxnSpPr/>
          <p:nvPr/>
        </p:nvCxnSpPr>
        <p:spPr>
          <a:xfrm>
            <a:off x="5094512" y="1316370"/>
            <a:ext cx="0" cy="6133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7E783C0-59E5-4224-B5B6-21EB40C0D980}"/>
              </a:ext>
            </a:extLst>
          </p:cNvPr>
          <p:cNvCxnSpPr/>
          <p:nvPr/>
        </p:nvCxnSpPr>
        <p:spPr>
          <a:xfrm>
            <a:off x="7477990" y="1351178"/>
            <a:ext cx="0" cy="5576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EF8ABAA-E7FD-4D08-A90C-266880B500F3}"/>
                  </a:ext>
                </a:extLst>
              </p:cNvPr>
              <p:cNvSpPr txBox="1"/>
              <p:nvPr/>
            </p:nvSpPr>
            <p:spPr>
              <a:xfrm>
                <a:off x="9557075" y="1324190"/>
                <a:ext cx="1291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𝑢𝑖𝑡</m:t>
                          </m:r>
                        </m:sub>
                      </m:sSub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6.55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EF8ABAA-E7FD-4D08-A90C-266880B50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075" y="1324190"/>
                <a:ext cx="1291892" cy="276999"/>
              </a:xfrm>
              <a:prstGeom prst="rect">
                <a:avLst/>
              </a:prstGeom>
              <a:blipFill>
                <a:blip r:embed="rId4"/>
                <a:stretch>
                  <a:fillRect l="-4245" r="-4245" b="-1739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ctieknop: Vooruit of Volgend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16DAB86-C6B0-4F7A-80AB-89FEF5E593FA}"/>
              </a:ext>
            </a:extLst>
          </p:cNvPr>
          <p:cNvSpPr>
            <a:spLocks noChangeAspect="1"/>
          </p:cNvSpPr>
          <p:nvPr/>
        </p:nvSpPr>
        <p:spPr>
          <a:xfrm>
            <a:off x="10248716" y="3428819"/>
            <a:ext cx="625450" cy="6254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1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563E38-C7D6-4344-A088-9A0B3D97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6" y="372373"/>
            <a:ext cx="8567738" cy="5267325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2068B20-C44D-424A-A8A0-4B6B99DD8EE9}"/>
              </a:ext>
            </a:extLst>
          </p:cNvPr>
          <p:cNvCxnSpPr>
            <a:cxnSpLocks/>
          </p:cNvCxnSpPr>
          <p:nvPr/>
        </p:nvCxnSpPr>
        <p:spPr>
          <a:xfrm flipV="1">
            <a:off x="4122420" y="854436"/>
            <a:ext cx="0" cy="31148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7BE2DB9-7EB3-47D6-AF07-0BF57C64CCF7}"/>
              </a:ext>
            </a:extLst>
          </p:cNvPr>
          <p:cNvCxnSpPr/>
          <p:nvPr/>
        </p:nvCxnSpPr>
        <p:spPr>
          <a:xfrm flipH="1">
            <a:off x="2421082" y="1982585"/>
            <a:ext cx="16937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8AC44622-8F50-4C63-8582-FDB34DCDEEE4}"/>
                  </a:ext>
                </a:extLst>
              </p:cNvPr>
              <p:cNvSpPr txBox="1"/>
              <p:nvPr/>
            </p:nvSpPr>
            <p:spPr>
              <a:xfrm>
                <a:off x="7476988" y="1567635"/>
                <a:ext cx="1344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≈23.10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8AC44622-8F50-4C63-8582-FDB34DCDE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988" y="1567635"/>
                <a:ext cx="1344791" cy="276999"/>
              </a:xfrm>
              <a:prstGeom prst="rect">
                <a:avLst/>
              </a:prstGeom>
              <a:blipFill>
                <a:blip r:embed="rId3"/>
                <a:stretch>
                  <a:fillRect l="-4091" r="-3636" b="-1739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90A3ACF-8D6E-44E9-99E1-E857D60473CB}"/>
                  </a:ext>
                </a:extLst>
              </p:cNvPr>
              <p:cNvSpPr txBox="1"/>
              <p:nvPr/>
            </p:nvSpPr>
            <p:spPr>
              <a:xfrm>
                <a:off x="7504688" y="2124634"/>
                <a:ext cx="1291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𝑢𝑖𝑡</m:t>
                          </m:r>
                        </m:sub>
                      </m:sSub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6.55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90A3ACF-8D6E-44E9-99E1-E857D6047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688" y="2124634"/>
                <a:ext cx="1291892" cy="276999"/>
              </a:xfrm>
              <a:prstGeom prst="rect">
                <a:avLst/>
              </a:prstGeom>
              <a:blipFill>
                <a:blip r:embed="rId4"/>
                <a:stretch>
                  <a:fillRect l="-3774" r="-4245" b="-1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746CABB6-AC49-40E5-8FA8-8A9CB9876DA0}"/>
              </a:ext>
            </a:extLst>
          </p:cNvPr>
          <p:cNvSpPr txBox="1"/>
          <p:nvPr/>
        </p:nvSpPr>
        <p:spPr>
          <a:xfrm>
            <a:off x="1746859" y="582930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Zie figuur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527C9AA4-24F5-4A61-85DA-1CB7BC75E5E3}"/>
              </a:ext>
            </a:extLst>
          </p:cNvPr>
          <p:cNvSpPr>
            <a:spLocks noChangeAspect="1"/>
          </p:cNvSpPr>
          <p:nvPr/>
        </p:nvSpPr>
        <p:spPr>
          <a:xfrm>
            <a:off x="3136877" y="5948434"/>
            <a:ext cx="131064" cy="13106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C945769F-63CC-42A6-B890-94E920C586C5}"/>
              </a:ext>
            </a:extLst>
          </p:cNvPr>
          <p:cNvSpPr>
            <a:spLocks noChangeAspect="1"/>
          </p:cNvSpPr>
          <p:nvPr/>
        </p:nvSpPr>
        <p:spPr>
          <a:xfrm>
            <a:off x="4059659" y="1914332"/>
            <a:ext cx="131064" cy="13106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192520C5-019B-4182-8A86-E808576FA0DE}"/>
              </a:ext>
            </a:extLst>
          </p:cNvPr>
          <p:cNvSpPr>
            <a:spLocks noChangeAspect="1"/>
          </p:cNvSpPr>
          <p:nvPr/>
        </p:nvSpPr>
        <p:spPr>
          <a:xfrm>
            <a:off x="4010723" y="583863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Actieknop: Terug of Vorige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1F7A2C1-38E8-4F96-A981-4A2BD80301F2}"/>
              </a:ext>
            </a:extLst>
          </p:cNvPr>
          <p:cNvSpPr>
            <a:spLocks noChangeAspect="1"/>
          </p:cNvSpPr>
          <p:nvPr/>
        </p:nvSpPr>
        <p:spPr>
          <a:xfrm>
            <a:off x="10897850" y="854436"/>
            <a:ext cx="625450" cy="6254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3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E9259EC6-1A09-4A8A-9546-8EE5740033EA}"/>
              </a:ext>
            </a:extLst>
          </p:cNvPr>
          <p:cNvSpPr>
            <a:spLocks noChangeAspect="1"/>
          </p:cNvSpPr>
          <p:nvPr/>
        </p:nvSpPr>
        <p:spPr>
          <a:xfrm>
            <a:off x="9878509" y="5707952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EE105F-5A6E-40F9-9EB0-562E5818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3" y="603010"/>
            <a:ext cx="8547735" cy="17135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33FEB8-C03F-465E-9683-EF857E7DB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2374505"/>
            <a:ext cx="4053840" cy="3880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ballon: rechthoek met afgeronde hoeken 8">
                <a:extLst>
                  <a:ext uri="{FF2B5EF4-FFF2-40B4-BE49-F238E27FC236}">
                    <a16:creationId xmlns:a16="http://schemas.microsoft.com/office/drawing/2014/main" id="{95526DAC-E1DA-4D66-AEBB-4EFED29780DD}"/>
                  </a:ext>
                </a:extLst>
              </p:cNvPr>
              <p:cNvSpPr/>
              <p:nvPr/>
            </p:nvSpPr>
            <p:spPr>
              <a:xfrm>
                <a:off x="6010530" y="1039839"/>
                <a:ext cx="4364182" cy="297521"/>
              </a:xfrm>
              <a:prstGeom prst="wedgeRoundRectCallout">
                <a:avLst>
                  <a:gd name="adj1" fmla="val -22976"/>
                  <a:gd name="adj2" fmla="val -49260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dirty="0">
                    <a:solidFill>
                      <a:schemeClr val="tx1"/>
                    </a:solidFill>
                  </a:rPr>
                  <a:t>De spreidingsbreedte van een kenmerk is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nl-NL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nl-NL" sz="1400" dirty="0"/>
              </a:p>
            </p:txBody>
          </p:sp>
        </mc:Choice>
        <mc:Fallback xmlns="">
          <p:sp>
            <p:nvSpPr>
              <p:cNvPr id="9" name="Tekstballon: rechthoek met afgeronde hoeken 8">
                <a:extLst>
                  <a:ext uri="{FF2B5EF4-FFF2-40B4-BE49-F238E27FC236}">
                    <a16:creationId xmlns:a16="http://schemas.microsoft.com/office/drawing/2014/main" id="{95526DAC-E1DA-4D66-AEBB-4EFED2978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30" y="1039839"/>
                <a:ext cx="4364182" cy="297521"/>
              </a:xfrm>
              <a:prstGeom prst="wedgeRoundRectCallout">
                <a:avLst>
                  <a:gd name="adj1" fmla="val -22976"/>
                  <a:gd name="adj2" fmla="val -49260"/>
                  <a:gd name="adj3" fmla="val 16667"/>
                </a:avLst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4739017-549A-4007-BD7E-A17877AFE819}"/>
                  </a:ext>
                </a:extLst>
              </p:cNvPr>
              <p:cNvSpPr txBox="1"/>
              <p:nvPr/>
            </p:nvSpPr>
            <p:spPr>
              <a:xfrm>
                <a:off x="6293156" y="2475195"/>
                <a:ext cx="2689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Spreidingsbreedte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nl-NL" dirty="0"/>
                  <a:t>: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4739017-549A-4007-BD7E-A17877AFE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56" y="2475195"/>
                <a:ext cx="2689904" cy="369332"/>
              </a:xfrm>
              <a:prstGeom prst="rect">
                <a:avLst/>
              </a:prstGeom>
              <a:blipFill>
                <a:blip r:embed="rId5"/>
                <a:stretch>
                  <a:fillRect l="-1810" t="-8197" r="-905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0686267-6F2B-4CEB-BDA8-BA79AD38341A}"/>
              </a:ext>
            </a:extLst>
          </p:cNvPr>
          <p:cNvCxnSpPr/>
          <p:nvPr/>
        </p:nvCxnSpPr>
        <p:spPr>
          <a:xfrm>
            <a:off x="5507182" y="4114800"/>
            <a:ext cx="0" cy="15794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4C225AE-7A2F-4FFF-8331-0038D09C6767}"/>
              </a:ext>
            </a:extLst>
          </p:cNvPr>
          <p:cNvCxnSpPr>
            <a:cxnSpLocks/>
          </p:cNvCxnSpPr>
          <p:nvPr/>
        </p:nvCxnSpPr>
        <p:spPr>
          <a:xfrm>
            <a:off x="3082637" y="4558146"/>
            <a:ext cx="0" cy="1136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3FCF997-323E-4DD9-A6BF-4A37A2B82492}"/>
                  </a:ext>
                </a:extLst>
              </p:cNvPr>
              <p:cNvSpPr txBox="1"/>
              <p:nvPr/>
            </p:nvSpPr>
            <p:spPr>
              <a:xfrm>
                <a:off x="6880241" y="3181981"/>
                <a:ext cx="566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3FCF997-323E-4DD9-A6BF-4A37A2B82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41" y="3181981"/>
                <a:ext cx="566437" cy="276999"/>
              </a:xfrm>
              <a:prstGeom prst="rect">
                <a:avLst/>
              </a:prstGeom>
              <a:blipFill>
                <a:blip r:embed="rId6"/>
                <a:stretch>
                  <a:fillRect l="-5376" r="-43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64A5EA4F-589C-40AE-80DA-C18E5C3DBEED}"/>
                  </a:ext>
                </a:extLst>
              </p:cNvPr>
              <p:cNvSpPr txBox="1"/>
              <p:nvPr/>
            </p:nvSpPr>
            <p:spPr>
              <a:xfrm>
                <a:off x="7534869" y="3190844"/>
                <a:ext cx="3574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64A5EA4F-589C-40AE-80DA-C18E5C3D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69" y="3190844"/>
                <a:ext cx="357469" cy="276999"/>
              </a:xfrm>
              <a:prstGeom prst="rect">
                <a:avLst/>
              </a:prstGeom>
              <a:blipFill>
                <a:blip r:embed="rId7"/>
                <a:stretch>
                  <a:fillRect l="-13559" r="-1694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04F9ED7F-ADD5-4C7D-BAAD-6953E042132B}"/>
                  </a:ext>
                </a:extLst>
              </p:cNvPr>
              <p:cNvSpPr txBox="1"/>
              <p:nvPr/>
            </p:nvSpPr>
            <p:spPr>
              <a:xfrm>
                <a:off x="6880241" y="2874754"/>
                <a:ext cx="518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04F9ED7F-ADD5-4C7D-BAAD-6953E0421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41" y="2874754"/>
                <a:ext cx="518540" cy="276999"/>
              </a:xfrm>
              <a:prstGeom prst="rect">
                <a:avLst/>
              </a:prstGeom>
              <a:blipFill>
                <a:blip r:embed="rId8"/>
                <a:stretch>
                  <a:fillRect l="-10588" r="-5882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C5C3A55-F9CB-4DB8-B210-4A81FC24131A}"/>
                  </a:ext>
                </a:extLst>
              </p:cNvPr>
              <p:cNvSpPr txBox="1"/>
              <p:nvPr/>
            </p:nvSpPr>
            <p:spPr>
              <a:xfrm>
                <a:off x="7494251" y="2872864"/>
                <a:ext cx="485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20,9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C5C3A55-F9CB-4DB8-B210-4A81FC24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51" y="2872864"/>
                <a:ext cx="485709" cy="276999"/>
              </a:xfrm>
              <a:prstGeom prst="rect">
                <a:avLst/>
              </a:prstGeom>
              <a:blipFill>
                <a:blip r:embed="rId9"/>
                <a:stretch>
                  <a:fillRect l="-10000" r="-1250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7568278-CAF3-4EC6-A87D-8D253E2A5BBD}"/>
                  </a:ext>
                </a:extLst>
              </p:cNvPr>
              <p:cNvSpPr txBox="1"/>
              <p:nvPr/>
            </p:nvSpPr>
            <p:spPr>
              <a:xfrm rot="10800000">
                <a:off x="7861407" y="2881913"/>
                <a:ext cx="37946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7568278-CAF3-4EC6-A87D-8D253E2A5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7861407" y="2881913"/>
                <a:ext cx="379463" cy="617861"/>
              </a:xfrm>
              <a:prstGeom prst="rect">
                <a:avLst/>
              </a:prstGeom>
              <a:blipFill>
                <a:blip r:embed="rId10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vak 19">
            <a:extLst>
              <a:ext uri="{FF2B5EF4-FFF2-40B4-BE49-F238E27FC236}">
                <a16:creationId xmlns:a16="http://schemas.microsoft.com/office/drawing/2014/main" id="{2E8576FC-85E8-4FCE-BDE5-8605282C7910}"/>
              </a:ext>
            </a:extLst>
          </p:cNvPr>
          <p:cNvSpPr txBox="1"/>
          <p:nvPr/>
        </p:nvSpPr>
        <p:spPr>
          <a:xfrm>
            <a:off x="8263019" y="2975865"/>
            <a:ext cx="89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verschil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2A686205-87F7-4A14-B535-35156218806F}"/>
                  </a:ext>
                </a:extLst>
              </p:cNvPr>
              <p:cNvSpPr txBox="1"/>
              <p:nvPr/>
            </p:nvSpPr>
            <p:spPr>
              <a:xfrm>
                <a:off x="9205674" y="3011363"/>
                <a:ext cx="2395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24+1,5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−20,9=4,6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2A686205-87F7-4A14-B535-351562188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674" y="3011363"/>
                <a:ext cx="2395720" cy="276999"/>
              </a:xfrm>
              <a:prstGeom prst="rect">
                <a:avLst/>
              </a:prstGeom>
              <a:blipFill>
                <a:blip r:embed="rId11"/>
                <a:stretch>
                  <a:fillRect r="-203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6A276F25-7603-4F23-AC26-EA790BD00C48}"/>
                  </a:ext>
                </a:extLst>
              </p:cNvPr>
              <p:cNvSpPr txBox="1"/>
              <p:nvPr/>
            </p:nvSpPr>
            <p:spPr>
              <a:xfrm>
                <a:off x="6293156" y="3576023"/>
                <a:ext cx="2765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Spreidingsbreedte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𝑢𝑖𝑡</m:t>
                        </m:r>
                      </m:sub>
                    </m:sSub>
                  </m:oMath>
                </a14:m>
                <a:r>
                  <a:rPr lang="nl-NL" dirty="0"/>
                  <a:t>:</a:t>
                </a: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6A276F25-7603-4F23-AC26-EA790BD00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56" y="3576023"/>
                <a:ext cx="2765244" cy="369332"/>
              </a:xfrm>
              <a:prstGeom prst="rect">
                <a:avLst/>
              </a:prstGeom>
              <a:blipFill>
                <a:blip r:embed="rId12"/>
                <a:stretch>
                  <a:fillRect l="-1762" t="-10000" r="-881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3601177-455A-4D43-9D0B-F161A6FD5FFD}"/>
                  </a:ext>
                </a:extLst>
              </p:cNvPr>
              <p:cNvSpPr txBox="1"/>
              <p:nvPr/>
            </p:nvSpPr>
            <p:spPr>
              <a:xfrm>
                <a:off x="6880241" y="4282809"/>
                <a:ext cx="566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3601177-455A-4D43-9D0B-F161A6FD5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41" y="4282809"/>
                <a:ext cx="566437" cy="276999"/>
              </a:xfrm>
              <a:prstGeom prst="rect">
                <a:avLst/>
              </a:prstGeom>
              <a:blipFill>
                <a:blip r:embed="rId13"/>
                <a:stretch>
                  <a:fillRect l="-5376" r="-43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1C3EAD7-B76E-49CC-940C-5033EAEC68D0}"/>
                  </a:ext>
                </a:extLst>
              </p:cNvPr>
              <p:cNvSpPr txBox="1"/>
              <p:nvPr/>
            </p:nvSpPr>
            <p:spPr>
              <a:xfrm>
                <a:off x="7534869" y="4291672"/>
                <a:ext cx="3574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1C3EAD7-B76E-49CC-940C-5033EAEC6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69" y="4291672"/>
                <a:ext cx="357469" cy="276999"/>
              </a:xfrm>
              <a:prstGeom prst="rect">
                <a:avLst/>
              </a:prstGeom>
              <a:blipFill>
                <a:blip r:embed="rId14"/>
                <a:stretch>
                  <a:fillRect l="-13559" r="-1694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BE8D1A6A-32FF-4407-9727-CF4447804730}"/>
                  </a:ext>
                </a:extLst>
              </p:cNvPr>
              <p:cNvSpPr txBox="1"/>
              <p:nvPr/>
            </p:nvSpPr>
            <p:spPr>
              <a:xfrm>
                <a:off x="6880241" y="3975582"/>
                <a:ext cx="518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BE8D1A6A-32FF-4407-9727-CF4447804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41" y="3975582"/>
                <a:ext cx="518540" cy="276999"/>
              </a:xfrm>
              <a:prstGeom prst="rect">
                <a:avLst/>
              </a:prstGeom>
              <a:blipFill>
                <a:blip r:embed="rId15"/>
                <a:stretch>
                  <a:fillRect l="-10588" r="-588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9481CD4-3A79-4E01-BFE5-0B95C5F97906}"/>
                  </a:ext>
                </a:extLst>
              </p:cNvPr>
              <p:cNvSpPr txBox="1"/>
              <p:nvPr/>
            </p:nvSpPr>
            <p:spPr>
              <a:xfrm>
                <a:off x="7494251" y="3973692"/>
                <a:ext cx="3574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9481CD4-3A79-4E01-BFE5-0B95C5F97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51" y="3973692"/>
                <a:ext cx="357469" cy="276999"/>
              </a:xfrm>
              <a:prstGeom prst="rect">
                <a:avLst/>
              </a:prstGeom>
              <a:blipFill>
                <a:blip r:embed="rId16"/>
                <a:stretch>
                  <a:fillRect l="-13559" r="-16949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7C0D5D7A-E643-4AA9-98A0-AAFBF5B88DFA}"/>
                  </a:ext>
                </a:extLst>
              </p:cNvPr>
              <p:cNvSpPr txBox="1"/>
              <p:nvPr/>
            </p:nvSpPr>
            <p:spPr>
              <a:xfrm rot="10800000">
                <a:off x="7861407" y="3982741"/>
                <a:ext cx="37946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7C0D5D7A-E643-4AA9-98A0-AAFBF5B88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7861407" y="3982741"/>
                <a:ext cx="379463" cy="6178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kstvak 27">
            <a:extLst>
              <a:ext uri="{FF2B5EF4-FFF2-40B4-BE49-F238E27FC236}">
                <a16:creationId xmlns:a16="http://schemas.microsoft.com/office/drawing/2014/main" id="{2DC4BB4E-75DE-4ABA-B55E-5973CFCB5509}"/>
              </a:ext>
            </a:extLst>
          </p:cNvPr>
          <p:cNvSpPr txBox="1"/>
          <p:nvPr/>
        </p:nvSpPr>
        <p:spPr>
          <a:xfrm>
            <a:off x="8263019" y="4076693"/>
            <a:ext cx="89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verschil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BB16CAF-389B-413A-9592-7867AACFA2A1}"/>
                  </a:ext>
                </a:extLst>
              </p:cNvPr>
              <p:cNvSpPr txBox="1"/>
              <p:nvPr/>
            </p:nvSpPr>
            <p:spPr>
              <a:xfrm>
                <a:off x="9205674" y="4112191"/>
                <a:ext cx="1367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7,8−4,8=3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BB16CAF-389B-413A-9592-7867AACFA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674" y="4112191"/>
                <a:ext cx="1367362" cy="276999"/>
              </a:xfrm>
              <a:prstGeom prst="rect">
                <a:avLst/>
              </a:prstGeom>
              <a:blipFill>
                <a:blip r:embed="rId18"/>
                <a:stretch>
                  <a:fillRect l="-3571" r="-4018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29073D3F-624C-4886-B4F9-8945502611B5}"/>
              </a:ext>
            </a:extLst>
          </p:cNvPr>
          <p:cNvCxnSpPr/>
          <p:nvPr/>
        </p:nvCxnSpPr>
        <p:spPr>
          <a:xfrm flipH="1">
            <a:off x="2563721" y="3180887"/>
            <a:ext cx="5667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E46B9BAA-C4CF-42CA-B2B0-923BEB2A3DD5}"/>
              </a:ext>
            </a:extLst>
          </p:cNvPr>
          <p:cNvCxnSpPr>
            <a:cxnSpLocks/>
          </p:cNvCxnSpPr>
          <p:nvPr/>
        </p:nvCxnSpPr>
        <p:spPr>
          <a:xfrm flipH="1">
            <a:off x="2563721" y="4724217"/>
            <a:ext cx="112505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73DAFC86-250E-47A8-9C12-C14FA266590A}"/>
              </a:ext>
            </a:extLst>
          </p:cNvPr>
          <p:cNvCxnSpPr/>
          <p:nvPr/>
        </p:nvCxnSpPr>
        <p:spPr>
          <a:xfrm>
            <a:off x="3072246" y="5382491"/>
            <a:ext cx="2434936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7A1B301-740A-40F2-BB40-C686D70DE11A}"/>
                  </a:ext>
                </a:extLst>
              </p:cNvPr>
              <p:cNvSpPr txBox="1"/>
              <p:nvPr/>
            </p:nvSpPr>
            <p:spPr>
              <a:xfrm>
                <a:off x="4181211" y="5177438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4,6</m:t>
                      </m:r>
                    </m:oMath>
                  </m:oMathPara>
                </a14:m>
                <a:endParaRPr lang="nl-NL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7A1B301-740A-40F2-BB40-C686D70DE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11" y="5177438"/>
                <a:ext cx="275717" cy="215444"/>
              </a:xfrm>
              <a:prstGeom prst="rect">
                <a:avLst/>
              </a:prstGeom>
              <a:blipFill>
                <a:blip r:embed="rId19"/>
                <a:stretch>
                  <a:fillRect l="-15556" r="-15556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980EA039-B07C-458F-BB76-27EB19B6673D}"/>
              </a:ext>
            </a:extLst>
          </p:cNvPr>
          <p:cNvCxnSpPr/>
          <p:nvPr/>
        </p:nvCxnSpPr>
        <p:spPr>
          <a:xfrm>
            <a:off x="2743200" y="3180887"/>
            <a:ext cx="0" cy="154333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3E564969-16A0-4E3E-86FD-CFCE2872E213}"/>
                  </a:ext>
                </a:extLst>
              </p:cNvPr>
              <p:cNvSpPr txBox="1"/>
              <p:nvPr/>
            </p:nvSpPr>
            <p:spPr>
              <a:xfrm>
                <a:off x="6405964" y="4851701"/>
                <a:ext cx="130324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4,6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=1,53…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3E564969-16A0-4E3E-86FD-CFCE2872E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64" y="4851701"/>
                <a:ext cx="1303242" cy="5203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65AFC4B-84F2-401F-952B-8E5575615047}"/>
                  </a:ext>
                </a:extLst>
              </p:cNvPr>
              <p:cNvSpPr txBox="1"/>
              <p:nvPr/>
            </p:nvSpPr>
            <p:spPr>
              <a:xfrm>
                <a:off x="6618187" y="5698620"/>
                <a:ext cx="3019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Het getal op de puntjes is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nl-NL" b="1" dirty="0"/>
              </a:p>
            </p:txBody>
          </p:sp>
        </mc:Choice>
        <mc:Fallback xmlns="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65AFC4B-84F2-401F-952B-8E5575615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187" y="5698620"/>
                <a:ext cx="3019929" cy="369332"/>
              </a:xfrm>
              <a:prstGeom prst="rect">
                <a:avLst/>
              </a:prstGeom>
              <a:blipFill>
                <a:blip r:embed="rId21"/>
                <a:stretch>
                  <a:fillRect l="-1818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E3C43E76-A4A3-4A93-BFA6-E170A996E491}"/>
                  </a:ext>
                </a:extLst>
              </p:cNvPr>
              <p:cNvSpPr txBox="1"/>
              <p:nvPr/>
            </p:nvSpPr>
            <p:spPr>
              <a:xfrm>
                <a:off x="2763638" y="3789892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E3C43E76-A4A3-4A93-BFA6-E170A996E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638" y="3789892"/>
                <a:ext cx="139462" cy="215444"/>
              </a:xfrm>
              <a:prstGeom prst="rect">
                <a:avLst/>
              </a:prstGeom>
              <a:blipFill>
                <a:blip r:embed="rId22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al 44">
            <a:extLst>
              <a:ext uri="{FF2B5EF4-FFF2-40B4-BE49-F238E27FC236}">
                <a16:creationId xmlns:a16="http://schemas.microsoft.com/office/drawing/2014/main" id="{76FE84C2-B9DB-4E0A-8C09-A0FC2630C8E0}"/>
              </a:ext>
            </a:extLst>
          </p:cNvPr>
          <p:cNvSpPr>
            <a:spLocks noChangeAspect="1"/>
          </p:cNvSpPr>
          <p:nvPr/>
        </p:nvSpPr>
        <p:spPr>
          <a:xfrm>
            <a:off x="10622305" y="43642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4454B754-D026-4C11-B469-E226CFE55BB0}"/>
              </a:ext>
            </a:extLst>
          </p:cNvPr>
          <p:cNvSpPr>
            <a:spLocks noChangeAspect="1"/>
          </p:cNvSpPr>
          <p:nvPr/>
        </p:nvSpPr>
        <p:spPr>
          <a:xfrm>
            <a:off x="11300156" y="339602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F2C6AA92-3339-4497-891A-2F04907657F5}"/>
              </a:ext>
            </a:extLst>
          </p:cNvPr>
          <p:cNvCxnSpPr/>
          <p:nvPr/>
        </p:nvCxnSpPr>
        <p:spPr>
          <a:xfrm>
            <a:off x="7446678" y="1944209"/>
            <a:ext cx="208793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D0D0AD73-9420-4634-8811-ED4E6FA2D0E0}"/>
              </a:ext>
            </a:extLst>
          </p:cNvPr>
          <p:cNvCxnSpPr>
            <a:cxnSpLocks/>
          </p:cNvCxnSpPr>
          <p:nvPr/>
        </p:nvCxnSpPr>
        <p:spPr>
          <a:xfrm>
            <a:off x="2368989" y="2212020"/>
            <a:ext cx="138626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7" grpId="0"/>
      <p:bldP spid="42" grpId="0"/>
      <p:bldP spid="43" grpId="0"/>
      <p:bldP spid="44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3667</TotalTime>
  <Words>808</Words>
  <Application>Microsoft Office PowerPoint</Application>
  <PresentationFormat>Breedbeeld</PresentationFormat>
  <Paragraphs>251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158</cp:revision>
  <dcterms:created xsi:type="dcterms:W3CDTF">2020-02-09T09:17:28Z</dcterms:created>
  <dcterms:modified xsi:type="dcterms:W3CDTF">2020-03-12T08:23:34Z</dcterms:modified>
</cp:coreProperties>
</file>