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1" r:id="rId4"/>
    <p:sldId id="259" r:id="rId5"/>
    <p:sldId id="263" r:id="rId6"/>
    <p:sldId id="264" r:id="rId7"/>
    <p:sldId id="260" r:id="rId8"/>
    <p:sldId id="265" r:id="rId9"/>
    <p:sldId id="266" r:id="rId10"/>
    <p:sldId id="267" r:id="rId11"/>
    <p:sldId id="268" r:id="rId12"/>
    <p:sldId id="269" r:id="rId13"/>
    <p:sldId id="270" r:id="rId14"/>
    <p:sldId id="271" r:id="rId15"/>
    <p:sldId id="272" r:id="rId16"/>
    <p:sldId id="273" r:id="rId17"/>
    <p:sldId id="275" r:id="rId18"/>
    <p:sldId id="276" r:id="rId19"/>
    <p:sldId id="274"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4" r:id="rId54"/>
    <p:sldId id="310" r:id="rId55"/>
    <p:sldId id="311" r:id="rId56"/>
    <p:sldId id="312" r:id="rId57"/>
    <p:sldId id="315" r:id="rId58"/>
    <p:sldId id="316" r:id="rId59"/>
    <p:sldId id="313" r:id="rId60"/>
    <p:sldId id="317" r:id="rId61"/>
    <p:sldId id="318" r:id="rId62"/>
    <p:sldId id="319" r:id="rId63"/>
    <p:sldId id="320" r:id="rId64"/>
    <p:sldId id="321" r:id="rId65"/>
    <p:sldId id="322" r:id="rId66"/>
    <p:sldId id="323" r:id="rId67"/>
    <p:sldId id="324" r:id="rId68"/>
    <p:sldId id="325" r:id="rId69"/>
    <p:sldId id="326" r:id="rId70"/>
    <p:sldId id="257" r:id="rId71"/>
    <p:sldId id="327" r:id="rId72"/>
    <p:sldId id="328" r:id="rId73"/>
    <p:sldId id="329" r:id="rId74"/>
    <p:sldId id="330" r:id="rId75"/>
    <p:sldId id="333" r:id="rId76"/>
    <p:sldId id="331" r:id="rId77"/>
    <p:sldId id="332" r:id="rId78"/>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FBA8DA-2F9F-48F6-9C07-4ABCC153BF4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7F183A30-A3F4-466A-A1D5-7C11006F87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EB1BEEE7-985E-4E31-B9D4-7B2E1FCA9408}"/>
              </a:ext>
            </a:extLst>
          </p:cNvPr>
          <p:cNvSpPr>
            <a:spLocks noGrp="1"/>
          </p:cNvSpPr>
          <p:nvPr>
            <p:ph type="dt" sz="half" idx="10"/>
          </p:nvPr>
        </p:nvSpPr>
        <p:spPr/>
        <p:txBody>
          <a:bodyPr/>
          <a:lstStyle/>
          <a:p>
            <a:fld id="{C0E7C1D8-CDF4-485A-8CDB-4E2811FF8E67}" type="datetimeFigureOut">
              <a:rPr lang="nl-BE" smtClean="0"/>
              <a:t>1/05/2020</a:t>
            </a:fld>
            <a:endParaRPr lang="nl-BE"/>
          </a:p>
        </p:txBody>
      </p:sp>
      <p:sp>
        <p:nvSpPr>
          <p:cNvPr id="5" name="Tijdelijke aanduiding voor voettekst 4">
            <a:extLst>
              <a:ext uri="{FF2B5EF4-FFF2-40B4-BE49-F238E27FC236}">
                <a16:creationId xmlns:a16="http://schemas.microsoft.com/office/drawing/2014/main" id="{B7CC57F7-2ED7-435E-B684-D44293B56EA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45EC96A-A8F2-41CD-B57F-87BB39D7EB62}"/>
              </a:ext>
            </a:extLst>
          </p:cNvPr>
          <p:cNvSpPr>
            <a:spLocks noGrp="1"/>
          </p:cNvSpPr>
          <p:nvPr>
            <p:ph type="sldNum" sz="quarter" idx="12"/>
          </p:nvPr>
        </p:nvSpPr>
        <p:spPr/>
        <p:txBody>
          <a:bodyPr/>
          <a:lstStyle/>
          <a:p>
            <a:fld id="{82EDD16E-D136-4CA6-869A-F648DF4F577D}" type="slidenum">
              <a:rPr lang="nl-BE" smtClean="0"/>
              <a:t>‹nr.›</a:t>
            </a:fld>
            <a:endParaRPr lang="nl-BE"/>
          </a:p>
        </p:txBody>
      </p:sp>
    </p:spTree>
    <p:extLst>
      <p:ext uri="{BB962C8B-B14F-4D97-AF65-F5344CB8AC3E}">
        <p14:creationId xmlns:p14="http://schemas.microsoft.com/office/powerpoint/2010/main" val="2158695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EFE163-26A5-4F85-B551-8A6083237EE2}"/>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A2082BC3-9EC9-40DB-B4A4-2C10FC7722E5}"/>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C88C360-4613-4579-A65D-87E6A18FFCFE}"/>
              </a:ext>
            </a:extLst>
          </p:cNvPr>
          <p:cNvSpPr>
            <a:spLocks noGrp="1"/>
          </p:cNvSpPr>
          <p:nvPr>
            <p:ph type="dt" sz="half" idx="10"/>
          </p:nvPr>
        </p:nvSpPr>
        <p:spPr/>
        <p:txBody>
          <a:bodyPr/>
          <a:lstStyle/>
          <a:p>
            <a:fld id="{C0E7C1D8-CDF4-485A-8CDB-4E2811FF8E67}" type="datetimeFigureOut">
              <a:rPr lang="nl-BE" smtClean="0"/>
              <a:t>1/05/2020</a:t>
            </a:fld>
            <a:endParaRPr lang="nl-BE"/>
          </a:p>
        </p:txBody>
      </p:sp>
      <p:sp>
        <p:nvSpPr>
          <p:cNvPr id="5" name="Tijdelijke aanduiding voor voettekst 4">
            <a:extLst>
              <a:ext uri="{FF2B5EF4-FFF2-40B4-BE49-F238E27FC236}">
                <a16:creationId xmlns:a16="http://schemas.microsoft.com/office/drawing/2014/main" id="{24C69998-A560-4D3F-9724-C29201FD133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F3C5BA9-8818-4A3A-8CBF-CE06FCD01565}"/>
              </a:ext>
            </a:extLst>
          </p:cNvPr>
          <p:cNvSpPr>
            <a:spLocks noGrp="1"/>
          </p:cNvSpPr>
          <p:nvPr>
            <p:ph type="sldNum" sz="quarter" idx="12"/>
          </p:nvPr>
        </p:nvSpPr>
        <p:spPr/>
        <p:txBody>
          <a:bodyPr/>
          <a:lstStyle/>
          <a:p>
            <a:fld id="{82EDD16E-D136-4CA6-869A-F648DF4F577D}" type="slidenum">
              <a:rPr lang="nl-BE" smtClean="0"/>
              <a:t>‹nr.›</a:t>
            </a:fld>
            <a:endParaRPr lang="nl-BE"/>
          </a:p>
        </p:txBody>
      </p:sp>
    </p:spTree>
    <p:extLst>
      <p:ext uri="{BB962C8B-B14F-4D97-AF65-F5344CB8AC3E}">
        <p14:creationId xmlns:p14="http://schemas.microsoft.com/office/powerpoint/2010/main" val="148943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3ED131B-0FDF-4B51-8D45-A8D83605685A}"/>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11397D28-7CB9-4C66-B3F3-76BD1797C47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EA5EA1A-6E49-4ED9-BB5A-5B60C12BB7C2}"/>
              </a:ext>
            </a:extLst>
          </p:cNvPr>
          <p:cNvSpPr>
            <a:spLocks noGrp="1"/>
          </p:cNvSpPr>
          <p:nvPr>
            <p:ph type="dt" sz="half" idx="10"/>
          </p:nvPr>
        </p:nvSpPr>
        <p:spPr/>
        <p:txBody>
          <a:bodyPr/>
          <a:lstStyle/>
          <a:p>
            <a:fld id="{C0E7C1D8-CDF4-485A-8CDB-4E2811FF8E67}" type="datetimeFigureOut">
              <a:rPr lang="nl-BE" smtClean="0"/>
              <a:t>1/05/2020</a:t>
            </a:fld>
            <a:endParaRPr lang="nl-BE"/>
          </a:p>
        </p:txBody>
      </p:sp>
      <p:sp>
        <p:nvSpPr>
          <p:cNvPr id="5" name="Tijdelijke aanduiding voor voettekst 4">
            <a:extLst>
              <a:ext uri="{FF2B5EF4-FFF2-40B4-BE49-F238E27FC236}">
                <a16:creationId xmlns:a16="http://schemas.microsoft.com/office/drawing/2014/main" id="{FDB9D983-0954-4951-BA25-0E7061FFC96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DCC6053-5640-42F3-86A7-587A0CECF3B3}"/>
              </a:ext>
            </a:extLst>
          </p:cNvPr>
          <p:cNvSpPr>
            <a:spLocks noGrp="1"/>
          </p:cNvSpPr>
          <p:nvPr>
            <p:ph type="sldNum" sz="quarter" idx="12"/>
          </p:nvPr>
        </p:nvSpPr>
        <p:spPr/>
        <p:txBody>
          <a:bodyPr/>
          <a:lstStyle/>
          <a:p>
            <a:fld id="{82EDD16E-D136-4CA6-869A-F648DF4F577D}" type="slidenum">
              <a:rPr lang="nl-BE" smtClean="0"/>
              <a:t>‹nr.›</a:t>
            </a:fld>
            <a:endParaRPr lang="nl-BE"/>
          </a:p>
        </p:txBody>
      </p:sp>
    </p:spTree>
    <p:extLst>
      <p:ext uri="{BB962C8B-B14F-4D97-AF65-F5344CB8AC3E}">
        <p14:creationId xmlns:p14="http://schemas.microsoft.com/office/powerpoint/2010/main" val="1026805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7FB9C9-947B-41E0-A221-CDD9D4838A31}"/>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0AADA4A-12D7-4D49-B382-BD340E34486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6E6E18F-8D19-4D70-8FE9-D25B77AC07E9}"/>
              </a:ext>
            </a:extLst>
          </p:cNvPr>
          <p:cNvSpPr>
            <a:spLocks noGrp="1"/>
          </p:cNvSpPr>
          <p:nvPr>
            <p:ph type="dt" sz="half" idx="10"/>
          </p:nvPr>
        </p:nvSpPr>
        <p:spPr/>
        <p:txBody>
          <a:bodyPr/>
          <a:lstStyle/>
          <a:p>
            <a:fld id="{C0E7C1D8-CDF4-485A-8CDB-4E2811FF8E67}" type="datetimeFigureOut">
              <a:rPr lang="nl-BE" smtClean="0"/>
              <a:t>1/05/2020</a:t>
            </a:fld>
            <a:endParaRPr lang="nl-BE"/>
          </a:p>
        </p:txBody>
      </p:sp>
      <p:sp>
        <p:nvSpPr>
          <p:cNvPr id="5" name="Tijdelijke aanduiding voor voettekst 4">
            <a:extLst>
              <a:ext uri="{FF2B5EF4-FFF2-40B4-BE49-F238E27FC236}">
                <a16:creationId xmlns:a16="http://schemas.microsoft.com/office/drawing/2014/main" id="{7D8FC2EF-4792-4C9B-8C37-56345C1D7A5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D578869-E425-4CAD-B377-058F806EF088}"/>
              </a:ext>
            </a:extLst>
          </p:cNvPr>
          <p:cNvSpPr>
            <a:spLocks noGrp="1"/>
          </p:cNvSpPr>
          <p:nvPr>
            <p:ph type="sldNum" sz="quarter" idx="12"/>
          </p:nvPr>
        </p:nvSpPr>
        <p:spPr/>
        <p:txBody>
          <a:bodyPr/>
          <a:lstStyle/>
          <a:p>
            <a:fld id="{82EDD16E-D136-4CA6-869A-F648DF4F577D}" type="slidenum">
              <a:rPr lang="nl-BE" smtClean="0"/>
              <a:t>‹nr.›</a:t>
            </a:fld>
            <a:endParaRPr lang="nl-BE"/>
          </a:p>
        </p:txBody>
      </p:sp>
    </p:spTree>
    <p:extLst>
      <p:ext uri="{BB962C8B-B14F-4D97-AF65-F5344CB8AC3E}">
        <p14:creationId xmlns:p14="http://schemas.microsoft.com/office/powerpoint/2010/main" val="2073342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B49191-33CB-4492-8AA3-8CD059D4309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A969C32-FADC-428D-BF29-822BD79DE6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C075A33-9FAE-4DB5-B570-CEDF840D0C5B}"/>
              </a:ext>
            </a:extLst>
          </p:cNvPr>
          <p:cNvSpPr>
            <a:spLocks noGrp="1"/>
          </p:cNvSpPr>
          <p:nvPr>
            <p:ph type="dt" sz="half" idx="10"/>
          </p:nvPr>
        </p:nvSpPr>
        <p:spPr/>
        <p:txBody>
          <a:bodyPr/>
          <a:lstStyle/>
          <a:p>
            <a:fld id="{C0E7C1D8-CDF4-485A-8CDB-4E2811FF8E67}" type="datetimeFigureOut">
              <a:rPr lang="nl-BE" smtClean="0"/>
              <a:t>1/05/2020</a:t>
            </a:fld>
            <a:endParaRPr lang="nl-BE"/>
          </a:p>
        </p:txBody>
      </p:sp>
      <p:sp>
        <p:nvSpPr>
          <p:cNvPr id="5" name="Tijdelijke aanduiding voor voettekst 4">
            <a:extLst>
              <a:ext uri="{FF2B5EF4-FFF2-40B4-BE49-F238E27FC236}">
                <a16:creationId xmlns:a16="http://schemas.microsoft.com/office/drawing/2014/main" id="{7EC12972-1F1F-4F4B-971E-287E6D57135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A5C1E80-AA52-46DD-84B3-330A2D861CB8}"/>
              </a:ext>
            </a:extLst>
          </p:cNvPr>
          <p:cNvSpPr>
            <a:spLocks noGrp="1"/>
          </p:cNvSpPr>
          <p:nvPr>
            <p:ph type="sldNum" sz="quarter" idx="12"/>
          </p:nvPr>
        </p:nvSpPr>
        <p:spPr/>
        <p:txBody>
          <a:bodyPr/>
          <a:lstStyle/>
          <a:p>
            <a:fld id="{82EDD16E-D136-4CA6-869A-F648DF4F577D}" type="slidenum">
              <a:rPr lang="nl-BE" smtClean="0"/>
              <a:t>‹nr.›</a:t>
            </a:fld>
            <a:endParaRPr lang="nl-BE"/>
          </a:p>
        </p:txBody>
      </p:sp>
    </p:spTree>
    <p:extLst>
      <p:ext uri="{BB962C8B-B14F-4D97-AF65-F5344CB8AC3E}">
        <p14:creationId xmlns:p14="http://schemas.microsoft.com/office/powerpoint/2010/main" val="3279971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017BC1-5750-448F-9E94-EFBA796609D2}"/>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7314DA8-931E-45F6-B47A-66A4E09EB67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4EA9C5CD-B6AC-4B3D-8A0B-7D00E8FDF06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3EB553DB-A93B-437D-8A37-5539E03687B6}"/>
              </a:ext>
            </a:extLst>
          </p:cNvPr>
          <p:cNvSpPr>
            <a:spLocks noGrp="1"/>
          </p:cNvSpPr>
          <p:nvPr>
            <p:ph type="dt" sz="half" idx="10"/>
          </p:nvPr>
        </p:nvSpPr>
        <p:spPr/>
        <p:txBody>
          <a:bodyPr/>
          <a:lstStyle/>
          <a:p>
            <a:fld id="{C0E7C1D8-CDF4-485A-8CDB-4E2811FF8E67}" type="datetimeFigureOut">
              <a:rPr lang="nl-BE" smtClean="0"/>
              <a:t>1/05/2020</a:t>
            </a:fld>
            <a:endParaRPr lang="nl-BE"/>
          </a:p>
        </p:txBody>
      </p:sp>
      <p:sp>
        <p:nvSpPr>
          <p:cNvPr id="6" name="Tijdelijke aanduiding voor voettekst 5">
            <a:extLst>
              <a:ext uri="{FF2B5EF4-FFF2-40B4-BE49-F238E27FC236}">
                <a16:creationId xmlns:a16="http://schemas.microsoft.com/office/drawing/2014/main" id="{FA78E130-C7B5-4705-B411-9F070AE99BAE}"/>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5C1531B3-8526-48AE-BA84-E8869D627A4B}"/>
              </a:ext>
            </a:extLst>
          </p:cNvPr>
          <p:cNvSpPr>
            <a:spLocks noGrp="1"/>
          </p:cNvSpPr>
          <p:nvPr>
            <p:ph type="sldNum" sz="quarter" idx="12"/>
          </p:nvPr>
        </p:nvSpPr>
        <p:spPr/>
        <p:txBody>
          <a:bodyPr/>
          <a:lstStyle/>
          <a:p>
            <a:fld id="{82EDD16E-D136-4CA6-869A-F648DF4F577D}" type="slidenum">
              <a:rPr lang="nl-BE" smtClean="0"/>
              <a:t>‹nr.›</a:t>
            </a:fld>
            <a:endParaRPr lang="nl-BE"/>
          </a:p>
        </p:txBody>
      </p:sp>
    </p:spTree>
    <p:extLst>
      <p:ext uri="{BB962C8B-B14F-4D97-AF65-F5344CB8AC3E}">
        <p14:creationId xmlns:p14="http://schemas.microsoft.com/office/powerpoint/2010/main" val="1739666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827B9D-D367-4E9F-94E7-F57F4E2758B4}"/>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7C8D174-5EDB-474F-9B3E-C10E510ACF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5DAE91C-550F-48DE-AF07-DD5E1C80BFD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97ADAD97-A692-4505-8996-1CBE564398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CB538B7-81FD-4328-A9CF-0AF368DDDA5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B3BE3486-AFEE-4B7E-8F19-665DA828DF2D}"/>
              </a:ext>
            </a:extLst>
          </p:cNvPr>
          <p:cNvSpPr>
            <a:spLocks noGrp="1"/>
          </p:cNvSpPr>
          <p:nvPr>
            <p:ph type="dt" sz="half" idx="10"/>
          </p:nvPr>
        </p:nvSpPr>
        <p:spPr/>
        <p:txBody>
          <a:bodyPr/>
          <a:lstStyle/>
          <a:p>
            <a:fld id="{C0E7C1D8-CDF4-485A-8CDB-4E2811FF8E67}" type="datetimeFigureOut">
              <a:rPr lang="nl-BE" smtClean="0"/>
              <a:t>1/05/2020</a:t>
            </a:fld>
            <a:endParaRPr lang="nl-BE"/>
          </a:p>
        </p:txBody>
      </p:sp>
      <p:sp>
        <p:nvSpPr>
          <p:cNvPr id="8" name="Tijdelijke aanduiding voor voettekst 7">
            <a:extLst>
              <a:ext uri="{FF2B5EF4-FFF2-40B4-BE49-F238E27FC236}">
                <a16:creationId xmlns:a16="http://schemas.microsoft.com/office/drawing/2014/main" id="{BC1F86D9-ADEB-4B5C-BA36-93F7710A314F}"/>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77532A28-AC27-45FA-B42A-9F34CFAF743A}"/>
              </a:ext>
            </a:extLst>
          </p:cNvPr>
          <p:cNvSpPr>
            <a:spLocks noGrp="1"/>
          </p:cNvSpPr>
          <p:nvPr>
            <p:ph type="sldNum" sz="quarter" idx="12"/>
          </p:nvPr>
        </p:nvSpPr>
        <p:spPr/>
        <p:txBody>
          <a:bodyPr/>
          <a:lstStyle/>
          <a:p>
            <a:fld id="{82EDD16E-D136-4CA6-869A-F648DF4F577D}" type="slidenum">
              <a:rPr lang="nl-BE" smtClean="0"/>
              <a:t>‹nr.›</a:t>
            </a:fld>
            <a:endParaRPr lang="nl-BE"/>
          </a:p>
        </p:txBody>
      </p:sp>
    </p:spTree>
    <p:extLst>
      <p:ext uri="{BB962C8B-B14F-4D97-AF65-F5344CB8AC3E}">
        <p14:creationId xmlns:p14="http://schemas.microsoft.com/office/powerpoint/2010/main" val="2880491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E02D90-CE09-4A6D-AAE6-1692EA198CEC}"/>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9F78C4A2-197C-45AD-833A-AB8F57B2B71D}"/>
              </a:ext>
            </a:extLst>
          </p:cNvPr>
          <p:cNvSpPr>
            <a:spLocks noGrp="1"/>
          </p:cNvSpPr>
          <p:nvPr>
            <p:ph type="dt" sz="half" idx="10"/>
          </p:nvPr>
        </p:nvSpPr>
        <p:spPr/>
        <p:txBody>
          <a:bodyPr/>
          <a:lstStyle/>
          <a:p>
            <a:fld id="{C0E7C1D8-CDF4-485A-8CDB-4E2811FF8E67}" type="datetimeFigureOut">
              <a:rPr lang="nl-BE" smtClean="0"/>
              <a:t>1/05/2020</a:t>
            </a:fld>
            <a:endParaRPr lang="nl-BE"/>
          </a:p>
        </p:txBody>
      </p:sp>
      <p:sp>
        <p:nvSpPr>
          <p:cNvPr id="4" name="Tijdelijke aanduiding voor voettekst 3">
            <a:extLst>
              <a:ext uri="{FF2B5EF4-FFF2-40B4-BE49-F238E27FC236}">
                <a16:creationId xmlns:a16="http://schemas.microsoft.com/office/drawing/2014/main" id="{A971275F-4A82-4455-A105-1B5DEFF96B47}"/>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FAD8BB0E-E72C-4516-8346-2F9A889CE843}"/>
              </a:ext>
            </a:extLst>
          </p:cNvPr>
          <p:cNvSpPr>
            <a:spLocks noGrp="1"/>
          </p:cNvSpPr>
          <p:nvPr>
            <p:ph type="sldNum" sz="quarter" idx="12"/>
          </p:nvPr>
        </p:nvSpPr>
        <p:spPr/>
        <p:txBody>
          <a:bodyPr/>
          <a:lstStyle/>
          <a:p>
            <a:fld id="{82EDD16E-D136-4CA6-869A-F648DF4F577D}" type="slidenum">
              <a:rPr lang="nl-BE" smtClean="0"/>
              <a:t>‹nr.›</a:t>
            </a:fld>
            <a:endParaRPr lang="nl-BE"/>
          </a:p>
        </p:txBody>
      </p:sp>
    </p:spTree>
    <p:extLst>
      <p:ext uri="{BB962C8B-B14F-4D97-AF65-F5344CB8AC3E}">
        <p14:creationId xmlns:p14="http://schemas.microsoft.com/office/powerpoint/2010/main" val="3523022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AD5C7D6-6DF7-47A3-9579-74B554973E65}"/>
              </a:ext>
            </a:extLst>
          </p:cNvPr>
          <p:cNvSpPr>
            <a:spLocks noGrp="1"/>
          </p:cNvSpPr>
          <p:nvPr>
            <p:ph type="dt" sz="half" idx="10"/>
          </p:nvPr>
        </p:nvSpPr>
        <p:spPr/>
        <p:txBody>
          <a:bodyPr/>
          <a:lstStyle/>
          <a:p>
            <a:fld id="{C0E7C1D8-CDF4-485A-8CDB-4E2811FF8E67}" type="datetimeFigureOut">
              <a:rPr lang="nl-BE" smtClean="0"/>
              <a:t>1/05/2020</a:t>
            </a:fld>
            <a:endParaRPr lang="nl-BE"/>
          </a:p>
        </p:txBody>
      </p:sp>
      <p:sp>
        <p:nvSpPr>
          <p:cNvPr id="3" name="Tijdelijke aanduiding voor voettekst 2">
            <a:extLst>
              <a:ext uri="{FF2B5EF4-FFF2-40B4-BE49-F238E27FC236}">
                <a16:creationId xmlns:a16="http://schemas.microsoft.com/office/drawing/2014/main" id="{D90D6B18-D8F1-4F7D-8300-BBDA42667D59}"/>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B89E1139-E437-4443-BAF4-566AED854A39}"/>
              </a:ext>
            </a:extLst>
          </p:cNvPr>
          <p:cNvSpPr>
            <a:spLocks noGrp="1"/>
          </p:cNvSpPr>
          <p:nvPr>
            <p:ph type="sldNum" sz="quarter" idx="12"/>
          </p:nvPr>
        </p:nvSpPr>
        <p:spPr/>
        <p:txBody>
          <a:bodyPr/>
          <a:lstStyle/>
          <a:p>
            <a:fld id="{82EDD16E-D136-4CA6-869A-F648DF4F577D}" type="slidenum">
              <a:rPr lang="nl-BE" smtClean="0"/>
              <a:t>‹nr.›</a:t>
            </a:fld>
            <a:endParaRPr lang="nl-BE"/>
          </a:p>
        </p:txBody>
      </p:sp>
    </p:spTree>
    <p:extLst>
      <p:ext uri="{BB962C8B-B14F-4D97-AF65-F5344CB8AC3E}">
        <p14:creationId xmlns:p14="http://schemas.microsoft.com/office/powerpoint/2010/main" val="1283171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478B4-7F59-49A3-9AF0-730CA871992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E4DB0F1D-1F85-4C49-B582-B6824FE87D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7EB045A2-668F-49AD-A0FD-EED83DA5E4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6C5D305-1D6A-4595-A1C4-F41F3168C4F2}"/>
              </a:ext>
            </a:extLst>
          </p:cNvPr>
          <p:cNvSpPr>
            <a:spLocks noGrp="1"/>
          </p:cNvSpPr>
          <p:nvPr>
            <p:ph type="dt" sz="half" idx="10"/>
          </p:nvPr>
        </p:nvSpPr>
        <p:spPr/>
        <p:txBody>
          <a:bodyPr/>
          <a:lstStyle/>
          <a:p>
            <a:fld id="{C0E7C1D8-CDF4-485A-8CDB-4E2811FF8E67}" type="datetimeFigureOut">
              <a:rPr lang="nl-BE" smtClean="0"/>
              <a:t>1/05/2020</a:t>
            </a:fld>
            <a:endParaRPr lang="nl-BE"/>
          </a:p>
        </p:txBody>
      </p:sp>
      <p:sp>
        <p:nvSpPr>
          <p:cNvPr id="6" name="Tijdelijke aanduiding voor voettekst 5">
            <a:extLst>
              <a:ext uri="{FF2B5EF4-FFF2-40B4-BE49-F238E27FC236}">
                <a16:creationId xmlns:a16="http://schemas.microsoft.com/office/drawing/2014/main" id="{D8360B19-8C48-4533-B2F6-8360AD5F2E14}"/>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2676D2D5-EFFF-4ACA-B4B4-B39D8DE5138F}"/>
              </a:ext>
            </a:extLst>
          </p:cNvPr>
          <p:cNvSpPr>
            <a:spLocks noGrp="1"/>
          </p:cNvSpPr>
          <p:nvPr>
            <p:ph type="sldNum" sz="quarter" idx="12"/>
          </p:nvPr>
        </p:nvSpPr>
        <p:spPr/>
        <p:txBody>
          <a:bodyPr/>
          <a:lstStyle/>
          <a:p>
            <a:fld id="{82EDD16E-D136-4CA6-869A-F648DF4F577D}" type="slidenum">
              <a:rPr lang="nl-BE" smtClean="0"/>
              <a:t>‹nr.›</a:t>
            </a:fld>
            <a:endParaRPr lang="nl-BE"/>
          </a:p>
        </p:txBody>
      </p:sp>
    </p:spTree>
    <p:extLst>
      <p:ext uri="{BB962C8B-B14F-4D97-AF65-F5344CB8AC3E}">
        <p14:creationId xmlns:p14="http://schemas.microsoft.com/office/powerpoint/2010/main" val="3909042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DB970-0BA3-41E2-90D5-FB3A8D1993C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8C628BB2-588C-4975-9FEA-44E1FC9B9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947AA3B9-A313-4533-8F15-BA700EE048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9652018-98FB-4F12-8CFC-9BCF1F1C732F}"/>
              </a:ext>
            </a:extLst>
          </p:cNvPr>
          <p:cNvSpPr>
            <a:spLocks noGrp="1"/>
          </p:cNvSpPr>
          <p:nvPr>
            <p:ph type="dt" sz="half" idx="10"/>
          </p:nvPr>
        </p:nvSpPr>
        <p:spPr/>
        <p:txBody>
          <a:bodyPr/>
          <a:lstStyle/>
          <a:p>
            <a:fld id="{C0E7C1D8-CDF4-485A-8CDB-4E2811FF8E67}" type="datetimeFigureOut">
              <a:rPr lang="nl-BE" smtClean="0"/>
              <a:t>1/05/2020</a:t>
            </a:fld>
            <a:endParaRPr lang="nl-BE"/>
          </a:p>
        </p:txBody>
      </p:sp>
      <p:sp>
        <p:nvSpPr>
          <p:cNvPr id="6" name="Tijdelijke aanduiding voor voettekst 5">
            <a:extLst>
              <a:ext uri="{FF2B5EF4-FFF2-40B4-BE49-F238E27FC236}">
                <a16:creationId xmlns:a16="http://schemas.microsoft.com/office/drawing/2014/main" id="{A2C8DEFF-C41C-4377-85F0-F3C384AC4356}"/>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2DC6B7AB-6B4B-4FAC-994E-CD71626A427E}"/>
              </a:ext>
            </a:extLst>
          </p:cNvPr>
          <p:cNvSpPr>
            <a:spLocks noGrp="1"/>
          </p:cNvSpPr>
          <p:nvPr>
            <p:ph type="sldNum" sz="quarter" idx="12"/>
          </p:nvPr>
        </p:nvSpPr>
        <p:spPr/>
        <p:txBody>
          <a:bodyPr/>
          <a:lstStyle/>
          <a:p>
            <a:fld id="{82EDD16E-D136-4CA6-869A-F648DF4F577D}" type="slidenum">
              <a:rPr lang="nl-BE" smtClean="0"/>
              <a:t>‹nr.›</a:t>
            </a:fld>
            <a:endParaRPr lang="nl-BE"/>
          </a:p>
        </p:txBody>
      </p:sp>
    </p:spTree>
    <p:extLst>
      <p:ext uri="{BB962C8B-B14F-4D97-AF65-F5344CB8AC3E}">
        <p14:creationId xmlns:p14="http://schemas.microsoft.com/office/powerpoint/2010/main" val="2812159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BFCA5C1-36DA-4F0B-9ECA-071AEFF24E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479AD4BB-278F-4D4A-A04C-33A1A317A7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ACDA5B8-DF73-4610-8E93-F03F534EEE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E7C1D8-CDF4-485A-8CDB-4E2811FF8E67}" type="datetimeFigureOut">
              <a:rPr lang="nl-BE" smtClean="0"/>
              <a:t>1/05/2020</a:t>
            </a:fld>
            <a:endParaRPr lang="nl-BE"/>
          </a:p>
        </p:txBody>
      </p:sp>
      <p:sp>
        <p:nvSpPr>
          <p:cNvPr id="5" name="Tijdelijke aanduiding voor voettekst 4">
            <a:extLst>
              <a:ext uri="{FF2B5EF4-FFF2-40B4-BE49-F238E27FC236}">
                <a16:creationId xmlns:a16="http://schemas.microsoft.com/office/drawing/2014/main" id="{A0F14A62-33ED-4DD4-8480-198F5E9577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1AB052BD-51F7-4CC2-ADE4-C4ADA83C6C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DD16E-D136-4CA6-869A-F648DF4F577D}" type="slidenum">
              <a:rPr lang="nl-BE" smtClean="0"/>
              <a:t>‹nr.›</a:t>
            </a:fld>
            <a:endParaRPr lang="nl-BE"/>
          </a:p>
        </p:txBody>
      </p:sp>
    </p:spTree>
    <p:extLst>
      <p:ext uri="{BB962C8B-B14F-4D97-AF65-F5344CB8AC3E}">
        <p14:creationId xmlns:p14="http://schemas.microsoft.com/office/powerpoint/2010/main" val="298138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21.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2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18.png"/></Relationships>
</file>

<file path=ppt/slides/_rels/slide2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29.png"/><Relationship Id="rId10" Type="http://schemas.openxmlformats.org/officeDocument/2006/relationships/image" Target="../media/image140.png"/><Relationship Id="rId4" Type="http://schemas.openxmlformats.org/officeDocument/2006/relationships/image" Target="../media/image135.png"/><Relationship Id="rId9" Type="http://schemas.openxmlformats.org/officeDocument/2006/relationships/image" Target="../media/image139.png"/></Relationships>
</file>

<file path=ppt/slides/_rels/slide2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28.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50.png"/><Relationship Id="rId11" Type="http://schemas.openxmlformats.org/officeDocument/2006/relationships/image" Target="../media/image155.png"/><Relationship Id="rId5" Type="http://schemas.openxmlformats.org/officeDocument/2006/relationships/image" Target="../media/image149.pn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png"/></Relationships>
</file>

<file path=ppt/slides/_rels/slide2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3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7.png"/><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image" Target="../media/image168.png"/></Relationships>
</file>

<file path=ppt/slides/_rels/slide3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8.png"/></Relationships>
</file>

<file path=ppt/slides/_rels/slide33.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7.png"/><Relationship Id="rId11" Type="http://schemas.openxmlformats.org/officeDocument/2006/relationships/image" Target="../media/image182.png"/><Relationship Id="rId5" Type="http://schemas.openxmlformats.org/officeDocument/2006/relationships/image" Target="../media/image176.png"/><Relationship Id="rId10" Type="http://schemas.openxmlformats.org/officeDocument/2006/relationships/image" Target="../media/image181.png"/><Relationship Id="rId4" Type="http://schemas.openxmlformats.org/officeDocument/2006/relationships/image" Target="../media/image175.png"/><Relationship Id="rId9" Type="http://schemas.openxmlformats.org/officeDocument/2006/relationships/image" Target="../media/image180.png"/></Relationships>
</file>

<file path=ppt/slides/_rels/slide34.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187.png"/><Relationship Id="rId11" Type="http://schemas.openxmlformats.org/officeDocument/2006/relationships/image" Target="../media/image192.png"/><Relationship Id="rId5" Type="http://schemas.openxmlformats.org/officeDocument/2006/relationships/image" Target="../media/image186.png"/><Relationship Id="rId10" Type="http://schemas.openxmlformats.org/officeDocument/2006/relationships/image" Target="../media/image191.png"/><Relationship Id="rId4" Type="http://schemas.openxmlformats.org/officeDocument/2006/relationships/image" Target="../media/image185.png"/><Relationship Id="rId9" Type="http://schemas.openxmlformats.org/officeDocument/2006/relationships/image" Target="../media/image190.png"/></Relationships>
</file>

<file path=ppt/slides/_rels/slide35.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3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205.png"/><Relationship Id="rId11" Type="http://schemas.openxmlformats.org/officeDocument/2006/relationships/image" Target="../media/image210.png"/><Relationship Id="rId5" Type="http://schemas.openxmlformats.org/officeDocument/2006/relationships/image" Target="../media/image204.png"/><Relationship Id="rId10" Type="http://schemas.openxmlformats.org/officeDocument/2006/relationships/image" Target="../media/image209.png"/><Relationship Id="rId4" Type="http://schemas.openxmlformats.org/officeDocument/2006/relationships/image" Target="../media/image203.png"/><Relationship Id="rId9" Type="http://schemas.openxmlformats.org/officeDocument/2006/relationships/image" Target="../media/image208.png"/></Relationships>
</file>

<file path=ppt/slides/_rels/slide3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3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6.png"/><Relationship Id="rId1" Type="http://schemas.openxmlformats.org/officeDocument/2006/relationships/slideLayout" Target="../slideLayouts/slideLayout2.xml"/><Relationship Id="rId5" Type="http://schemas.openxmlformats.org/officeDocument/2006/relationships/image" Target="../media/image217.png"/><Relationship Id="rId4" Type="http://schemas.openxmlformats.org/officeDocument/2006/relationships/image" Target="../media/image2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229.png"/><Relationship Id="rId3" Type="http://schemas.openxmlformats.org/officeDocument/2006/relationships/image" Target="../media/image219.png"/><Relationship Id="rId7" Type="http://schemas.openxmlformats.org/officeDocument/2006/relationships/image" Target="../media/image223.png"/><Relationship Id="rId12" Type="http://schemas.openxmlformats.org/officeDocument/2006/relationships/image" Target="../media/image228.png"/><Relationship Id="rId2" Type="http://schemas.openxmlformats.org/officeDocument/2006/relationships/image" Target="../media/image218.png"/><Relationship Id="rId1" Type="http://schemas.openxmlformats.org/officeDocument/2006/relationships/slideLayout" Target="../slideLayouts/slideLayout2.xml"/><Relationship Id="rId6" Type="http://schemas.openxmlformats.org/officeDocument/2006/relationships/image" Target="../media/image222.png"/><Relationship Id="rId11" Type="http://schemas.openxmlformats.org/officeDocument/2006/relationships/image" Target="../media/image227.png"/><Relationship Id="rId5" Type="http://schemas.openxmlformats.org/officeDocument/2006/relationships/image" Target="../media/image221.png"/><Relationship Id="rId10" Type="http://schemas.openxmlformats.org/officeDocument/2006/relationships/image" Target="../media/image226.png"/><Relationship Id="rId4" Type="http://schemas.openxmlformats.org/officeDocument/2006/relationships/image" Target="../media/image220.png"/><Relationship Id="rId9" Type="http://schemas.openxmlformats.org/officeDocument/2006/relationships/image" Target="../media/image225.png"/><Relationship Id="rId14" Type="http://schemas.openxmlformats.org/officeDocument/2006/relationships/image" Target="../media/image230.png"/></Relationships>
</file>

<file path=ppt/slides/_rels/slide4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 Id="rId4" Type="http://schemas.openxmlformats.org/officeDocument/2006/relationships/image" Target="../media/image233.png"/></Relationships>
</file>

<file path=ppt/slides/_rels/slide42.xml.rels><?xml version="1.0" encoding="UTF-8" standalone="yes"?>
<Relationships xmlns="http://schemas.openxmlformats.org/package/2006/relationships"><Relationship Id="rId3" Type="http://schemas.openxmlformats.org/officeDocument/2006/relationships/image" Target="../media/image235.png"/><Relationship Id="rId7" Type="http://schemas.openxmlformats.org/officeDocument/2006/relationships/image" Target="../media/image238.png"/><Relationship Id="rId2"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1.png"/></Relationships>
</file>

<file path=ppt/slides/_rels/slide43.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240.png"/><Relationship Id="rId7" Type="http://schemas.openxmlformats.org/officeDocument/2006/relationships/image" Target="../media/image244.png"/><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 Id="rId9" Type="http://schemas.openxmlformats.org/officeDocument/2006/relationships/image" Target="../media/image246.png"/></Relationships>
</file>

<file path=ppt/slides/_rels/slide44.xml.rels><?xml version="1.0" encoding="UTF-8" standalone="yes"?>
<Relationships xmlns="http://schemas.openxmlformats.org/package/2006/relationships"><Relationship Id="rId3" Type="http://schemas.openxmlformats.org/officeDocument/2006/relationships/image" Target="../media/image239.png"/><Relationship Id="rId7" Type="http://schemas.openxmlformats.org/officeDocument/2006/relationships/image" Target="../media/image251.png"/><Relationship Id="rId2" Type="http://schemas.openxmlformats.org/officeDocument/2006/relationships/image" Target="../media/image247.png"/><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8.png"/></Relationships>
</file>

<file path=ppt/slides/_rels/slide4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46.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252.png"/><Relationship Id="rId7" Type="http://schemas.openxmlformats.org/officeDocument/2006/relationships/image" Target="../media/image261.png"/><Relationship Id="rId2"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png"/></Relationships>
</file>

<file path=ppt/slides/_rels/slide47.xml.rels><?xml version="1.0" encoding="UTF-8" standalone="yes"?>
<Relationships xmlns="http://schemas.openxmlformats.org/package/2006/relationships"><Relationship Id="rId8" Type="http://schemas.openxmlformats.org/officeDocument/2006/relationships/image" Target="../media/image269.png"/><Relationship Id="rId13" Type="http://schemas.openxmlformats.org/officeDocument/2006/relationships/image" Target="../media/image274.png"/><Relationship Id="rId3" Type="http://schemas.openxmlformats.org/officeDocument/2006/relationships/image" Target="../media/image264.png"/><Relationship Id="rId7" Type="http://schemas.openxmlformats.org/officeDocument/2006/relationships/image" Target="../media/image268.png"/><Relationship Id="rId12" Type="http://schemas.openxmlformats.org/officeDocument/2006/relationships/image" Target="../media/image273.png"/><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267.png"/><Relationship Id="rId11" Type="http://schemas.openxmlformats.org/officeDocument/2006/relationships/image" Target="../media/image272.png"/><Relationship Id="rId5" Type="http://schemas.openxmlformats.org/officeDocument/2006/relationships/image" Target="../media/image266.png"/><Relationship Id="rId10" Type="http://schemas.openxmlformats.org/officeDocument/2006/relationships/image" Target="../media/image271.png"/><Relationship Id="rId4" Type="http://schemas.openxmlformats.org/officeDocument/2006/relationships/image" Target="../media/image265.png"/><Relationship Id="rId9" Type="http://schemas.openxmlformats.org/officeDocument/2006/relationships/image" Target="../media/image270.png"/><Relationship Id="rId14" Type="http://schemas.openxmlformats.org/officeDocument/2006/relationships/image" Target="../media/image275.png"/></Relationships>
</file>

<file path=ppt/slides/_rels/slide48.xml.rels><?xml version="1.0" encoding="UTF-8" standalone="yes"?>
<Relationships xmlns="http://schemas.openxmlformats.org/package/2006/relationships"><Relationship Id="rId3" Type="http://schemas.openxmlformats.org/officeDocument/2006/relationships/image" Target="../media/image263.png"/><Relationship Id="rId7" Type="http://schemas.openxmlformats.org/officeDocument/2006/relationships/image" Target="../media/image280.png"/><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image" Target="../media/image279.png"/><Relationship Id="rId5" Type="http://schemas.openxmlformats.org/officeDocument/2006/relationships/image" Target="../media/image278.png"/><Relationship Id="rId4" Type="http://schemas.openxmlformats.org/officeDocument/2006/relationships/image" Target="../media/image277.png"/></Relationships>
</file>

<file path=ppt/slides/_rels/slide49.xml.rels><?xml version="1.0" encoding="UTF-8" standalone="yes"?>
<Relationships xmlns="http://schemas.openxmlformats.org/package/2006/relationships"><Relationship Id="rId8" Type="http://schemas.openxmlformats.org/officeDocument/2006/relationships/image" Target="../media/image287.png"/><Relationship Id="rId13" Type="http://schemas.openxmlformats.org/officeDocument/2006/relationships/image" Target="../media/image292.png"/><Relationship Id="rId3" Type="http://schemas.openxmlformats.org/officeDocument/2006/relationships/image" Target="../media/image282.png"/><Relationship Id="rId7" Type="http://schemas.openxmlformats.org/officeDocument/2006/relationships/image" Target="../media/image286.png"/><Relationship Id="rId12" Type="http://schemas.openxmlformats.org/officeDocument/2006/relationships/image" Target="../media/image291.png"/><Relationship Id="rId2" Type="http://schemas.openxmlformats.org/officeDocument/2006/relationships/image" Target="../media/image281.png"/><Relationship Id="rId1" Type="http://schemas.openxmlformats.org/officeDocument/2006/relationships/slideLayout" Target="../slideLayouts/slideLayout2.xml"/><Relationship Id="rId6" Type="http://schemas.openxmlformats.org/officeDocument/2006/relationships/image" Target="../media/image285.png"/><Relationship Id="rId11" Type="http://schemas.openxmlformats.org/officeDocument/2006/relationships/image" Target="../media/image290.png"/><Relationship Id="rId5" Type="http://schemas.openxmlformats.org/officeDocument/2006/relationships/image" Target="../media/image284.png"/><Relationship Id="rId15" Type="http://schemas.openxmlformats.org/officeDocument/2006/relationships/image" Target="../media/image294.png"/><Relationship Id="rId10" Type="http://schemas.openxmlformats.org/officeDocument/2006/relationships/image" Target="../media/image289.png"/><Relationship Id="rId4" Type="http://schemas.openxmlformats.org/officeDocument/2006/relationships/image" Target="../media/image283.png"/><Relationship Id="rId9" Type="http://schemas.openxmlformats.org/officeDocument/2006/relationships/image" Target="../media/image288.png"/><Relationship Id="rId14" Type="http://schemas.openxmlformats.org/officeDocument/2006/relationships/image" Target="../media/image29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8" Type="http://schemas.openxmlformats.org/officeDocument/2006/relationships/image" Target="../media/image301.png"/><Relationship Id="rId13" Type="http://schemas.openxmlformats.org/officeDocument/2006/relationships/image" Target="../media/image306.png"/><Relationship Id="rId18" Type="http://schemas.openxmlformats.org/officeDocument/2006/relationships/image" Target="../media/image311.png"/><Relationship Id="rId3" Type="http://schemas.openxmlformats.org/officeDocument/2006/relationships/image" Target="../media/image296.png"/><Relationship Id="rId7" Type="http://schemas.openxmlformats.org/officeDocument/2006/relationships/image" Target="../media/image300.png"/><Relationship Id="rId12" Type="http://schemas.openxmlformats.org/officeDocument/2006/relationships/image" Target="../media/image305.png"/><Relationship Id="rId17" Type="http://schemas.openxmlformats.org/officeDocument/2006/relationships/image" Target="../media/image310.png"/><Relationship Id="rId2" Type="http://schemas.openxmlformats.org/officeDocument/2006/relationships/image" Target="../media/image295.png"/><Relationship Id="rId16" Type="http://schemas.openxmlformats.org/officeDocument/2006/relationships/image" Target="../media/image309.png"/><Relationship Id="rId1" Type="http://schemas.openxmlformats.org/officeDocument/2006/relationships/slideLayout" Target="../slideLayouts/slideLayout2.xml"/><Relationship Id="rId6" Type="http://schemas.openxmlformats.org/officeDocument/2006/relationships/image" Target="../media/image299.png"/><Relationship Id="rId11" Type="http://schemas.openxmlformats.org/officeDocument/2006/relationships/image" Target="../media/image304.png"/><Relationship Id="rId5" Type="http://schemas.openxmlformats.org/officeDocument/2006/relationships/image" Target="../media/image298.png"/><Relationship Id="rId15" Type="http://schemas.openxmlformats.org/officeDocument/2006/relationships/image" Target="../media/image308.png"/><Relationship Id="rId10" Type="http://schemas.openxmlformats.org/officeDocument/2006/relationships/image" Target="../media/image303.png"/><Relationship Id="rId19" Type="http://schemas.openxmlformats.org/officeDocument/2006/relationships/image" Target="../media/image312.png"/><Relationship Id="rId4" Type="http://schemas.openxmlformats.org/officeDocument/2006/relationships/image" Target="../media/image297.png"/><Relationship Id="rId9" Type="http://schemas.openxmlformats.org/officeDocument/2006/relationships/image" Target="../media/image302.png"/><Relationship Id="rId14" Type="http://schemas.openxmlformats.org/officeDocument/2006/relationships/image" Target="../media/image307.png"/></Relationships>
</file>

<file path=ppt/slides/_rels/slide51.xml.rels><?xml version="1.0" encoding="UTF-8" standalone="yes"?>
<Relationships xmlns="http://schemas.openxmlformats.org/package/2006/relationships"><Relationship Id="rId8" Type="http://schemas.openxmlformats.org/officeDocument/2006/relationships/image" Target="../media/image319.png"/><Relationship Id="rId3" Type="http://schemas.openxmlformats.org/officeDocument/2006/relationships/image" Target="../media/image314.png"/><Relationship Id="rId7" Type="http://schemas.openxmlformats.org/officeDocument/2006/relationships/image" Target="../media/image318.png"/><Relationship Id="rId2" Type="http://schemas.openxmlformats.org/officeDocument/2006/relationships/image" Target="../media/image313.png"/><Relationship Id="rId1" Type="http://schemas.openxmlformats.org/officeDocument/2006/relationships/slideLayout" Target="../slideLayouts/slideLayout2.xml"/><Relationship Id="rId6" Type="http://schemas.openxmlformats.org/officeDocument/2006/relationships/image" Target="../media/image317.png"/><Relationship Id="rId11" Type="http://schemas.openxmlformats.org/officeDocument/2006/relationships/image" Target="../media/image322.png"/><Relationship Id="rId5" Type="http://schemas.openxmlformats.org/officeDocument/2006/relationships/image" Target="../media/image316.png"/><Relationship Id="rId10" Type="http://schemas.openxmlformats.org/officeDocument/2006/relationships/image" Target="../media/image321.png"/><Relationship Id="rId4" Type="http://schemas.openxmlformats.org/officeDocument/2006/relationships/image" Target="../media/image315.png"/><Relationship Id="rId9" Type="http://schemas.openxmlformats.org/officeDocument/2006/relationships/image" Target="../media/image320.png"/></Relationships>
</file>

<file path=ppt/slides/_rels/slide52.xml.rels><?xml version="1.0" encoding="UTF-8" standalone="yes"?>
<Relationships xmlns="http://schemas.openxmlformats.org/package/2006/relationships"><Relationship Id="rId8" Type="http://schemas.openxmlformats.org/officeDocument/2006/relationships/image" Target="../media/image329.png"/><Relationship Id="rId3" Type="http://schemas.openxmlformats.org/officeDocument/2006/relationships/image" Target="../media/image324.png"/><Relationship Id="rId7" Type="http://schemas.openxmlformats.org/officeDocument/2006/relationships/image" Target="../media/image328.png"/><Relationship Id="rId2" Type="http://schemas.openxmlformats.org/officeDocument/2006/relationships/image" Target="../media/image323.png"/><Relationship Id="rId1" Type="http://schemas.openxmlformats.org/officeDocument/2006/relationships/slideLayout" Target="../slideLayouts/slideLayout2.xml"/><Relationship Id="rId6" Type="http://schemas.openxmlformats.org/officeDocument/2006/relationships/image" Target="../media/image327.png"/><Relationship Id="rId5" Type="http://schemas.openxmlformats.org/officeDocument/2006/relationships/image" Target="../media/image326.png"/><Relationship Id="rId10" Type="http://schemas.openxmlformats.org/officeDocument/2006/relationships/image" Target="../media/image331.png"/><Relationship Id="rId4" Type="http://schemas.openxmlformats.org/officeDocument/2006/relationships/image" Target="../media/image325.png"/><Relationship Id="rId9" Type="http://schemas.openxmlformats.org/officeDocument/2006/relationships/image" Target="../media/image330.png"/></Relationships>
</file>

<file path=ppt/slides/_rels/slide53.xml.rels><?xml version="1.0" encoding="UTF-8" standalone="yes"?>
<Relationships xmlns="http://schemas.openxmlformats.org/package/2006/relationships"><Relationship Id="rId8" Type="http://schemas.openxmlformats.org/officeDocument/2006/relationships/image" Target="../media/image337.png"/><Relationship Id="rId3" Type="http://schemas.openxmlformats.org/officeDocument/2006/relationships/image" Target="../media/image332.png"/><Relationship Id="rId7" Type="http://schemas.openxmlformats.org/officeDocument/2006/relationships/image" Target="../media/image336.png"/><Relationship Id="rId2" Type="http://schemas.openxmlformats.org/officeDocument/2006/relationships/image" Target="../media/image323.png"/><Relationship Id="rId1" Type="http://schemas.openxmlformats.org/officeDocument/2006/relationships/slideLayout" Target="../slideLayouts/slideLayout2.xml"/><Relationship Id="rId6" Type="http://schemas.openxmlformats.org/officeDocument/2006/relationships/image" Target="../media/image335.png"/><Relationship Id="rId5" Type="http://schemas.openxmlformats.org/officeDocument/2006/relationships/image" Target="../media/image334.png"/><Relationship Id="rId10" Type="http://schemas.openxmlformats.org/officeDocument/2006/relationships/image" Target="../media/image339.png"/><Relationship Id="rId4" Type="http://schemas.openxmlformats.org/officeDocument/2006/relationships/image" Target="../media/image333.png"/><Relationship Id="rId9" Type="http://schemas.openxmlformats.org/officeDocument/2006/relationships/image" Target="../media/image338.png"/></Relationships>
</file>

<file path=ppt/slides/_rels/slide54.xml.rels><?xml version="1.0" encoding="UTF-8" standalone="yes"?>
<Relationships xmlns="http://schemas.openxmlformats.org/package/2006/relationships"><Relationship Id="rId8" Type="http://schemas.openxmlformats.org/officeDocument/2006/relationships/image" Target="../media/image344.png"/><Relationship Id="rId3" Type="http://schemas.openxmlformats.org/officeDocument/2006/relationships/image" Target="../media/image323.png"/><Relationship Id="rId7" Type="http://schemas.openxmlformats.org/officeDocument/2006/relationships/image" Target="../media/image343.png"/><Relationship Id="rId2"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image" Target="../media/image342.png"/><Relationship Id="rId5" Type="http://schemas.openxmlformats.org/officeDocument/2006/relationships/image" Target="../media/image341.png"/><Relationship Id="rId10" Type="http://schemas.openxmlformats.org/officeDocument/2006/relationships/image" Target="../media/image346.png"/><Relationship Id="rId4" Type="http://schemas.openxmlformats.org/officeDocument/2006/relationships/image" Target="../media/image324.png"/><Relationship Id="rId9" Type="http://schemas.openxmlformats.org/officeDocument/2006/relationships/image" Target="../media/image345.png"/></Relationships>
</file>

<file path=ppt/slides/_rels/slide55.xml.rels><?xml version="1.0" encoding="UTF-8" standalone="yes"?>
<Relationships xmlns="http://schemas.openxmlformats.org/package/2006/relationships"><Relationship Id="rId2" Type="http://schemas.openxmlformats.org/officeDocument/2006/relationships/image" Target="../media/image3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image" Target="../media/image347.png"/><Relationship Id="rId1" Type="http://schemas.openxmlformats.org/officeDocument/2006/relationships/slideLayout" Target="../slideLayouts/slideLayout2.xml"/><Relationship Id="rId6" Type="http://schemas.openxmlformats.org/officeDocument/2006/relationships/image" Target="../media/image351.png"/><Relationship Id="rId5" Type="http://schemas.openxmlformats.org/officeDocument/2006/relationships/image" Target="../media/image350.png"/><Relationship Id="rId4" Type="http://schemas.openxmlformats.org/officeDocument/2006/relationships/image" Target="../media/image349.png"/></Relationships>
</file>

<file path=ppt/slides/_rels/slide58.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image" Target="../media/image347.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353.png"/><Relationship Id="rId4" Type="http://schemas.openxmlformats.org/officeDocument/2006/relationships/image" Target="../media/image352.png"/></Relationships>
</file>

<file path=ppt/slides/_rels/slide59.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image" Target="../media/image355.png"/><Relationship Id="rId7" Type="http://schemas.openxmlformats.org/officeDocument/2006/relationships/image" Target="../media/image359.png"/><Relationship Id="rId2" Type="http://schemas.openxmlformats.org/officeDocument/2006/relationships/image" Target="../media/image354.png"/><Relationship Id="rId1" Type="http://schemas.openxmlformats.org/officeDocument/2006/relationships/slideLayout" Target="../slideLayouts/slideLayout2.xml"/><Relationship Id="rId6" Type="http://schemas.openxmlformats.org/officeDocument/2006/relationships/image" Target="../media/image358.png"/><Relationship Id="rId5" Type="http://schemas.openxmlformats.org/officeDocument/2006/relationships/image" Target="../media/image357.png"/><Relationship Id="rId10" Type="http://schemas.openxmlformats.org/officeDocument/2006/relationships/image" Target="../media/image362.png"/><Relationship Id="rId4" Type="http://schemas.openxmlformats.org/officeDocument/2006/relationships/image" Target="../media/image356.png"/><Relationship Id="rId9" Type="http://schemas.openxmlformats.org/officeDocument/2006/relationships/image" Target="../media/image361.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354.png"/><Relationship Id="rId7" Type="http://schemas.openxmlformats.org/officeDocument/2006/relationships/image" Target="../media/image367.png"/><Relationship Id="rId2" Type="http://schemas.openxmlformats.org/officeDocument/2006/relationships/image" Target="../media/image363.png"/><Relationship Id="rId1" Type="http://schemas.openxmlformats.org/officeDocument/2006/relationships/slideLayout" Target="../slideLayouts/slideLayout2.xml"/><Relationship Id="rId6" Type="http://schemas.openxmlformats.org/officeDocument/2006/relationships/image" Target="../media/image366.png"/><Relationship Id="rId5" Type="http://schemas.openxmlformats.org/officeDocument/2006/relationships/image" Target="../media/image365.png"/><Relationship Id="rId4" Type="http://schemas.openxmlformats.org/officeDocument/2006/relationships/image" Target="../media/image364.png"/></Relationships>
</file>

<file path=ppt/slides/_rels/slide61.xml.rels><?xml version="1.0" encoding="UTF-8" standalone="yes"?>
<Relationships xmlns="http://schemas.openxmlformats.org/package/2006/relationships"><Relationship Id="rId8" Type="http://schemas.openxmlformats.org/officeDocument/2006/relationships/image" Target="../media/image373.png"/><Relationship Id="rId3" Type="http://schemas.openxmlformats.org/officeDocument/2006/relationships/image" Target="../media/image354.png"/><Relationship Id="rId7" Type="http://schemas.openxmlformats.org/officeDocument/2006/relationships/image" Target="../media/image372.png"/><Relationship Id="rId12" Type="http://schemas.openxmlformats.org/officeDocument/2006/relationships/image" Target="../media/image377.png"/><Relationship Id="rId2" Type="http://schemas.openxmlformats.org/officeDocument/2006/relationships/image" Target="../media/image368.png"/><Relationship Id="rId1" Type="http://schemas.openxmlformats.org/officeDocument/2006/relationships/slideLayout" Target="../slideLayouts/slideLayout2.xml"/><Relationship Id="rId6" Type="http://schemas.openxmlformats.org/officeDocument/2006/relationships/image" Target="../media/image371.png"/><Relationship Id="rId11" Type="http://schemas.openxmlformats.org/officeDocument/2006/relationships/image" Target="../media/image376.png"/><Relationship Id="rId5" Type="http://schemas.openxmlformats.org/officeDocument/2006/relationships/image" Target="../media/image370.png"/><Relationship Id="rId10" Type="http://schemas.openxmlformats.org/officeDocument/2006/relationships/image" Target="../media/image375.png"/><Relationship Id="rId4" Type="http://schemas.openxmlformats.org/officeDocument/2006/relationships/image" Target="../media/image369.png"/><Relationship Id="rId9" Type="http://schemas.openxmlformats.org/officeDocument/2006/relationships/image" Target="../media/image374.png"/></Relationships>
</file>

<file path=ppt/slides/_rels/slide62.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image" Target="../media/image378.png"/><Relationship Id="rId1" Type="http://schemas.openxmlformats.org/officeDocument/2006/relationships/slideLayout" Target="../slideLayouts/slideLayout2.xml"/><Relationship Id="rId4" Type="http://schemas.openxmlformats.org/officeDocument/2006/relationships/image" Target="../media/image380.png"/></Relationships>
</file>

<file path=ppt/slides/_rels/slide63.xml.rels><?xml version="1.0" encoding="UTF-8" standalone="yes"?>
<Relationships xmlns="http://schemas.openxmlformats.org/package/2006/relationships"><Relationship Id="rId8" Type="http://schemas.openxmlformats.org/officeDocument/2006/relationships/image" Target="../media/image387.png"/><Relationship Id="rId13" Type="http://schemas.openxmlformats.org/officeDocument/2006/relationships/image" Target="../media/image392.png"/><Relationship Id="rId3" Type="http://schemas.openxmlformats.org/officeDocument/2006/relationships/image" Target="../media/image382.png"/><Relationship Id="rId7" Type="http://schemas.openxmlformats.org/officeDocument/2006/relationships/image" Target="../media/image386.png"/><Relationship Id="rId12" Type="http://schemas.openxmlformats.org/officeDocument/2006/relationships/image" Target="../media/image391.png"/><Relationship Id="rId17" Type="http://schemas.openxmlformats.org/officeDocument/2006/relationships/image" Target="../media/image396.png"/><Relationship Id="rId2" Type="http://schemas.openxmlformats.org/officeDocument/2006/relationships/image" Target="../media/image381.png"/><Relationship Id="rId16" Type="http://schemas.openxmlformats.org/officeDocument/2006/relationships/image" Target="../media/image395.png"/><Relationship Id="rId1" Type="http://schemas.openxmlformats.org/officeDocument/2006/relationships/slideLayout" Target="../slideLayouts/slideLayout2.xml"/><Relationship Id="rId6" Type="http://schemas.openxmlformats.org/officeDocument/2006/relationships/image" Target="../media/image385.png"/><Relationship Id="rId11" Type="http://schemas.openxmlformats.org/officeDocument/2006/relationships/image" Target="../media/image390.png"/><Relationship Id="rId5" Type="http://schemas.openxmlformats.org/officeDocument/2006/relationships/image" Target="../media/image384.png"/><Relationship Id="rId15" Type="http://schemas.openxmlformats.org/officeDocument/2006/relationships/image" Target="../media/image394.png"/><Relationship Id="rId10" Type="http://schemas.openxmlformats.org/officeDocument/2006/relationships/image" Target="../media/image389.png"/><Relationship Id="rId4" Type="http://schemas.openxmlformats.org/officeDocument/2006/relationships/image" Target="../media/image383.png"/><Relationship Id="rId9" Type="http://schemas.openxmlformats.org/officeDocument/2006/relationships/image" Target="../media/image388.png"/><Relationship Id="rId14" Type="http://schemas.openxmlformats.org/officeDocument/2006/relationships/image" Target="../media/image393.png"/></Relationships>
</file>

<file path=ppt/slides/_rels/slide64.xml.rels><?xml version="1.0" encoding="UTF-8" standalone="yes"?>
<Relationships xmlns="http://schemas.openxmlformats.org/package/2006/relationships"><Relationship Id="rId2" Type="http://schemas.openxmlformats.org/officeDocument/2006/relationships/image" Target="../media/image39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404.png"/><Relationship Id="rId3" Type="http://schemas.openxmlformats.org/officeDocument/2006/relationships/image" Target="../media/image399.png"/><Relationship Id="rId7" Type="http://schemas.openxmlformats.org/officeDocument/2006/relationships/image" Target="../media/image403.png"/><Relationship Id="rId2" Type="http://schemas.openxmlformats.org/officeDocument/2006/relationships/image" Target="../media/image398.png"/><Relationship Id="rId1" Type="http://schemas.openxmlformats.org/officeDocument/2006/relationships/slideLayout" Target="../slideLayouts/slideLayout2.xml"/><Relationship Id="rId6" Type="http://schemas.openxmlformats.org/officeDocument/2006/relationships/image" Target="../media/image402.png"/><Relationship Id="rId5" Type="http://schemas.openxmlformats.org/officeDocument/2006/relationships/image" Target="../media/image401.png"/><Relationship Id="rId10" Type="http://schemas.openxmlformats.org/officeDocument/2006/relationships/image" Target="../media/image406.png"/><Relationship Id="rId4" Type="http://schemas.openxmlformats.org/officeDocument/2006/relationships/image" Target="../media/image400.png"/><Relationship Id="rId9" Type="http://schemas.openxmlformats.org/officeDocument/2006/relationships/image" Target="../media/image405.png"/></Relationships>
</file>

<file path=ppt/slides/_rels/slide66.xml.rels><?xml version="1.0" encoding="UTF-8" standalone="yes"?>
<Relationships xmlns="http://schemas.openxmlformats.org/package/2006/relationships"><Relationship Id="rId3" Type="http://schemas.openxmlformats.org/officeDocument/2006/relationships/image" Target="../media/image408.png"/><Relationship Id="rId2" Type="http://schemas.openxmlformats.org/officeDocument/2006/relationships/image" Target="../media/image407.png"/><Relationship Id="rId1" Type="http://schemas.openxmlformats.org/officeDocument/2006/relationships/slideLayout" Target="../slideLayouts/slideLayout2.xml"/><Relationship Id="rId5" Type="http://schemas.openxmlformats.org/officeDocument/2006/relationships/image" Target="../media/image410.png"/><Relationship Id="rId4" Type="http://schemas.openxmlformats.org/officeDocument/2006/relationships/image" Target="../media/image409.png"/></Relationships>
</file>

<file path=ppt/slides/_rels/slide67.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image" Target="../media/image41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image" Target="../media/image412.png"/><Relationship Id="rId1" Type="http://schemas.openxmlformats.org/officeDocument/2006/relationships/slideLayout" Target="../slideLayouts/slideLayout2.xml"/><Relationship Id="rId5" Type="http://schemas.openxmlformats.org/officeDocument/2006/relationships/image" Target="../media/image415.png"/><Relationship Id="rId4" Type="http://schemas.openxmlformats.org/officeDocument/2006/relationships/image" Target="../media/image414.png"/></Relationships>
</file>

<file path=ppt/slides/_rels/slide69.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image" Target="../media/image416.png"/><Relationship Id="rId1" Type="http://schemas.openxmlformats.org/officeDocument/2006/relationships/slideLayout" Target="../slideLayouts/slideLayout2.xml"/><Relationship Id="rId5" Type="http://schemas.openxmlformats.org/officeDocument/2006/relationships/image" Target="../media/image399.png"/><Relationship Id="rId4" Type="http://schemas.openxmlformats.org/officeDocument/2006/relationships/image" Target="../media/image40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423.png"/><Relationship Id="rId13" Type="http://schemas.openxmlformats.org/officeDocument/2006/relationships/image" Target="../media/image428.png"/><Relationship Id="rId3" Type="http://schemas.openxmlformats.org/officeDocument/2006/relationships/image" Target="../media/image418.png"/><Relationship Id="rId7" Type="http://schemas.openxmlformats.org/officeDocument/2006/relationships/image" Target="../media/image422.png"/><Relationship Id="rId12" Type="http://schemas.openxmlformats.org/officeDocument/2006/relationships/image" Target="../media/image427.png"/><Relationship Id="rId2" Type="http://schemas.openxmlformats.org/officeDocument/2006/relationships/image" Target="../media/image417.png"/><Relationship Id="rId1" Type="http://schemas.openxmlformats.org/officeDocument/2006/relationships/slideLayout" Target="../slideLayouts/slideLayout2.xml"/><Relationship Id="rId6" Type="http://schemas.openxmlformats.org/officeDocument/2006/relationships/image" Target="../media/image421.png"/><Relationship Id="rId11" Type="http://schemas.openxmlformats.org/officeDocument/2006/relationships/image" Target="../media/image426.png"/><Relationship Id="rId5" Type="http://schemas.openxmlformats.org/officeDocument/2006/relationships/image" Target="../media/image420.png"/><Relationship Id="rId10" Type="http://schemas.openxmlformats.org/officeDocument/2006/relationships/image" Target="../media/image425.png"/><Relationship Id="rId4" Type="http://schemas.openxmlformats.org/officeDocument/2006/relationships/image" Target="../media/image419.png"/><Relationship Id="rId9" Type="http://schemas.openxmlformats.org/officeDocument/2006/relationships/image" Target="../media/image424.png"/><Relationship Id="rId14" Type="http://schemas.openxmlformats.org/officeDocument/2006/relationships/image" Target="../media/image429.png"/></Relationships>
</file>

<file path=ppt/slides/_rels/slide72.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image" Target="../media/image430.png"/><Relationship Id="rId1" Type="http://schemas.openxmlformats.org/officeDocument/2006/relationships/slideLayout" Target="../slideLayouts/slideLayout2.xml"/><Relationship Id="rId6" Type="http://schemas.openxmlformats.org/officeDocument/2006/relationships/image" Target="../media/image434.png"/><Relationship Id="rId5" Type="http://schemas.openxmlformats.org/officeDocument/2006/relationships/image" Target="../media/image433.png"/><Relationship Id="rId4" Type="http://schemas.openxmlformats.org/officeDocument/2006/relationships/image" Target="../media/image432.png"/></Relationships>
</file>

<file path=ppt/slides/_rels/slide73.xml.rels><?xml version="1.0" encoding="UTF-8" standalone="yes"?>
<Relationships xmlns="http://schemas.openxmlformats.org/package/2006/relationships"><Relationship Id="rId8" Type="http://schemas.openxmlformats.org/officeDocument/2006/relationships/image" Target="../media/image441.png"/><Relationship Id="rId13" Type="http://schemas.openxmlformats.org/officeDocument/2006/relationships/image" Target="../media/image446.png"/><Relationship Id="rId3" Type="http://schemas.openxmlformats.org/officeDocument/2006/relationships/image" Target="../media/image436.png"/><Relationship Id="rId7" Type="http://schemas.openxmlformats.org/officeDocument/2006/relationships/image" Target="../media/image440.png"/><Relationship Id="rId12" Type="http://schemas.openxmlformats.org/officeDocument/2006/relationships/image" Target="../media/image445.png"/><Relationship Id="rId2" Type="http://schemas.openxmlformats.org/officeDocument/2006/relationships/image" Target="../media/image435.png"/><Relationship Id="rId1" Type="http://schemas.openxmlformats.org/officeDocument/2006/relationships/slideLayout" Target="../slideLayouts/slideLayout2.xml"/><Relationship Id="rId6" Type="http://schemas.openxmlformats.org/officeDocument/2006/relationships/image" Target="../media/image439.png"/><Relationship Id="rId11" Type="http://schemas.openxmlformats.org/officeDocument/2006/relationships/image" Target="../media/image444.png"/><Relationship Id="rId5" Type="http://schemas.openxmlformats.org/officeDocument/2006/relationships/image" Target="../media/image438.png"/><Relationship Id="rId15" Type="http://schemas.openxmlformats.org/officeDocument/2006/relationships/image" Target="../media/image448.png"/><Relationship Id="rId10" Type="http://schemas.openxmlformats.org/officeDocument/2006/relationships/image" Target="../media/image443.png"/><Relationship Id="rId4" Type="http://schemas.openxmlformats.org/officeDocument/2006/relationships/image" Target="../media/image437.png"/><Relationship Id="rId9" Type="http://schemas.openxmlformats.org/officeDocument/2006/relationships/image" Target="../media/image442.png"/><Relationship Id="rId14" Type="http://schemas.openxmlformats.org/officeDocument/2006/relationships/image" Target="../media/image447.png"/></Relationships>
</file>

<file path=ppt/slides/_rels/slide74.xml.rels><?xml version="1.0" encoding="UTF-8" standalone="yes"?>
<Relationships xmlns="http://schemas.openxmlformats.org/package/2006/relationships"><Relationship Id="rId8" Type="http://schemas.openxmlformats.org/officeDocument/2006/relationships/image" Target="../media/image455.png"/><Relationship Id="rId3" Type="http://schemas.openxmlformats.org/officeDocument/2006/relationships/image" Target="../media/image450.png"/><Relationship Id="rId7" Type="http://schemas.openxmlformats.org/officeDocument/2006/relationships/image" Target="../media/image454.png"/><Relationship Id="rId2" Type="http://schemas.openxmlformats.org/officeDocument/2006/relationships/image" Target="../media/image449.png"/><Relationship Id="rId1" Type="http://schemas.openxmlformats.org/officeDocument/2006/relationships/slideLayout" Target="../slideLayouts/slideLayout2.xml"/><Relationship Id="rId6" Type="http://schemas.openxmlformats.org/officeDocument/2006/relationships/image" Target="../media/image453.png"/><Relationship Id="rId5" Type="http://schemas.openxmlformats.org/officeDocument/2006/relationships/image" Target="../media/image452.png"/><Relationship Id="rId10" Type="http://schemas.openxmlformats.org/officeDocument/2006/relationships/image" Target="../media/image457.png"/><Relationship Id="rId4" Type="http://schemas.openxmlformats.org/officeDocument/2006/relationships/image" Target="../media/image451.png"/><Relationship Id="rId9" Type="http://schemas.openxmlformats.org/officeDocument/2006/relationships/image" Target="../media/image456.png"/></Relationships>
</file>

<file path=ppt/slides/_rels/slide75.xml.rels><?xml version="1.0" encoding="UTF-8" standalone="yes"?>
<Relationships xmlns="http://schemas.openxmlformats.org/package/2006/relationships"><Relationship Id="rId8" Type="http://schemas.openxmlformats.org/officeDocument/2006/relationships/image" Target="../media/image463.png"/><Relationship Id="rId13" Type="http://schemas.openxmlformats.org/officeDocument/2006/relationships/image" Target="../media/image468.png"/><Relationship Id="rId3" Type="http://schemas.openxmlformats.org/officeDocument/2006/relationships/image" Target="../media/image458.png"/><Relationship Id="rId7" Type="http://schemas.openxmlformats.org/officeDocument/2006/relationships/image" Target="../media/image462.png"/><Relationship Id="rId12" Type="http://schemas.openxmlformats.org/officeDocument/2006/relationships/image" Target="../media/image467.png"/><Relationship Id="rId2" Type="http://schemas.openxmlformats.org/officeDocument/2006/relationships/image" Target="../media/image449.png"/><Relationship Id="rId1" Type="http://schemas.openxmlformats.org/officeDocument/2006/relationships/slideLayout" Target="../slideLayouts/slideLayout2.xml"/><Relationship Id="rId6" Type="http://schemas.openxmlformats.org/officeDocument/2006/relationships/image" Target="../media/image461.png"/><Relationship Id="rId11" Type="http://schemas.openxmlformats.org/officeDocument/2006/relationships/image" Target="../media/image466.png"/><Relationship Id="rId5" Type="http://schemas.openxmlformats.org/officeDocument/2006/relationships/image" Target="../media/image460.png"/><Relationship Id="rId10" Type="http://schemas.openxmlformats.org/officeDocument/2006/relationships/image" Target="../media/image465.png"/><Relationship Id="rId4" Type="http://schemas.openxmlformats.org/officeDocument/2006/relationships/image" Target="../media/image459.png"/><Relationship Id="rId9" Type="http://schemas.openxmlformats.org/officeDocument/2006/relationships/image" Target="../media/image464.png"/></Relationships>
</file>

<file path=ppt/slides/_rels/slide76.xml.rels><?xml version="1.0" encoding="UTF-8" standalone="yes"?>
<Relationships xmlns="http://schemas.openxmlformats.org/package/2006/relationships"><Relationship Id="rId2" Type="http://schemas.openxmlformats.org/officeDocument/2006/relationships/image" Target="../media/image46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B86D4-1893-4204-B576-C772D268C8AF}"/>
              </a:ext>
            </a:extLst>
          </p:cNvPr>
          <p:cNvSpPr>
            <a:spLocks noGrp="1"/>
          </p:cNvSpPr>
          <p:nvPr>
            <p:ph type="ctrTitle"/>
          </p:nvPr>
        </p:nvSpPr>
        <p:spPr/>
        <p:txBody>
          <a:bodyPr/>
          <a:lstStyle/>
          <a:p>
            <a:r>
              <a:rPr lang="nl-NL" dirty="0"/>
              <a:t>Uitwerkingen H12</a:t>
            </a:r>
            <a:endParaRPr lang="nl-BE" dirty="0"/>
          </a:p>
        </p:txBody>
      </p:sp>
      <p:sp>
        <p:nvSpPr>
          <p:cNvPr id="3" name="Ondertitel 2">
            <a:extLst>
              <a:ext uri="{FF2B5EF4-FFF2-40B4-BE49-F238E27FC236}">
                <a16:creationId xmlns:a16="http://schemas.microsoft.com/office/drawing/2014/main" id="{5F6E8F22-42E3-45FE-847B-FAA98FED42D1}"/>
              </a:ext>
            </a:extLst>
          </p:cNvPr>
          <p:cNvSpPr>
            <a:spLocks noGrp="1"/>
          </p:cNvSpPr>
          <p:nvPr>
            <p:ph type="subTitle" idx="1"/>
          </p:nvPr>
        </p:nvSpPr>
        <p:spPr/>
        <p:txBody>
          <a:bodyPr/>
          <a:lstStyle/>
          <a:p>
            <a:r>
              <a:rPr lang="nl-NL" dirty="0"/>
              <a:t>Havo 5 Wiskunde A</a:t>
            </a:r>
            <a:endParaRPr lang="nl-BE" dirty="0"/>
          </a:p>
        </p:txBody>
      </p:sp>
    </p:spTree>
    <p:extLst>
      <p:ext uri="{BB962C8B-B14F-4D97-AF65-F5344CB8AC3E}">
        <p14:creationId xmlns:p14="http://schemas.microsoft.com/office/powerpoint/2010/main" val="2262017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AD85B40-DF17-483B-8FD6-6E36151649D2}"/>
              </a:ext>
            </a:extLst>
          </p:cNvPr>
          <p:cNvPicPr>
            <a:picLocks noChangeAspect="1"/>
          </p:cNvPicPr>
          <p:nvPr/>
        </p:nvPicPr>
        <p:blipFill>
          <a:blip r:embed="rId2"/>
          <a:stretch>
            <a:fillRect/>
          </a:stretch>
        </p:blipFill>
        <p:spPr>
          <a:xfrm>
            <a:off x="0" y="447675"/>
            <a:ext cx="6772275" cy="6219825"/>
          </a:xfrm>
          <a:prstGeom prst="rect">
            <a:avLst/>
          </a:prstGeom>
        </p:spPr>
      </p:pic>
      <p:pic>
        <p:nvPicPr>
          <p:cNvPr id="5" name="Afbeelding 4">
            <a:extLst>
              <a:ext uri="{FF2B5EF4-FFF2-40B4-BE49-F238E27FC236}">
                <a16:creationId xmlns:a16="http://schemas.microsoft.com/office/drawing/2014/main" id="{E62CC2B9-D68B-4997-A733-C27FA279A1C2}"/>
              </a:ext>
            </a:extLst>
          </p:cNvPr>
          <p:cNvPicPr>
            <a:picLocks noChangeAspect="1"/>
          </p:cNvPicPr>
          <p:nvPr/>
        </p:nvPicPr>
        <p:blipFill>
          <a:blip r:embed="rId3"/>
          <a:stretch>
            <a:fillRect/>
          </a:stretch>
        </p:blipFill>
        <p:spPr>
          <a:xfrm>
            <a:off x="0" y="57150"/>
            <a:ext cx="1171575" cy="390525"/>
          </a:xfrm>
          <a:prstGeom prst="rect">
            <a:avLst/>
          </a:prstGeom>
        </p:spPr>
      </p:pic>
      <p:cxnSp>
        <p:nvCxnSpPr>
          <p:cNvPr id="7" name="Rechte verbindingslijn 6">
            <a:extLst>
              <a:ext uri="{FF2B5EF4-FFF2-40B4-BE49-F238E27FC236}">
                <a16:creationId xmlns:a16="http://schemas.microsoft.com/office/drawing/2014/main" id="{DD4A8D68-9333-45B3-AB65-CA20402855AF}"/>
              </a:ext>
            </a:extLst>
          </p:cNvPr>
          <p:cNvCxnSpPr/>
          <p:nvPr/>
        </p:nvCxnSpPr>
        <p:spPr>
          <a:xfrm flipV="1">
            <a:off x="6507333" y="3575343"/>
            <a:ext cx="0" cy="1245232"/>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8" name="Rechte verbindingslijn 7">
            <a:extLst>
              <a:ext uri="{FF2B5EF4-FFF2-40B4-BE49-F238E27FC236}">
                <a16:creationId xmlns:a16="http://schemas.microsoft.com/office/drawing/2014/main" id="{2D65E661-7BFD-4438-A7C3-3C784B3749B8}"/>
              </a:ext>
            </a:extLst>
          </p:cNvPr>
          <p:cNvCxnSpPr>
            <a:cxnSpLocks/>
          </p:cNvCxnSpPr>
          <p:nvPr/>
        </p:nvCxnSpPr>
        <p:spPr>
          <a:xfrm>
            <a:off x="1233996" y="3584221"/>
            <a:ext cx="5291093" cy="0"/>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10" name="Tekstvak 9">
            <a:extLst>
              <a:ext uri="{FF2B5EF4-FFF2-40B4-BE49-F238E27FC236}">
                <a16:creationId xmlns:a16="http://schemas.microsoft.com/office/drawing/2014/main" id="{CA9E92AE-1560-496F-B02B-D7B949F2F2A6}"/>
              </a:ext>
            </a:extLst>
          </p:cNvPr>
          <p:cNvSpPr txBox="1"/>
          <p:nvPr/>
        </p:nvSpPr>
        <p:spPr>
          <a:xfrm>
            <a:off x="6427433" y="4756529"/>
            <a:ext cx="1837678" cy="369332"/>
          </a:xfrm>
          <a:prstGeom prst="rect">
            <a:avLst/>
          </a:prstGeom>
          <a:noFill/>
        </p:spPr>
        <p:txBody>
          <a:bodyPr wrap="square" rtlCol="0">
            <a:spAutoFit/>
          </a:bodyPr>
          <a:lstStyle/>
          <a:p>
            <a:r>
              <a:rPr lang="nl-NL" dirty="0"/>
              <a:t>9000</a:t>
            </a:r>
            <a:endParaRPr lang="nl-BE" dirty="0"/>
          </a:p>
        </p:txBody>
      </p:sp>
      <p:sp>
        <p:nvSpPr>
          <p:cNvPr id="11" name="Tekstvak 10">
            <a:extLst>
              <a:ext uri="{FF2B5EF4-FFF2-40B4-BE49-F238E27FC236}">
                <a16:creationId xmlns:a16="http://schemas.microsoft.com/office/drawing/2014/main" id="{C4DB27E1-9C58-43B1-B732-17AB9E96EE25}"/>
              </a:ext>
            </a:extLst>
          </p:cNvPr>
          <p:cNvSpPr txBox="1"/>
          <p:nvPr/>
        </p:nvSpPr>
        <p:spPr>
          <a:xfrm>
            <a:off x="834501" y="3399555"/>
            <a:ext cx="1837678" cy="369332"/>
          </a:xfrm>
          <a:prstGeom prst="rect">
            <a:avLst/>
          </a:prstGeom>
          <a:noFill/>
        </p:spPr>
        <p:txBody>
          <a:bodyPr wrap="square" rtlCol="0">
            <a:spAutoFit/>
          </a:bodyPr>
          <a:lstStyle/>
          <a:p>
            <a:r>
              <a:rPr lang="nl-NL" dirty="0">
                <a:solidFill>
                  <a:schemeClr val="accent1"/>
                </a:solidFill>
              </a:rPr>
              <a:t>36</a:t>
            </a:r>
            <a:endParaRPr lang="nl-BE" dirty="0">
              <a:solidFill>
                <a:schemeClr val="accent1"/>
              </a:solidFill>
            </a:endParaRPr>
          </a:p>
        </p:txBody>
      </p:sp>
      <p:sp>
        <p:nvSpPr>
          <p:cNvPr id="13" name="Tekstvak 12">
            <a:extLst>
              <a:ext uri="{FF2B5EF4-FFF2-40B4-BE49-F238E27FC236}">
                <a16:creationId xmlns:a16="http://schemas.microsoft.com/office/drawing/2014/main" id="{54706195-3593-416C-96A0-FF57D9603480}"/>
              </a:ext>
            </a:extLst>
          </p:cNvPr>
          <p:cNvSpPr txBox="1"/>
          <p:nvPr/>
        </p:nvSpPr>
        <p:spPr>
          <a:xfrm>
            <a:off x="6708332" y="332212"/>
            <a:ext cx="4035546" cy="369332"/>
          </a:xfrm>
          <a:prstGeom prst="rect">
            <a:avLst/>
          </a:prstGeom>
          <a:noFill/>
        </p:spPr>
        <p:txBody>
          <a:bodyPr wrap="square" rtlCol="0">
            <a:spAutoFit/>
          </a:bodyPr>
          <a:lstStyle/>
          <a:p>
            <a:r>
              <a:rPr lang="nl-NL" dirty="0"/>
              <a:t>Brandstofverbruik in kg per </a:t>
            </a:r>
            <a:r>
              <a:rPr lang="nl-NL" dirty="0" err="1"/>
              <a:t>skm</a:t>
            </a:r>
            <a:r>
              <a:rPr lang="nl-NL" dirty="0"/>
              <a:t> = </a:t>
            </a:r>
            <a:r>
              <a:rPr lang="nl-NL" dirty="0">
                <a:solidFill>
                  <a:schemeClr val="accent1"/>
                </a:solidFill>
              </a:rPr>
              <a:t>0,036</a:t>
            </a:r>
            <a:endParaRPr lang="nl-BE" dirty="0">
              <a:solidFill>
                <a:schemeClr val="accent1"/>
              </a:solidFill>
            </a:endParaRPr>
          </a:p>
        </p:txBody>
      </p:sp>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6103EE74-3AA7-44CF-B14E-3D40F27D1A8C}"/>
                  </a:ext>
                </a:extLst>
              </p:cNvPr>
              <p:cNvSpPr txBox="1"/>
              <p:nvPr/>
            </p:nvSpPr>
            <p:spPr>
              <a:xfrm>
                <a:off x="7473615" y="1081472"/>
                <a:ext cx="4786447" cy="495328"/>
              </a:xfrm>
              <a:prstGeom prst="rect">
                <a:avLst/>
              </a:prstGeom>
              <a:noFill/>
            </p:spPr>
            <p:txBody>
              <a:bodyPr wrap="square" rtlCol="0">
                <a:spAutoFit/>
              </a:bodyPr>
              <a:lstStyle/>
              <a:p>
                <a14:m>
                  <m:oMath xmlns:m="http://schemas.openxmlformats.org/officeDocument/2006/math">
                    <m:r>
                      <a:rPr lang="nl-NL" b="0" i="1" dirty="0" smtClean="0">
                        <a:solidFill>
                          <a:schemeClr val="accent1"/>
                        </a:solidFill>
                        <a:latin typeface="Cambria Math" panose="02040503050406030204" pitchFamily="18" charset="0"/>
                      </a:rPr>
                      <m:t>0,036</m:t>
                    </m:r>
                    <m:r>
                      <a:rPr lang="nl-NL" b="0" i="1" dirty="0" smtClean="0">
                        <a:latin typeface="Cambria Math" panose="02040503050406030204" pitchFamily="18" charset="0"/>
                      </a:rPr>
                      <m:t>=</m:t>
                    </m:r>
                    <m:f>
                      <m:fPr>
                        <m:ctrlPr>
                          <a:rPr lang="nl-NL" i="1" dirty="0">
                            <a:latin typeface="Cambria Math" panose="02040503050406030204" pitchFamily="18" charset="0"/>
                          </a:rPr>
                        </m:ctrlPr>
                      </m:fPr>
                      <m:num>
                        <m:r>
                          <a:rPr lang="nl-NL" i="1" dirty="0">
                            <a:latin typeface="Cambria Math" panose="02040503050406030204" pitchFamily="18" charset="0"/>
                          </a:rPr>
                          <m:t>𝐵𝑟𝑎𝑛𝑑𝑠𝑡𝑜𝑓𝑣𝑒𝑟𝑏𝑟𝑢𝑖𝑘</m:t>
                        </m:r>
                      </m:num>
                      <m:den>
                        <m:r>
                          <a:rPr lang="nl-NL" i="1" dirty="0">
                            <a:latin typeface="Cambria Math" panose="02040503050406030204" pitchFamily="18" charset="0"/>
                          </a:rPr>
                          <m:t>𝑎𝑎𝑛𝑡𝑎𝑙</m:t>
                        </m:r>
                        <m:r>
                          <a:rPr lang="nl-NL" i="1" dirty="0">
                            <a:latin typeface="Cambria Math" panose="02040503050406030204" pitchFamily="18" charset="0"/>
                          </a:rPr>
                          <m:t> </m:t>
                        </m:r>
                        <m:r>
                          <a:rPr lang="nl-NL" i="1" dirty="0">
                            <a:latin typeface="Cambria Math" panose="02040503050406030204" pitchFamily="18" charset="0"/>
                          </a:rPr>
                          <m:t>𝑘𝑖𝑙𝑜𝑚𝑒𝑡𝑒𝑟𝑠</m:t>
                        </m:r>
                      </m:den>
                    </m:f>
                  </m:oMath>
                </a14:m>
                <a:r>
                  <a:rPr lang="nl-BE" dirty="0"/>
                  <a:t> </a:t>
                </a:r>
                <a14:m>
                  <m:oMath xmlns:m="http://schemas.openxmlformats.org/officeDocument/2006/math">
                    <m:r>
                      <a:rPr lang="nl-BE" i="1" dirty="0" smtClean="0">
                        <a:latin typeface="Cambria Math" panose="02040503050406030204" pitchFamily="18" charset="0"/>
                      </a:rPr>
                      <m:t>: </m:t>
                    </m:r>
                    <m:r>
                      <a:rPr lang="nl-BE" i="1" dirty="0" smtClean="0">
                        <a:latin typeface="Cambria Math" panose="02040503050406030204" pitchFamily="18" charset="0"/>
                      </a:rPr>
                      <m:t>𝑎𝑎𝑛𝑡𝑎𝑙</m:t>
                    </m:r>
                    <m:r>
                      <a:rPr lang="nl-BE" i="1" dirty="0" smtClean="0">
                        <a:latin typeface="Cambria Math" panose="02040503050406030204" pitchFamily="18" charset="0"/>
                      </a:rPr>
                      <m:t> </m:t>
                    </m:r>
                    <m:r>
                      <a:rPr lang="nl-BE" i="1" dirty="0" smtClean="0">
                        <a:latin typeface="Cambria Math" panose="02040503050406030204" pitchFamily="18" charset="0"/>
                      </a:rPr>
                      <m:t>𝑝𝑎𝑠𝑠𝑎𝑔𝑖𝑒𝑟𝑠</m:t>
                    </m:r>
                  </m:oMath>
                </a14:m>
                <a:endParaRPr lang="nl-BE" dirty="0"/>
              </a:p>
            </p:txBody>
          </p:sp>
        </mc:Choice>
        <mc:Fallback xmlns="">
          <p:sp>
            <p:nvSpPr>
              <p:cNvPr id="14" name="Tekstvak 13">
                <a:extLst>
                  <a:ext uri="{FF2B5EF4-FFF2-40B4-BE49-F238E27FC236}">
                    <a16:creationId xmlns:a16="http://schemas.microsoft.com/office/drawing/2014/main" id="{6103EE74-3AA7-44CF-B14E-3D40F27D1A8C}"/>
                  </a:ext>
                </a:extLst>
              </p:cNvPr>
              <p:cNvSpPr txBox="1">
                <a:spLocks noRot="1" noChangeAspect="1" noMove="1" noResize="1" noEditPoints="1" noAdjustHandles="1" noChangeArrowheads="1" noChangeShapeType="1" noTextEdit="1"/>
              </p:cNvSpPr>
              <p:nvPr/>
            </p:nvSpPr>
            <p:spPr>
              <a:xfrm>
                <a:off x="7473615" y="1081472"/>
                <a:ext cx="4786447" cy="495328"/>
              </a:xfrm>
              <a:prstGeom prst="rect">
                <a:avLst/>
              </a:prstGeom>
              <a:blipFill>
                <a:blip r:embed="rId4"/>
                <a:stretch>
                  <a:fillRect b="-1220"/>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03FEACFA-639C-4EAE-A151-0837744E3D33}"/>
                  </a:ext>
                </a:extLst>
              </p:cNvPr>
              <p:cNvSpPr txBox="1"/>
              <p:nvPr/>
            </p:nvSpPr>
            <p:spPr>
              <a:xfrm>
                <a:off x="7285612" y="1712651"/>
                <a:ext cx="3938726" cy="618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0,036</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𝑏𝑟𝑎𝑛𝑑𝑠𝑡𝑜𝑓𝑣𝑒𝑟𝑏𝑟𝑢𝑖𝑘</m:t>
                          </m:r>
                        </m:num>
                        <m:den>
                          <m:r>
                            <a:rPr lang="nl-NL" b="0" i="1" smtClean="0">
                              <a:latin typeface="Cambria Math" panose="02040503050406030204" pitchFamily="18" charset="0"/>
                            </a:rPr>
                            <m:t>9000</m:t>
                          </m:r>
                        </m:den>
                      </m:f>
                      <m:r>
                        <a:rPr lang="nl-NL" b="0" i="1" smtClean="0">
                          <a:latin typeface="Cambria Math" panose="02040503050406030204" pitchFamily="18" charset="0"/>
                        </a:rPr>
                        <m:t>:524</m:t>
                      </m:r>
                    </m:oMath>
                  </m:oMathPara>
                </a14:m>
                <a:endParaRPr lang="nl-BE" dirty="0"/>
              </a:p>
            </p:txBody>
          </p:sp>
        </mc:Choice>
        <mc:Fallback xmlns="">
          <p:sp>
            <p:nvSpPr>
              <p:cNvPr id="15" name="Tekstvak 14">
                <a:extLst>
                  <a:ext uri="{FF2B5EF4-FFF2-40B4-BE49-F238E27FC236}">
                    <a16:creationId xmlns:a16="http://schemas.microsoft.com/office/drawing/2014/main" id="{03FEACFA-639C-4EAE-A151-0837744E3D33}"/>
                  </a:ext>
                </a:extLst>
              </p:cNvPr>
              <p:cNvSpPr txBox="1">
                <a:spLocks noRot="1" noChangeAspect="1" noMove="1" noResize="1" noEditPoints="1" noAdjustHandles="1" noChangeArrowheads="1" noChangeShapeType="1" noTextEdit="1"/>
              </p:cNvSpPr>
              <p:nvPr/>
            </p:nvSpPr>
            <p:spPr>
              <a:xfrm>
                <a:off x="7285612" y="1712651"/>
                <a:ext cx="3938726" cy="618887"/>
              </a:xfrm>
              <a:prstGeom prst="rect">
                <a:avLst/>
              </a:prstGeom>
              <a:blipFill>
                <a:blip r:embed="rId5"/>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6" name="Tekstvak 15">
                <a:extLst>
                  <a:ext uri="{FF2B5EF4-FFF2-40B4-BE49-F238E27FC236}">
                    <a16:creationId xmlns:a16="http://schemas.microsoft.com/office/drawing/2014/main" id="{29C3BC27-57EB-4FDC-BAA0-D96108C5A5E3}"/>
                  </a:ext>
                </a:extLst>
              </p:cNvPr>
              <p:cNvSpPr txBox="1"/>
              <p:nvPr/>
            </p:nvSpPr>
            <p:spPr>
              <a:xfrm>
                <a:off x="6963887" y="2342002"/>
                <a:ext cx="3731581" cy="618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0,036</m:t>
                      </m:r>
                      <m:r>
                        <a:rPr lang="nl-NL" b="0" i="1" smtClean="0">
                          <a:solidFill>
                            <a:schemeClr val="tx1"/>
                          </a:solidFill>
                          <a:latin typeface="Cambria Math" panose="02040503050406030204" pitchFamily="18" charset="0"/>
                          <a:ea typeface="Cambria Math" panose="02040503050406030204" pitchFamily="18" charset="0"/>
                        </a:rPr>
                        <m:t>∙524</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𝑏𝑟𝑎𝑛𝑑𝑠𝑡𝑜𝑓𝑣𝑒𝑟𝑏𝑟𝑢𝑖𝑘</m:t>
                          </m:r>
                        </m:num>
                        <m:den>
                          <m:r>
                            <a:rPr lang="nl-NL" b="0" i="1" smtClean="0">
                              <a:latin typeface="Cambria Math" panose="02040503050406030204" pitchFamily="18" charset="0"/>
                            </a:rPr>
                            <m:t>9000</m:t>
                          </m:r>
                        </m:den>
                      </m:f>
                    </m:oMath>
                  </m:oMathPara>
                </a14:m>
                <a:endParaRPr lang="nl-BE" dirty="0"/>
              </a:p>
            </p:txBody>
          </p:sp>
        </mc:Choice>
        <mc:Fallback xmlns="">
          <p:sp>
            <p:nvSpPr>
              <p:cNvPr id="16" name="Tekstvak 15">
                <a:extLst>
                  <a:ext uri="{FF2B5EF4-FFF2-40B4-BE49-F238E27FC236}">
                    <a16:creationId xmlns:a16="http://schemas.microsoft.com/office/drawing/2014/main" id="{29C3BC27-57EB-4FDC-BAA0-D96108C5A5E3}"/>
                  </a:ext>
                </a:extLst>
              </p:cNvPr>
              <p:cNvSpPr txBox="1">
                <a:spLocks noRot="1" noChangeAspect="1" noMove="1" noResize="1" noEditPoints="1" noAdjustHandles="1" noChangeArrowheads="1" noChangeShapeType="1" noTextEdit="1"/>
              </p:cNvSpPr>
              <p:nvPr/>
            </p:nvSpPr>
            <p:spPr>
              <a:xfrm>
                <a:off x="6963887" y="2342002"/>
                <a:ext cx="3731581" cy="618887"/>
              </a:xfrm>
              <a:prstGeom prst="rect">
                <a:avLst/>
              </a:prstGeom>
              <a:blipFill>
                <a:blip r:embed="rId6"/>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7" name="Tekstvak 16">
                <a:extLst>
                  <a:ext uri="{FF2B5EF4-FFF2-40B4-BE49-F238E27FC236}">
                    <a16:creationId xmlns:a16="http://schemas.microsoft.com/office/drawing/2014/main" id="{EAD24D30-84CB-4F1D-9376-155B3EEE3CA7}"/>
                  </a:ext>
                </a:extLst>
              </p:cNvPr>
              <p:cNvSpPr txBox="1"/>
              <p:nvPr/>
            </p:nvSpPr>
            <p:spPr>
              <a:xfrm>
                <a:off x="7301285" y="2923609"/>
                <a:ext cx="3515649" cy="618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18,864</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𝑏𝑟𝑎𝑛𝑑𝑠𝑡𝑜𝑓𝑣𝑒𝑟𝑏𝑟𝑢𝑖𝑘</m:t>
                          </m:r>
                        </m:num>
                        <m:den>
                          <m:r>
                            <a:rPr lang="nl-NL" b="0" i="1" smtClean="0">
                              <a:latin typeface="Cambria Math" panose="02040503050406030204" pitchFamily="18" charset="0"/>
                            </a:rPr>
                            <m:t>9000</m:t>
                          </m:r>
                        </m:den>
                      </m:f>
                    </m:oMath>
                  </m:oMathPara>
                </a14:m>
                <a:endParaRPr lang="nl-BE" dirty="0"/>
              </a:p>
            </p:txBody>
          </p:sp>
        </mc:Choice>
        <mc:Fallback xmlns="">
          <p:sp>
            <p:nvSpPr>
              <p:cNvPr id="17" name="Tekstvak 16">
                <a:extLst>
                  <a:ext uri="{FF2B5EF4-FFF2-40B4-BE49-F238E27FC236}">
                    <a16:creationId xmlns:a16="http://schemas.microsoft.com/office/drawing/2014/main" id="{EAD24D30-84CB-4F1D-9376-155B3EEE3CA7}"/>
                  </a:ext>
                </a:extLst>
              </p:cNvPr>
              <p:cNvSpPr txBox="1">
                <a:spLocks noRot="1" noChangeAspect="1" noMove="1" noResize="1" noEditPoints="1" noAdjustHandles="1" noChangeArrowheads="1" noChangeShapeType="1" noTextEdit="1"/>
              </p:cNvSpPr>
              <p:nvPr/>
            </p:nvSpPr>
            <p:spPr>
              <a:xfrm>
                <a:off x="7301285" y="2923609"/>
                <a:ext cx="3515649" cy="618887"/>
              </a:xfrm>
              <a:prstGeom prst="rect">
                <a:avLst/>
              </a:prstGeom>
              <a:blipFill>
                <a:blip r:embed="rId7"/>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D2B80794-6192-47F4-A475-D59866EF35F8}"/>
                  </a:ext>
                </a:extLst>
              </p:cNvPr>
              <p:cNvSpPr txBox="1"/>
              <p:nvPr/>
            </p:nvSpPr>
            <p:spPr>
              <a:xfrm>
                <a:off x="6756742" y="3643591"/>
                <a:ext cx="393872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18,864</m:t>
                      </m:r>
                      <m:r>
                        <a:rPr lang="nl-NL" b="0" i="1" smtClean="0">
                          <a:solidFill>
                            <a:schemeClr val="tx1"/>
                          </a:solidFill>
                          <a:latin typeface="Cambria Math" panose="02040503050406030204" pitchFamily="18" charset="0"/>
                          <a:ea typeface="Cambria Math" panose="02040503050406030204" pitchFamily="18" charset="0"/>
                        </a:rPr>
                        <m:t>∙9000</m:t>
                      </m:r>
                      <m:r>
                        <a:rPr lang="nl-NL" b="0" i="1" smtClean="0">
                          <a:latin typeface="Cambria Math" panose="02040503050406030204" pitchFamily="18" charset="0"/>
                        </a:rPr>
                        <m:t>=</m:t>
                      </m:r>
                      <m:r>
                        <a:rPr lang="nl-NL" b="0" i="1" smtClean="0">
                          <a:latin typeface="Cambria Math" panose="02040503050406030204" pitchFamily="18" charset="0"/>
                        </a:rPr>
                        <m:t>𝑏𝑟𝑎𝑛𝑑𝑠𝑡𝑜𝑓𝑣𝑒𝑟𝑏𝑟𝑢𝑖𝑘</m:t>
                      </m:r>
                    </m:oMath>
                  </m:oMathPara>
                </a14:m>
                <a:endParaRPr lang="nl-BE" dirty="0"/>
              </a:p>
            </p:txBody>
          </p:sp>
        </mc:Choice>
        <mc:Fallback xmlns="">
          <p:sp>
            <p:nvSpPr>
              <p:cNvPr id="18" name="Tekstvak 17">
                <a:extLst>
                  <a:ext uri="{FF2B5EF4-FFF2-40B4-BE49-F238E27FC236}">
                    <a16:creationId xmlns:a16="http://schemas.microsoft.com/office/drawing/2014/main" id="{D2B80794-6192-47F4-A475-D59866EF35F8}"/>
                  </a:ext>
                </a:extLst>
              </p:cNvPr>
              <p:cNvSpPr txBox="1">
                <a:spLocks noRot="1" noChangeAspect="1" noMove="1" noResize="1" noEditPoints="1" noAdjustHandles="1" noChangeArrowheads="1" noChangeShapeType="1" noTextEdit="1"/>
              </p:cNvSpPr>
              <p:nvPr/>
            </p:nvSpPr>
            <p:spPr>
              <a:xfrm>
                <a:off x="6756742" y="3643591"/>
                <a:ext cx="3938726" cy="369332"/>
              </a:xfrm>
              <a:prstGeom prst="rect">
                <a:avLst/>
              </a:prstGeom>
              <a:blipFill>
                <a:blip r:embed="rId8"/>
                <a:stretch>
                  <a:fillRect b="-13333"/>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9" name="Tekstvak 18">
                <a:extLst>
                  <a:ext uri="{FF2B5EF4-FFF2-40B4-BE49-F238E27FC236}">
                    <a16:creationId xmlns:a16="http://schemas.microsoft.com/office/drawing/2014/main" id="{BF37A76A-6F43-4DEC-98B7-C119782DDED1}"/>
                  </a:ext>
                </a:extLst>
              </p:cNvPr>
              <p:cNvSpPr txBox="1"/>
              <p:nvPr/>
            </p:nvSpPr>
            <p:spPr>
              <a:xfrm>
                <a:off x="6997180" y="4124103"/>
                <a:ext cx="393872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169 776</m:t>
                      </m:r>
                      <m:r>
                        <a:rPr lang="nl-NL" b="0" i="1" smtClean="0">
                          <a:latin typeface="Cambria Math" panose="02040503050406030204" pitchFamily="18" charset="0"/>
                        </a:rPr>
                        <m:t>=</m:t>
                      </m:r>
                      <m:r>
                        <a:rPr lang="nl-NL" b="0" i="1" smtClean="0">
                          <a:latin typeface="Cambria Math" panose="02040503050406030204" pitchFamily="18" charset="0"/>
                        </a:rPr>
                        <m:t>𝑏𝑟𝑎𝑛𝑑𝑠𝑡𝑜𝑓𝑣𝑒𝑟𝑏𝑟𝑢𝑖𝑘</m:t>
                      </m:r>
                    </m:oMath>
                  </m:oMathPara>
                </a14:m>
                <a:endParaRPr lang="nl-BE" dirty="0"/>
              </a:p>
            </p:txBody>
          </p:sp>
        </mc:Choice>
        <mc:Fallback xmlns="">
          <p:sp>
            <p:nvSpPr>
              <p:cNvPr id="19" name="Tekstvak 18">
                <a:extLst>
                  <a:ext uri="{FF2B5EF4-FFF2-40B4-BE49-F238E27FC236}">
                    <a16:creationId xmlns:a16="http://schemas.microsoft.com/office/drawing/2014/main" id="{BF37A76A-6F43-4DEC-98B7-C119782DDED1}"/>
                  </a:ext>
                </a:extLst>
              </p:cNvPr>
              <p:cNvSpPr txBox="1">
                <a:spLocks noRot="1" noChangeAspect="1" noMove="1" noResize="1" noEditPoints="1" noAdjustHandles="1" noChangeArrowheads="1" noChangeShapeType="1" noTextEdit="1"/>
              </p:cNvSpPr>
              <p:nvPr/>
            </p:nvSpPr>
            <p:spPr>
              <a:xfrm>
                <a:off x="6997180" y="4124103"/>
                <a:ext cx="3938726" cy="369332"/>
              </a:xfrm>
              <a:prstGeom prst="rect">
                <a:avLst/>
              </a:prstGeom>
              <a:blipFill>
                <a:blip r:embed="rId9"/>
                <a:stretch>
                  <a:fillRect b="-13333"/>
                </a:stretch>
              </a:blipFill>
            </p:spPr>
            <p:txBody>
              <a:bodyPr/>
              <a:lstStyle/>
              <a:p>
                <a:r>
                  <a:rPr lang="nl-BE">
                    <a:noFill/>
                  </a:rPr>
                  <a:t> </a:t>
                </a:r>
              </a:p>
            </p:txBody>
          </p:sp>
        </mc:Fallback>
      </mc:AlternateContent>
      <p:sp>
        <p:nvSpPr>
          <p:cNvPr id="20" name="Tekstvak 19">
            <a:extLst>
              <a:ext uri="{FF2B5EF4-FFF2-40B4-BE49-F238E27FC236}">
                <a16:creationId xmlns:a16="http://schemas.microsoft.com/office/drawing/2014/main" id="{D9A7EF82-8F5F-4D32-9B3A-63B4D68E2AAA}"/>
              </a:ext>
            </a:extLst>
          </p:cNvPr>
          <p:cNvSpPr txBox="1"/>
          <p:nvPr/>
        </p:nvSpPr>
        <p:spPr>
          <a:xfrm>
            <a:off x="81289" y="2552195"/>
            <a:ext cx="1171575" cy="537233"/>
          </a:xfrm>
          <a:prstGeom prst="rect">
            <a:avLst/>
          </a:prstGeom>
          <a:noFill/>
          <a:ln w="38100"/>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nl-BE" dirty="0"/>
          </a:p>
        </p:txBody>
      </p:sp>
      <p:sp>
        <p:nvSpPr>
          <p:cNvPr id="21" name="Tekstvak 20">
            <a:extLst>
              <a:ext uri="{FF2B5EF4-FFF2-40B4-BE49-F238E27FC236}">
                <a16:creationId xmlns:a16="http://schemas.microsoft.com/office/drawing/2014/main" id="{650F6E88-D8A0-4ABC-8A8D-886C245569D2}"/>
              </a:ext>
            </a:extLst>
          </p:cNvPr>
          <p:cNvSpPr txBox="1"/>
          <p:nvPr/>
        </p:nvSpPr>
        <p:spPr>
          <a:xfrm>
            <a:off x="1065322" y="6327878"/>
            <a:ext cx="967667" cy="392889"/>
          </a:xfrm>
          <a:prstGeom prst="rect">
            <a:avLst/>
          </a:prstGeom>
          <a:noFill/>
          <a:ln w="38100"/>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nl-BE" dirty="0"/>
          </a:p>
        </p:txBody>
      </p:sp>
      <mc:AlternateContent xmlns:mc="http://schemas.openxmlformats.org/markup-compatibility/2006" xmlns:a14="http://schemas.microsoft.com/office/drawing/2010/main">
        <mc:Choice Requires="a14">
          <p:sp>
            <p:nvSpPr>
              <p:cNvPr id="22" name="Tekstvak 21">
                <a:extLst>
                  <a:ext uri="{FF2B5EF4-FFF2-40B4-BE49-F238E27FC236}">
                    <a16:creationId xmlns:a16="http://schemas.microsoft.com/office/drawing/2014/main" id="{703698D8-FC85-4C31-BE41-AF33F6C08291}"/>
                  </a:ext>
                </a:extLst>
              </p:cNvPr>
              <p:cNvSpPr txBox="1"/>
              <p:nvPr/>
            </p:nvSpPr>
            <p:spPr>
              <a:xfrm>
                <a:off x="6996535" y="4776017"/>
                <a:ext cx="393872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170 000</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𝑏𝑟𝑎𝑛𝑑𝑠𝑡𝑜𝑓𝑣𝑒𝑟𝑏𝑟𝑢𝑖𝑘</m:t>
                      </m:r>
                    </m:oMath>
                  </m:oMathPara>
                </a14:m>
                <a:endParaRPr lang="nl-BE" dirty="0"/>
              </a:p>
            </p:txBody>
          </p:sp>
        </mc:Choice>
        <mc:Fallback xmlns="">
          <p:sp>
            <p:nvSpPr>
              <p:cNvPr id="22" name="Tekstvak 21">
                <a:extLst>
                  <a:ext uri="{FF2B5EF4-FFF2-40B4-BE49-F238E27FC236}">
                    <a16:creationId xmlns:a16="http://schemas.microsoft.com/office/drawing/2014/main" id="{703698D8-FC85-4C31-BE41-AF33F6C08291}"/>
                  </a:ext>
                </a:extLst>
              </p:cNvPr>
              <p:cNvSpPr txBox="1">
                <a:spLocks noRot="1" noChangeAspect="1" noMove="1" noResize="1" noEditPoints="1" noAdjustHandles="1" noChangeArrowheads="1" noChangeShapeType="1" noTextEdit="1"/>
              </p:cNvSpPr>
              <p:nvPr/>
            </p:nvSpPr>
            <p:spPr>
              <a:xfrm>
                <a:off x="6996535" y="4776017"/>
                <a:ext cx="3938726" cy="369332"/>
              </a:xfrm>
              <a:prstGeom prst="rect">
                <a:avLst/>
              </a:prstGeom>
              <a:blipFill>
                <a:blip r:embed="rId10"/>
                <a:stretch>
                  <a:fillRect b="-13115"/>
                </a:stretch>
              </a:blipFill>
            </p:spPr>
            <p:txBody>
              <a:bodyPr/>
              <a:lstStyle/>
              <a:p>
                <a:r>
                  <a:rPr lang="nl-BE">
                    <a:noFill/>
                  </a:rPr>
                  <a:t> </a:t>
                </a:r>
              </a:p>
            </p:txBody>
          </p:sp>
        </mc:Fallback>
      </mc:AlternateContent>
      <p:sp>
        <p:nvSpPr>
          <p:cNvPr id="24" name="Tekstvak 23">
            <a:extLst>
              <a:ext uri="{FF2B5EF4-FFF2-40B4-BE49-F238E27FC236}">
                <a16:creationId xmlns:a16="http://schemas.microsoft.com/office/drawing/2014/main" id="{AD99498A-92BD-4C4D-8497-212500A34D2A}"/>
              </a:ext>
            </a:extLst>
          </p:cNvPr>
          <p:cNvSpPr txBox="1"/>
          <p:nvPr/>
        </p:nvSpPr>
        <p:spPr>
          <a:xfrm>
            <a:off x="7060155" y="5463193"/>
            <a:ext cx="5377460" cy="923330"/>
          </a:xfrm>
          <a:prstGeom prst="rect">
            <a:avLst/>
          </a:prstGeom>
          <a:noFill/>
        </p:spPr>
        <p:txBody>
          <a:bodyPr wrap="square" rtlCol="0">
            <a:spAutoFit/>
          </a:bodyPr>
          <a:lstStyle/>
          <a:p>
            <a:r>
              <a:rPr lang="nl-NL" dirty="0"/>
              <a:t>Antwoord:</a:t>
            </a:r>
          </a:p>
          <a:p>
            <a:r>
              <a:rPr lang="nl-NL" b="1" dirty="0"/>
              <a:t>Het vliegtuig neemt ongeveer 170 000 kilogram brandstof mee.</a:t>
            </a:r>
            <a:endParaRPr lang="nl-BE" b="1" dirty="0"/>
          </a:p>
        </p:txBody>
      </p:sp>
    </p:spTree>
    <p:extLst>
      <p:ext uri="{BB962C8B-B14F-4D97-AF65-F5344CB8AC3E}">
        <p14:creationId xmlns:p14="http://schemas.microsoft.com/office/powerpoint/2010/main" val="95666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5" grpId="0"/>
      <p:bldP spid="16" grpId="0"/>
      <p:bldP spid="17" grpId="0"/>
      <p:bldP spid="18" grpId="0"/>
      <p:bldP spid="19" grpId="0"/>
      <p:bldP spid="20" grpId="0" animBg="1"/>
      <p:bldP spid="21" grpId="0" animBg="1"/>
      <p:bldP spid="22"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F6E183A-0D8A-409F-BA95-75540A93A989}"/>
              </a:ext>
            </a:extLst>
          </p:cNvPr>
          <p:cNvPicPr>
            <a:picLocks noChangeAspect="1"/>
          </p:cNvPicPr>
          <p:nvPr/>
        </p:nvPicPr>
        <p:blipFill>
          <a:blip r:embed="rId2"/>
          <a:stretch>
            <a:fillRect/>
          </a:stretch>
        </p:blipFill>
        <p:spPr>
          <a:xfrm>
            <a:off x="0" y="0"/>
            <a:ext cx="6381750" cy="2181225"/>
          </a:xfrm>
          <a:prstGeom prst="rect">
            <a:avLst/>
          </a:prstGeom>
        </p:spPr>
      </p:pic>
      <p:pic>
        <p:nvPicPr>
          <p:cNvPr id="5" name="Afbeelding 4">
            <a:extLst>
              <a:ext uri="{FF2B5EF4-FFF2-40B4-BE49-F238E27FC236}">
                <a16:creationId xmlns:a16="http://schemas.microsoft.com/office/drawing/2014/main" id="{C89A3F23-A1B3-4557-A44C-2BACA25A7791}"/>
              </a:ext>
            </a:extLst>
          </p:cNvPr>
          <p:cNvPicPr>
            <a:picLocks noChangeAspect="1"/>
          </p:cNvPicPr>
          <p:nvPr/>
        </p:nvPicPr>
        <p:blipFill rotWithShape="1">
          <a:blip r:embed="rId3"/>
          <a:srcRect t="33624" b="22700"/>
          <a:stretch/>
        </p:blipFill>
        <p:spPr>
          <a:xfrm>
            <a:off x="6322743" y="213064"/>
            <a:ext cx="5869257" cy="2354339"/>
          </a:xfrm>
          <a:prstGeom prst="rect">
            <a:avLst/>
          </a:prstGeom>
        </p:spPr>
      </p:pic>
      <p:cxnSp>
        <p:nvCxnSpPr>
          <p:cNvPr id="7" name="Rechte verbindingslijn 6">
            <a:extLst>
              <a:ext uri="{FF2B5EF4-FFF2-40B4-BE49-F238E27FC236}">
                <a16:creationId xmlns:a16="http://schemas.microsoft.com/office/drawing/2014/main" id="{BF4A29EE-7D53-492D-B81F-5722E0B33A01}"/>
              </a:ext>
            </a:extLst>
          </p:cNvPr>
          <p:cNvCxnSpPr/>
          <p:nvPr/>
        </p:nvCxnSpPr>
        <p:spPr>
          <a:xfrm flipV="1">
            <a:off x="9055223" y="1358283"/>
            <a:ext cx="0" cy="822942"/>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8" name="Rechte verbindingslijn 7">
            <a:extLst>
              <a:ext uri="{FF2B5EF4-FFF2-40B4-BE49-F238E27FC236}">
                <a16:creationId xmlns:a16="http://schemas.microsoft.com/office/drawing/2014/main" id="{1B86DC8F-FCE8-4375-95D4-55F8677B77B7}"/>
              </a:ext>
            </a:extLst>
          </p:cNvPr>
          <p:cNvCxnSpPr>
            <a:cxnSpLocks/>
          </p:cNvCxnSpPr>
          <p:nvPr/>
        </p:nvCxnSpPr>
        <p:spPr>
          <a:xfrm>
            <a:off x="7164280" y="1358283"/>
            <a:ext cx="1890943" cy="0"/>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10" name="Tekstvak 9">
            <a:extLst>
              <a:ext uri="{FF2B5EF4-FFF2-40B4-BE49-F238E27FC236}">
                <a16:creationId xmlns:a16="http://schemas.microsoft.com/office/drawing/2014/main" id="{E0993C10-1283-4C4C-8E3B-39DEA7CD48A3}"/>
              </a:ext>
            </a:extLst>
          </p:cNvPr>
          <p:cNvSpPr txBox="1"/>
          <p:nvPr/>
        </p:nvSpPr>
        <p:spPr>
          <a:xfrm>
            <a:off x="6622739" y="1173617"/>
            <a:ext cx="772357" cy="369332"/>
          </a:xfrm>
          <a:prstGeom prst="rect">
            <a:avLst/>
          </a:prstGeom>
          <a:noFill/>
        </p:spPr>
        <p:txBody>
          <a:bodyPr wrap="square" rtlCol="0">
            <a:spAutoFit/>
          </a:bodyPr>
          <a:lstStyle/>
          <a:p>
            <a:r>
              <a:rPr lang="nl-NL" dirty="0"/>
              <a:t>33,5</a:t>
            </a:r>
            <a:endParaRPr lang="nl-BE" dirty="0"/>
          </a:p>
        </p:txBody>
      </p:sp>
      <p:sp>
        <p:nvSpPr>
          <p:cNvPr id="14" name="Tekstvak 13">
            <a:extLst>
              <a:ext uri="{FF2B5EF4-FFF2-40B4-BE49-F238E27FC236}">
                <a16:creationId xmlns:a16="http://schemas.microsoft.com/office/drawing/2014/main" id="{8118A5C2-4761-41CC-8C18-7650A99DE155}"/>
              </a:ext>
            </a:extLst>
          </p:cNvPr>
          <p:cNvSpPr txBox="1"/>
          <p:nvPr/>
        </p:nvSpPr>
        <p:spPr>
          <a:xfrm>
            <a:off x="329024" y="2181225"/>
            <a:ext cx="5752730" cy="369332"/>
          </a:xfrm>
          <a:prstGeom prst="rect">
            <a:avLst/>
          </a:prstGeom>
          <a:noFill/>
        </p:spPr>
        <p:txBody>
          <a:bodyPr wrap="square" rtlCol="0">
            <a:spAutoFit/>
          </a:bodyPr>
          <a:lstStyle/>
          <a:p>
            <a:r>
              <a:rPr lang="nl-NL" dirty="0"/>
              <a:t>Voor 3000 km:</a:t>
            </a:r>
            <a:endParaRPr lang="nl-BE" dirty="0"/>
          </a:p>
        </p:txBody>
      </p:sp>
      <p:sp>
        <p:nvSpPr>
          <p:cNvPr id="15" name="Tekstvak 14">
            <a:extLst>
              <a:ext uri="{FF2B5EF4-FFF2-40B4-BE49-F238E27FC236}">
                <a16:creationId xmlns:a16="http://schemas.microsoft.com/office/drawing/2014/main" id="{F7512790-E987-489B-8C06-5DEE59893028}"/>
              </a:ext>
            </a:extLst>
          </p:cNvPr>
          <p:cNvSpPr txBox="1"/>
          <p:nvPr/>
        </p:nvSpPr>
        <p:spPr>
          <a:xfrm>
            <a:off x="1828800" y="2198071"/>
            <a:ext cx="2405848" cy="369332"/>
          </a:xfrm>
          <a:prstGeom prst="rect">
            <a:avLst/>
          </a:prstGeom>
          <a:noFill/>
        </p:spPr>
        <p:txBody>
          <a:bodyPr wrap="square" rtlCol="0">
            <a:spAutoFit/>
          </a:bodyPr>
          <a:lstStyle/>
          <a:p>
            <a:r>
              <a:rPr lang="nl-NL" dirty="0"/>
              <a:t>33,5 brandstof per </a:t>
            </a:r>
            <a:r>
              <a:rPr lang="nl-NL" dirty="0" err="1"/>
              <a:t>skm</a:t>
            </a:r>
            <a:endParaRPr lang="nl-BE" dirty="0"/>
          </a:p>
        </p:txBody>
      </p:sp>
      <p:sp>
        <p:nvSpPr>
          <p:cNvPr id="16" name="Tekstvak 15">
            <a:extLst>
              <a:ext uri="{FF2B5EF4-FFF2-40B4-BE49-F238E27FC236}">
                <a16:creationId xmlns:a16="http://schemas.microsoft.com/office/drawing/2014/main" id="{DAFE0186-7013-4261-BA4C-91E564EAD57E}"/>
              </a:ext>
            </a:extLst>
          </p:cNvPr>
          <p:cNvSpPr txBox="1"/>
          <p:nvPr/>
        </p:nvSpPr>
        <p:spPr>
          <a:xfrm>
            <a:off x="329024" y="2697610"/>
            <a:ext cx="5752730" cy="369332"/>
          </a:xfrm>
          <a:prstGeom prst="rect">
            <a:avLst/>
          </a:prstGeom>
          <a:noFill/>
        </p:spPr>
        <p:txBody>
          <a:bodyPr wrap="square" rtlCol="0">
            <a:spAutoFit/>
          </a:bodyPr>
          <a:lstStyle/>
          <a:p>
            <a:r>
              <a:rPr lang="nl-NL" dirty="0"/>
              <a:t>Voor 9000 km:</a:t>
            </a:r>
            <a:endParaRPr lang="nl-BE" dirty="0"/>
          </a:p>
        </p:txBody>
      </p:sp>
      <p:sp>
        <p:nvSpPr>
          <p:cNvPr id="17" name="Tekstvak 16">
            <a:extLst>
              <a:ext uri="{FF2B5EF4-FFF2-40B4-BE49-F238E27FC236}">
                <a16:creationId xmlns:a16="http://schemas.microsoft.com/office/drawing/2014/main" id="{1D46431E-936C-48FF-9721-0C6D1E65B4F1}"/>
              </a:ext>
            </a:extLst>
          </p:cNvPr>
          <p:cNvSpPr txBox="1"/>
          <p:nvPr/>
        </p:nvSpPr>
        <p:spPr>
          <a:xfrm>
            <a:off x="1828800" y="2714456"/>
            <a:ext cx="2405848" cy="369332"/>
          </a:xfrm>
          <a:prstGeom prst="rect">
            <a:avLst/>
          </a:prstGeom>
          <a:noFill/>
        </p:spPr>
        <p:txBody>
          <a:bodyPr wrap="square" rtlCol="0">
            <a:spAutoFit/>
          </a:bodyPr>
          <a:lstStyle/>
          <a:p>
            <a:r>
              <a:rPr lang="nl-NL" dirty="0"/>
              <a:t>36 brandstof per </a:t>
            </a:r>
            <a:r>
              <a:rPr lang="nl-NL" dirty="0" err="1"/>
              <a:t>skm</a:t>
            </a:r>
            <a:endParaRPr lang="nl-BE" dirty="0"/>
          </a:p>
        </p:txBody>
      </p:sp>
      <p:sp>
        <p:nvSpPr>
          <p:cNvPr id="18" name="Tekstvak 17">
            <a:extLst>
              <a:ext uri="{FF2B5EF4-FFF2-40B4-BE49-F238E27FC236}">
                <a16:creationId xmlns:a16="http://schemas.microsoft.com/office/drawing/2014/main" id="{3E9D4B0A-F10C-4C2D-914E-DE546B1AC586}"/>
              </a:ext>
            </a:extLst>
          </p:cNvPr>
          <p:cNvSpPr txBox="1"/>
          <p:nvPr/>
        </p:nvSpPr>
        <p:spPr>
          <a:xfrm>
            <a:off x="329024" y="3213995"/>
            <a:ext cx="3338005" cy="369332"/>
          </a:xfrm>
          <a:prstGeom prst="rect">
            <a:avLst/>
          </a:prstGeom>
          <a:noFill/>
        </p:spPr>
        <p:txBody>
          <a:bodyPr wrap="square" rtlCol="0">
            <a:spAutoFit/>
          </a:bodyPr>
          <a:lstStyle/>
          <a:p>
            <a:r>
              <a:rPr lang="nl-NL" dirty="0"/>
              <a:t>Verschil: 2,5 brandstof per </a:t>
            </a:r>
            <a:r>
              <a:rPr lang="nl-NL" dirty="0" err="1"/>
              <a:t>skm</a:t>
            </a:r>
            <a:endParaRPr lang="nl-BE" dirty="0"/>
          </a:p>
        </p:txBody>
      </p:sp>
      <mc:AlternateContent xmlns:mc="http://schemas.openxmlformats.org/markup-compatibility/2006" xmlns:a14="http://schemas.microsoft.com/office/drawing/2010/main">
        <mc:Choice Requires="a14">
          <p:sp>
            <p:nvSpPr>
              <p:cNvPr id="19" name="Tekstvak 18">
                <a:extLst>
                  <a:ext uri="{FF2B5EF4-FFF2-40B4-BE49-F238E27FC236}">
                    <a16:creationId xmlns:a16="http://schemas.microsoft.com/office/drawing/2014/main" id="{3644499E-DE6E-4317-B057-57A3F409F121}"/>
                  </a:ext>
                </a:extLst>
              </p:cNvPr>
              <p:cNvSpPr txBox="1"/>
              <p:nvPr/>
            </p:nvSpPr>
            <p:spPr>
              <a:xfrm>
                <a:off x="329024" y="3818079"/>
                <a:ext cx="9374819" cy="489365"/>
              </a:xfrm>
              <a:prstGeom prst="rect">
                <a:avLst/>
              </a:prstGeom>
              <a:noFill/>
            </p:spPr>
            <p:txBody>
              <a:bodyPr wrap="square" rtlCol="0">
                <a:spAutoFit/>
              </a:bodyPr>
              <a:lstStyle/>
              <a:p>
                <a:r>
                  <a:rPr lang="nl-NL" dirty="0"/>
                  <a:t>Procentuele besparing </a:t>
                </a:r>
                <a14:m>
                  <m:oMath xmlns:m="http://schemas.openxmlformats.org/officeDocument/2006/math">
                    <m:r>
                      <a:rPr lang="nl-NL">
                        <a:latin typeface="Cambria Math" panose="02040503050406030204" pitchFamily="18" charset="0"/>
                      </a:rPr>
                      <m:t>:</m:t>
                    </m:r>
                    <m:f>
                      <m:fPr>
                        <m:ctrlPr>
                          <a:rPr lang="nl-NL" i="1" smtClean="0">
                            <a:latin typeface="Cambria Math" panose="02040503050406030204" pitchFamily="18" charset="0"/>
                          </a:rPr>
                        </m:ctrlPr>
                      </m:fPr>
                      <m:num>
                        <m:r>
                          <a:rPr lang="nl-NL" b="0" i="1" smtClean="0">
                            <a:latin typeface="Cambria Math" panose="02040503050406030204" pitchFamily="18" charset="0"/>
                          </a:rPr>
                          <m:t>2,5</m:t>
                        </m:r>
                      </m:num>
                      <m:den>
                        <m:r>
                          <a:rPr lang="nl-NL" b="0" i="1" smtClean="0">
                            <a:latin typeface="Cambria Math" panose="02040503050406030204" pitchFamily="18" charset="0"/>
                          </a:rPr>
                          <m:t>36</m:t>
                        </m:r>
                      </m:den>
                    </m:f>
                    <m:r>
                      <a:rPr lang="nl-NL" b="0" i="1" smtClean="0">
                        <a:latin typeface="Cambria Math" panose="02040503050406030204" pitchFamily="18" charset="0"/>
                      </a:rPr>
                      <m:t>=0,0694444…</m:t>
                    </m:r>
                  </m:oMath>
                </a14:m>
                <a:endParaRPr lang="nl-BE" dirty="0"/>
              </a:p>
            </p:txBody>
          </p:sp>
        </mc:Choice>
        <mc:Fallback xmlns="">
          <p:sp>
            <p:nvSpPr>
              <p:cNvPr id="19" name="Tekstvak 18">
                <a:extLst>
                  <a:ext uri="{FF2B5EF4-FFF2-40B4-BE49-F238E27FC236}">
                    <a16:creationId xmlns:a16="http://schemas.microsoft.com/office/drawing/2014/main" id="{3644499E-DE6E-4317-B057-57A3F409F121}"/>
                  </a:ext>
                </a:extLst>
              </p:cNvPr>
              <p:cNvSpPr txBox="1">
                <a:spLocks noRot="1" noChangeAspect="1" noMove="1" noResize="1" noEditPoints="1" noAdjustHandles="1" noChangeArrowheads="1" noChangeShapeType="1" noTextEdit="1"/>
              </p:cNvSpPr>
              <p:nvPr/>
            </p:nvSpPr>
            <p:spPr>
              <a:xfrm>
                <a:off x="329024" y="3818079"/>
                <a:ext cx="9374819" cy="489365"/>
              </a:xfrm>
              <a:prstGeom prst="rect">
                <a:avLst/>
              </a:prstGeom>
              <a:blipFill>
                <a:blip r:embed="rId4"/>
                <a:stretch>
                  <a:fillRect l="-585" b="-6173"/>
                </a:stretch>
              </a:blipFill>
            </p:spPr>
            <p:txBody>
              <a:bodyPr/>
              <a:lstStyle/>
              <a:p>
                <a:r>
                  <a:rPr lang="nl-BE">
                    <a:noFill/>
                  </a:rPr>
                  <a:t> </a:t>
                </a:r>
              </a:p>
            </p:txBody>
          </p:sp>
        </mc:Fallback>
      </mc:AlternateContent>
      <p:sp>
        <p:nvSpPr>
          <p:cNvPr id="20" name="Tekstvak 19">
            <a:extLst>
              <a:ext uri="{FF2B5EF4-FFF2-40B4-BE49-F238E27FC236}">
                <a16:creationId xmlns:a16="http://schemas.microsoft.com/office/drawing/2014/main" id="{6A20BFB5-F833-4FA3-843B-C95645CFD518}"/>
              </a:ext>
            </a:extLst>
          </p:cNvPr>
          <p:cNvSpPr txBox="1"/>
          <p:nvPr/>
        </p:nvSpPr>
        <p:spPr>
          <a:xfrm>
            <a:off x="329024" y="4676776"/>
            <a:ext cx="6747026" cy="646331"/>
          </a:xfrm>
          <a:prstGeom prst="rect">
            <a:avLst/>
          </a:prstGeom>
          <a:noFill/>
        </p:spPr>
        <p:txBody>
          <a:bodyPr wrap="square" rtlCol="0">
            <a:spAutoFit/>
          </a:bodyPr>
          <a:lstStyle/>
          <a:p>
            <a:r>
              <a:rPr lang="nl-NL" dirty="0"/>
              <a:t>Antwoord:</a:t>
            </a:r>
          </a:p>
          <a:p>
            <a:r>
              <a:rPr lang="nl-NL" b="1" dirty="0"/>
              <a:t>Het vliegtuig kan op deze manier 6,9% brandstof per </a:t>
            </a:r>
            <a:r>
              <a:rPr lang="nl-NL" b="1" dirty="0" err="1"/>
              <a:t>skm</a:t>
            </a:r>
            <a:r>
              <a:rPr lang="nl-NL" b="1" dirty="0"/>
              <a:t> besparen. </a:t>
            </a:r>
            <a:endParaRPr lang="nl-BE" b="1" dirty="0"/>
          </a:p>
        </p:txBody>
      </p:sp>
    </p:spTree>
    <p:extLst>
      <p:ext uri="{BB962C8B-B14F-4D97-AF65-F5344CB8AC3E}">
        <p14:creationId xmlns:p14="http://schemas.microsoft.com/office/powerpoint/2010/main" val="23252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3D8A80E-79CB-439D-A951-A45F1A39890A}"/>
              </a:ext>
            </a:extLst>
          </p:cNvPr>
          <p:cNvPicPr>
            <a:picLocks noChangeAspect="1"/>
          </p:cNvPicPr>
          <p:nvPr/>
        </p:nvPicPr>
        <p:blipFill>
          <a:blip r:embed="rId2"/>
          <a:stretch>
            <a:fillRect/>
          </a:stretch>
        </p:blipFill>
        <p:spPr>
          <a:xfrm>
            <a:off x="0" y="0"/>
            <a:ext cx="5314950" cy="1314450"/>
          </a:xfrm>
          <a:prstGeom prst="rect">
            <a:avLst/>
          </a:prstGeom>
        </p:spPr>
      </p:pic>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771B44B9-D3F3-4614-B2AF-46623D0A31B9}"/>
                  </a:ext>
                </a:extLst>
              </p:cNvPr>
              <p:cNvSpPr txBox="1"/>
              <p:nvPr/>
            </p:nvSpPr>
            <p:spPr>
              <a:xfrm>
                <a:off x="541538" y="1915783"/>
                <a:ext cx="1277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𝐴</m:t>
                      </m:r>
                      <m:r>
                        <a:rPr lang="nl-NL" b="0" i="1" smtClean="0">
                          <a:latin typeface="Cambria Math" panose="02040503050406030204" pitchFamily="18" charset="0"/>
                        </a:rPr>
                        <m:t>=</m:t>
                      </m:r>
                      <m:sSup>
                        <m:sSupPr>
                          <m:ctrlPr>
                            <a:rPr lang="nl-NL" b="0" i="1" smtClean="0">
                              <a:latin typeface="Cambria Math" panose="02040503050406030204" pitchFamily="18" charset="0"/>
                            </a:rPr>
                          </m:ctrlPr>
                        </m:sSupPr>
                        <m:e>
                          <m:r>
                            <a:rPr lang="nl-NL" b="0" i="1" smtClean="0">
                              <a:latin typeface="Cambria Math" panose="02040503050406030204" pitchFamily="18" charset="0"/>
                            </a:rPr>
                            <m:t>6</m:t>
                          </m:r>
                        </m:e>
                        <m:sup>
                          <m:r>
                            <a:rPr lang="nl-NL" b="0" i="1" smtClean="0">
                              <a:latin typeface="Cambria Math" panose="02040503050406030204" pitchFamily="18" charset="0"/>
                            </a:rPr>
                            <m:t>𝑛</m:t>
                          </m:r>
                        </m:sup>
                      </m:sSup>
                      <m:r>
                        <a:rPr lang="nl-NL" b="0" i="1" smtClean="0">
                          <a:latin typeface="Cambria Math" panose="02040503050406030204" pitchFamily="18" charset="0"/>
                        </a:rPr>
                        <m:t>−</m:t>
                      </m:r>
                      <m:sSup>
                        <m:sSupPr>
                          <m:ctrlPr>
                            <a:rPr lang="nl-NL" b="0" i="1" smtClean="0">
                              <a:latin typeface="Cambria Math" panose="02040503050406030204" pitchFamily="18" charset="0"/>
                            </a:rPr>
                          </m:ctrlPr>
                        </m:sSupPr>
                        <m:e>
                          <m:r>
                            <a:rPr lang="nl-NL" b="0" i="1" smtClean="0">
                              <a:latin typeface="Cambria Math" panose="02040503050406030204" pitchFamily="18" charset="0"/>
                            </a:rPr>
                            <m:t>5</m:t>
                          </m:r>
                        </m:e>
                        <m:sup>
                          <m:r>
                            <a:rPr lang="nl-NL" b="0" i="1" smtClean="0">
                              <a:latin typeface="Cambria Math" panose="02040503050406030204" pitchFamily="18" charset="0"/>
                            </a:rPr>
                            <m:t>𝑛</m:t>
                          </m:r>
                        </m:sup>
                      </m:sSup>
                    </m:oMath>
                  </m:oMathPara>
                </a14:m>
                <a:endParaRPr lang="nl-BE" dirty="0"/>
              </a:p>
            </p:txBody>
          </p:sp>
        </mc:Choice>
        <mc:Fallback xmlns="">
          <p:sp>
            <p:nvSpPr>
              <p:cNvPr id="5" name="Tekstvak 4">
                <a:extLst>
                  <a:ext uri="{FF2B5EF4-FFF2-40B4-BE49-F238E27FC236}">
                    <a16:creationId xmlns:a16="http://schemas.microsoft.com/office/drawing/2014/main" id="{771B44B9-D3F3-4614-B2AF-46623D0A31B9}"/>
                  </a:ext>
                </a:extLst>
              </p:cNvPr>
              <p:cNvSpPr txBox="1">
                <a:spLocks noRot="1" noChangeAspect="1" noMove="1" noResize="1" noEditPoints="1" noAdjustHandles="1" noChangeArrowheads="1" noChangeShapeType="1" noTextEdit="1"/>
              </p:cNvSpPr>
              <p:nvPr/>
            </p:nvSpPr>
            <p:spPr>
              <a:xfrm>
                <a:off x="541538" y="1915783"/>
                <a:ext cx="1277466" cy="276999"/>
              </a:xfrm>
              <a:prstGeom prst="rect">
                <a:avLst/>
              </a:prstGeom>
              <a:blipFill>
                <a:blip r:embed="rId3"/>
                <a:stretch>
                  <a:fillRect l="-4306" r="-478"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B61044C0-48ED-4F4B-8AB9-C0784AE9A771}"/>
                  </a:ext>
                </a:extLst>
              </p:cNvPr>
              <p:cNvSpPr txBox="1"/>
              <p:nvPr/>
            </p:nvSpPr>
            <p:spPr>
              <a:xfrm>
                <a:off x="541538" y="2654423"/>
                <a:ext cx="10229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6</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𝐴</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5</m:t>
                          </m:r>
                        </m:e>
                        <m:sup>
                          <m:r>
                            <a:rPr lang="nl-NL" b="0" i="1" smtClean="0">
                              <a:latin typeface="Cambria Math" panose="02040503050406030204" pitchFamily="18" charset="0"/>
                              <a:ea typeface="Cambria Math" panose="02040503050406030204" pitchFamily="18" charset="0"/>
                            </a:rPr>
                            <m:t>𝑛</m:t>
                          </m:r>
                        </m:sup>
                      </m:sSup>
                    </m:oMath>
                  </m:oMathPara>
                </a14:m>
                <a:endParaRPr lang="nl-BE" dirty="0"/>
              </a:p>
            </p:txBody>
          </p:sp>
        </mc:Choice>
        <mc:Fallback xmlns="">
          <p:sp>
            <p:nvSpPr>
              <p:cNvPr id="7" name="Tekstvak 6">
                <a:extLst>
                  <a:ext uri="{FF2B5EF4-FFF2-40B4-BE49-F238E27FC236}">
                    <a16:creationId xmlns:a16="http://schemas.microsoft.com/office/drawing/2014/main" id="{B61044C0-48ED-4F4B-8AB9-C0784AE9A771}"/>
                  </a:ext>
                </a:extLst>
              </p:cNvPr>
              <p:cNvSpPr txBox="1">
                <a:spLocks noRot="1" noChangeAspect="1" noMove="1" noResize="1" noEditPoints="1" noAdjustHandles="1" noChangeArrowheads="1" noChangeShapeType="1" noTextEdit="1"/>
              </p:cNvSpPr>
              <p:nvPr/>
            </p:nvSpPr>
            <p:spPr>
              <a:xfrm>
                <a:off x="541538" y="2654423"/>
                <a:ext cx="1022972" cy="276999"/>
              </a:xfrm>
              <a:prstGeom prst="rect">
                <a:avLst/>
              </a:prstGeom>
              <a:blipFill>
                <a:blip r:embed="rId4"/>
                <a:stretch>
                  <a:fillRect l="-5357"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109DB3D8-3071-4EC8-BFFD-848303B85FB9}"/>
                  </a:ext>
                </a:extLst>
              </p:cNvPr>
              <p:cNvSpPr txBox="1"/>
              <p:nvPr/>
            </p:nvSpPr>
            <p:spPr>
              <a:xfrm>
                <a:off x="1618088" y="2654423"/>
                <a:ext cx="20787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=6</m:t>
                      </m:r>
                      <m:r>
                        <a:rPr lang="nl-NL" b="0" i="1" smtClean="0">
                          <a:latin typeface="Cambria Math" panose="02040503050406030204" pitchFamily="18" charset="0"/>
                          <a:ea typeface="Cambria Math" panose="02040503050406030204" pitchFamily="18" charset="0"/>
                        </a:rPr>
                        <m:t>∙</m:t>
                      </m:r>
                      <m:d>
                        <m:dPr>
                          <m:ctrlPr>
                            <a:rPr lang="nl-NL" b="0" i="1" smtClean="0">
                              <a:latin typeface="Cambria Math" panose="02040503050406030204" pitchFamily="18" charset="0"/>
                              <a:ea typeface="Cambria Math" panose="02040503050406030204" pitchFamily="18" charset="0"/>
                            </a:rPr>
                          </m:ctrlPr>
                        </m:dPr>
                        <m:e>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6</m:t>
                              </m:r>
                            </m:e>
                            <m:sup>
                              <m:r>
                                <a:rPr lang="nl-NL" b="0" i="1" smtClean="0">
                                  <a:latin typeface="Cambria Math" panose="02040503050406030204" pitchFamily="18" charset="0"/>
                                  <a:ea typeface="Cambria Math" panose="02040503050406030204" pitchFamily="18" charset="0"/>
                                </a:rPr>
                                <m:t>𝑛</m:t>
                              </m:r>
                            </m:sup>
                          </m:sSup>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5</m:t>
                              </m:r>
                            </m:e>
                            <m:sup>
                              <m:r>
                                <a:rPr lang="nl-NL" b="0" i="1" smtClean="0">
                                  <a:latin typeface="Cambria Math" panose="02040503050406030204" pitchFamily="18" charset="0"/>
                                  <a:ea typeface="Cambria Math" panose="02040503050406030204" pitchFamily="18" charset="0"/>
                                </a:rPr>
                                <m:t>𝑛</m:t>
                              </m:r>
                            </m:sup>
                          </m:sSup>
                        </m:e>
                      </m:d>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5</m:t>
                          </m:r>
                        </m:e>
                        <m:sup>
                          <m:r>
                            <a:rPr lang="nl-NL" b="0" i="1" smtClean="0">
                              <a:latin typeface="Cambria Math" panose="02040503050406030204" pitchFamily="18" charset="0"/>
                              <a:ea typeface="Cambria Math" panose="02040503050406030204" pitchFamily="18" charset="0"/>
                            </a:rPr>
                            <m:t>𝑛</m:t>
                          </m:r>
                        </m:sup>
                      </m:sSup>
                    </m:oMath>
                  </m:oMathPara>
                </a14:m>
                <a:endParaRPr lang="nl-BE" dirty="0"/>
              </a:p>
            </p:txBody>
          </p:sp>
        </mc:Choice>
        <mc:Fallback xmlns="">
          <p:sp>
            <p:nvSpPr>
              <p:cNvPr id="8" name="Tekstvak 7">
                <a:extLst>
                  <a:ext uri="{FF2B5EF4-FFF2-40B4-BE49-F238E27FC236}">
                    <a16:creationId xmlns:a16="http://schemas.microsoft.com/office/drawing/2014/main" id="{109DB3D8-3071-4EC8-BFFD-848303B85FB9}"/>
                  </a:ext>
                </a:extLst>
              </p:cNvPr>
              <p:cNvSpPr txBox="1">
                <a:spLocks noRot="1" noChangeAspect="1" noMove="1" noResize="1" noEditPoints="1" noAdjustHandles="1" noChangeArrowheads="1" noChangeShapeType="1" noTextEdit="1"/>
              </p:cNvSpPr>
              <p:nvPr/>
            </p:nvSpPr>
            <p:spPr>
              <a:xfrm>
                <a:off x="1618088" y="2654423"/>
                <a:ext cx="2078774" cy="276999"/>
              </a:xfrm>
              <a:prstGeom prst="rect">
                <a:avLst/>
              </a:prstGeom>
              <a:blipFill>
                <a:blip r:embed="rId5"/>
                <a:stretch>
                  <a:fillRect l="-587"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368B0118-AE86-4175-97B1-5E50F53D9B35}"/>
                  </a:ext>
                </a:extLst>
              </p:cNvPr>
              <p:cNvSpPr txBox="1"/>
              <p:nvPr/>
            </p:nvSpPr>
            <p:spPr>
              <a:xfrm>
                <a:off x="1618088" y="3312606"/>
                <a:ext cx="21837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=6</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6</m:t>
                          </m:r>
                        </m:e>
                        <m:sup>
                          <m:r>
                            <a:rPr lang="nl-NL" b="0" i="1" smtClean="0">
                              <a:latin typeface="Cambria Math" panose="02040503050406030204" pitchFamily="18" charset="0"/>
                              <a:ea typeface="Cambria Math" panose="02040503050406030204" pitchFamily="18" charset="0"/>
                            </a:rPr>
                            <m:t>𝑛</m:t>
                          </m:r>
                        </m:sup>
                      </m:sSup>
                      <m:r>
                        <a:rPr lang="nl-NL" b="0" i="1" smtClean="0">
                          <a:latin typeface="Cambria Math" panose="02040503050406030204" pitchFamily="18" charset="0"/>
                          <a:ea typeface="Cambria Math" panose="02040503050406030204" pitchFamily="18" charset="0"/>
                        </a:rPr>
                        <m:t>−6∙</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5</m:t>
                          </m:r>
                        </m:e>
                        <m:sup>
                          <m:r>
                            <a:rPr lang="nl-NL" b="0" i="1" smtClean="0">
                              <a:latin typeface="Cambria Math" panose="02040503050406030204" pitchFamily="18" charset="0"/>
                              <a:ea typeface="Cambria Math" panose="02040503050406030204" pitchFamily="18" charset="0"/>
                            </a:rPr>
                            <m:t>𝑛</m:t>
                          </m:r>
                        </m:sup>
                      </m:sSup>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5</m:t>
                          </m:r>
                        </m:e>
                        <m:sup>
                          <m:r>
                            <a:rPr lang="nl-NL" b="0" i="1" smtClean="0">
                              <a:latin typeface="Cambria Math" panose="02040503050406030204" pitchFamily="18" charset="0"/>
                              <a:ea typeface="Cambria Math" panose="02040503050406030204" pitchFamily="18" charset="0"/>
                            </a:rPr>
                            <m:t>𝑛</m:t>
                          </m:r>
                        </m:sup>
                      </m:sSup>
                    </m:oMath>
                  </m:oMathPara>
                </a14:m>
                <a:endParaRPr lang="nl-BE" dirty="0"/>
              </a:p>
            </p:txBody>
          </p:sp>
        </mc:Choice>
        <mc:Fallback xmlns="">
          <p:sp>
            <p:nvSpPr>
              <p:cNvPr id="9" name="Tekstvak 8">
                <a:extLst>
                  <a:ext uri="{FF2B5EF4-FFF2-40B4-BE49-F238E27FC236}">
                    <a16:creationId xmlns:a16="http://schemas.microsoft.com/office/drawing/2014/main" id="{368B0118-AE86-4175-97B1-5E50F53D9B35}"/>
                  </a:ext>
                </a:extLst>
              </p:cNvPr>
              <p:cNvSpPr txBox="1">
                <a:spLocks noRot="1" noChangeAspect="1" noMove="1" noResize="1" noEditPoints="1" noAdjustHandles="1" noChangeArrowheads="1" noChangeShapeType="1" noTextEdit="1"/>
              </p:cNvSpPr>
              <p:nvPr/>
            </p:nvSpPr>
            <p:spPr>
              <a:xfrm>
                <a:off x="1618088" y="3312606"/>
                <a:ext cx="2183738" cy="276999"/>
              </a:xfrm>
              <a:prstGeom prst="rect">
                <a:avLst/>
              </a:prstGeom>
              <a:blipFill>
                <a:blip r:embed="rId6"/>
                <a:stretch>
                  <a:fillRect l="-557"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A3598DDC-AF0B-468C-9444-F8C95E9AFCAA}"/>
                  </a:ext>
                </a:extLst>
              </p:cNvPr>
              <p:cNvSpPr txBox="1"/>
              <p:nvPr/>
            </p:nvSpPr>
            <p:spPr>
              <a:xfrm>
                <a:off x="1618088" y="3994396"/>
                <a:ext cx="210679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6</m:t>
                          </m:r>
                        </m:e>
                        <m:sup>
                          <m:r>
                            <a:rPr lang="nl-NL" b="0" i="1" smtClean="0">
                              <a:latin typeface="Cambria Math" panose="02040503050406030204" pitchFamily="18" charset="0"/>
                              <a:ea typeface="Cambria Math" panose="02040503050406030204" pitchFamily="18" charset="0"/>
                            </a:rPr>
                            <m:t>𝑛</m:t>
                          </m:r>
                          <m:r>
                            <a:rPr lang="nl-NL" b="0" i="1" smtClean="0">
                              <a:latin typeface="Cambria Math" panose="02040503050406030204" pitchFamily="18" charset="0"/>
                              <a:ea typeface="Cambria Math" panose="02040503050406030204" pitchFamily="18" charset="0"/>
                            </a:rPr>
                            <m:t>+1</m:t>
                          </m:r>
                        </m:sup>
                      </m:sSup>
                      <m:r>
                        <a:rPr lang="nl-NL" b="0" i="1" smtClean="0">
                          <a:latin typeface="Cambria Math" panose="02040503050406030204" pitchFamily="18" charset="0"/>
                          <a:ea typeface="Cambria Math" panose="02040503050406030204" pitchFamily="18" charset="0"/>
                        </a:rPr>
                        <m:t>−6∙</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5</m:t>
                          </m:r>
                        </m:e>
                        <m:sup>
                          <m:r>
                            <a:rPr lang="nl-NL" b="0" i="1" smtClean="0">
                              <a:latin typeface="Cambria Math" panose="02040503050406030204" pitchFamily="18" charset="0"/>
                              <a:ea typeface="Cambria Math" panose="02040503050406030204" pitchFamily="18" charset="0"/>
                            </a:rPr>
                            <m:t>𝑛</m:t>
                          </m:r>
                        </m:sup>
                      </m:sSup>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5</m:t>
                          </m:r>
                        </m:e>
                        <m:sup>
                          <m:r>
                            <a:rPr lang="nl-NL" b="0" i="1" smtClean="0">
                              <a:latin typeface="Cambria Math" panose="02040503050406030204" pitchFamily="18" charset="0"/>
                              <a:ea typeface="Cambria Math" panose="02040503050406030204" pitchFamily="18" charset="0"/>
                            </a:rPr>
                            <m:t>𝑛</m:t>
                          </m:r>
                        </m:sup>
                      </m:sSup>
                    </m:oMath>
                  </m:oMathPara>
                </a14:m>
                <a:endParaRPr lang="nl-BE" dirty="0"/>
              </a:p>
            </p:txBody>
          </p:sp>
        </mc:Choice>
        <mc:Fallback xmlns="">
          <p:sp>
            <p:nvSpPr>
              <p:cNvPr id="10" name="Tekstvak 9">
                <a:extLst>
                  <a:ext uri="{FF2B5EF4-FFF2-40B4-BE49-F238E27FC236}">
                    <a16:creationId xmlns:a16="http://schemas.microsoft.com/office/drawing/2014/main" id="{A3598DDC-AF0B-468C-9444-F8C95E9AFCAA}"/>
                  </a:ext>
                </a:extLst>
              </p:cNvPr>
              <p:cNvSpPr txBox="1">
                <a:spLocks noRot="1" noChangeAspect="1" noMove="1" noResize="1" noEditPoints="1" noAdjustHandles="1" noChangeArrowheads="1" noChangeShapeType="1" noTextEdit="1"/>
              </p:cNvSpPr>
              <p:nvPr/>
            </p:nvSpPr>
            <p:spPr>
              <a:xfrm>
                <a:off x="1618088" y="3994396"/>
                <a:ext cx="2106794" cy="276999"/>
              </a:xfrm>
              <a:prstGeom prst="rect">
                <a:avLst/>
              </a:prstGeom>
              <a:blipFill>
                <a:blip r:embed="rId7"/>
                <a:stretch>
                  <a:fillRect l="-578" t="-4348"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4B00F493-C366-4E4E-8AA4-0183C585A6E2}"/>
                  </a:ext>
                </a:extLst>
              </p:cNvPr>
              <p:cNvSpPr txBox="1"/>
              <p:nvPr/>
            </p:nvSpPr>
            <p:spPr>
              <a:xfrm>
                <a:off x="1618088" y="4652579"/>
                <a:ext cx="21825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6</m:t>
                          </m:r>
                        </m:e>
                        <m:sup>
                          <m:r>
                            <a:rPr lang="nl-NL" b="0" i="1" smtClean="0">
                              <a:latin typeface="Cambria Math" panose="02040503050406030204" pitchFamily="18" charset="0"/>
                              <a:ea typeface="Cambria Math" panose="02040503050406030204" pitchFamily="18" charset="0"/>
                            </a:rPr>
                            <m:t>𝑛</m:t>
                          </m:r>
                          <m:r>
                            <a:rPr lang="nl-NL" b="0" i="1" smtClean="0">
                              <a:latin typeface="Cambria Math" panose="02040503050406030204" pitchFamily="18" charset="0"/>
                              <a:ea typeface="Cambria Math" panose="02040503050406030204" pitchFamily="18" charset="0"/>
                            </a:rPr>
                            <m:t>+1</m:t>
                          </m:r>
                        </m:sup>
                      </m:sSup>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5</m:t>
                          </m:r>
                        </m:e>
                        <m:sup>
                          <m:r>
                            <a:rPr lang="nl-NL" b="0" i="1" smtClean="0">
                              <a:latin typeface="Cambria Math" panose="02040503050406030204" pitchFamily="18" charset="0"/>
                              <a:ea typeface="Cambria Math" panose="02040503050406030204" pitchFamily="18" charset="0"/>
                            </a:rPr>
                            <m:t>𝑛</m:t>
                          </m:r>
                        </m:sup>
                      </m:sSup>
                      <m:r>
                        <a:rPr lang="nl-NL" b="0" i="1" smtClean="0">
                          <a:latin typeface="Cambria Math" panose="02040503050406030204" pitchFamily="18" charset="0"/>
                          <a:ea typeface="Cambria Math" panose="02040503050406030204" pitchFamily="18" charset="0"/>
                        </a:rPr>
                        <m:t>(−6+1)</m:t>
                      </m:r>
                    </m:oMath>
                  </m:oMathPara>
                </a14:m>
                <a:endParaRPr lang="nl-BE" dirty="0"/>
              </a:p>
            </p:txBody>
          </p:sp>
        </mc:Choice>
        <mc:Fallback xmlns="">
          <p:sp>
            <p:nvSpPr>
              <p:cNvPr id="11" name="Tekstvak 10">
                <a:extLst>
                  <a:ext uri="{FF2B5EF4-FFF2-40B4-BE49-F238E27FC236}">
                    <a16:creationId xmlns:a16="http://schemas.microsoft.com/office/drawing/2014/main" id="{4B00F493-C366-4E4E-8AA4-0183C585A6E2}"/>
                  </a:ext>
                </a:extLst>
              </p:cNvPr>
              <p:cNvSpPr txBox="1">
                <a:spLocks noRot="1" noChangeAspect="1" noMove="1" noResize="1" noEditPoints="1" noAdjustHandles="1" noChangeArrowheads="1" noChangeShapeType="1" noTextEdit="1"/>
              </p:cNvSpPr>
              <p:nvPr/>
            </p:nvSpPr>
            <p:spPr>
              <a:xfrm>
                <a:off x="1618088" y="4652579"/>
                <a:ext cx="2182521" cy="276999"/>
              </a:xfrm>
              <a:prstGeom prst="rect">
                <a:avLst/>
              </a:prstGeom>
              <a:blipFill>
                <a:blip r:embed="rId8"/>
                <a:stretch>
                  <a:fillRect l="-559" t="-4348" r="-3352" b="-32609"/>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EE2AF9B2-F0B5-4439-8480-3EC489616C39}"/>
                  </a:ext>
                </a:extLst>
              </p:cNvPr>
              <p:cNvSpPr txBox="1"/>
              <p:nvPr/>
            </p:nvSpPr>
            <p:spPr>
              <a:xfrm>
                <a:off x="1618087" y="5334369"/>
                <a:ext cx="177856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6</m:t>
                          </m:r>
                        </m:e>
                        <m:sup>
                          <m:r>
                            <a:rPr lang="nl-NL" b="0" i="1" smtClean="0">
                              <a:latin typeface="Cambria Math" panose="02040503050406030204" pitchFamily="18" charset="0"/>
                              <a:ea typeface="Cambria Math" panose="02040503050406030204" pitchFamily="18" charset="0"/>
                            </a:rPr>
                            <m:t>𝑛</m:t>
                          </m:r>
                          <m:r>
                            <a:rPr lang="nl-NL" b="0" i="1" smtClean="0">
                              <a:latin typeface="Cambria Math" panose="02040503050406030204" pitchFamily="18" charset="0"/>
                              <a:ea typeface="Cambria Math" panose="02040503050406030204" pitchFamily="18" charset="0"/>
                            </a:rPr>
                            <m:t>+1</m:t>
                          </m:r>
                        </m:sup>
                      </m:sSup>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5</m:t>
                          </m:r>
                        </m:e>
                        <m:sup>
                          <m:r>
                            <a:rPr lang="nl-NL" b="0" i="1" smtClean="0">
                              <a:latin typeface="Cambria Math" panose="02040503050406030204" pitchFamily="18" charset="0"/>
                              <a:ea typeface="Cambria Math" panose="02040503050406030204" pitchFamily="18" charset="0"/>
                            </a:rPr>
                            <m:t>𝑛</m:t>
                          </m:r>
                        </m:sup>
                      </m:sSup>
                      <m:r>
                        <a:rPr lang="nl-NL" b="0" i="1" smtClean="0">
                          <a:latin typeface="Cambria Math" panose="02040503050406030204" pitchFamily="18" charset="0"/>
                          <a:ea typeface="Cambria Math" panose="02040503050406030204" pitchFamily="18" charset="0"/>
                        </a:rPr>
                        <m:t>(−5)</m:t>
                      </m:r>
                    </m:oMath>
                  </m:oMathPara>
                </a14:m>
                <a:endParaRPr lang="nl-BE" dirty="0"/>
              </a:p>
            </p:txBody>
          </p:sp>
        </mc:Choice>
        <mc:Fallback xmlns="">
          <p:sp>
            <p:nvSpPr>
              <p:cNvPr id="12" name="Tekstvak 11">
                <a:extLst>
                  <a:ext uri="{FF2B5EF4-FFF2-40B4-BE49-F238E27FC236}">
                    <a16:creationId xmlns:a16="http://schemas.microsoft.com/office/drawing/2014/main" id="{EE2AF9B2-F0B5-4439-8480-3EC489616C39}"/>
                  </a:ext>
                </a:extLst>
              </p:cNvPr>
              <p:cNvSpPr txBox="1">
                <a:spLocks noRot="1" noChangeAspect="1" noMove="1" noResize="1" noEditPoints="1" noAdjustHandles="1" noChangeArrowheads="1" noChangeShapeType="1" noTextEdit="1"/>
              </p:cNvSpPr>
              <p:nvPr/>
            </p:nvSpPr>
            <p:spPr>
              <a:xfrm>
                <a:off x="1618087" y="5334369"/>
                <a:ext cx="1778564" cy="276999"/>
              </a:xfrm>
              <a:prstGeom prst="rect">
                <a:avLst/>
              </a:prstGeom>
              <a:blipFill>
                <a:blip r:embed="rId9"/>
                <a:stretch>
                  <a:fillRect l="-685" t="-4348" r="-4452" b="-32609"/>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8B7915F1-C0AA-4F42-ACDC-48B9ACDCE5A7}"/>
                  </a:ext>
                </a:extLst>
              </p:cNvPr>
              <p:cNvSpPr txBox="1"/>
              <p:nvPr/>
            </p:nvSpPr>
            <p:spPr>
              <a:xfrm>
                <a:off x="1618087" y="5934509"/>
                <a:ext cx="15044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6</m:t>
                          </m:r>
                        </m:e>
                        <m:sup>
                          <m:r>
                            <a:rPr lang="nl-NL" b="0" i="1" smtClean="0">
                              <a:latin typeface="Cambria Math" panose="02040503050406030204" pitchFamily="18" charset="0"/>
                              <a:ea typeface="Cambria Math" panose="02040503050406030204" pitchFamily="18" charset="0"/>
                            </a:rPr>
                            <m:t>𝑛</m:t>
                          </m:r>
                          <m:r>
                            <a:rPr lang="nl-NL" b="0" i="1" smtClean="0">
                              <a:latin typeface="Cambria Math" panose="02040503050406030204" pitchFamily="18" charset="0"/>
                              <a:ea typeface="Cambria Math" panose="02040503050406030204" pitchFamily="18" charset="0"/>
                            </a:rPr>
                            <m:t>+1</m:t>
                          </m:r>
                        </m:sup>
                      </m:sSup>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5</m:t>
                          </m:r>
                        </m:e>
                        <m:sup>
                          <m:r>
                            <a:rPr lang="nl-NL" b="0" i="1" smtClean="0">
                              <a:latin typeface="Cambria Math" panose="02040503050406030204" pitchFamily="18" charset="0"/>
                              <a:ea typeface="Cambria Math" panose="02040503050406030204" pitchFamily="18" charset="0"/>
                            </a:rPr>
                            <m:t>𝑛</m:t>
                          </m:r>
                          <m:r>
                            <a:rPr lang="nl-NL" b="0" i="1" smtClean="0">
                              <a:latin typeface="Cambria Math" panose="02040503050406030204" pitchFamily="18" charset="0"/>
                              <a:ea typeface="Cambria Math" panose="02040503050406030204" pitchFamily="18" charset="0"/>
                            </a:rPr>
                            <m:t>+1</m:t>
                          </m:r>
                        </m:sup>
                      </m:sSup>
                    </m:oMath>
                  </m:oMathPara>
                </a14:m>
                <a:endParaRPr lang="nl-BE" dirty="0"/>
              </a:p>
            </p:txBody>
          </p:sp>
        </mc:Choice>
        <mc:Fallback xmlns="">
          <p:sp>
            <p:nvSpPr>
              <p:cNvPr id="13" name="Tekstvak 12">
                <a:extLst>
                  <a:ext uri="{FF2B5EF4-FFF2-40B4-BE49-F238E27FC236}">
                    <a16:creationId xmlns:a16="http://schemas.microsoft.com/office/drawing/2014/main" id="{8B7915F1-C0AA-4F42-ACDC-48B9ACDCE5A7}"/>
                  </a:ext>
                </a:extLst>
              </p:cNvPr>
              <p:cNvSpPr txBox="1">
                <a:spLocks noRot="1" noChangeAspect="1" noMove="1" noResize="1" noEditPoints="1" noAdjustHandles="1" noChangeArrowheads="1" noChangeShapeType="1" noTextEdit="1"/>
              </p:cNvSpPr>
              <p:nvPr/>
            </p:nvSpPr>
            <p:spPr>
              <a:xfrm>
                <a:off x="1618087" y="5934509"/>
                <a:ext cx="1504450" cy="276999"/>
              </a:xfrm>
              <a:prstGeom prst="rect">
                <a:avLst/>
              </a:prstGeom>
              <a:blipFill>
                <a:blip r:embed="rId10"/>
                <a:stretch>
                  <a:fillRect l="-1215" t="-4444" r="-1215" b="-8889"/>
                </a:stretch>
              </a:blipFill>
            </p:spPr>
            <p:txBody>
              <a:bodyPr/>
              <a:lstStyle/>
              <a:p>
                <a:r>
                  <a:rPr lang="nl-BE">
                    <a:noFill/>
                  </a:rPr>
                  <a:t> </a:t>
                </a:r>
              </a:p>
            </p:txBody>
          </p:sp>
        </mc:Fallback>
      </mc:AlternateContent>
      <p:pic>
        <p:nvPicPr>
          <p:cNvPr id="15" name="Afbeelding 14">
            <a:extLst>
              <a:ext uri="{FF2B5EF4-FFF2-40B4-BE49-F238E27FC236}">
                <a16:creationId xmlns:a16="http://schemas.microsoft.com/office/drawing/2014/main" id="{A8B1987E-99EA-480E-8D0C-F5E5AB6C2834}"/>
              </a:ext>
            </a:extLst>
          </p:cNvPr>
          <p:cNvPicPr>
            <a:picLocks noChangeAspect="1"/>
          </p:cNvPicPr>
          <p:nvPr/>
        </p:nvPicPr>
        <p:blipFill rotWithShape="1">
          <a:blip r:embed="rId11"/>
          <a:srcRect b="32401"/>
          <a:stretch/>
        </p:blipFill>
        <p:spPr>
          <a:xfrm>
            <a:off x="4431057" y="3986236"/>
            <a:ext cx="3676650" cy="804842"/>
          </a:xfrm>
          <a:prstGeom prst="rect">
            <a:avLst/>
          </a:prstGeom>
        </p:spPr>
      </p:pic>
    </p:spTree>
    <p:extLst>
      <p:ext uri="{BB962C8B-B14F-4D97-AF65-F5344CB8AC3E}">
        <p14:creationId xmlns:p14="http://schemas.microsoft.com/office/powerpoint/2010/main" val="169680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CA1152C-D459-4416-8622-69ED27414E13}"/>
              </a:ext>
            </a:extLst>
          </p:cNvPr>
          <p:cNvPicPr>
            <a:picLocks noChangeAspect="1"/>
          </p:cNvPicPr>
          <p:nvPr/>
        </p:nvPicPr>
        <p:blipFill>
          <a:blip r:embed="rId2"/>
          <a:stretch>
            <a:fillRect/>
          </a:stretch>
        </p:blipFill>
        <p:spPr>
          <a:xfrm>
            <a:off x="1474" y="0"/>
            <a:ext cx="5943600" cy="4629150"/>
          </a:xfrm>
          <a:prstGeom prst="rect">
            <a:avLst/>
          </a:prstGeom>
        </p:spPr>
      </p:pic>
      <p:sp>
        <p:nvSpPr>
          <p:cNvPr id="5" name="Tekstvak 4">
            <a:extLst>
              <a:ext uri="{FF2B5EF4-FFF2-40B4-BE49-F238E27FC236}">
                <a16:creationId xmlns:a16="http://schemas.microsoft.com/office/drawing/2014/main" id="{DCBBB7F8-CBF8-4B71-943A-DFBAEACAA01A}"/>
              </a:ext>
            </a:extLst>
          </p:cNvPr>
          <p:cNvSpPr txBox="1"/>
          <p:nvPr/>
        </p:nvSpPr>
        <p:spPr>
          <a:xfrm>
            <a:off x="6374168" y="577048"/>
            <a:ext cx="3266982" cy="369332"/>
          </a:xfrm>
          <a:prstGeom prst="rect">
            <a:avLst/>
          </a:prstGeom>
          <a:noFill/>
        </p:spPr>
        <p:txBody>
          <a:bodyPr wrap="square" rtlCol="0">
            <a:spAutoFit/>
          </a:bodyPr>
          <a:lstStyle/>
          <a:p>
            <a:r>
              <a:rPr lang="nl-NL" dirty="0"/>
              <a:t>Halveringstijd is 6 uur </a:t>
            </a:r>
            <a:r>
              <a:rPr lang="nl-NL" dirty="0">
                <a:sym typeface="Wingdings" panose="05000000000000000000" pitchFamily="2" charset="2"/>
              </a:rPr>
              <a:t></a:t>
            </a:r>
            <a:endParaRPr lang="nl-BE" dirty="0"/>
          </a:p>
        </p:txBody>
      </p:sp>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640D2504-E899-4909-B093-89DDE81B4956}"/>
                  </a:ext>
                </a:extLst>
              </p:cNvPr>
              <p:cNvSpPr txBox="1"/>
              <p:nvPr/>
            </p:nvSpPr>
            <p:spPr>
              <a:xfrm>
                <a:off x="8676450" y="394100"/>
                <a:ext cx="1393794" cy="6109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𝑔</m:t>
                          </m:r>
                        </m:e>
                        <m:sub>
                          <m:r>
                            <a:rPr lang="nl-NL" b="0" i="1" smtClean="0">
                              <a:latin typeface="Cambria Math" panose="02040503050406030204" pitchFamily="18" charset="0"/>
                            </a:rPr>
                            <m:t>6 </m:t>
                          </m:r>
                          <m:r>
                            <a:rPr lang="nl-NL" b="0" i="1" smtClean="0">
                              <a:latin typeface="Cambria Math" panose="02040503050406030204" pitchFamily="18" charset="0"/>
                            </a:rPr>
                            <m:t>𝑢𝑢𝑟</m:t>
                          </m:r>
                        </m:sub>
                      </m:sSub>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oMath>
                  </m:oMathPara>
                </a14:m>
                <a:endParaRPr lang="nl-BE" dirty="0"/>
              </a:p>
            </p:txBody>
          </p:sp>
        </mc:Choice>
        <mc:Fallback xmlns="">
          <p:sp>
            <p:nvSpPr>
              <p:cNvPr id="6" name="Tekstvak 5">
                <a:extLst>
                  <a:ext uri="{FF2B5EF4-FFF2-40B4-BE49-F238E27FC236}">
                    <a16:creationId xmlns:a16="http://schemas.microsoft.com/office/drawing/2014/main" id="{640D2504-E899-4909-B093-89DDE81B4956}"/>
                  </a:ext>
                </a:extLst>
              </p:cNvPr>
              <p:cNvSpPr txBox="1">
                <a:spLocks noRot="1" noChangeAspect="1" noMove="1" noResize="1" noEditPoints="1" noAdjustHandles="1" noChangeArrowheads="1" noChangeShapeType="1" noTextEdit="1"/>
              </p:cNvSpPr>
              <p:nvPr/>
            </p:nvSpPr>
            <p:spPr>
              <a:xfrm>
                <a:off x="8676450" y="394100"/>
                <a:ext cx="1393794" cy="610936"/>
              </a:xfrm>
              <a:prstGeom prst="rect">
                <a:avLst/>
              </a:prstGeom>
              <a:blipFill>
                <a:blip r:embed="rId3"/>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CA09EBB9-AFE7-41DF-8296-3D72BA529A37}"/>
                  </a:ext>
                </a:extLst>
              </p:cNvPr>
              <p:cNvSpPr txBox="1"/>
              <p:nvPr/>
            </p:nvSpPr>
            <p:spPr>
              <a:xfrm>
                <a:off x="8507773" y="1336613"/>
                <a:ext cx="2056653" cy="76822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𝑔</m:t>
                          </m:r>
                        </m:e>
                        <m:sub>
                          <m:r>
                            <a:rPr lang="nl-NL" b="0" i="1" smtClean="0">
                              <a:latin typeface="Cambria Math" panose="02040503050406030204" pitchFamily="18" charset="0"/>
                            </a:rPr>
                            <m:t>24 </m:t>
                          </m:r>
                          <m:r>
                            <a:rPr lang="nl-NL" b="0" i="1" smtClean="0">
                              <a:latin typeface="Cambria Math" panose="02040503050406030204" pitchFamily="18" charset="0"/>
                            </a:rPr>
                            <m:t>𝑢𝑢𝑟</m:t>
                          </m:r>
                        </m:sub>
                      </m:sSub>
                      <m:r>
                        <a:rPr lang="nl-NL" b="0" i="1" smtClean="0">
                          <a:latin typeface="Cambria Math" panose="02040503050406030204" pitchFamily="18" charset="0"/>
                        </a:rPr>
                        <m:t>=</m:t>
                      </m:r>
                      <m:sSup>
                        <m:sSupPr>
                          <m:ctrlPr>
                            <a:rPr lang="nl-NL" b="0" i="1" smtClean="0">
                              <a:latin typeface="Cambria Math" panose="02040503050406030204" pitchFamily="18" charset="0"/>
                            </a:rPr>
                          </m:ctrlPr>
                        </m:sSupPr>
                        <m:e>
                          <m:d>
                            <m:dPr>
                              <m:ctrlPr>
                                <a:rPr lang="nl-NL" b="0" i="1" smtClean="0">
                                  <a:latin typeface="Cambria Math" panose="02040503050406030204" pitchFamily="18" charset="0"/>
                                </a:rPr>
                              </m:ctrlPr>
                            </m:dPr>
                            <m:e>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e>
                          </m:d>
                        </m:e>
                        <m:sup>
                          <m:r>
                            <a:rPr lang="nl-NL" b="0" i="1" smtClean="0">
                              <a:latin typeface="Cambria Math" panose="02040503050406030204" pitchFamily="18" charset="0"/>
                            </a:rPr>
                            <m:t>4</m:t>
                          </m:r>
                        </m:sup>
                      </m:sSup>
                    </m:oMath>
                  </m:oMathPara>
                </a14:m>
                <a:endParaRPr lang="nl-BE" dirty="0"/>
              </a:p>
            </p:txBody>
          </p:sp>
        </mc:Choice>
        <mc:Fallback xmlns="">
          <p:sp>
            <p:nvSpPr>
              <p:cNvPr id="7" name="Tekstvak 6">
                <a:extLst>
                  <a:ext uri="{FF2B5EF4-FFF2-40B4-BE49-F238E27FC236}">
                    <a16:creationId xmlns:a16="http://schemas.microsoft.com/office/drawing/2014/main" id="{CA09EBB9-AFE7-41DF-8296-3D72BA529A37}"/>
                  </a:ext>
                </a:extLst>
              </p:cNvPr>
              <p:cNvSpPr txBox="1">
                <a:spLocks noRot="1" noChangeAspect="1" noMove="1" noResize="1" noEditPoints="1" noAdjustHandles="1" noChangeArrowheads="1" noChangeShapeType="1" noTextEdit="1"/>
              </p:cNvSpPr>
              <p:nvPr/>
            </p:nvSpPr>
            <p:spPr>
              <a:xfrm>
                <a:off x="8507773" y="1336613"/>
                <a:ext cx="2056653" cy="768224"/>
              </a:xfrm>
              <a:prstGeom prst="rect">
                <a:avLst/>
              </a:prstGeom>
              <a:blipFill>
                <a:blip r:embed="rId4"/>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1D67108C-61A8-4D8D-B320-18050AF1C788}"/>
                  </a:ext>
                </a:extLst>
              </p:cNvPr>
              <p:cNvSpPr txBox="1"/>
              <p:nvPr/>
            </p:nvSpPr>
            <p:spPr>
              <a:xfrm>
                <a:off x="8614305" y="2130048"/>
                <a:ext cx="2598192" cy="6127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𝑔</m:t>
                          </m:r>
                        </m:e>
                        <m:sub>
                          <m:r>
                            <a:rPr lang="nl-NL" b="0" i="1" smtClean="0">
                              <a:latin typeface="Cambria Math" panose="02040503050406030204" pitchFamily="18" charset="0"/>
                            </a:rPr>
                            <m:t>24 </m:t>
                          </m:r>
                          <m:r>
                            <a:rPr lang="nl-NL" b="0" i="1" smtClean="0">
                              <a:latin typeface="Cambria Math" panose="02040503050406030204" pitchFamily="18" charset="0"/>
                            </a:rPr>
                            <m:t>𝑢𝑢𝑟</m:t>
                          </m:r>
                        </m:sub>
                      </m:sSub>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16</m:t>
                          </m:r>
                        </m:den>
                      </m:f>
                      <m:r>
                        <a:rPr lang="nl-NL" b="0" i="1" smtClean="0">
                          <a:latin typeface="Cambria Math" panose="02040503050406030204" pitchFamily="18" charset="0"/>
                        </a:rPr>
                        <m:t>=0,0625</m:t>
                      </m:r>
                    </m:oMath>
                  </m:oMathPara>
                </a14:m>
                <a:endParaRPr lang="nl-BE" dirty="0"/>
              </a:p>
            </p:txBody>
          </p:sp>
        </mc:Choice>
        <mc:Fallback xmlns="">
          <p:sp>
            <p:nvSpPr>
              <p:cNvPr id="8" name="Tekstvak 7">
                <a:extLst>
                  <a:ext uri="{FF2B5EF4-FFF2-40B4-BE49-F238E27FC236}">
                    <a16:creationId xmlns:a16="http://schemas.microsoft.com/office/drawing/2014/main" id="{1D67108C-61A8-4D8D-B320-18050AF1C788}"/>
                  </a:ext>
                </a:extLst>
              </p:cNvPr>
              <p:cNvSpPr txBox="1">
                <a:spLocks noRot="1" noChangeAspect="1" noMove="1" noResize="1" noEditPoints="1" noAdjustHandles="1" noChangeArrowheads="1" noChangeShapeType="1" noTextEdit="1"/>
              </p:cNvSpPr>
              <p:nvPr/>
            </p:nvSpPr>
            <p:spPr>
              <a:xfrm>
                <a:off x="8614305" y="2130048"/>
                <a:ext cx="2598192" cy="612732"/>
              </a:xfrm>
              <a:prstGeom prst="rect">
                <a:avLst/>
              </a:prstGeom>
              <a:blipFill>
                <a:blip r:embed="rId5"/>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2972A807-ED73-49D1-BF72-24E9ED50ADA0}"/>
                  </a:ext>
                </a:extLst>
              </p:cNvPr>
              <p:cNvSpPr txBox="1"/>
              <p:nvPr/>
            </p:nvSpPr>
            <p:spPr>
              <a:xfrm>
                <a:off x="6374167" y="2914892"/>
                <a:ext cx="5104659" cy="92333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nl-NL" b="0" i="1" smtClean="0">
                          <a:latin typeface="Cambria Math" panose="02040503050406030204" pitchFamily="18" charset="0"/>
                        </a:rPr>
                        <m:t>𝐴𝑛𝑡𝑤𝑜𝑜𝑟𝑑</m:t>
                      </m:r>
                      <m:r>
                        <a:rPr lang="nl-NL" b="0" i="1" smtClean="0">
                          <a:latin typeface="Cambria Math" panose="02040503050406030204" pitchFamily="18" charset="0"/>
                        </a:rPr>
                        <m:t>:</m:t>
                      </m:r>
                    </m:oMath>
                  </m:oMathPara>
                </a14:m>
                <a:endParaRPr lang="nl-NL" b="0" dirty="0"/>
              </a:p>
              <a:p>
                <a:r>
                  <a:rPr lang="nl-BE" b="1" dirty="0"/>
                  <a:t>Na 24 uur zit er nog 6,3% Tc-99m in het lichaam van de patiënt.</a:t>
                </a:r>
              </a:p>
            </p:txBody>
          </p:sp>
        </mc:Choice>
        <mc:Fallback xmlns="">
          <p:sp>
            <p:nvSpPr>
              <p:cNvPr id="9" name="Tekstvak 8">
                <a:extLst>
                  <a:ext uri="{FF2B5EF4-FFF2-40B4-BE49-F238E27FC236}">
                    <a16:creationId xmlns:a16="http://schemas.microsoft.com/office/drawing/2014/main" id="{2972A807-ED73-49D1-BF72-24E9ED50ADA0}"/>
                  </a:ext>
                </a:extLst>
              </p:cNvPr>
              <p:cNvSpPr txBox="1">
                <a:spLocks noRot="1" noChangeAspect="1" noMove="1" noResize="1" noEditPoints="1" noAdjustHandles="1" noChangeArrowheads="1" noChangeShapeType="1" noTextEdit="1"/>
              </p:cNvSpPr>
              <p:nvPr/>
            </p:nvSpPr>
            <p:spPr>
              <a:xfrm>
                <a:off x="6374167" y="2914892"/>
                <a:ext cx="5104659" cy="923330"/>
              </a:xfrm>
              <a:prstGeom prst="rect">
                <a:avLst/>
              </a:prstGeom>
              <a:blipFill>
                <a:blip r:embed="rId6"/>
                <a:stretch>
                  <a:fillRect l="-1075" r="-1075" b="-9211"/>
                </a:stretch>
              </a:blipFill>
            </p:spPr>
            <p:txBody>
              <a:bodyPr/>
              <a:lstStyle/>
              <a:p>
                <a:r>
                  <a:rPr lang="nl-BE">
                    <a:noFill/>
                  </a:rPr>
                  <a:t> </a:t>
                </a:r>
              </a:p>
            </p:txBody>
          </p:sp>
        </mc:Fallback>
      </mc:AlternateContent>
    </p:spTree>
    <p:extLst>
      <p:ext uri="{BB962C8B-B14F-4D97-AF65-F5344CB8AC3E}">
        <p14:creationId xmlns:p14="http://schemas.microsoft.com/office/powerpoint/2010/main" val="91561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2A79953-4658-4ABA-9447-EB6D9D8DD719}"/>
              </a:ext>
            </a:extLst>
          </p:cNvPr>
          <p:cNvPicPr>
            <a:picLocks noChangeAspect="1"/>
          </p:cNvPicPr>
          <p:nvPr/>
        </p:nvPicPr>
        <p:blipFill rotWithShape="1">
          <a:blip r:embed="rId2"/>
          <a:srcRect b="11711"/>
          <a:stretch/>
        </p:blipFill>
        <p:spPr>
          <a:xfrm>
            <a:off x="0" y="1"/>
            <a:ext cx="7762875" cy="4465468"/>
          </a:xfrm>
          <a:prstGeom prst="rect">
            <a:avLst/>
          </a:prstGeom>
        </p:spPr>
      </p:pic>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9D9F81CC-0F52-4FAC-8373-1C8B671ED436}"/>
                  </a:ext>
                </a:extLst>
              </p:cNvPr>
              <p:cNvSpPr txBox="1"/>
              <p:nvPr/>
            </p:nvSpPr>
            <p:spPr>
              <a:xfrm>
                <a:off x="186431" y="4669654"/>
                <a:ext cx="1719766" cy="2995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𝑔</m:t>
                          </m:r>
                        </m:e>
                        <m:sub>
                          <m:r>
                            <a:rPr lang="nl-NL" b="0" i="1" smtClean="0">
                              <a:latin typeface="Cambria Math" panose="02040503050406030204" pitchFamily="18" charset="0"/>
                            </a:rPr>
                            <m:t>7 </m:t>
                          </m:r>
                          <m:r>
                            <a:rPr lang="nl-NL" b="0" i="1" smtClean="0">
                              <a:latin typeface="Cambria Math" panose="02040503050406030204" pitchFamily="18" charset="0"/>
                            </a:rPr>
                            <m:t>𝑑𝑎𝑔𝑒𝑛</m:t>
                          </m:r>
                        </m:sub>
                      </m:sSub>
                      <m:r>
                        <a:rPr lang="nl-NL" b="0" i="1" smtClean="0">
                          <a:latin typeface="Cambria Math" panose="02040503050406030204" pitchFamily="18" charset="0"/>
                        </a:rPr>
                        <m:t>=0,173</m:t>
                      </m:r>
                    </m:oMath>
                  </m:oMathPara>
                </a14:m>
                <a:endParaRPr lang="nl-BE" dirty="0"/>
              </a:p>
            </p:txBody>
          </p:sp>
        </mc:Choice>
        <mc:Fallback xmlns="">
          <p:sp>
            <p:nvSpPr>
              <p:cNvPr id="5" name="Tekstvak 4">
                <a:extLst>
                  <a:ext uri="{FF2B5EF4-FFF2-40B4-BE49-F238E27FC236}">
                    <a16:creationId xmlns:a16="http://schemas.microsoft.com/office/drawing/2014/main" id="{9D9F81CC-0F52-4FAC-8373-1C8B671ED436}"/>
                  </a:ext>
                </a:extLst>
              </p:cNvPr>
              <p:cNvSpPr txBox="1">
                <a:spLocks noRot="1" noChangeAspect="1" noMove="1" noResize="1" noEditPoints="1" noAdjustHandles="1" noChangeArrowheads="1" noChangeShapeType="1" noTextEdit="1"/>
              </p:cNvSpPr>
              <p:nvPr/>
            </p:nvSpPr>
            <p:spPr>
              <a:xfrm>
                <a:off x="186431" y="4669654"/>
                <a:ext cx="1719766" cy="299569"/>
              </a:xfrm>
              <a:prstGeom prst="rect">
                <a:avLst/>
              </a:prstGeom>
              <a:blipFill>
                <a:blip r:embed="rId3"/>
                <a:stretch>
                  <a:fillRect l="-2837" r="-2837" b="-28571"/>
                </a:stretch>
              </a:blipFill>
            </p:spPr>
            <p:txBody>
              <a:bodyPr/>
              <a:lstStyle/>
              <a:p>
                <a:r>
                  <a:rPr lang="nl-BE">
                    <a:noFill/>
                  </a:rPr>
                  <a:t> </a:t>
                </a:r>
              </a:p>
            </p:txBody>
          </p:sp>
        </mc:Fallback>
      </mc:AlternateContent>
      <p:cxnSp>
        <p:nvCxnSpPr>
          <p:cNvPr id="8" name="Rechte verbindingslijn 7">
            <a:extLst>
              <a:ext uri="{FF2B5EF4-FFF2-40B4-BE49-F238E27FC236}">
                <a16:creationId xmlns:a16="http://schemas.microsoft.com/office/drawing/2014/main" id="{C215EF84-3405-4C79-8637-AB935C2D3FE2}"/>
              </a:ext>
            </a:extLst>
          </p:cNvPr>
          <p:cNvCxnSpPr>
            <a:cxnSpLocks/>
          </p:cNvCxnSpPr>
          <p:nvPr/>
        </p:nvCxnSpPr>
        <p:spPr>
          <a:xfrm>
            <a:off x="1100831" y="3491143"/>
            <a:ext cx="2405848" cy="0"/>
          </a:xfrm>
          <a:prstGeom prst="line">
            <a:avLst/>
          </a:prstGeom>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F1F69C6E-D1A0-4BEB-AD7A-B555F753E5DA}"/>
                  </a:ext>
                </a:extLst>
              </p:cNvPr>
              <p:cNvSpPr txBox="1"/>
              <p:nvPr/>
            </p:nvSpPr>
            <p:spPr>
              <a:xfrm>
                <a:off x="186431" y="5193224"/>
                <a:ext cx="3874459" cy="4303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𝑔</m:t>
                          </m:r>
                        </m:e>
                        <m:sub>
                          <m:r>
                            <a:rPr lang="nl-NL" b="0" i="1" smtClean="0">
                              <a:latin typeface="Cambria Math" panose="02040503050406030204" pitchFamily="18" charset="0"/>
                            </a:rPr>
                            <m:t>1 </m:t>
                          </m:r>
                          <m:r>
                            <a:rPr lang="nl-NL" b="0" i="1" smtClean="0">
                              <a:latin typeface="Cambria Math" panose="02040503050406030204" pitchFamily="18" charset="0"/>
                            </a:rPr>
                            <m:t>𝑑𝑎𝑔</m:t>
                          </m:r>
                        </m:sub>
                      </m:sSub>
                      <m:r>
                        <a:rPr lang="nl-NL" b="0" i="1" smtClean="0">
                          <a:latin typeface="Cambria Math" panose="02040503050406030204" pitchFamily="18" charset="0"/>
                        </a:rPr>
                        <m:t>=</m:t>
                      </m:r>
                      <m:sSup>
                        <m:sSupPr>
                          <m:ctrlPr>
                            <a:rPr lang="nl-NL" b="0" i="1" smtClean="0">
                              <a:latin typeface="Cambria Math" panose="02040503050406030204" pitchFamily="18" charset="0"/>
                            </a:rPr>
                          </m:ctrlPr>
                        </m:sSupPr>
                        <m:e>
                          <m:d>
                            <m:dPr>
                              <m:ctrlPr>
                                <a:rPr lang="nl-NL" b="0" i="1" smtClean="0">
                                  <a:latin typeface="Cambria Math" panose="02040503050406030204" pitchFamily="18" charset="0"/>
                                </a:rPr>
                              </m:ctrlPr>
                            </m:dPr>
                            <m:e>
                              <m:r>
                                <a:rPr lang="nl-NL" b="0" i="1" smtClean="0">
                                  <a:latin typeface="Cambria Math" panose="02040503050406030204" pitchFamily="18" charset="0"/>
                                </a:rPr>
                                <m:t>0,173</m:t>
                              </m:r>
                            </m:e>
                          </m:d>
                        </m:e>
                        <m:sup>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7</m:t>
                              </m:r>
                            </m:den>
                          </m:f>
                        </m:sup>
                      </m:sSup>
                      <m:r>
                        <a:rPr lang="nl-NL" b="0" i="1" smtClean="0">
                          <a:latin typeface="Cambria Math" panose="02040503050406030204" pitchFamily="18" charset="0"/>
                        </a:rPr>
                        <m:t>=0,7783…</m:t>
                      </m:r>
                      <m:r>
                        <a:rPr lang="nl-NL" b="0" i="1" smtClean="0">
                          <a:latin typeface="Cambria Math" panose="02040503050406030204" pitchFamily="18" charset="0"/>
                          <a:ea typeface="Cambria Math" panose="02040503050406030204" pitchFamily="18" charset="0"/>
                        </a:rPr>
                        <m:t>≈0,778</m:t>
                      </m:r>
                    </m:oMath>
                  </m:oMathPara>
                </a14:m>
                <a:endParaRPr lang="nl-BE" dirty="0"/>
              </a:p>
            </p:txBody>
          </p:sp>
        </mc:Choice>
        <mc:Fallback xmlns="">
          <p:sp>
            <p:nvSpPr>
              <p:cNvPr id="10" name="Tekstvak 9">
                <a:extLst>
                  <a:ext uri="{FF2B5EF4-FFF2-40B4-BE49-F238E27FC236}">
                    <a16:creationId xmlns:a16="http://schemas.microsoft.com/office/drawing/2014/main" id="{F1F69C6E-D1A0-4BEB-AD7A-B555F753E5DA}"/>
                  </a:ext>
                </a:extLst>
              </p:cNvPr>
              <p:cNvSpPr txBox="1">
                <a:spLocks noRot="1" noChangeAspect="1" noMove="1" noResize="1" noEditPoints="1" noAdjustHandles="1" noChangeArrowheads="1" noChangeShapeType="1" noTextEdit="1"/>
              </p:cNvSpPr>
              <p:nvPr/>
            </p:nvSpPr>
            <p:spPr>
              <a:xfrm>
                <a:off x="186431" y="5193224"/>
                <a:ext cx="3874459" cy="430311"/>
              </a:xfrm>
              <a:prstGeom prst="rect">
                <a:avLst/>
              </a:prstGeom>
              <a:blipFill>
                <a:blip r:embed="rId4"/>
                <a:stretch>
                  <a:fillRect b="-1429"/>
                </a:stretch>
              </a:blipFill>
            </p:spPr>
            <p:txBody>
              <a:bodyPr/>
              <a:lstStyle/>
              <a:p>
                <a:r>
                  <a:rPr lang="nl-BE">
                    <a:noFill/>
                  </a:rPr>
                  <a:t> </a:t>
                </a:r>
              </a:p>
            </p:txBody>
          </p:sp>
        </mc:Fallback>
      </mc:AlternateContent>
      <p:sp>
        <p:nvSpPr>
          <p:cNvPr id="12" name="Tekstvak 11">
            <a:extLst>
              <a:ext uri="{FF2B5EF4-FFF2-40B4-BE49-F238E27FC236}">
                <a16:creationId xmlns:a16="http://schemas.microsoft.com/office/drawing/2014/main" id="{F405012C-EBE7-4C5E-A147-38A1E96D0EB3}"/>
              </a:ext>
            </a:extLst>
          </p:cNvPr>
          <p:cNvSpPr txBox="1"/>
          <p:nvPr/>
        </p:nvSpPr>
        <p:spPr>
          <a:xfrm>
            <a:off x="186431" y="6207191"/>
            <a:ext cx="3684233" cy="369332"/>
          </a:xfrm>
          <a:prstGeom prst="rect">
            <a:avLst/>
          </a:prstGeom>
          <a:noFill/>
        </p:spPr>
        <p:txBody>
          <a:bodyPr wrap="square" rtlCol="0">
            <a:spAutoFit/>
          </a:bodyPr>
          <a:lstStyle/>
          <a:p>
            <a:r>
              <a:rPr lang="nl-NL" dirty="0"/>
              <a:t>Na één dag blijft er dus 77,8 % over.</a:t>
            </a:r>
            <a:endParaRPr lang="nl-BE" dirty="0"/>
          </a:p>
        </p:txBody>
      </p:sp>
      <p:sp>
        <p:nvSpPr>
          <p:cNvPr id="13" name="Tekstvak 12">
            <a:extLst>
              <a:ext uri="{FF2B5EF4-FFF2-40B4-BE49-F238E27FC236}">
                <a16:creationId xmlns:a16="http://schemas.microsoft.com/office/drawing/2014/main" id="{8D19DDE5-FEF2-46BB-824B-22AE1E2C8C6A}"/>
              </a:ext>
            </a:extLst>
          </p:cNvPr>
          <p:cNvSpPr txBox="1"/>
          <p:nvPr/>
        </p:nvSpPr>
        <p:spPr>
          <a:xfrm>
            <a:off x="3881437" y="5930192"/>
            <a:ext cx="6223247" cy="646331"/>
          </a:xfrm>
          <a:prstGeom prst="rect">
            <a:avLst/>
          </a:prstGeom>
          <a:noFill/>
        </p:spPr>
        <p:txBody>
          <a:bodyPr wrap="square" rtlCol="0">
            <a:spAutoFit/>
          </a:bodyPr>
          <a:lstStyle/>
          <a:p>
            <a:r>
              <a:rPr lang="nl-NL" dirty="0"/>
              <a:t>Antwoord:</a:t>
            </a:r>
          </a:p>
          <a:p>
            <a:r>
              <a:rPr lang="nl-NL" b="1" dirty="0"/>
              <a:t>M.a.w. na één dag neemt de hoeveelheid af met 22,2%.</a:t>
            </a:r>
            <a:endParaRPr lang="nl-BE" b="1" dirty="0"/>
          </a:p>
        </p:txBody>
      </p:sp>
    </p:spTree>
    <p:extLst>
      <p:ext uri="{BB962C8B-B14F-4D97-AF65-F5344CB8AC3E}">
        <p14:creationId xmlns:p14="http://schemas.microsoft.com/office/powerpoint/2010/main" val="85910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2A79953-4658-4ABA-9447-EB6D9D8DD719}"/>
              </a:ext>
            </a:extLst>
          </p:cNvPr>
          <p:cNvPicPr>
            <a:picLocks noChangeAspect="1"/>
          </p:cNvPicPr>
          <p:nvPr/>
        </p:nvPicPr>
        <p:blipFill>
          <a:blip r:embed="rId2"/>
          <a:stretch>
            <a:fillRect/>
          </a:stretch>
        </p:blipFill>
        <p:spPr>
          <a:xfrm>
            <a:off x="0" y="0"/>
            <a:ext cx="7762875" cy="5057775"/>
          </a:xfrm>
          <a:prstGeom prst="rect">
            <a:avLst/>
          </a:prstGeom>
        </p:spPr>
      </p:pic>
      <mc:AlternateContent xmlns:mc="http://schemas.openxmlformats.org/markup-compatibility/2006" xmlns:a14="http://schemas.microsoft.com/office/drawing/2010/main">
        <mc:Choice Requires="a14">
          <p:sp>
            <p:nvSpPr>
              <p:cNvPr id="2" name="Tekstvak 1">
                <a:extLst>
                  <a:ext uri="{FF2B5EF4-FFF2-40B4-BE49-F238E27FC236}">
                    <a16:creationId xmlns:a16="http://schemas.microsoft.com/office/drawing/2014/main" id="{48A4A6D3-7DBE-46E9-A819-EBE3CE09DEA0}"/>
                  </a:ext>
                </a:extLst>
              </p:cNvPr>
              <p:cNvSpPr txBox="1"/>
              <p:nvPr/>
            </p:nvSpPr>
            <p:spPr>
              <a:xfrm>
                <a:off x="301841" y="5255581"/>
                <a:ext cx="1131335"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nl-NL" b="0" i="1" smtClean="0">
                              <a:latin typeface="Cambria Math" panose="02040503050406030204" pitchFamily="18" charset="0"/>
                            </a:rPr>
                          </m:ctrlPr>
                        </m:sSupPr>
                        <m:e>
                          <m:r>
                            <a:rPr lang="nl-NL" b="0" i="1" smtClean="0">
                              <a:latin typeface="Cambria Math" panose="02040503050406030204" pitchFamily="18" charset="0"/>
                            </a:rPr>
                            <m:t>0,778</m:t>
                          </m:r>
                        </m:e>
                        <m:sup>
                          <m:r>
                            <a:rPr lang="nl-NL" b="0" i="1" smtClean="0">
                              <a:latin typeface="Cambria Math" panose="02040503050406030204" pitchFamily="18" charset="0"/>
                            </a:rPr>
                            <m:t>𝑡</m:t>
                          </m:r>
                        </m:sup>
                      </m:sSup>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oMath>
                  </m:oMathPara>
                </a14:m>
                <a:endParaRPr lang="nl-BE" dirty="0"/>
              </a:p>
            </p:txBody>
          </p:sp>
        </mc:Choice>
        <mc:Fallback xmlns="">
          <p:sp>
            <p:nvSpPr>
              <p:cNvPr id="2" name="Tekstvak 1">
                <a:extLst>
                  <a:ext uri="{FF2B5EF4-FFF2-40B4-BE49-F238E27FC236}">
                    <a16:creationId xmlns:a16="http://schemas.microsoft.com/office/drawing/2014/main" id="{48A4A6D3-7DBE-46E9-A819-EBE3CE09DEA0}"/>
                  </a:ext>
                </a:extLst>
              </p:cNvPr>
              <p:cNvSpPr txBox="1">
                <a:spLocks noRot="1" noChangeAspect="1" noMove="1" noResize="1" noEditPoints="1" noAdjustHandles="1" noChangeArrowheads="1" noChangeShapeType="1" noTextEdit="1"/>
              </p:cNvSpPr>
              <p:nvPr/>
            </p:nvSpPr>
            <p:spPr>
              <a:xfrm>
                <a:off x="301841" y="5255581"/>
                <a:ext cx="1131335" cy="518604"/>
              </a:xfrm>
              <a:prstGeom prst="rect">
                <a:avLst/>
              </a:prstGeom>
              <a:blipFill>
                <a:blip r:embed="rId3"/>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3" name="Tekstvak 2">
                <a:extLst>
                  <a:ext uri="{FF2B5EF4-FFF2-40B4-BE49-F238E27FC236}">
                    <a16:creationId xmlns:a16="http://schemas.microsoft.com/office/drawing/2014/main" id="{07426430-50BE-4066-ABBA-090A4AC97D33}"/>
                  </a:ext>
                </a:extLst>
              </p:cNvPr>
              <p:cNvSpPr txBox="1"/>
              <p:nvPr/>
            </p:nvSpPr>
            <p:spPr>
              <a:xfrm>
                <a:off x="301841" y="5971991"/>
                <a:ext cx="3701988" cy="369332"/>
              </a:xfrm>
              <a:prstGeom prst="rect">
                <a:avLst/>
              </a:prstGeom>
              <a:noFill/>
            </p:spPr>
            <p:txBody>
              <a:bodyPr wrap="square" rtlCol="0">
                <a:spAutoFit/>
              </a:bodyPr>
              <a:lstStyle/>
              <a:p>
                <a:r>
                  <a:rPr lang="nl-NL" dirty="0" err="1"/>
                  <a:t>Intersect</a:t>
                </a:r>
                <a:r>
                  <a:rPr lang="nl-NL" dirty="0"/>
                  <a:t> geeft </a:t>
                </a:r>
                <a14:m>
                  <m:oMath xmlns:m="http://schemas.openxmlformats.org/officeDocument/2006/math">
                    <m:r>
                      <a:rPr lang="nl-NL" i="1" dirty="0" smtClean="0">
                        <a:latin typeface="Cambria Math" panose="02040503050406030204" pitchFamily="18" charset="0"/>
                      </a:rPr>
                      <m:t>𝑡</m:t>
                    </m:r>
                    <m:r>
                      <a:rPr lang="nl-NL" i="1" dirty="0" smtClean="0">
                        <a:latin typeface="Cambria Math" panose="02040503050406030204" pitchFamily="18" charset="0"/>
                      </a:rPr>
                      <m:t>=2,761…</m:t>
                    </m:r>
                  </m:oMath>
                </a14:m>
                <a:r>
                  <a:rPr lang="nl-BE" dirty="0"/>
                  <a:t> dagen</a:t>
                </a:r>
              </a:p>
            </p:txBody>
          </p:sp>
        </mc:Choice>
        <mc:Fallback xmlns="">
          <p:sp>
            <p:nvSpPr>
              <p:cNvPr id="3" name="Tekstvak 2">
                <a:extLst>
                  <a:ext uri="{FF2B5EF4-FFF2-40B4-BE49-F238E27FC236}">
                    <a16:creationId xmlns:a16="http://schemas.microsoft.com/office/drawing/2014/main" id="{07426430-50BE-4066-ABBA-090A4AC97D33}"/>
                  </a:ext>
                </a:extLst>
              </p:cNvPr>
              <p:cNvSpPr txBox="1">
                <a:spLocks noRot="1" noChangeAspect="1" noMove="1" noResize="1" noEditPoints="1" noAdjustHandles="1" noChangeArrowheads="1" noChangeShapeType="1" noTextEdit="1"/>
              </p:cNvSpPr>
              <p:nvPr/>
            </p:nvSpPr>
            <p:spPr>
              <a:xfrm>
                <a:off x="301841" y="5971991"/>
                <a:ext cx="3701988" cy="369332"/>
              </a:xfrm>
              <a:prstGeom prst="rect">
                <a:avLst/>
              </a:prstGeom>
              <a:blipFill>
                <a:blip r:embed="rId4"/>
                <a:stretch>
                  <a:fillRect l="-1483" t="-10000" b="-26667"/>
                </a:stretch>
              </a:blipFill>
            </p:spPr>
            <p:txBody>
              <a:bodyPr/>
              <a:lstStyle/>
              <a:p>
                <a:r>
                  <a:rPr lang="nl-BE">
                    <a:noFill/>
                  </a:rPr>
                  <a:t> </a:t>
                </a:r>
              </a:p>
            </p:txBody>
          </p:sp>
        </mc:Fallback>
      </mc:AlternateContent>
      <p:sp>
        <p:nvSpPr>
          <p:cNvPr id="5" name="Tekstvak 4">
            <a:extLst>
              <a:ext uri="{FF2B5EF4-FFF2-40B4-BE49-F238E27FC236}">
                <a16:creationId xmlns:a16="http://schemas.microsoft.com/office/drawing/2014/main" id="{17BD3A82-A494-4C5E-BC12-C6A06C24CE17}"/>
              </a:ext>
            </a:extLst>
          </p:cNvPr>
          <p:cNvSpPr txBox="1"/>
          <p:nvPr/>
        </p:nvSpPr>
        <p:spPr>
          <a:xfrm>
            <a:off x="7410727" y="5494631"/>
            <a:ext cx="4781273" cy="923330"/>
          </a:xfrm>
          <a:prstGeom prst="rect">
            <a:avLst/>
          </a:prstGeom>
          <a:noFill/>
        </p:spPr>
        <p:txBody>
          <a:bodyPr wrap="square" rtlCol="0">
            <a:spAutoFit/>
          </a:bodyPr>
          <a:lstStyle/>
          <a:p>
            <a:r>
              <a:rPr lang="nl-NL" dirty="0"/>
              <a:t>Antwoord:</a:t>
            </a:r>
          </a:p>
          <a:p>
            <a:r>
              <a:rPr lang="nl-BE" b="1" dirty="0"/>
              <a:t>Na 66,3 uur is de hoeveelheid Mo-99in de container gehalveerd.</a:t>
            </a:r>
          </a:p>
        </p:txBody>
      </p:sp>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41192B06-E6AF-41FF-9ADB-DF5064140DB9}"/>
                  </a:ext>
                </a:extLst>
              </p:cNvPr>
              <p:cNvSpPr txBox="1"/>
              <p:nvPr/>
            </p:nvSpPr>
            <p:spPr>
              <a:xfrm>
                <a:off x="3583618" y="5987798"/>
                <a:ext cx="2512382" cy="369332"/>
              </a:xfrm>
              <a:prstGeom prst="rect">
                <a:avLst/>
              </a:prstGeom>
              <a:noFill/>
            </p:spPr>
            <p:txBody>
              <a:bodyPr wrap="square" rtlCol="0">
                <a:spAutoFit/>
              </a:bodyPr>
              <a:lstStyle/>
              <a:p>
                <a14:m>
                  <m:oMath xmlns:m="http://schemas.openxmlformats.org/officeDocument/2006/math">
                    <m:r>
                      <a:rPr lang="nl-NL" b="0" i="1" smtClean="0">
                        <a:latin typeface="Cambria Math" panose="02040503050406030204" pitchFamily="18" charset="0"/>
                        <a:ea typeface="Cambria Math" panose="02040503050406030204" pitchFamily="18" charset="0"/>
                      </a:rPr>
                      <m:t>=2,761…∙24</m:t>
                    </m:r>
                  </m:oMath>
                </a14:m>
                <a:r>
                  <a:rPr lang="nl-BE" dirty="0"/>
                  <a:t> uur</a:t>
                </a:r>
              </a:p>
            </p:txBody>
          </p:sp>
        </mc:Choice>
        <mc:Fallback xmlns="">
          <p:sp>
            <p:nvSpPr>
              <p:cNvPr id="6" name="Tekstvak 5">
                <a:extLst>
                  <a:ext uri="{FF2B5EF4-FFF2-40B4-BE49-F238E27FC236}">
                    <a16:creationId xmlns:a16="http://schemas.microsoft.com/office/drawing/2014/main" id="{41192B06-E6AF-41FF-9ADB-DF5064140DB9}"/>
                  </a:ext>
                </a:extLst>
              </p:cNvPr>
              <p:cNvSpPr txBox="1">
                <a:spLocks noRot="1" noChangeAspect="1" noMove="1" noResize="1" noEditPoints="1" noAdjustHandles="1" noChangeArrowheads="1" noChangeShapeType="1" noTextEdit="1"/>
              </p:cNvSpPr>
              <p:nvPr/>
            </p:nvSpPr>
            <p:spPr>
              <a:xfrm>
                <a:off x="3583618" y="5987798"/>
                <a:ext cx="2512382" cy="369332"/>
              </a:xfrm>
              <a:prstGeom prst="rect">
                <a:avLst/>
              </a:prstGeom>
              <a:blipFill>
                <a:blip r:embed="rId5"/>
                <a:stretch>
                  <a:fillRect t="-8197" b="-24590"/>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73D7F762-E630-4C6A-B1F0-D18690745889}"/>
                  </a:ext>
                </a:extLst>
              </p:cNvPr>
              <p:cNvSpPr txBox="1"/>
              <p:nvPr/>
            </p:nvSpPr>
            <p:spPr>
              <a:xfrm>
                <a:off x="5547062" y="5984084"/>
                <a:ext cx="2512382" cy="369332"/>
              </a:xfrm>
              <a:prstGeom prst="rect">
                <a:avLst/>
              </a:prstGeom>
              <a:noFill/>
            </p:spPr>
            <p:txBody>
              <a:bodyPr wrap="square" rtlCol="0">
                <a:spAutoFit/>
              </a:bodyPr>
              <a:lstStyle/>
              <a:p>
                <a14:m>
                  <m:oMath xmlns:m="http://schemas.openxmlformats.org/officeDocument/2006/math">
                    <m:r>
                      <a:rPr lang="nl-NL" b="0" i="1" smtClean="0">
                        <a:latin typeface="Cambria Math" panose="02040503050406030204" pitchFamily="18" charset="0"/>
                        <a:ea typeface="Cambria Math" panose="02040503050406030204" pitchFamily="18" charset="0"/>
                      </a:rPr>
                      <m:t>=66,269…</m:t>
                    </m:r>
                  </m:oMath>
                </a14:m>
                <a:r>
                  <a:rPr lang="nl-BE" dirty="0"/>
                  <a:t>uur</a:t>
                </a:r>
              </a:p>
            </p:txBody>
          </p:sp>
        </mc:Choice>
        <mc:Fallback xmlns="">
          <p:sp>
            <p:nvSpPr>
              <p:cNvPr id="7" name="Tekstvak 6">
                <a:extLst>
                  <a:ext uri="{FF2B5EF4-FFF2-40B4-BE49-F238E27FC236}">
                    <a16:creationId xmlns:a16="http://schemas.microsoft.com/office/drawing/2014/main" id="{73D7F762-E630-4C6A-B1F0-D18690745889}"/>
                  </a:ext>
                </a:extLst>
              </p:cNvPr>
              <p:cNvSpPr txBox="1">
                <a:spLocks noRot="1" noChangeAspect="1" noMove="1" noResize="1" noEditPoints="1" noAdjustHandles="1" noChangeArrowheads="1" noChangeShapeType="1" noTextEdit="1"/>
              </p:cNvSpPr>
              <p:nvPr/>
            </p:nvSpPr>
            <p:spPr>
              <a:xfrm>
                <a:off x="5547062" y="5984084"/>
                <a:ext cx="2512382" cy="369332"/>
              </a:xfrm>
              <a:prstGeom prst="rect">
                <a:avLst/>
              </a:prstGeom>
              <a:blipFill>
                <a:blip r:embed="rId6"/>
                <a:stretch>
                  <a:fillRect t="-10000" b="-26667"/>
                </a:stretch>
              </a:blipFill>
            </p:spPr>
            <p:txBody>
              <a:bodyPr/>
              <a:lstStyle/>
              <a:p>
                <a:r>
                  <a:rPr lang="nl-BE">
                    <a:noFill/>
                  </a:rPr>
                  <a:t> </a:t>
                </a:r>
              </a:p>
            </p:txBody>
          </p:sp>
        </mc:Fallback>
      </mc:AlternateContent>
    </p:spTree>
    <p:extLst>
      <p:ext uri="{BB962C8B-B14F-4D97-AF65-F5344CB8AC3E}">
        <p14:creationId xmlns:p14="http://schemas.microsoft.com/office/powerpoint/2010/main" val="356596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7CD0A81-0AEA-4454-8EBD-8177D516CB06}"/>
              </a:ext>
            </a:extLst>
          </p:cNvPr>
          <p:cNvPicPr>
            <a:picLocks noChangeAspect="1"/>
          </p:cNvPicPr>
          <p:nvPr/>
        </p:nvPicPr>
        <p:blipFill>
          <a:blip r:embed="rId2"/>
          <a:stretch>
            <a:fillRect/>
          </a:stretch>
        </p:blipFill>
        <p:spPr>
          <a:xfrm>
            <a:off x="0" y="-75460"/>
            <a:ext cx="6534150" cy="4114800"/>
          </a:xfrm>
          <a:prstGeom prst="rect">
            <a:avLst/>
          </a:prstGeom>
        </p:spPr>
      </p:pic>
      <p:sp>
        <p:nvSpPr>
          <p:cNvPr id="5" name="Tekstvak 4">
            <a:extLst>
              <a:ext uri="{FF2B5EF4-FFF2-40B4-BE49-F238E27FC236}">
                <a16:creationId xmlns:a16="http://schemas.microsoft.com/office/drawing/2014/main" id="{84D4B0FE-AE49-42E7-9248-AA7FEB0FB50A}"/>
              </a:ext>
            </a:extLst>
          </p:cNvPr>
          <p:cNvSpPr txBox="1"/>
          <p:nvPr/>
        </p:nvSpPr>
        <p:spPr>
          <a:xfrm>
            <a:off x="1420427" y="5424257"/>
            <a:ext cx="1091954" cy="369332"/>
          </a:xfrm>
          <a:prstGeom prst="rect">
            <a:avLst/>
          </a:prstGeom>
          <a:noFill/>
        </p:spPr>
        <p:txBody>
          <a:bodyPr wrap="square" rtlCol="0">
            <a:spAutoFit/>
          </a:bodyPr>
          <a:lstStyle/>
          <a:p>
            <a:r>
              <a:rPr lang="nl-NL" dirty="0"/>
              <a:t>90 jaar</a:t>
            </a:r>
            <a:endParaRPr lang="nl-BE" dirty="0"/>
          </a:p>
        </p:txBody>
      </p:sp>
      <p:sp>
        <p:nvSpPr>
          <p:cNvPr id="7" name="Tekstvak 6">
            <a:extLst>
              <a:ext uri="{FF2B5EF4-FFF2-40B4-BE49-F238E27FC236}">
                <a16:creationId xmlns:a16="http://schemas.microsoft.com/office/drawing/2014/main" id="{B8F1AF64-6197-4907-91F3-6552FF779714}"/>
              </a:ext>
            </a:extLst>
          </p:cNvPr>
          <p:cNvSpPr txBox="1"/>
          <p:nvPr/>
        </p:nvSpPr>
        <p:spPr>
          <a:xfrm>
            <a:off x="2939988" y="5424257"/>
            <a:ext cx="1091954" cy="369332"/>
          </a:xfrm>
          <a:prstGeom prst="rect">
            <a:avLst/>
          </a:prstGeom>
          <a:noFill/>
        </p:spPr>
        <p:txBody>
          <a:bodyPr wrap="square" rtlCol="0">
            <a:spAutoFit/>
          </a:bodyPr>
          <a:lstStyle/>
          <a:p>
            <a:r>
              <a:rPr lang="nl-NL" dirty="0"/>
              <a:t>100 jaar</a:t>
            </a:r>
            <a:endParaRPr lang="nl-BE" dirty="0"/>
          </a:p>
        </p:txBody>
      </p:sp>
      <p:sp>
        <p:nvSpPr>
          <p:cNvPr id="8" name="Tekstvak 7">
            <a:extLst>
              <a:ext uri="{FF2B5EF4-FFF2-40B4-BE49-F238E27FC236}">
                <a16:creationId xmlns:a16="http://schemas.microsoft.com/office/drawing/2014/main" id="{0DBCC3D7-45F7-4788-906E-0AC9279286ED}"/>
              </a:ext>
            </a:extLst>
          </p:cNvPr>
          <p:cNvSpPr txBox="1"/>
          <p:nvPr/>
        </p:nvSpPr>
        <p:spPr>
          <a:xfrm>
            <a:off x="4459549" y="5424257"/>
            <a:ext cx="1091954" cy="369332"/>
          </a:xfrm>
          <a:prstGeom prst="rect">
            <a:avLst/>
          </a:prstGeom>
          <a:noFill/>
        </p:spPr>
        <p:txBody>
          <a:bodyPr wrap="square" rtlCol="0">
            <a:spAutoFit/>
          </a:bodyPr>
          <a:lstStyle/>
          <a:p>
            <a:r>
              <a:rPr lang="nl-NL" dirty="0"/>
              <a:t>110 jaar</a:t>
            </a:r>
            <a:endParaRPr lang="nl-BE" dirty="0"/>
          </a:p>
        </p:txBody>
      </p:sp>
      <p:sp>
        <p:nvSpPr>
          <p:cNvPr id="11" name="Pijl: gekromd omlaag 10">
            <a:extLst>
              <a:ext uri="{FF2B5EF4-FFF2-40B4-BE49-F238E27FC236}">
                <a16:creationId xmlns:a16="http://schemas.microsoft.com/office/drawing/2014/main" id="{F47FC9C6-8457-47C9-BF3F-02C6A167A6FF}"/>
              </a:ext>
            </a:extLst>
          </p:cNvPr>
          <p:cNvSpPr/>
          <p:nvPr/>
        </p:nvSpPr>
        <p:spPr>
          <a:xfrm>
            <a:off x="2032986" y="5054925"/>
            <a:ext cx="1162975" cy="36933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2" name="Pijl: gekromd omlaag 11">
            <a:extLst>
              <a:ext uri="{FF2B5EF4-FFF2-40B4-BE49-F238E27FC236}">
                <a16:creationId xmlns:a16="http://schemas.microsoft.com/office/drawing/2014/main" id="{2B51C1A2-B929-4B16-AF20-CC3B50BBC1F2}"/>
              </a:ext>
            </a:extLst>
          </p:cNvPr>
          <p:cNvSpPr/>
          <p:nvPr/>
        </p:nvSpPr>
        <p:spPr>
          <a:xfrm>
            <a:off x="3719003" y="5054925"/>
            <a:ext cx="1162975" cy="36933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3" name="Pijl: gekromd omhoog 12">
            <a:extLst>
              <a:ext uri="{FF2B5EF4-FFF2-40B4-BE49-F238E27FC236}">
                <a16:creationId xmlns:a16="http://schemas.microsoft.com/office/drawing/2014/main" id="{2CA1B4C4-B37C-4F03-9C08-BA96E5B0BEC3}"/>
              </a:ext>
            </a:extLst>
          </p:cNvPr>
          <p:cNvSpPr/>
          <p:nvPr/>
        </p:nvSpPr>
        <p:spPr>
          <a:xfrm>
            <a:off x="1802167" y="5793589"/>
            <a:ext cx="3249227" cy="50068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409011C8-5233-4B15-9346-C92784765308}"/>
                  </a:ext>
                </a:extLst>
              </p:cNvPr>
              <p:cNvSpPr txBox="1"/>
              <p:nvPr/>
            </p:nvSpPr>
            <p:spPr>
              <a:xfrm>
                <a:off x="1251751" y="4376437"/>
                <a:ext cx="1846556" cy="6183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i="1" dirty="0" smtClean="0">
                          <a:latin typeface="Cambria Math" panose="02040503050406030204" pitchFamily="18" charset="0"/>
                        </a:rPr>
                        <m:t>3,52%</m:t>
                      </m:r>
                      <m:r>
                        <a:rPr lang="nl-NL" b="0" i="1" dirty="0" smtClean="0">
                          <a:latin typeface="Cambria Math" panose="02040503050406030204" pitchFamily="18" charset="0"/>
                        </a:rPr>
                        <m:t>=</m:t>
                      </m:r>
                      <m:f>
                        <m:fPr>
                          <m:ctrlPr>
                            <a:rPr lang="nl-NL" b="0" i="1" dirty="0" smtClean="0">
                              <a:latin typeface="Cambria Math" panose="02040503050406030204" pitchFamily="18" charset="0"/>
                            </a:rPr>
                          </m:ctrlPr>
                        </m:fPr>
                        <m:num>
                          <m:r>
                            <a:rPr lang="nl-NL" b="0" i="1" dirty="0" smtClean="0">
                              <a:latin typeface="Cambria Math" panose="02040503050406030204" pitchFamily="18" charset="0"/>
                            </a:rPr>
                            <m:t>352</m:t>
                          </m:r>
                        </m:num>
                        <m:den>
                          <m:r>
                            <a:rPr lang="nl-NL" b="0" i="1" dirty="0" smtClean="0">
                              <a:latin typeface="Cambria Math" panose="02040503050406030204" pitchFamily="18" charset="0"/>
                            </a:rPr>
                            <m:t>10000</m:t>
                          </m:r>
                        </m:den>
                      </m:f>
                    </m:oMath>
                  </m:oMathPara>
                </a14:m>
                <a:endParaRPr lang="nl-BE" dirty="0"/>
              </a:p>
            </p:txBody>
          </p:sp>
        </mc:Choice>
        <mc:Fallback xmlns="">
          <p:sp>
            <p:nvSpPr>
              <p:cNvPr id="14" name="Tekstvak 13">
                <a:extLst>
                  <a:ext uri="{FF2B5EF4-FFF2-40B4-BE49-F238E27FC236}">
                    <a16:creationId xmlns:a16="http://schemas.microsoft.com/office/drawing/2014/main" id="{409011C8-5233-4B15-9346-C92784765308}"/>
                  </a:ext>
                </a:extLst>
              </p:cNvPr>
              <p:cNvSpPr txBox="1">
                <a:spLocks noRot="1" noChangeAspect="1" noMove="1" noResize="1" noEditPoints="1" noAdjustHandles="1" noChangeArrowheads="1" noChangeShapeType="1" noTextEdit="1"/>
              </p:cNvSpPr>
              <p:nvPr/>
            </p:nvSpPr>
            <p:spPr>
              <a:xfrm>
                <a:off x="1251751" y="4376437"/>
                <a:ext cx="1846556" cy="618311"/>
              </a:xfrm>
              <a:prstGeom prst="rect">
                <a:avLst/>
              </a:prstGeom>
              <a:blipFill>
                <a:blip r:embed="rId3"/>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905B86E6-7A6B-4FB0-A194-4C049C96C4BF}"/>
                  </a:ext>
                </a:extLst>
              </p:cNvPr>
              <p:cNvSpPr txBox="1"/>
              <p:nvPr/>
            </p:nvSpPr>
            <p:spPr>
              <a:xfrm>
                <a:off x="2272683" y="6247989"/>
                <a:ext cx="1846556" cy="6183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nl-NL" b="0" i="1" dirty="0" smtClean="0">
                              <a:latin typeface="Cambria Math" panose="02040503050406030204" pitchFamily="18" charset="0"/>
                            </a:rPr>
                          </m:ctrlPr>
                        </m:fPr>
                        <m:num>
                          <m:r>
                            <a:rPr lang="nl-NL" b="0" i="1" dirty="0" smtClean="0">
                              <a:latin typeface="Cambria Math" panose="02040503050406030204" pitchFamily="18" charset="0"/>
                            </a:rPr>
                            <m:t>1</m:t>
                          </m:r>
                        </m:num>
                        <m:den>
                          <m:r>
                            <a:rPr lang="nl-NL" b="0" i="1" dirty="0" smtClean="0">
                              <a:latin typeface="Cambria Math" panose="02040503050406030204" pitchFamily="18" charset="0"/>
                            </a:rPr>
                            <m:t>2900</m:t>
                          </m:r>
                        </m:den>
                      </m:f>
                    </m:oMath>
                  </m:oMathPara>
                </a14:m>
                <a:endParaRPr lang="nl-BE" dirty="0"/>
              </a:p>
            </p:txBody>
          </p:sp>
        </mc:Choice>
        <mc:Fallback xmlns="">
          <p:sp>
            <p:nvSpPr>
              <p:cNvPr id="15" name="Tekstvak 14">
                <a:extLst>
                  <a:ext uri="{FF2B5EF4-FFF2-40B4-BE49-F238E27FC236}">
                    <a16:creationId xmlns:a16="http://schemas.microsoft.com/office/drawing/2014/main" id="{905B86E6-7A6B-4FB0-A194-4C049C96C4BF}"/>
                  </a:ext>
                </a:extLst>
              </p:cNvPr>
              <p:cNvSpPr txBox="1">
                <a:spLocks noRot="1" noChangeAspect="1" noMove="1" noResize="1" noEditPoints="1" noAdjustHandles="1" noChangeArrowheads="1" noChangeShapeType="1" noTextEdit="1"/>
              </p:cNvSpPr>
              <p:nvPr/>
            </p:nvSpPr>
            <p:spPr>
              <a:xfrm>
                <a:off x="2272683" y="6247989"/>
                <a:ext cx="1846556" cy="618311"/>
              </a:xfrm>
              <a:prstGeom prst="rect">
                <a:avLst/>
              </a:prstGeom>
              <a:blipFill>
                <a:blip r:embed="rId4"/>
                <a:stretch>
                  <a:fillRect/>
                </a:stretch>
              </a:blipFill>
            </p:spPr>
            <p:txBody>
              <a:bodyPr/>
              <a:lstStyle/>
              <a:p>
                <a:r>
                  <a:rPr lang="nl-BE">
                    <a:noFill/>
                  </a:rPr>
                  <a:t> </a:t>
                </a:r>
              </a:p>
            </p:txBody>
          </p:sp>
        </mc:Fallback>
      </mc:AlternateContent>
      <p:sp>
        <p:nvSpPr>
          <p:cNvPr id="16" name="Tekstvak 15">
            <a:extLst>
              <a:ext uri="{FF2B5EF4-FFF2-40B4-BE49-F238E27FC236}">
                <a16:creationId xmlns:a16="http://schemas.microsoft.com/office/drawing/2014/main" id="{DC5D2AC2-E6E3-408B-846A-E6F96ADD008A}"/>
              </a:ext>
            </a:extLst>
          </p:cNvPr>
          <p:cNvSpPr txBox="1"/>
          <p:nvPr/>
        </p:nvSpPr>
        <p:spPr>
          <a:xfrm>
            <a:off x="4148830" y="4625416"/>
            <a:ext cx="621437" cy="369332"/>
          </a:xfrm>
          <a:prstGeom prst="rect">
            <a:avLst/>
          </a:prstGeom>
          <a:noFill/>
        </p:spPr>
        <p:txBody>
          <a:bodyPr wrap="square" rtlCol="0">
            <a:spAutoFit/>
          </a:bodyPr>
          <a:lstStyle/>
          <a:p>
            <a:r>
              <a:rPr lang="nl-NL" dirty="0"/>
              <a:t>x</a:t>
            </a:r>
            <a:endParaRPr lang="nl-BE" dirty="0"/>
          </a:p>
        </p:txBody>
      </p:sp>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EBFBF23C-33F9-4A59-8F10-51595B48B29B}"/>
                  </a:ext>
                </a:extLst>
              </p:cNvPr>
              <p:cNvSpPr txBox="1"/>
              <p:nvPr/>
            </p:nvSpPr>
            <p:spPr>
              <a:xfrm>
                <a:off x="6853561" y="627110"/>
                <a:ext cx="1807161" cy="525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352</m:t>
                          </m:r>
                        </m:num>
                        <m:den>
                          <m:r>
                            <a:rPr lang="nl-NL" b="0" i="1" smtClean="0">
                              <a:latin typeface="Cambria Math" panose="02040503050406030204" pitchFamily="18" charset="0"/>
                            </a:rPr>
                            <m:t>10000</m:t>
                          </m:r>
                        </m:den>
                      </m:f>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𝑥</m:t>
                      </m:r>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2900</m:t>
                          </m:r>
                        </m:den>
                      </m:f>
                    </m:oMath>
                  </m:oMathPara>
                </a14:m>
                <a:endParaRPr lang="nl-BE" dirty="0"/>
              </a:p>
            </p:txBody>
          </p:sp>
        </mc:Choice>
        <mc:Fallback xmlns="">
          <p:sp>
            <p:nvSpPr>
              <p:cNvPr id="18" name="Tekstvak 17">
                <a:extLst>
                  <a:ext uri="{FF2B5EF4-FFF2-40B4-BE49-F238E27FC236}">
                    <a16:creationId xmlns:a16="http://schemas.microsoft.com/office/drawing/2014/main" id="{EBFBF23C-33F9-4A59-8F10-51595B48B29B}"/>
                  </a:ext>
                </a:extLst>
              </p:cNvPr>
              <p:cNvSpPr txBox="1">
                <a:spLocks noRot="1" noChangeAspect="1" noMove="1" noResize="1" noEditPoints="1" noAdjustHandles="1" noChangeArrowheads="1" noChangeShapeType="1" noTextEdit="1"/>
              </p:cNvSpPr>
              <p:nvPr/>
            </p:nvSpPr>
            <p:spPr>
              <a:xfrm>
                <a:off x="6853561" y="627110"/>
                <a:ext cx="1807161" cy="525978"/>
              </a:xfrm>
              <a:prstGeom prst="rect">
                <a:avLst/>
              </a:prstGeom>
              <a:blipFill>
                <a:blip r:embed="rId5"/>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9" name="Tekstvak 18">
                <a:extLst>
                  <a:ext uri="{FF2B5EF4-FFF2-40B4-BE49-F238E27FC236}">
                    <a16:creationId xmlns:a16="http://schemas.microsoft.com/office/drawing/2014/main" id="{6FDC171D-5EA6-47F0-8C77-7290A1278FF3}"/>
                  </a:ext>
                </a:extLst>
              </p:cNvPr>
              <p:cNvSpPr txBox="1"/>
              <p:nvPr/>
            </p:nvSpPr>
            <p:spPr>
              <a:xfrm>
                <a:off x="7106123" y="1408443"/>
                <a:ext cx="1550681" cy="525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352</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𝑥</m:t>
                          </m:r>
                        </m:num>
                        <m:den>
                          <m:r>
                            <a:rPr lang="nl-NL" b="0" i="1" smtClean="0">
                              <a:latin typeface="Cambria Math" panose="02040503050406030204" pitchFamily="18" charset="0"/>
                            </a:rPr>
                            <m:t>10000</m:t>
                          </m:r>
                        </m:den>
                      </m:f>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2900</m:t>
                          </m:r>
                        </m:den>
                      </m:f>
                    </m:oMath>
                  </m:oMathPara>
                </a14:m>
                <a:endParaRPr lang="nl-BE" dirty="0"/>
              </a:p>
            </p:txBody>
          </p:sp>
        </mc:Choice>
        <mc:Fallback xmlns="">
          <p:sp>
            <p:nvSpPr>
              <p:cNvPr id="19" name="Tekstvak 18">
                <a:extLst>
                  <a:ext uri="{FF2B5EF4-FFF2-40B4-BE49-F238E27FC236}">
                    <a16:creationId xmlns:a16="http://schemas.microsoft.com/office/drawing/2014/main" id="{6FDC171D-5EA6-47F0-8C77-7290A1278FF3}"/>
                  </a:ext>
                </a:extLst>
              </p:cNvPr>
              <p:cNvSpPr txBox="1">
                <a:spLocks noRot="1" noChangeAspect="1" noMove="1" noResize="1" noEditPoints="1" noAdjustHandles="1" noChangeArrowheads="1" noChangeShapeType="1" noTextEdit="1"/>
              </p:cNvSpPr>
              <p:nvPr/>
            </p:nvSpPr>
            <p:spPr>
              <a:xfrm>
                <a:off x="7106123" y="1408443"/>
                <a:ext cx="1550681" cy="525978"/>
              </a:xfrm>
              <a:prstGeom prst="rect">
                <a:avLst/>
              </a:prstGeom>
              <a:blipFill>
                <a:blip r:embed="rId6"/>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0" name="Tekstvak 19">
                <a:extLst>
                  <a:ext uri="{FF2B5EF4-FFF2-40B4-BE49-F238E27FC236}">
                    <a16:creationId xmlns:a16="http://schemas.microsoft.com/office/drawing/2014/main" id="{0A0F6AC6-9F8D-4B2B-8443-AA1595158CF6}"/>
                  </a:ext>
                </a:extLst>
              </p:cNvPr>
              <p:cNvSpPr txBox="1"/>
              <p:nvPr/>
            </p:nvSpPr>
            <p:spPr>
              <a:xfrm>
                <a:off x="7106123" y="2274226"/>
                <a:ext cx="1678921" cy="525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i="1">
                          <a:latin typeface="Cambria Math" panose="02040503050406030204" pitchFamily="18" charset="0"/>
                        </a:rPr>
                        <m:t>352</m:t>
                      </m:r>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𝑥</m:t>
                      </m:r>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10000</m:t>
                          </m:r>
                        </m:num>
                        <m:den>
                          <m:r>
                            <a:rPr lang="nl-NL" b="0" i="1" smtClean="0">
                              <a:latin typeface="Cambria Math" panose="02040503050406030204" pitchFamily="18" charset="0"/>
                              <a:ea typeface="Cambria Math" panose="02040503050406030204" pitchFamily="18" charset="0"/>
                            </a:rPr>
                            <m:t>2900</m:t>
                          </m:r>
                        </m:den>
                      </m:f>
                    </m:oMath>
                  </m:oMathPara>
                </a14:m>
                <a:endParaRPr lang="nl-BE" dirty="0"/>
              </a:p>
            </p:txBody>
          </p:sp>
        </mc:Choice>
        <mc:Fallback xmlns="">
          <p:sp>
            <p:nvSpPr>
              <p:cNvPr id="20" name="Tekstvak 19">
                <a:extLst>
                  <a:ext uri="{FF2B5EF4-FFF2-40B4-BE49-F238E27FC236}">
                    <a16:creationId xmlns:a16="http://schemas.microsoft.com/office/drawing/2014/main" id="{0A0F6AC6-9F8D-4B2B-8443-AA1595158CF6}"/>
                  </a:ext>
                </a:extLst>
              </p:cNvPr>
              <p:cNvSpPr txBox="1">
                <a:spLocks noRot="1" noChangeAspect="1" noMove="1" noResize="1" noEditPoints="1" noAdjustHandles="1" noChangeArrowheads="1" noChangeShapeType="1" noTextEdit="1"/>
              </p:cNvSpPr>
              <p:nvPr/>
            </p:nvSpPr>
            <p:spPr>
              <a:xfrm>
                <a:off x="7106123" y="2274226"/>
                <a:ext cx="1678921" cy="525978"/>
              </a:xfrm>
              <a:prstGeom prst="rect">
                <a:avLst/>
              </a:prstGeom>
              <a:blipFill>
                <a:blip r:embed="rId7"/>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1" name="Tekstvak 20">
                <a:extLst>
                  <a:ext uri="{FF2B5EF4-FFF2-40B4-BE49-F238E27FC236}">
                    <a16:creationId xmlns:a16="http://schemas.microsoft.com/office/drawing/2014/main" id="{6A162476-0833-4BB4-9BC8-525DB62062D5}"/>
                  </a:ext>
                </a:extLst>
              </p:cNvPr>
              <p:cNvSpPr txBox="1"/>
              <p:nvPr/>
            </p:nvSpPr>
            <p:spPr>
              <a:xfrm>
                <a:off x="7170242" y="3101713"/>
                <a:ext cx="1422441"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i="1">
                          <a:latin typeface="Cambria Math" panose="02040503050406030204" pitchFamily="18" charset="0"/>
                        </a:rPr>
                        <m:t>352</m:t>
                      </m:r>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𝑥</m:t>
                      </m:r>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100</m:t>
                          </m:r>
                        </m:num>
                        <m:den>
                          <m:r>
                            <a:rPr lang="nl-NL" b="0" i="1" smtClean="0">
                              <a:latin typeface="Cambria Math" panose="02040503050406030204" pitchFamily="18" charset="0"/>
                              <a:ea typeface="Cambria Math" panose="02040503050406030204" pitchFamily="18" charset="0"/>
                            </a:rPr>
                            <m:t>29</m:t>
                          </m:r>
                        </m:den>
                      </m:f>
                    </m:oMath>
                  </m:oMathPara>
                </a14:m>
                <a:endParaRPr lang="nl-BE" dirty="0"/>
              </a:p>
            </p:txBody>
          </p:sp>
        </mc:Choice>
        <mc:Fallback xmlns="">
          <p:sp>
            <p:nvSpPr>
              <p:cNvPr id="21" name="Tekstvak 20">
                <a:extLst>
                  <a:ext uri="{FF2B5EF4-FFF2-40B4-BE49-F238E27FC236}">
                    <a16:creationId xmlns:a16="http://schemas.microsoft.com/office/drawing/2014/main" id="{6A162476-0833-4BB4-9BC8-525DB62062D5}"/>
                  </a:ext>
                </a:extLst>
              </p:cNvPr>
              <p:cNvSpPr txBox="1">
                <a:spLocks noRot="1" noChangeAspect="1" noMove="1" noResize="1" noEditPoints="1" noAdjustHandles="1" noChangeArrowheads="1" noChangeShapeType="1" noTextEdit="1"/>
              </p:cNvSpPr>
              <p:nvPr/>
            </p:nvSpPr>
            <p:spPr>
              <a:xfrm>
                <a:off x="7170242" y="3101713"/>
                <a:ext cx="1422441" cy="520399"/>
              </a:xfrm>
              <a:prstGeom prst="rect">
                <a:avLst/>
              </a:prstGeom>
              <a:blipFill>
                <a:blip r:embed="rId8"/>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2" name="Tekstvak 21">
                <a:extLst>
                  <a:ext uri="{FF2B5EF4-FFF2-40B4-BE49-F238E27FC236}">
                    <a16:creationId xmlns:a16="http://schemas.microsoft.com/office/drawing/2014/main" id="{107776C8-5C37-4556-85B1-E82C93FF1E12}"/>
                  </a:ext>
                </a:extLst>
              </p:cNvPr>
              <p:cNvSpPr txBox="1"/>
              <p:nvPr/>
            </p:nvSpPr>
            <p:spPr>
              <a:xfrm>
                <a:off x="7757141" y="3769418"/>
                <a:ext cx="1294200"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i="1" smtClean="0">
                          <a:latin typeface="Cambria Math" panose="02040503050406030204" pitchFamily="18" charset="0"/>
                          <a:ea typeface="Cambria Math" panose="02040503050406030204" pitchFamily="18" charset="0"/>
                        </a:rPr>
                        <m:t>𝑥</m:t>
                      </m:r>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100</m:t>
                          </m:r>
                        </m:num>
                        <m:den>
                          <m:r>
                            <a:rPr lang="nl-NL" b="0" i="1" smtClean="0">
                              <a:latin typeface="Cambria Math" panose="02040503050406030204" pitchFamily="18" charset="0"/>
                              <a:ea typeface="Cambria Math" panose="02040503050406030204" pitchFamily="18" charset="0"/>
                            </a:rPr>
                            <m:t>29∙352</m:t>
                          </m:r>
                        </m:den>
                      </m:f>
                    </m:oMath>
                  </m:oMathPara>
                </a14:m>
                <a:endParaRPr lang="nl-BE" dirty="0"/>
              </a:p>
            </p:txBody>
          </p:sp>
        </mc:Choice>
        <mc:Fallback xmlns="">
          <p:sp>
            <p:nvSpPr>
              <p:cNvPr id="22" name="Tekstvak 21">
                <a:extLst>
                  <a:ext uri="{FF2B5EF4-FFF2-40B4-BE49-F238E27FC236}">
                    <a16:creationId xmlns:a16="http://schemas.microsoft.com/office/drawing/2014/main" id="{107776C8-5C37-4556-85B1-E82C93FF1E12}"/>
                  </a:ext>
                </a:extLst>
              </p:cNvPr>
              <p:cNvSpPr txBox="1">
                <a:spLocks noRot="1" noChangeAspect="1" noMove="1" noResize="1" noEditPoints="1" noAdjustHandles="1" noChangeArrowheads="1" noChangeShapeType="1" noTextEdit="1"/>
              </p:cNvSpPr>
              <p:nvPr/>
            </p:nvSpPr>
            <p:spPr>
              <a:xfrm>
                <a:off x="7757141" y="3769418"/>
                <a:ext cx="1294200" cy="520463"/>
              </a:xfrm>
              <a:prstGeom prst="rect">
                <a:avLst/>
              </a:prstGeom>
              <a:blipFill>
                <a:blip r:embed="rId9"/>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3" name="Tekstvak 22">
                <a:extLst>
                  <a:ext uri="{FF2B5EF4-FFF2-40B4-BE49-F238E27FC236}">
                    <a16:creationId xmlns:a16="http://schemas.microsoft.com/office/drawing/2014/main" id="{8D5F8998-6F89-4539-AE56-CC89B0D75F88}"/>
                  </a:ext>
                </a:extLst>
              </p:cNvPr>
              <p:cNvSpPr txBox="1"/>
              <p:nvPr/>
            </p:nvSpPr>
            <p:spPr>
              <a:xfrm>
                <a:off x="7757141" y="4671582"/>
                <a:ext cx="25782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i="1" smtClean="0">
                          <a:latin typeface="Cambria Math" panose="02040503050406030204" pitchFamily="18" charset="0"/>
                          <a:ea typeface="Cambria Math" panose="02040503050406030204" pitchFamily="18" charset="0"/>
                        </a:rPr>
                        <m:t>𝑥</m:t>
                      </m:r>
                      <m:r>
                        <a:rPr lang="nl-NL" b="0" i="1" smtClean="0">
                          <a:latin typeface="Cambria Math" panose="02040503050406030204" pitchFamily="18" charset="0"/>
                          <a:ea typeface="Cambria Math" panose="02040503050406030204" pitchFamily="18" charset="0"/>
                        </a:rPr>
                        <m:t>=0,009796…≈0,98%</m:t>
                      </m:r>
                    </m:oMath>
                  </m:oMathPara>
                </a14:m>
                <a:endParaRPr lang="nl-BE" dirty="0"/>
              </a:p>
            </p:txBody>
          </p:sp>
        </mc:Choice>
        <mc:Fallback xmlns="">
          <p:sp>
            <p:nvSpPr>
              <p:cNvPr id="23" name="Tekstvak 22">
                <a:extLst>
                  <a:ext uri="{FF2B5EF4-FFF2-40B4-BE49-F238E27FC236}">
                    <a16:creationId xmlns:a16="http://schemas.microsoft.com/office/drawing/2014/main" id="{8D5F8998-6F89-4539-AE56-CC89B0D75F88}"/>
                  </a:ext>
                </a:extLst>
              </p:cNvPr>
              <p:cNvSpPr txBox="1">
                <a:spLocks noRot="1" noChangeAspect="1" noMove="1" noResize="1" noEditPoints="1" noAdjustHandles="1" noChangeArrowheads="1" noChangeShapeType="1" noTextEdit="1"/>
              </p:cNvSpPr>
              <p:nvPr/>
            </p:nvSpPr>
            <p:spPr>
              <a:xfrm>
                <a:off x="7757141" y="4671582"/>
                <a:ext cx="2578206" cy="276999"/>
              </a:xfrm>
              <a:prstGeom prst="rect">
                <a:avLst/>
              </a:prstGeom>
              <a:blipFill>
                <a:blip r:embed="rId10"/>
                <a:stretch>
                  <a:fillRect l="-946" r="-2364" b="-13043"/>
                </a:stretch>
              </a:blipFill>
            </p:spPr>
            <p:txBody>
              <a:bodyPr/>
              <a:lstStyle/>
              <a:p>
                <a:r>
                  <a:rPr lang="nl-BE">
                    <a:noFill/>
                  </a:rPr>
                  <a:t> </a:t>
                </a:r>
              </a:p>
            </p:txBody>
          </p:sp>
        </mc:Fallback>
      </mc:AlternateContent>
      <p:sp>
        <p:nvSpPr>
          <p:cNvPr id="24" name="Tekstvak 23">
            <a:extLst>
              <a:ext uri="{FF2B5EF4-FFF2-40B4-BE49-F238E27FC236}">
                <a16:creationId xmlns:a16="http://schemas.microsoft.com/office/drawing/2014/main" id="{98AE890F-5767-4F6D-A487-379DF4F71395}"/>
              </a:ext>
            </a:extLst>
          </p:cNvPr>
          <p:cNvSpPr txBox="1"/>
          <p:nvPr/>
        </p:nvSpPr>
        <p:spPr>
          <a:xfrm>
            <a:off x="7279689" y="5353235"/>
            <a:ext cx="4912311" cy="923330"/>
          </a:xfrm>
          <a:prstGeom prst="rect">
            <a:avLst/>
          </a:prstGeom>
          <a:noFill/>
        </p:spPr>
        <p:txBody>
          <a:bodyPr wrap="square" rtlCol="0">
            <a:spAutoFit/>
          </a:bodyPr>
          <a:lstStyle/>
          <a:p>
            <a:r>
              <a:rPr lang="nl-NL" dirty="0"/>
              <a:t>Antwoord:</a:t>
            </a:r>
          </a:p>
          <a:p>
            <a:r>
              <a:rPr lang="nl-NL" b="1" dirty="0"/>
              <a:t>Ongeveer 0,98% van de 100-jarigen wordt </a:t>
            </a:r>
            <a:r>
              <a:rPr lang="nl-NL" b="1" dirty="0" err="1"/>
              <a:t>supercentenarian</a:t>
            </a:r>
            <a:r>
              <a:rPr lang="nl-NL" b="1" dirty="0"/>
              <a:t>.</a:t>
            </a:r>
            <a:endParaRPr lang="nl-BE" b="1" dirty="0"/>
          </a:p>
        </p:txBody>
      </p:sp>
    </p:spTree>
    <p:extLst>
      <p:ext uri="{BB962C8B-B14F-4D97-AF65-F5344CB8AC3E}">
        <p14:creationId xmlns:p14="http://schemas.microsoft.com/office/powerpoint/2010/main" val="252427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1" grpId="0" animBg="1"/>
      <p:bldP spid="12" grpId="0" animBg="1"/>
      <p:bldP spid="13" grpId="0" animBg="1"/>
      <p:bldP spid="14" grpId="0"/>
      <p:bldP spid="15" grpId="0"/>
      <p:bldP spid="16" grpId="0"/>
      <p:bldP spid="18" grpId="0"/>
      <p:bldP spid="19" grpId="0"/>
      <p:bldP spid="20" grpId="0"/>
      <p:bldP spid="21" grpId="0"/>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C5CD2B0-B888-45DA-AC92-41CBFA972AFF}"/>
              </a:ext>
            </a:extLst>
          </p:cNvPr>
          <p:cNvPicPr>
            <a:picLocks noChangeAspect="1"/>
          </p:cNvPicPr>
          <p:nvPr/>
        </p:nvPicPr>
        <p:blipFill>
          <a:blip r:embed="rId2"/>
          <a:stretch>
            <a:fillRect/>
          </a:stretch>
        </p:blipFill>
        <p:spPr>
          <a:xfrm>
            <a:off x="86694" y="0"/>
            <a:ext cx="8037161" cy="6858000"/>
          </a:xfrm>
          <a:prstGeom prst="rect">
            <a:avLst/>
          </a:prstGeom>
        </p:spPr>
      </p:pic>
      <p:pic>
        <p:nvPicPr>
          <p:cNvPr id="3" name="Afbeelding 2">
            <a:extLst>
              <a:ext uri="{FF2B5EF4-FFF2-40B4-BE49-F238E27FC236}">
                <a16:creationId xmlns:a16="http://schemas.microsoft.com/office/drawing/2014/main" id="{FA16CF22-A5A8-4891-95EE-998E1AC7B7A5}"/>
              </a:ext>
            </a:extLst>
          </p:cNvPr>
          <p:cNvPicPr>
            <a:picLocks noChangeAspect="1"/>
          </p:cNvPicPr>
          <p:nvPr/>
        </p:nvPicPr>
        <p:blipFill>
          <a:blip r:embed="rId3"/>
          <a:stretch>
            <a:fillRect/>
          </a:stretch>
        </p:blipFill>
        <p:spPr>
          <a:xfrm>
            <a:off x="6666531" y="0"/>
            <a:ext cx="5438775" cy="828675"/>
          </a:xfrm>
          <a:prstGeom prst="rect">
            <a:avLst/>
          </a:prstGeom>
        </p:spPr>
      </p:pic>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1C32C6AB-60BB-4819-8C64-614C4354C35B}"/>
                  </a:ext>
                </a:extLst>
              </p:cNvPr>
              <p:cNvSpPr txBox="1"/>
              <p:nvPr/>
            </p:nvSpPr>
            <p:spPr>
              <a:xfrm>
                <a:off x="6855644" y="1012055"/>
                <a:ext cx="5249662" cy="646331"/>
              </a:xfrm>
              <a:prstGeom prst="rect">
                <a:avLst/>
              </a:prstGeom>
              <a:noFill/>
            </p:spPr>
            <p:txBody>
              <a:bodyPr wrap="square" rtlCol="0">
                <a:spAutoFit/>
              </a:bodyPr>
              <a:lstStyle/>
              <a:p>
                <a:r>
                  <a:rPr lang="nl-NL" dirty="0"/>
                  <a:t>Alle eeuwelingen in 2005:</a:t>
                </a:r>
              </a:p>
              <a:p>
                <a14:m>
                  <m:oMath xmlns:m="http://schemas.openxmlformats.org/officeDocument/2006/math">
                    <m:r>
                      <a:rPr lang="nl-NL" i="1" dirty="0" smtClean="0">
                        <a:latin typeface="Cambria Math" panose="02040503050406030204" pitchFamily="18" charset="0"/>
                      </a:rPr>
                      <m:t>𝑆𝑜𝑚</m:t>
                    </m:r>
                    <m:r>
                      <a:rPr lang="nl-NL" i="1" dirty="0" smtClean="0">
                        <a:latin typeface="Cambria Math" panose="02040503050406030204" pitchFamily="18" charset="0"/>
                      </a:rPr>
                      <m:t>=600+370+200+115+50+35=1370</m:t>
                    </m:r>
                  </m:oMath>
                </a14:m>
                <a:r>
                  <a:rPr lang="nl-BE" dirty="0"/>
                  <a:t> </a:t>
                </a:r>
              </a:p>
            </p:txBody>
          </p:sp>
        </mc:Choice>
        <mc:Fallback xmlns="">
          <p:sp>
            <p:nvSpPr>
              <p:cNvPr id="4" name="Tekstvak 3">
                <a:extLst>
                  <a:ext uri="{FF2B5EF4-FFF2-40B4-BE49-F238E27FC236}">
                    <a16:creationId xmlns:a16="http://schemas.microsoft.com/office/drawing/2014/main" id="{1C32C6AB-60BB-4819-8C64-614C4354C35B}"/>
                  </a:ext>
                </a:extLst>
              </p:cNvPr>
              <p:cNvSpPr txBox="1">
                <a:spLocks noRot="1" noChangeAspect="1" noMove="1" noResize="1" noEditPoints="1" noAdjustHandles="1" noChangeArrowheads="1" noChangeShapeType="1" noTextEdit="1"/>
              </p:cNvSpPr>
              <p:nvPr/>
            </p:nvSpPr>
            <p:spPr>
              <a:xfrm>
                <a:off x="6855644" y="1012055"/>
                <a:ext cx="5249662" cy="646331"/>
              </a:xfrm>
              <a:prstGeom prst="rect">
                <a:avLst/>
              </a:prstGeom>
              <a:blipFill>
                <a:blip r:embed="rId4"/>
                <a:stretch>
                  <a:fillRect l="-1045" t="-4717"/>
                </a:stretch>
              </a:blipFill>
            </p:spPr>
            <p:txBody>
              <a:bodyPr/>
              <a:lstStyle/>
              <a:p>
                <a:r>
                  <a:rPr lang="nl-BE">
                    <a:noFill/>
                  </a:rPr>
                  <a:t> </a:t>
                </a:r>
              </a:p>
            </p:txBody>
          </p:sp>
        </mc:Fallback>
      </mc:AlternateContent>
      <p:sp>
        <p:nvSpPr>
          <p:cNvPr id="5" name="Tekstvak 4">
            <a:extLst>
              <a:ext uri="{FF2B5EF4-FFF2-40B4-BE49-F238E27FC236}">
                <a16:creationId xmlns:a16="http://schemas.microsoft.com/office/drawing/2014/main" id="{CA57A39E-6BC9-4F41-9A49-4D76CDBCFC1C}"/>
              </a:ext>
            </a:extLst>
          </p:cNvPr>
          <p:cNvSpPr txBox="1"/>
          <p:nvPr/>
        </p:nvSpPr>
        <p:spPr>
          <a:xfrm>
            <a:off x="8444746" y="3000653"/>
            <a:ext cx="3660560" cy="646331"/>
          </a:xfrm>
          <a:prstGeom prst="rect">
            <a:avLst/>
          </a:prstGeom>
          <a:noFill/>
        </p:spPr>
        <p:txBody>
          <a:bodyPr wrap="square" rtlCol="0">
            <a:spAutoFit/>
          </a:bodyPr>
          <a:lstStyle/>
          <a:p>
            <a:r>
              <a:rPr lang="nl-NL" dirty="0"/>
              <a:t>Per 100 vrouwen zijn er 16 mannen bij een leeftijd van 100 jaar of ouder.</a:t>
            </a:r>
            <a:endParaRPr lang="nl-BE" dirty="0"/>
          </a:p>
        </p:txBody>
      </p:sp>
      <p:cxnSp>
        <p:nvCxnSpPr>
          <p:cNvPr id="7" name="Rechte verbindingslijn met pijl 6">
            <a:extLst>
              <a:ext uri="{FF2B5EF4-FFF2-40B4-BE49-F238E27FC236}">
                <a16:creationId xmlns:a16="http://schemas.microsoft.com/office/drawing/2014/main" id="{370357B8-74BD-4908-BEF4-8F40841236B6}"/>
              </a:ext>
            </a:extLst>
          </p:cNvPr>
          <p:cNvCxnSpPr/>
          <p:nvPr/>
        </p:nvCxnSpPr>
        <p:spPr>
          <a:xfrm>
            <a:off x="5637320" y="3402366"/>
            <a:ext cx="2583402" cy="0"/>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8" name="Tekstvak 7">
            <a:extLst>
              <a:ext uri="{FF2B5EF4-FFF2-40B4-BE49-F238E27FC236}">
                <a16:creationId xmlns:a16="http://schemas.microsoft.com/office/drawing/2014/main" id="{E33B9132-5925-4C9B-A706-030EF608163E}"/>
              </a:ext>
            </a:extLst>
          </p:cNvPr>
          <p:cNvSpPr txBox="1"/>
          <p:nvPr/>
        </p:nvSpPr>
        <p:spPr>
          <a:xfrm>
            <a:off x="8444746" y="4065921"/>
            <a:ext cx="3660560" cy="923330"/>
          </a:xfrm>
          <a:prstGeom prst="rect">
            <a:avLst/>
          </a:prstGeom>
          <a:noFill/>
        </p:spPr>
        <p:txBody>
          <a:bodyPr wrap="square" rtlCol="0">
            <a:spAutoFit/>
          </a:bodyPr>
          <a:lstStyle/>
          <a:p>
            <a:r>
              <a:rPr lang="nl-NL" dirty="0"/>
              <a:t>Oftewel per 116 personen zijn er 100 vrouwen bij een leeftijd van 100 jaar of ouder.</a:t>
            </a:r>
            <a:endParaRPr lang="nl-BE" dirty="0"/>
          </a:p>
        </p:txBody>
      </p:sp>
      <p:sp>
        <p:nvSpPr>
          <p:cNvPr id="9" name="Pijl: omlaag 8">
            <a:extLst>
              <a:ext uri="{FF2B5EF4-FFF2-40B4-BE49-F238E27FC236}">
                <a16:creationId xmlns:a16="http://schemas.microsoft.com/office/drawing/2014/main" id="{BE249D41-C23A-4573-8E9C-DBBD21EDE70C}"/>
              </a:ext>
            </a:extLst>
          </p:cNvPr>
          <p:cNvSpPr/>
          <p:nvPr/>
        </p:nvSpPr>
        <p:spPr>
          <a:xfrm>
            <a:off x="10125075" y="3646984"/>
            <a:ext cx="371475" cy="4297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9A4AC431-7CDD-401A-BC9D-239DB1759B8B}"/>
                  </a:ext>
                </a:extLst>
              </p:cNvPr>
              <p:cNvSpPr txBox="1"/>
              <p:nvPr/>
            </p:nvSpPr>
            <p:spPr>
              <a:xfrm>
                <a:off x="8444746" y="5068089"/>
                <a:ext cx="2449388"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1370</m:t>
                          </m:r>
                        </m:num>
                        <m:den>
                          <m:r>
                            <a:rPr lang="nl-NL" b="0" i="1" smtClean="0">
                              <a:latin typeface="Cambria Math" panose="02040503050406030204" pitchFamily="18" charset="0"/>
                            </a:rPr>
                            <m:t>116</m:t>
                          </m:r>
                        </m:den>
                      </m:f>
                      <m:r>
                        <a:rPr lang="nl-NL" b="0" i="1" smtClean="0">
                          <a:latin typeface="Cambria Math" panose="02040503050406030204" pitchFamily="18" charset="0"/>
                          <a:ea typeface="Cambria Math" panose="02040503050406030204" pitchFamily="18" charset="0"/>
                        </a:rPr>
                        <m:t>∙100=1181,03…</m:t>
                      </m:r>
                    </m:oMath>
                  </m:oMathPara>
                </a14:m>
                <a:endParaRPr lang="nl-BE" dirty="0"/>
              </a:p>
            </p:txBody>
          </p:sp>
        </mc:Choice>
        <mc:Fallback xmlns="">
          <p:sp>
            <p:nvSpPr>
              <p:cNvPr id="10" name="Tekstvak 9">
                <a:extLst>
                  <a:ext uri="{FF2B5EF4-FFF2-40B4-BE49-F238E27FC236}">
                    <a16:creationId xmlns:a16="http://schemas.microsoft.com/office/drawing/2014/main" id="{9A4AC431-7CDD-401A-BC9D-239DB1759B8B}"/>
                  </a:ext>
                </a:extLst>
              </p:cNvPr>
              <p:cNvSpPr txBox="1">
                <a:spLocks noRot="1" noChangeAspect="1" noMove="1" noResize="1" noEditPoints="1" noAdjustHandles="1" noChangeArrowheads="1" noChangeShapeType="1" noTextEdit="1"/>
              </p:cNvSpPr>
              <p:nvPr/>
            </p:nvSpPr>
            <p:spPr>
              <a:xfrm>
                <a:off x="8444746" y="5068089"/>
                <a:ext cx="2449388" cy="520399"/>
              </a:xfrm>
              <a:prstGeom prst="rect">
                <a:avLst/>
              </a:prstGeom>
              <a:blipFill>
                <a:blip r:embed="rId5"/>
                <a:stretch>
                  <a:fillRect/>
                </a:stretch>
              </a:blipFill>
            </p:spPr>
            <p:txBody>
              <a:bodyPr/>
              <a:lstStyle/>
              <a:p>
                <a:r>
                  <a:rPr lang="nl-BE">
                    <a:noFill/>
                  </a:rPr>
                  <a:t> </a:t>
                </a:r>
              </a:p>
            </p:txBody>
          </p:sp>
        </mc:Fallback>
      </mc:AlternateContent>
      <p:sp>
        <p:nvSpPr>
          <p:cNvPr id="11" name="Tekstvak 10">
            <a:extLst>
              <a:ext uri="{FF2B5EF4-FFF2-40B4-BE49-F238E27FC236}">
                <a16:creationId xmlns:a16="http://schemas.microsoft.com/office/drawing/2014/main" id="{CDF59285-D64F-444A-A616-05C86E604229}"/>
              </a:ext>
            </a:extLst>
          </p:cNvPr>
          <p:cNvSpPr txBox="1"/>
          <p:nvPr/>
        </p:nvSpPr>
        <p:spPr>
          <a:xfrm>
            <a:off x="8444746" y="5822684"/>
            <a:ext cx="3660560" cy="923330"/>
          </a:xfrm>
          <a:prstGeom prst="rect">
            <a:avLst/>
          </a:prstGeom>
          <a:noFill/>
        </p:spPr>
        <p:txBody>
          <a:bodyPr wrap="square" rtlCol="0">
            <a:spAutoFit/>
          </a:bodyPr>
          <a:lstStyle/>
          <a:p>
            <a:r>
              <a:rPr lang="nl-NL" dirty="0"/>
              <a:t>Antwoord:</a:t>
            </a:r>
          </a:p>
          <a:p>
            <a:r>
              <a:rPr lang="nl-NL" b="1" dirty="0"/>
              <a:t>Op 1 januari 2005 waren er 1181 eeuwelingen</a:t>
            </a:r>
            <a:r>
              <a:rPr lang="nl-NL" dirty="0"/>
              <a:t>.</a:t>
            </a:r>
            <a:endParaRPr lang="nl-BE" dirty="0"/>
          </a:p>
        </p:txBody>
      </p:sp>
    </p:spTree>
    <p:extLst>
      <p:ext uri="{BB962C8B-B14F-4D97-AF65-F5344CB8AC3E}">
        <p14:creationId xmlns:p14="http://schemas.microsoft.com/office/powerpoint/2010/main" val="316183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animBg="1"/>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42FCBB2-81FE-41F7-85D0-FE3DC932A23E}"/>
              </a:ext>
            </a:extLst>
          </p:cNvPr>
          <p:cNvPicPr>
            <a:picLocks noChangeAspect="1"/>
          </p:cNvPicPr>
          <p:nvPr/>
        </p:nvPicPr>
        <p:blipFill>
          <a:blip r:embed="rId2"/>
          <a:stretch>
            <a:fillRect/>
          </a:stretch>
        </p:blipFill>
        <p:spPr>
          <a:xfrm>
            <a:off x="0" y="0"/>
            <a:ext cx="6648450" cy="3762375"/>
          </a:xfrm>
          <a:prstGeom prst="rect">
            <a:avLst/>
          </a:prstGeom>
        </p:spPr>
      </p:pic>
      <mc:AlternateContent xmlns:mc="http://schemas.openxmlformats.org/markup-compatibility/2006" xmlns:a14="http://schemas.microsoft.com/office/drawing/2010/main">
        <mc:Choice Requires="a14">
          <p:sp>
            <p:nvSpPr>
              <p:cNvPr id="3" name="Tekstvak 2">
                <a:extLst>
                  <a:ext uri="{FF2B5EF4-FFF2-40B4-BE49-F238E27FC236}">
                    <a16:creationId xmlns:a16="http://schemas.microsoft.com/office/drawing/2014/main" id="{4CA72218-BEC1-4743-914B-6C3B49CAECDA}"/>
                  </a:ext>
                </a:extLst>
              </p:cNvPr>
              <p:cNvSpPr txBox="1"/>
              <p:nvPr/>
            </p:nvSpPr>
            <p:spPr>
              <a:xfrm>
                <a:off x="807867" y="4083728"/>
                <a:ext cx="4802819" cy="372410"/>
              </a:xfrm>
              <a:prstGeom prst="rect">
                <a:avLst/>
              </a:prstGeom>
              <a:noFill/>
            </p:spPr>
            <p:txBody>
              <a:bodyPr wrap="square" rtlCol="0">
                <a:spAutoFit/>
              </a:bodyPr>
              <a:lstStyle/>
              <a:p>
                <a:r>
                  <a:rPr lang="nl-NL" dirty="0"/>
                  <a:t>Formule 1: </a:t>
                </a:r>
                <a14:m>
                  <m:oMath xmlns:m="http://schemas.openxmlformats.org/officeDocument/2006/math">
                    <m:r>
                      <a:rPr lang="nl-NL" i="1" dirty="0" smtClean="0">
                        <a:latin typeface="Cambria Math" panose="02040503050406030204" pitchFamily="18" charset="0"/>
                      </a:rPr>
                      <m:t>𝑃</m:t>
                    </m:r>
                    <m:r>
                      <a:rPr lang="nl-NL" i="1" dirty="0" smtClean="0">
                        <a:latin typeface="Cambria Math" panose="02040503050406030204" pitchFamily="18" charset="0"/>
                      </a:rPr>
                      <m:t>=100∙</m:t>
                    </m:r>
                    <m:d>
                      <m:dPr>
                        <m:ctrlPr>
                          <a:rPr lang="nl-NL" b="0" i="1" dirty="0" smtClean="0">
                            <a:latin typeface="Cambria Math" panose="02040503050406030204" pitchFamily="18" charset="0"/>
                            <a:ea typeface="Cambria Math" panose="02040503050406030204" pitchFamily="18" charset="0"/>
                          </a:rPr>
                        </m:ctrlPr>
                      </m:dPr>
                      <m:e>
                        <m:r>
                          <a:rPr lang="nl-NL" b="0" i="1" dirty="0" smtClean="0">
                            <a:latin typeface="Cambria Math" panose="02040503050406030204" pitchFamily="18" charset="0"/>
                            <a:ea typeface="Cambria Math" panose="02040503050406030204" pitchFamily="18" charset="0"/>
                          </a:rPr>
                          <m:t>1−</m:t>
                        </m:r>
                        <m:sSup>
                          <m:sSupPr>
                            <m:ctrlPr>
                              <a:rPr lang="nl-NL" b="0" i="1" dirty="0" smtClean="0">
                                <a:latin typeface="Cambria Math" panose="02040503050406030204" pitchFamily="18" charset="0"/>
                                <a:ea typeface="Cambria Math" panose="02040503050406030204" pitchFamily="18" charset="0"/>
                              </a:rPr>
                            </m:ctrlPr>
                          </m:sSupPr>
                          <m:e>
                            <m:r>
                              <a:rPr lang="nl-NL" b="0" i="1" dirty="0" smtClean="0">
                                <a:latin typeface="Cambria Math" panose="02040503050406030204" pitchFamily="18" charset="0"/>
                                <a:ea typeface="Cambria Math" panose="02040503050406030204" pitchFamily="18" charset="0"/>
                              </a:rPr>
                              <m:t>0,8</m:t>
                            </m:r>
                          </m:e>
                          <m:sup>
                            <m:r>
                              <a:rPr lang="nl-NL" b="0" i="1" dirty="0" smtClean="0">
                                <a:latin typeface="Cambria Math" panose="02040503050406030204" pitchFamily="18" charset="0"/>
                                <a:ea typeface="Cambria Math" panose="02040503050406030204" pitchFamily="18" charset="0"/>
                              </a:rPr>
                              <m:t>5,5</m:t>
                            </m:r>
                          </m:sup>
                        </m:sSup>
                      </m:e>
                    </m:d>
                    <m:r>
                      <a:rPr lang="nl-NL" b="0" i="1" dirty="0" smtClean="0">
                        <a:latin typeface="Cambria Math" panose="02040503050406030204" pitchFamily="18" charset="0"/>
                        <a:ea typeface="Cambria Math" panose="02040503050406030204" pitchFamily="18" charset="0"/>
                      </a:rPr>
                      <m:t>=70,69…</m:t>
                    </m:r>
                  </m:oMath>
                </a14:m>
                <a:endParaRPr lang="nl-BE" dirty="0"/>
              </a:p>
            </p:txBody>
          </p:sp>
        </mc:Choice>
        <mc:Fallback xmlns="">
          <p:sp>
            <p:nvSpPr>
              <p:cNvPr id="3" name="Tekstvak 2">
                <a:extLst>
                  <a:ext uri="{FF2B5EF4-FFF2-40B4-BE49-F238E27FC236}">
                    <a16:creationId xmlns:a16="http://schemas.microsoft.com/office/drawing/2014/main" id="{4CA72218-BEC1-4743-914B-6C3B49CAECDA}"/>
                  </a:ext>
                </a:extLst>
              </p:cNvPr>
              <p:cNvSpPr txBox="1">
                <a:spLocks noRot="1" noChangeAspect="1" noMove="1" noResize="1" noEditPoints="1" noAdjustHandles="1" noChangeArrowheads="1" noChangeShapeType="1" noTextEdit="1"/>
              </p:cNvSpPr>
              <p:nvPr/>
            </p:nvSpPr>
            <p:spPr>
              <a:xfrm>
                <a:off x="807867" y="4083728"/>
                <a:ext cx="4802819" cy="372410"/>
              </a:xfrm>
              <a:prstGeom prst="rect">
                <a:avLst/>
              </a:prstGeom>
              <a:blipFill>
                <a:blip r:embed="rId3"/>
                <a:stretch>
                  <a:fillRect l="-1144" t="-8197" b="-26230"/>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DCC904FE-74C5-4555-A00A-03AC42152852}"/>
                  </a:ext>
                </a:extLst>
              </p:cNvPr>
              <p:cNvSpPr txBox="1"/>
              <p:nvPr/>
            </p:nvSpPr>
            <p:spPr>
              <a:xfrm>
                <a:off x="807865" y="4591286"/>
                <a:ext cx="7048873" cy="372410"/>
              </a:xfrm>
              <a:prstGeom prst="rect">
                <a:avLst/>
              </a:prstGeom>
              <a:noFill/>
            </p:spPr>
            <p:txBody>
              <a:bodyPr wrap="square" rtlCol="0">
                <a:spAutoFit/>
              </a:bodyPr>
              <a:lstStyle/>
              <a:p>
                <a:r>
                  <a:rPr lang="nl-NL" dirty="0"/>
                  <a:t>Formule 2: </a:t>
                </a:r>
                <a14:m>
                  <m:oMath xmlns:m="http://schemas.openxmlformats.org/officeDocument/2006/math">
                    <m:r>
                      <a:rPr lang="nl-NL" i="1" dirty="0" smtClean="0">
                        <a:latin typeface="Cambria Math" panose="02040503050406030204" pitchFamily="18" charset="0"/>
                      </a:rPr>
                      <m:t>𝑃</m:t>
                    </m:r>
                    <m:r>
                      <a:rPr lang="nl-NL" i="1" dirty="0" smtClean="0">
                        <a:latin typeface="Cambria Math" panose="02040503050406030204" pitchFamily="18" charset="0"/>
                      </a:rPr>
                      <m:t>=100∙</m:t>
                    </m:r>
                    <m:d>
                      <m:dPr>
                        <m:ctrlPr>
                          <a:rPr lang="nl-NL" b="0" i="1" dirty="0" smtClean="0">
                            <a:latin typeface="Cambria Math" panose="02040503050406030204" pitchFamily="18" charset="0"/>
                            <a:ea typeface="Cambria Math" panose="02040503050406030204" pitchFamily="18" charset="0"/>
                          </a:rPr>
                        </m:ctrlPr>
                      </m:dPr>
                      <m:e>
                        <m:r>
                          <a:rPr lang="nl-NL" b="0" i="1" dirty="0" smtClean="0">
                            <a:latin typeface="Cambria Math" panose="02040503050406030204" pitchFamily="18" charset="0"/>
                            <a:ea typeface="Cambria Math" panose="02040503050406030204" pitchFamily="18" charset="0"/>
                          </a:rPr>
                          <m:t>1−</m:t>
                        </m:r>
                        <m:sSup>
                          <m:sSupPr>
                            <m:ctrlPr>
                              <a:rPr lang="nl-NL" b="0" i="1" dirty="0" smtClean="0">
                                <a:latin typeface="Cambria Math" panose="02040503050406030204" pitchFamily="18" charset="0"/>
                                <a:ea typeface="Cambria Math" panose="02040503050406030204" pitchFamily="18" charset="0"/>
                              </a:rPr>
                            </m:ctrlPr>
                          </m:sSupPr>
                          <m:e>
                            <m:r>
                              <a:rPr lang="nl-NL" b="0" i="1" dirty="0" smtClean="0">
                                <a:latin typeface="Cambria Math" panose="02040503050406030204" pitchFamily="18" charset="0"/>
                                <a:ea typeface="Cambria Math" panose="02040503050406030204" pitchFamily="18" charset="0"/>
                              </a:rPr>
                              <m:t>0,61</m:t>
                            </m:r>
                          </m:e>
                          <m:sup>
                            <m:r>
                              <a:rPr lang="nl-NL" b="0" i="1" dirty="0" smtClean="0">
                                <a:latin typeface="Cambria Math" panose="02040503050406030204" pitchFamily="18" charset="0"/>
                                <a:ea typeface="Cambria Math" panose="02040503050406030204" pitchFamily="18" charset="0"/>
                              </a:rPr>
                              <m:t>5,5</m:t>
                            </m:r>
                          </m:sup>
                        </m:sSup>
                      </m:e>
                    </m:d>
                    <m:r>
                      <a:rPr lang="nl-NL" b="0" i="1" dirty="0" smtClean="0">
                        <a:latin typeface="Cambria Math" panose="02040503050406030204" pitchFamily="18" charset="0"/>
                        <a:ea typeface="Cambria Math" panose="02040503050406030204" pitchFamily="18" charset="0"/>
                      </a:rPr>
                      <m:t>−50∙5,5∙</m:t>
                    </m:r>
                    <m:sSup>
                      <m:sSupPr>
                        <m:ctrlPr>
                          <a:rPr lang="nl-NL" b="0" i="1" dirty="0" smtClean="0">
                            <a:latin typeface="Cambria Math" panose="02040503050406030204" pitchFamily="18" charset="0"/>
                            <a:ea typeface="Cambria Math" panose="02040503050406030204" pitchFamily="18" charset="0"/>
                          </a:rPr>
                        </m:ctrlPr>
                      </m:sSupPr>
                      <m:e>
                        <m:r>
                          <a:rPr lang="nl-NL" b="0" i="1" dirty="0" smtClean="0">
                            <a:latin typeface="Cambria Math" panose="02040503050406030204" pitchFamily="18" charset="0"/>
                            <a:ea typeface="Cambria Math" panose="02040503050406030204" pitchFamily="18" charset="0"/>
                          </a:rPr>
                          <m:t>0,61</m:t>
                        </m:r>
                      </m:e>
                      <m:sup>
                        <m:r>
                          <a:rPr lang="nl-NL" b="0" i="1" dirty="0" smtClean="0">
                            <a:latin typeface="Cambria Math" panose="02040503050406030204" pitchFamily="18" charset="0"/>
                            <a:ea typeface="Cambria Math" panose="02040503050406030204" pitchFamily="18" charset="0"/>
                          </a:rPr>
                          <m:t>5,5</m:t>
                        </m:r>
                      </m:sup>
                    </m:sSup>
                    <m:r>
                      <a:rPr lang="nl-NL" b="0" i="1" dirty="0" smtClean="0">
                        <a:latin typeface="Cambria Math" panose="02040503050406030204" pitchFamily="18" charset="0"/>
                        <a:ea typeface="Cambria Math" panose="02040503050406030204" pitchFamily="18" charset="0"/>
                      </a:rPr>
                      <m:t>=75,26…</m:t>
                    </m:r>
                  </m:oMath>
                </a14:m>
                <a:endParaRPr lang="nl-BE" dirty="0"/>
              </a:p>
            </p:txBody>
          </p:sp>
        </mc:Choice>
        <mc:Fallback xmlns="">
          <p:sp>
            <p:nvSpPr>
              <p:cNvPr id="4" name="Tekstvak 3">
                <a:extLst>
                  <a:ext uri="{FF2B5EF4-FFF2-40B4-BE49-F238E27FC236}">
                    <a16:creationId xmlns:a16="http://schemas.microsoft.com/office/drawing/2014/main" id="{DCC904FE-74C5-4555-A00A-03AC42152852}"/>
                  </a:ext>
                </a:extLst>
              </p:cNvPr>
              <p:cNvSpPr txBox="1">
                <a:spLocks noRot="1" noChangeAspect="1" noMove="1" noResize="1" noEditPoints="1" noAdjustHandles="1" noChangeArrowheads="1" noChangeShapeType="1" noTextEdit="1"/>
              </p:cNvSpPr>
              <p:nvPr/>
            </p:nvSpPr>
            <p:spPr>
              <a:xfrm>
                <a:off x="807865" y="4591286"/>
                <a:ext cx="7048873" cy="372410"/>
              </a:xfrm>
              <a:prstGeom prst="rect">
                <a:avLst/>
              </a:prstGeom>
              <a:blipFill>
                <a:blip r:embed="rId4"/>
                <a:stretch>
                  <a:fillRect l="-779" t="-6557" b="-26230"/>
                </a:stretch>
              </a:blipFill>
            </p:spPr>
            <p:txBody>
              <a:bodyPr/>
              <a:lstStyle/>
              <a:p>
                <a:r>
                  <a:rPr lang="nl-BE">
                    <a:noFill/>
                  </a:rPr>
                  <a:t> </a:t>
                </a:r>
              </a:p>
            </p:txBody>
          </p:sp>
        </mc:Fallback>
      </mc:AlternateContent>
      <p:sp>
        <p:nvSpPr>
          <p:cNvPr id="5" name="Tekstvak 4">
            <a:extLst>
              <a:ext uri="{FF2B5EF4-FFF2-40B4-BE49-F238E27FC236}">
                <a16:creationId xmlns:a16="http://schemas.microsoft.com/office/drawing/2014/main" id="{C87B4020-15C2-4954-A791-F53DD2054A46}"/>
              </a:ext>
            </a:extLst>
          </p:cNvPr>
          <p:cNvSpPr txBox="1"/>
          <p:nvPr/>
        </p:nvSpPr>
        <p:spPr>
          <a:xfrm>
            <a:off x="807865" y="5146276"/>
            <a:ext cx="7226423" cy="646331"/>
          </a:xfrm>
          <a:prstGeom prst="rect">
            <a:avLst/>
          </a:prstGeom>
          <a:noFill/>
        </p:spPr>
        <p:txBody>
          <a:bodyPr wrap="square" rtlCol="0">
            <a:spAutoFit/>
          </a:bodyPr>
          <a:lstStyle/>
          <a:p>
            <a:r>
              <a:rPr lang="nl-NL" dirty="0"/>
              <a:t>Antwoord:</a:t>
            </a:r>
          </a:p>
          <a:p>
            <a:r>
              <a:rPr lang="nl-NL" b="1" dirty="0"/>
              <a:t>Bij formule 2 is na 5,5 jaar ruim driekwart van de apparaten defect</a:t>
            </a:r>
            <a:r>
              <a:rPr lang="nl-NL" dirty="0"/>
              <a:t>.</a:t>
            </a:r>
            <a:endParaRPr lang="nl-BE" dirty="0"/>
          </a:p>
        </p:txBody>
      </p:sp>
    </p:spTree>
    <p:extLst>
      <p:ext uri="{BB962C8B-B14F-4D97-AF65-F5344CB8AC3E}">
        <p14:creationId xmlns:p14="http://schemas.microsoft.com/office/powerpoint/2010/main" val="297401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A734163-AD97-4EA8-B318-5303E1D259F0}"/>
              </a:ext>
            </a:extLst>
          </p:cNvPr>
          <p:cNvPicPr>
            <a:picLocks noChangeAspect="1"/>
          </p:cNvPicPr>
          <p:nvPr/>
        </p:nvPicPr>
        <p:blipFill>
          <a:blip r:embed="rId2"/>
          <a:stretch>
            <a:fillRect/>
          </a:stretch>
        </p:blipFill>
        <p:spPr>
          <a:xfrm>
            <a:off x="0" y="0"/>
            <a:ext cx="6372225" cy="5162550"/>
          </a:xfrm>
          <a:prstGeom prst="rect">
            <a:avLst/>
          </a:prstGeom>
        </p:spPr>
      </p:pic>
      <mc:AlternateContent xmlns:mc="http://schemas.openxmlformats.org/markup-compatibility/2006" xmlns:a14="http://schemas.microsoft.com/office/drawing/2010/main">
        <mc:Choice Requires="a14">
          <p:sp>
            <p:nvSpPr>
              <p:cNvPr id="3" name="Tekstvak 2">
                <a:extLst>
                  <a:ext uri="{FF2B5EF4-FFF2-40B4-BE49-F238E27FC236}">
                    <a16:creationId xmlns:a16="http://schemas.microsoft.com/office/drawing/2014/main" id="{3A02A8D0-4998-47F5-A9DD-061766E79B6E}"/>
                  </a:ext>
                </a:extLst>
              </p:cNvPr>
              <p:cNvSpPr txBox="1"/>
              <p:nvPr/>
            </p:nvSpPr>
            <p:spPr>
              <a:xfrm>
                <a:off x="754602" y="5267291"/>
                <a:ext cx="505080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i="1" dirty="0" smtClean="0">
                          <a:latin typeface="Cambria Math" panose="02040503050406030204" pitchFamily="18" charset="0"/>
                        </a:rPr>
                        <m:t>100</m:t>
                      </m:r>
                      <m:r>
                        <a:rPr lang="nl-NL" i="1" dirty="0">
                          <a:latin typeface="Cambria Math" panose="02040503050406030204" pitchFamily="18" charset="0"/>
                          <a:ea typeface="Cambria Math" panose="02040503050406030204" pitchFamily="18" charset="0"/>
                        </a:rPr>
                        <m:t>∙</m:t>
                      </m:r>
                      <m:d>
                        <m:dPr>
                          <m:ctrlPr>
                            <a:rPr lang="nl-NL" i="1" dirty="0">
                              <a:latin typeface="Cambria Math" panose="02040503050406030204" pitchFamily="18" charset="0"/>
                              <a:ea typeface="Cambria Math" panose="02040503050406030204" pitchFamily="18" charset="0"/>
                            </a:rPr>
                          </m:ctrlPr>
                        </m:dPr>
                        <m:e>
                          <m:r>
                            <a:rPr lang="nl-NL" i="1" dirty="0">
                              <a:latin typeface="Cambria Math" panose="02040503050406030204" pitchFamily="18" charset="0"/>
                              <a:ea typeface="Cambria Math" panose="02040503050406030204" pitchFamily="18" charset="0"/>
                            </a:rPr>
                            <m:t>1−</m:t>
                          </m:r>
                          <m:sSup>
                            <m:sSupPr>
                              <m:ctrlPr>
                                <a:rPr lang="nl-NL" i="1" dirty="0">
                                  <a:latin typeface="Cambria Math" panose="02040503050406030204" pitchFamily="18" charset="0"/>
                                  <a:ea typeface="Cambria Math" panose="02040503050406030204" pitchFamily="18" charset="0"/>
                                </a:rPr>
                              </m:ctrlPr>
                            </m:sSupPr>
                            <m:e>
                              <m:r>
                                <a:rPr lang="nl-NL" i="1" dirty="0">
                                  <a:latin typeface="Cambria Math" panose="02040503050406030204" pitchFamily="18" charset="0"/>
                                  <a:ea typeface="Cambria Math" panose="02040503050406030204" pitchFamily="18" charset="0"/>
                                </a:rPr>
                                <m:t>0,</m:t>
                              </m:r>
                              <m:r>
                                <a:rPr lang="nl-NL" b="0" i="1" dirty="0" smtClean="0">
                                  <a:latin typeface="Cambria Math" panose="02040503050406030204" pitchFamily="18" charset="0"/>
                                  <a:ea typeface="Cambria Math" panose="02040503050406030204" pitchFamily="18" charset="0"/>
                                </a:rPr>
                                <m:t>8</m:t>
                              </m:r>
                            </m:e>
                            <m:sup>
                              <m:r>
                                <a:rPr lang="nl-NL" b="0" i="1" dirty="0" smtClean="0">
                                  <a:latin typeface="Cambria Math" panose="02040503050406030204" pitchFamily="18" charset="0"/>
                                  <a:ea typeface="Cambria Math" panose="02040503050406030204" pitchFamily="18" charset="0"/>
                                </a:rPr>
                                <m:t>𝑡</m:t>
                              </m:r>
                            </m:sup>
                          </m:sSup>
                        </m:e>
                      </m:d>
                      <m:r>
                        <a:rPr lang="nl-NL" b="0" i="1" dirty="0" smtClean="0">
                          <a:latin typeface="Cambria Math" panose="02040503050406030204" pitchFamily="18" charset="0"/>
                        </a:rPr>
                        <m:t>=</m:t>
                      </m:r>
                      <m:r>
                        <a:rPr lang="nl-NL" i="1" dirty="0">
                          <a:latin typeface="Cambria Math" panose="02040503050406030204" pitchFamily="18" charset="0"/>
                        </a:rPr>
                        <m:t>100</m:t>
                      </m:r>
                      <m:r>
                        <a:rPr lang="nl-NL" i="1" dirty="0">
                          <a:latin typeface="Cambria Math" panose="02040503050406030204" pitchFamily="18" charset="0"/>
                          <a:ea typeface="Cambria Math" panose="02040503050406030204" pitchFamily="18" charset="0"/>
                        </a:rPr>
                        <m:t>∙</m:t>
                      </m:r>
                      <m:d>
                        <m:dPr>
                          <m:ctrlPr>
                            <a:rPr lang="nl-NL" i="1" dirty="0">
                              <a:latin typeface="Cambria Math" panose="02040503050406030204" pitchFamily="18" charset="0"/>
                              <a:ea typeface="Cambria Math" panose="02040503050406030204" pitchFamily="18" charset="0"/>
                            </a:rPr>
                          </m:ctrlPr>
                        </m:dPr>
                        <m:e>
                          <m:r>
                            <a:rPr lang="nl-NL" i="1" dirty="0">
                              <a:latin typeface="Cambria Math" panose="02040503050406030204" pitchFamily="18" charset="0"/>
                              <a:ea typeface="Cambria Math" panose="02040503050406030204" pitchFamily="18" charset="0"/>
                            </a:rPr>
                            <m:t>1−</m:t>
                          </m:r>
                          <m:sSup>
                            <m:sSupPr>
                              <m:ctrlPr>
                                <a:rPr lang="nl-NL" i="1" dirty="0">
                                  <a:latin typeface="Cambria Math" panose="02040503050406030204" pitchFamily="18" charset="0"/>
                                  <a:ea typeface="Cambria Math" panose="02040503050406030204" pitchFamily="18" charset="0"/>
                                </a:rPr>
                              </m:ctrlPr>
                            </m:sSupPr>
                            <m:e>
                              <m:r>
                                <a:rPr lang="nl-NL" i="1" dirty="0">
                                  <a:latin typeface="Cambria Math" panose="02040503050406030204" pitchFamily="18" charset="0"/>
                                  <a:ea typeface="Cambria Math" panose="02040503050406030204" pitchFamily="18" charset="0"/>
                                </a:rPr>
                                <m:t>0,61</m:t>
                              </m:r>
                            </m:e>
                            <m:sup>
                              <m:r>
                                <a:rPr lang="nl-NL" b="0" i="1" dirty="0" smtClean="0">
                                  <a:latin typeface="Cambria Math" panose="02040503050406030204" pitchFamily="18" charset="0"/>
                                  <a:ea typeface="Cambria Math" panose="02040503050406030204" pitchFamily="18" charset="0"/>
                                </a:rPr>
                                <m:t>𝑡</m:t>
                              </m:r>
                            </m:sup>
                          </m:sSup>
                        </m:e>
                      </m:d>
                      <m:r>
                        <a:rPr lang="nl-NL" i="1" dirty="0">
                          <a:latin typeface="Cambria Math" panose="02040503050406030204" pitchFamily="18" charset="0"/>
                          <a:ea typeface="Cambria Math" panose="02040503050406030204" pitchFamily="18" charset="0"/>
                        </a:rPr>
                        <m:t>−50∙</m:t>
                      </m:r>
                      <m:r>
                        <a:rPr lang="nl-NL" b="0" i="1" dirty="0" smtClean="0">
                          <a:latin typeface="Cambria Math" panose="02040503050406030204" pitchFamily="18" charset="0"/>
                          <a:ea typeface="Cambria Math" panose="02040503050406030204" pitchFamily="18" charset="0"/>
                        </a:rPr>
                        <m:t>𝑡</m:t>
                      </m:r>
                      <m:r>
                        <a:rPr lang="nl-NL" i="1" dirty="0">
                          <a:latin typeface="Cambria Math" panose="02040503050406030204" pitchFamily="18" charset="0"/>
                          <a:ea typeface="Cambria Math" panose="02040503050406030204" pitchFamily="18" charset="0"/>
                        </a:rPr>
                        <m:t>∙</m:t>
                      </m:r>
                      <m:sSup>
                        <m:sSupPr>
                          <m:ctrlPr>
                            <a:rPr lang="nl-NL" i="1" dirty="0">
                              <a:latin typeface="Cambria Math" panose="02040503050406030204" pitchFamily="18" charset="0"/>
                              <a:ea typeface="Cambria Math" panose="02040503050406030204" pitchFamily="18" charset="0"/>
                            </a:rPr>
                          </m:ctrlPr>
                        </m:sSupPr>
                        <m:e>
                          <m:r>
                            <a:rPr lang="nl-NL" i="1" dirty="0">
                              <a:latin typeface="Cambria Math" panose="02040503050406030204" pitchFamily="18" charset="0"/>
                              <a:ea typeface="Cambria Math" panose="02040503050406030204" pitchFamily="18" charset="0"/>
                            </a:rPr>
                            <m:t>0,61</m:t>
                          </m:r>
                        </m:e>
                        <m:sup>
                          <m:r>
                            <a:rPr lang="nl-NL" b="0" i="1" dirty="0" smtClean="0">
                              <a:latin typeface="Cambria Math" panose="02040503050406030204" pitchFamily="18" charset="0"/>
                              <a:ea typeface="Cambria Math" panose="02040503050406030204" pitchFamily="18" charset="0"/>
                            </a:rPr>
                            <m:t>𝑡</m:t>
                          </m:r>
                        </m:sup>
                      </m:sSup>
                    </m:oMath>
                  </m:oMathPara>
                </a14:m>
                <a:endParaRPr lang="nl-BE" dirty="0"/>
              </a:p>
            </p:txBody>
          </p:sp>
        </mc:Choice>
        <mc:Fallback xmlns="">
          <p:sp>
            <p:nvSpPr>
              <p:cNvPr id="3" name="Tekstvak 2">
                <a:extLst>
                  <a:ext uri="{FF2B5EF4-FFF2-40B4-BE49-F238E27FC236}">
                    <a16:creationId xmlns:a16="http://schemas.microsoft.com/office/drawing/2014/main" id="{3A02A8D0-4998-47F5-A9DD-061766E79B6E}"/>
                  </a:ext>
                </a:extLst>
              </p:cNvPr>
              <p:cNvSpPr txBox="1">
                <a:spLocks noRot="1" noChangeAspect="1" noMove="1" noResize="1" noEditPoints="1" noAdjustHandles="1" noChangeArrowheads="1" noChangeShapeType="1" noTextEdit="1"/>
              </p:cNvSpPr>
              <p:nvPr/>
            </p:nvSpPr>
            <p:spPr>
              <a:xfrm>
                <a:off x="754602" y="5267291"/>
                <a:ext cx="5050805" cy="276999"/>
              </a:xfrm>
              <a:prstGeom prst="rect">
                <a:avLst/>
              </a:prstGeom>
              <a:blipFill>
                <a:blip r:embed="rId3"/>
                <a:stretch>
                  <a:fillRect l="-725" t="-2222" b="-8889"/>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77579A3F-BC43-4636-89B4-172BFB44FE04}"/>
                  </a:ext>
                </a:extLst>
              </p:cNvPr>
              <p:cNvSpPr txBox="1"/>
              <p:nvPr/>
            </p:nvSpPr>
            <p:spPr>
              <a:xfrm>
                <a:off x="754602" y="5717219"/>
                <a:ext cx="5679767" cy="369332"/>
              </a:xfrm>
              <a:prstGeom prst="rect">
                <a:avLst/>
              </a:prstGeom>
              <a:noFill/>
            </p:spPr>
            <p:txBody>
              <a:bodyPr wrap="square" rtlCol="0">
                <a:spAutoFit/>
              </a:bodyPr>
              <a:lstStyle/>
              <a:p>
                <a:r>
                  <a:rPr lang="nl-NL" dirty="0"/>
                  <a:t>Intersect geeft </a:t>
                </a:r>
                <a14:m>
                  <m:oMath xmlns:m="http://schemas.openxmlformats.org/officeDocument/2006/math">
                    <m:r>
                      <a:rPr lang="nl-NL" b="0" i="1" smtClean="0">
                        <a:latin typeface="Cambria Math" panose="02040503050406030204" pitchFamily="18" charset="0"/>
                      </a:rPr>
                      <m:t>𝑡</m:t>
                    </m:r>
                    <m:r>
                      <a:rPr lang="nl-NL" b="0" i="1" smtClean="0">
                        <a:latin typeface="Cambria Math" panose="02040503050406030204" pitchFamily="18" charset="0"/>
                        <a:ea typeface="Cambria Math" panose="02040503050406030204" pitchFamily="18" charset="0"/>
                      </a:rPr>
                      <m:t>≈4,1</m:t>
                    </m:r>
                  </m:oMath>
                </a14:m>
                <a:endParaRPr lang="nl-BE" dirty="0"/>
              </a:p>
            </p:txBody>
          </p:sp>
        </mc:Choice>
        <mc:Fallback xmlns="">
          <p:sp>
            <p:nvSpPr>
              <p:cNvPr id="4" name="Tekstvak 3">
                <a:extLst>
                  <a:ext uri="{FF2B5EF4-FFF2-40B4-BE49-F238E27FC236}">
                    <a16:creationId xmlns:a16="http://schemas.microsoft.com/office/drawing/2014/main" id="{77579A3F-BC43-4636-89B4-172BFB44FE04}"/>
                  </a:ext>
                </a:extLst>
              </p:cNvPr>
              <p:cNvSpPr txBox="1">
                <a:spLocks noRot="1" noChangeAspect="1" noMove="1" noResize="1" noEditPoints="1" noAdjustHandles="1" noChangeArrowheads="1" noChangeShapeType="1" noTextEdit="1"/>
              </p:cNvSpPr>
              <p:nvPr/>
            </p:nvSpPr>
            <p:spPr>
              <a:xfrm>
                <a:off x="754602" y="5717219"/>
                <a:ext cx="5679767" cy="369332"/>
              </a:xfrm>
              <a:prstGeom prst="rect">
                <a:avLst/>
              </a:prstGeom>
              <a:blipFill>
                <a:blip r:embed="rId4"/>
                <a:stretch>
                  <a:fillRect l="-966" t="-10000" b="-26667"/>
                </a:stretch>
              </a:blipFill>
            </p:spPr>
            <p:txBody>
              <a:bodyPr/>
              <a:lstStyle/>
              <a:p>
                <a:r>
                  <a:rPr lang="nl-BE">
                    <a:noFill/>
                  </a:rPr>
                  <a:t> </a:t>
                </a:r>
              </a:p>
            </p:txBody>
          </p:sp>
        </mc:Fallback>
      </mc:AlternateContent>
      <p:sp>
        <p:nvSpPr>
          <p:cNvPr id="5" name="Tekstvak 4">
            <a:extLst>
              <a:ext uri="{FF2B5EF4-FFF2-40B4-BE49-F238E27FC236}">
                <a16:creationId xmlns:a16="http://schemas.microsoft.com/office/drawing/2014/main" id="{39D8ECFA-9CC1-4EE0-A99D-64605FBEE158}"/>
              </a:ext>
            </a:extLst>
          </p:cNvPr>
          <p:cNvSpPr txBox="1"/>
          <p:nvPr/>
        </p:nvSpPr>
        <p:spPr>
          <a:xfrm>
            <a:off x="6372225" y="5162550"/>
            <a:ext cx="5355177" cy="923330"/>
          </a:xfrm>
          <a:prstGeom prst="rect">
            <a:avLst/>
          </a:prstGeom>
          <a:noFill/>
        </p:spPr>
        <p:txBody>
          <a:bodyPr wrap="square" rtlCol="0">
            <a:spAutoFit/>
          </a:bodyPr>
          <a:lstStyle/>
          <a:p>
            <a:r>
              <a:rPr lang="nl-NL" dirty="0"/>
              <a:t>Antwoord:</a:t>
            </a:r>
          </a:p>
          <a:p>
            <a:r>
              <a:rPr lang="nl-NL" b="1" dirty="0"/>
              <a:t>Na 4,1 jaar geven beide formules hetzelfde percentage</a:t>
            </a:r>
            <a:r>
              <a:rPr lang="nl-NL" dirty="0"/>
              <a:t>.</a:t>
            </a:r>
            <a:endParaRPr lang="nl-BE" dirty="0"/>
          </a:p>
        </p:txBody>
      </p:sp>
    </p:spTree>
    <p:extLst>
      <p:ext uri="{BB962C8B-B14F-4D97-AF65-F5344CB8AC3E}">
        <p14:creationId xmlns:p14="http://schemas.microsoft.com/office/powerpoint/2010/main" val="59765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C92E97B-1526-4FB7-B17D-CB02EEA79D9A}"/>
              </a:ext>
            </a:extLst>
          </p:cNvPr>
          <p:cNvPicPr>
            <a:picLocks noChangeAspect="1"/>
          </p:cNvPicPr>
          <p:nvPr/>
        </p:nvPicPr>
        <p:blipFill>
          <a:blip r:embed="rId2"/>
          <a:stretch>
            <a:fillRect/>
          </a:stretch>
        </p:blipFill>
        <p:spPr>
          <a:xfrm>
            <a:off x="0" y="0"/>
            <a:ext cx="5819775" cy="6172200"/>
          </a:xfrm>
          <a:prstGeom prst="rect">
            <a:avLst/>
          </a:prstGeom>
        </p:spPr>
      </p:pic>
      <p:sp>
        <p:nvSpPr>
          <p:cNvPr id="7" name="Tekstvak 6">
            <a:extLst>
              <a:ext uri="{FF2B5EF4-FFF2-40B4-BE49-F238E27FC236}">
                <a16:creationId xmlns:a16="http://schemas.microsoft.com/office/drawing/2014/main" id="{95105D4B-37D4-4964-974C-67456087382C}"/>
              </a:ext>
            </a:extLst>
          </p:cNvPr>
          <p:cNvSpPr txBox="1"/>
          <p:nvPr/>
        </p:nvSpPr>
        <p:spPr>
          <a:xfrm>
            <a:off x="6098955" y="328473"/>
            <a:ext cx="4376692" cy="369332"/>
          </a:xfrm>
          <a:prstGeom prst="rect">
            <a:avLst/>
          </a:prstGeom>
          <a:noFill/>
        </p:spPr>
        <p:txBody>
          <a:bodyPr wrap="square" rtlCol="0">
            <a:spAutoFit/>
          </a:bodyPr>
          <a:lstStyle/>
          <a:p>
            <a:r>
              <a:rPr lang="nl-NL" dirty="0"/>
              <a:t>Afstand dat je aflegt in 5</a:t>
            </a:r>
            <a:r>
              <a:rPr lang="nl-NL" baseline="30000" dirty="0"/>
              <a:t>de</a:t>
            </a:r>
            <a:r>
              <a:rPr lang="nl-NL" dirty="0"/>
              <a:t> versnelling:</a:t>
            </a:r>
            <a:endParaRPr lang="nl-BE" dirty="0"/>
          </a:p>
        </p:txBody>
      </p:sp>
      <p:sp>
        <p:nvSpPr>
          <p:cNvPr id="8" name="Tekstvak 7">
            <a:extLst>
              <a:ext uri="{FF2B5EF4-FFF2-40B4-BE49-F238E27FC236}">
                <a16:creationId xmlns:a16="http://schemas.microsoft.com/office/drawing/2014/main" id="{48AF7E10-F631-4F26-B85F-F2811CBD6940}"/>
              </a:ext>
            </a:extLst>
          </p:cNvPr>
          <p:cNvSpPr txBox="1"/>
          <p:nvPr/>
        </p:nvSpPr>
        <p:spPr>
          <a:xfrm>
            <a:off x="6096000" y="1599460"/>
            <a:ext cx="4376692" cy="369332"/>
          </a:xfrm>
          <a:prstGeom prst="rect">
            <a:avLst/>
          </a:prstGeom>
          <a:noFill/>
        </p:spPr>
        <p:txBody>
          <a:bodyPr wrap="square" rtlCol="0">
            <a:spAutoFit/>
          </a:bodyPr>
          <a:lstStyle/>
          <a:p>
            <a:r>
              <a:rPr lang="nl-NL" dirty="0"/>
              <a:t>Afstand dat je aflegt in 4</a:t>
            </a:r>
            <a:r>
              <a:rPr lang="nl-NL" baseline="30000" dirty="0"/>
              <a:t>de</a:t>
            </a:r>
            <a:r>
              <a:rPr lang="nl-NL" dirty="0"/>
              <a:t> versnelling:</a:t>
            </a:r>
            <a:endParaRPr lang="nl-BE" dirty="0"/>
          </a:p>
        </p:txBody>
      </p:sp>
      <p:sp>
        <p:nvSpPr>
          <p:cNvPr id="9" name="Tekstvak 8">
            <a:extLst>
              <a:ext uri="{FF2B5EF4-FFF2-40B4-BE49-F238E27FC236}">
                <a16:creationId xmlns:a16="http://schemas.microsoft.com/office/drawing/2014/main" id="{9BF0EFC2-52D9-4E23-BA6D-35584285173D}"/>
              </a:ext>
            </a:extLst>
          </p:cNvPr>
          <p:cNvSpPr txBox="1"/>
          <p:nvPr/>
        </p:nvSpPr>
        <p:spPr>
          <a:xfrm>
            <a:off x="6096000" y="2685781"/>
            <a:ext cx="4376692" cy="369332"/>
          </a:xfrm>
          <a:prstGeom prst="rect">
            <a:avLst/>
          </a:prstGeom>
          <a:noFill/>
        </p:spPr>
        <p:txBody>
          <a:bodyPr wrap="square" rtlCol="0">
            <a:spAutoFit/>
          </a:bodyPr>
          <a:lstStyle/>
          <a:p>
            <a:r>
              <a:rPr lang="nl-NL" dirty="0"/>
              <a:t>Het verschil:</a:t>
            </a:r>
            <a:endParaRPr lang="nl-BE" dirty="0"/>
          </a:p>
        </p:txBody>
      </p:sp>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DCC4DBF4-660D-4621-BB28-30A8A6A02FD0}"/>
                  </a:ext>
                </a:extLst>
              </p:cNvPr>
              <p:cNvSpPr txBox="1"/>
              <p:nvPr/>
            </p:nvSpPr>
            <p:spPr>
              <a:xfrm>
                <a:off x="6372227" y="843042"/>
                <a:ext cx="4643021" cy="369332"/>
              </a:xfrm>
              <a:prstGeom prst="rect">
                <a:avLst/>
              </a:prstGeom>
              <a:noFill/>
            </p:spPr>
            <p:txBody>
              <a:bodyPr wrap="square" rtlCol="0">
                <a:spAutoFit/>
              </a:bodyPr>
              <a:lstStyle/>
              <a:p>
                <a14:m>
                  <m:oMath xmlns:m="http://schemas.openxmlformats.org/officeDocument/2006/math">
                    <m:r>
                      <a:rPr lang="nl-NL" i="1" dirty="0" smtClean="0">
                        <a:latin typeface="Cambria Math" panose="02040503050406030204" pitchFamily="18" charset="0"/>
                      </a:rPr>
                      <m:t>𝐴𝑓𝑠𝑡𝑎𝑛𝑑</m:t>
                    </m:r>
                    <m:r>
                      <a:rPr lang="nl-NL" i="1" dirty="0" smtClean="0">
                        <a:latin typeface="Cambria Math" panose="02040503050406030204" pitchFamily="18" charset="0"/>
                      </a:rPr>
                      <m:t> = 21,68∙35=758,8 </m:t>
                    </m:r>
                    <m:r>
                      <a:rPr lang="nl-NL" b="0" i="1" dirty="0" smtClean="0">
                        <a:latin typeface="Cambria Math" panose="02040503050406030204" pitchFamily="18" charset="0"/>
                        <a:ea typeface="Cambria Math" panose="02040503050406030204" pitchFamily="18" charset="0"/>
                      </a:rPr>
                      <m:t>𝑘𝑖𝑙𝑜𝑚𝑒𝑡𝑒𝑟</m:t>
                    </m:r>
                  </m:oMath>
                </a14:m>
                <a:r>
                  <a:rPr lang="nl-BE" dirty="0"/>
                  <a:t> </a:t>
                </a:r>
              </a:p>
            </p:txBody>
          </p:sp>
        </mc:Choice>
        <mc:Fallback xmlns="">
          <p:sp>
            <p:nvSpPr>
              <p:cNvPr id="10" name="Tekstvak 9">
                <a:extLst>
                  <a:ext uri="{FF2B5EF4-FFF2-40B4-BE49-F238E27FC236}">
                    <a16:creationId xmlns:a16="http://schemas.microsoft.com/office/drawing/2014/main" id="{DCC4DBF4-660D-4621-BB28-30A8A6A02FD0}"/>
                  </a:ext>
                </a:extLst>
              </p:cNvPr>
              <p:cNvSpPr txBox="1">
                <a:spLocks noRot="1" noChangeAspect="1" noMove="1" noResize="1" noEditPoints="1" noAdjustHandles="1" noChangeArrowheads="1" noChangeShapeType="1" noTextEdit="1"/>
              </p:cNvSpPr>
              <p:nvPr/>
            </p:nvSpPr>
            <p:spPr>
              <a:xfrm>
                <a:off x="6372227" y="843042"/>
                <a:ext cx="4643021" cy="369332"/>
              </a:xfrm>
              <a:prstGeom prst="rect">
                <a:avLst/>
              </a:prstGeom>
              <a:blipFill>
                <a:blip r:embed="rId3"/>
                <a:stretch>
                  <a:fillRect l="-394" b="-13115"/>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5F76A4B5-8437-4CC6-9FC0-DBB01C4AC079}"/>
                  </a:ext>
                </a:extLst>
              </p:cNvPr>
              <p:cNvSpPr txBox="1"/>
              <p:nvPr/>
            </p:nvSpPr>
            <p:spPr>
              <a:xfrm>
                <a:off x="6372226" y="2114029"/>
                <a:ext cx="4643021" cy="369332"/>
              </a:xfrm>
              <a:prstGeom prst="rect">
                <a:avLst/>
              </a:prstGeom>
              <a:noFill/>
            </p:spPr>
            <p:txBody>
              <a:bodyPr wrap="square" rtlCol="0">
                <a:spAutoFit/>
              </a:bodyPr>
              <a:lstStyle/>
              <a:p>
                <a14:m>
                  <m:oMath xmlns:m="http://schemas.openxmlformats.org/officeDocument/2006/math">
                    <m:r>
                      <a:rPr lang="nl-NL" i="1" dirty="0" smtClean="0">
                        <a:latin typeface="Cambria Math" panose="02040503050406030204" pitchFamily="18" charset="0"/>
                      </a:rPr>
                      <m:t>𝐴𝑓𝑠𝑡𝑎𝑛𝑑</m:t>
                    </m:r>
                    <m:r>
                      <a:rPr lang="nl-NL" i="1" dirty="0" smtClean="0">
                        <a:latin typeface="Cambria Math" panose="02040503050406030204" pitchFamily="18" charset="0"/>
                      </a:rPr>
                      <m:t> =19,63∙35=687,05 </m:t>
                    </m:r>
                    <m:r>
                      <a:rPr lang="nl-NL" b="0" i="1" dirty="0" smtClean="0">
                        <a:latin typeface="Cambria Math" panose="02040503050406030204" pitchFamily="18" charset="0"/>
                        <a:ea typeface="Cambria Math" panose="02040503050406030204" pitchFamily="18" charset="0"/>
                      </a:rPr>
                      <m:t>𝑘𝑖𝑙𝑜𝑚𝑒𝑡𝑒𝑟</m:t>
                    </m:r>
                  </m:oMath>
                </a14:m>
                <a:r>
                  <a:rPr lang="nl-BE" dirty="0"/>
                  <a:t> </a:t>
                </a:r>
              </a:p>
            </p:txBody>
          </p:sp>
        </mc:Choice>
        <mc:Fallback xmlns="">
          <p:sp>
            <p:nvSpPr>
              <p:cNvPr id="11" name="Tekstvak 10">
                <a:extLst>
                  <a:ext uri="{FF2B5EF4-FFF2-40B4-BE49-F238E27FC236}">
                    <a16:creationId xmlns:a16="http://schemas.microsoft.com/office/drawing/2014/main" id="{5F76A4B5-8437-4CC6-9FC0-DBB01C4AC079}"/>
                  </a:ext>
                </a:extLst>
              </p:cNvPr>
              <p:cNvSpPr txBox="1">
                <a:spLocks noRot="1" noChangeAspect="1" noMove="1" noResize="1" noEditPoints="1" noAdjustHandles="1" noChangeArrowheads="1" noChangeShapeType="1" noTextEdit="1"/>
              </p:cNvSpPr>
              <p:nvPr/>
            </p:nvSpPr>
            <p:spPr>
              <a:xfrm>
                <a:off x="6372226" y="2114029"/>
                <a:ext cx="4643021" cy="369332"/>
              </a:xfrm>
              <a:prstGeom prst="rect">
                <a:avLst/>
              </a:prstGeom>
              <a:blipFill>
                <a:blip r:embed="rId4"/>
                <a:stretch>
                  <a:fillRect l="-394" b="-13333"/>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10D0472E-7D70-4ED5-899C-330727228C8F}"/>
                  </a:ext>
                </a:extLst>
              </p:cNvPr>
              <p:cNvSpPr txBox="1"/>
              <p:nvPr/>
            </p:nvSpPr>
            <p:spPr>
              <a:xfrm>
                <a:off x="6372226" y="3108580"/>
                <a:ext cx="5355176" cy="369332"/>
              </a:xfrm>
              <a:prstGeom prst="rect">
                <a:avLst/>
              </a:prstGeom>
              <a:noFill/>
            </p:spPr>
            <p:txBody>
              <a:bodyPr wrap="square" rtlCol="0">
                <a:spAutoFit/>
              </a:bodyPr>
              <a:lstStyle/>
              <a:p>
                <a14:m>
                  <m:oMath xmlns:m="http://schemas.openxmlformats.org/officeDocument/2006/math">
                    <m:r>
                      <a:rPr lang="nl-NL" b="0" i="1" dirty="0" smtClean="0">
                        <a:latin typeface="Cambria Math" panose="02040503050406030204" pitchFamily="18" charset="0"/>
                      </a:rPr>
                      <m:t>𝑣𝑒𝑟𝑠𝑐h𝑖𝑙</m:t>
                    </m:r>
                    <m:r>
                      <a:rPr lang="nl-NL" i="1" dirty="0" smtClean="0">
                        <a:latin typeface="Cambria Math" panose="02040503050406030204" pitchFamily="18" charset="0"/>
                      </a:rPr>
                      <m:t> =</m:t>
                    </m:r>
                    <m:r>
                      <a:rPr lang="nl-NL" b="0" i="1" dirty="0" smtClean="0">
                        <a:latin typeface="Cambria Math" panose="02040503050406030204" pitchFamily="18" charset="0"/>
                      </a:rPr>
                      <m:t>758,8−687,05=71,75 </m:t>
                    </m:r>
                  </m:oMath>
                </a14:m>
                <a:r>
                  <a:rPr lang="nl-NL" b="0" dirty="0"/>
                  <a:t> </a:t>
                </a:r>
              </a:p>
            </p:txBody>
          </p:sp>
        </mc:Choice>
        <mc:Fallback xmlns="">
          <p:sp>
            <p:nvSpPr>
              <p:cNvPr id="12" name="Tekstvak 11">
                <a:extLst>
                  <a:ext uri="{FF2B5EF4-FFF2-40B4-BE49-F238E27FC236}">
                    <a16:creationId xmlns:a16="http://schemas.microsoft.com/office/drawing/2014/main" id="{10D0472E-7D70-4ED5-899C-330727228C8F}"/>
                  </a:ext>
                </a:extLst>
              </p:cNvPr>
              <p:cNvSpPr txBox="1">
                <a:spLocks noRot="1" noChangeAspect="1" noMove="1" noResize="1" noEditPoints="1" noAdjustHandles="1" noChangeArrowheads="1" noChangeShapeType="1" noTextEdit="1"/>
              </p:cNvSpPr>
              <p:nvPr/>
            </p:nvSpPr>
            <p:spPr>
              <a:xfrm>
                <a:off x="6372226" y="3108580"/>
                <a:ext cx="5355176" cy="369332"/>
              </a:xfrm>
              <a:prstGeom prst="rect">
                <a:avLst/>
              </a:prstGeom>
              <a:blipFill>
                <a:blip r:embed="rId5"/>
                <a:stretch>
                  <a:fillRect/>
                </a:stretch>
              </a:blipFill>
            </p:spPr>
            <p:txBody>
              <a:bodyPr/>
              <a:lstStyle/>
              <a:p>
                <a:r>
                  <a:rPr lang="nl-BE">
                    <a:noFill/>
                  </a:rPr>
                  <a:t> </a:t>
                </a:r>
              </a:p>
            </p:txBody>
          </p:sp>
        </mc:Fallback>
      </mc:AlternateContent>
      <p:sp>
        <p:nvSpPr>
          <p:cNvPr id="13" name="Tekstvak 12">
            <a:extLst>
              <a:ext uri="{FF2B5EF4-FFF2-40B4-BE49-F238E27FC236}">
                <a16:creationId xmlns:a16="http://schemas.microsoft.com/office/drawing/2014/main" id="{FDAAC7A9-6A3F-436E-87AA-15E03AA7216E}"/>
              </a:ext>
            </a:extLst>
          </p:cNvPr>
          <p:cNvSpPr txBox="1"/>
          <p:nvPr/>
        </p:nvSpPr>
        <p:spPr>
          <a:xfrm>
            <a:off x="6096000" y="4214420"/>
            <a:ext cx="5819775" cy="923330"/>
          </a:xfrm>
          <a:prstGeom prst="rect">
            <a:avLst/>
          </a:prstGeom>
          <a:noFill/>
        </p:spPr>
        <p:txBody>
          <a:bodyPr wrap="square" rtlCol="0">
            <a:spAutoFit/>
          </a:bodyPr>
          <a:lstStyle/>
          <a:p>
            <a:r>
              <a:rPr lang="nl-NL" dirty="0"/>
              <a:t>Antwoord:</a:t>
            </a:r>
          </a:p>
          <a:p>
            <a:r>
              <a:rPr lang="nl-BE" b="1" dirty="0"/>
              <a:t>Je kunt in de 5</a:t>
            </a:r>
            <a:r>
              <a:rPr lang="nl-BE" b="1" baseline="30000" dirty="0"/>
              <a:t>de</a:t>
            </a:r>
            <a:r>
              <a:rPr lang="nl-BE" b="1" dirty="0"/>
              <a:t> versnelling 72 kilometer meer afleggen dan in de 4</a:t>
            </a:r>
            <a:r>
              <a:rPr lang="nl-BE" b="1" baseline="30000" dirty="0"/>
              <a:t>de</a:t>
            </a:r>
            <a:r>
              <a:rPr lang="nl-BE" b="1" dirty="0"/>
              <a:t> versnelling.</a:t>
            </a:r>
          </a:p>
        </p:txBody>
      </p:sp>
      <p:cxnSp>
        <p:nvCxnSpPr>
          <p:cNvPr id="15" name="Rechte verbindingslijn 14">
            <a:extLst>
              <a:ext uri="{FF2B5EF4-FFF2-40B4-BE49-F238E27FC236}">
                <a16:creationId xmlns:a16="http://schemas.microsoft.com/office/drawing/2014/main" id="{63C94D7E-E91A-492F-B3AB-E48A29F388D1}"/>
              </a:ext>
            </a:extLst>
          </p:cNvPr>
          <p:cNvCxnSpPr/>
          <p:nvPr/>
        </p:nvCxnSpPr>
        <p:spPr>
          <a:xfrm>
            <a:off x="656948" y="5903650"/>
            <a:ext cx="1695635" cy="0"/>
          </a:xfrm>
          <a:prstGeom prst="line">
            <a:avLst/>
          </a:prstGeom>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6" name="Tekstvak 15">
                <a:extLst>
                  <a:ext uri="{FF2B5EF4-FFF2-40B4-BE49-F238E27FC236}">
                    <a16:creationId xmlns:a16="http://schemas.microsoft.com/office/drawing/2014/main" id="{76933AC6-695B-4768-9C6F-CCDCB9F952A7}"/>
                  </a:ext>
                </a:extLst>
              </p:cNvPr>
              <p:cNvSpPr txBox="1"/>
              <p:nvPr/>
            </p:nvSpPr>
            <p:spPr>
              <a:xfrm>
                <a:off x="9049814" y="3531379"/>
                <a:ext cx="190869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BE"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72 </m:t>
                      </m:r>
                      <m:r>
                        <a:rPr lang="nl-NL" b="0" i="1" smtClean="0">
                          <a:latin typeface="Cambria Math" panose="02040503050406030204" pitchFamily="18" charset="0"/>
                          <a:ea typeface="Cambria Math" panose="02040503050406030204" pitchFamily="18" charset="0"/>
                        </a:rPr>
                        <m:t>𝑘𝑖𝑙𝑜𝑚𝑒𝑡𝑒𝑟</m:t>
                      </m:r>
                    </m:oMath>
                  </m:oMathPara>
                </a14:m>
                <a:endParaRPr lang="nl-BE" dirty="0"/>
              </a:p>
            </p:txBody>
          </p:sp>
        </mc:Choice>
        <mc:Fallback xmlns="">
          <p:sp>
            <p:nvSpPr>
              <p:cNvPr id="16" name="Tekstvak 15">
                <a:extLst>
                  <a:ext uri="{FF2B5EF4-FFF2-40B4-BE49-F238E27FC236}">
                    <a16:creationId xmlns:a16="http://schemas.microsoft.com/office/drawing/2014/main" id="{76933AC6-695B-4768-9C6F-CCDCB9F952A7}"/>
                  </a:ext>
                </a:extLst>
              </p:cNvPr>
              <p:cNvSpPr txBox="1">
                <a:spLocks noRot="1" noChangeAspect="1" noMove="1" noResize="1" noEditPoints="1" noAdjustHandles="1" noChangeArrowheads="1" noChangeShapeType="1" noTextEdit="1"/>
              </p:cNvSpPr>
              <p:nvPr/>
            </p:nvSpPr>
            <p:spPr>
              <a:xfrm>
                <a:off x="9049814" y="3531379"/>
                <a:ext cx="1908699" cy="369332"/>
              </a:xfrm>
              <a:prstGeom prst="rect">
                <a:avLst/>
              </a:prstGeom>
              <a:blipFill>
                <a:blip r:embed="rId6"/>
                <a:stretch>
                  <a:fillRect/>
                </a:stretch>
              </a:blipFill>
            </p:spPr>
            <p:txBody>
              <a:bodyPr/>
              <a:lstStyle/>
              <a:p>
                <a:r>
                  <a:rPr lang="nl-BE">
                    <a:noFill/>
                  </a:rPr>
                  <a:t> </a:t>
                </a:r>
              </a:p>
            </p:txBody>
          </p:sp>
        </mc:Fallback>
      </mc:AlternateContent>
      <p:sp>
        <p:nvSpPr>
          <p:cNvPr id="17" name="Tekstvak 16">
            <a:extLst>
              <a:ext uri="{FF2B5EF4-FFF2-40B4-BE49-F238E27FC236}">
                <a16:creationId xmlns:a16="http://schemas.microsoft.com/office/drawing/2014/main" id="{7B503CD6-7928-4E38-9F74-68BD013FDB77}"/>
              </a:ext>
            </a:extLst>
          </p:cNvPr>
          <p:cNvSpPr txBox="1"/>
          <p:nvPr/>
        </p:nvSpPr>
        <p:spPr>
          <a:xfrm>
            <a:off x="5743575" y="332172"/>
            <a:ext cx="819150" cy="369332"/>
          </a:xfrm>
          <a:prstGeom prst="rect">
            <a:avLst/>
          </a:prstGeom>
          <a:noFill/>
        </p:spPr>
        <p:txBody>
          <a:bodyPr wrap="square" rtlCol="0">
            <a:spAutoFit/>
          </a:bodyPr>
          <a:lstStyle/>
          <a:p>
            <a:r>
              <a:rPr lang="nl-NL" dirty="0"/>
              <a:t>a)</a:t>
            </a:r>
            <a:endParaRPr lang="nl-BE" dirty="0"/>
          </a:p>
        </p:txBody>
      </p:sp>
    </p:spTree>
    <p:extLst>
      <p:ext uri="{BB962C8B-B14F-4D97-AF65-F5344CB8AC3E}">
        <p14:creationId xmlns:p14="http://schemas.microsoft.com/office/powerpoint/2010/main" val="53298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EDF92CE-4552-42DC-B60E-9B4B0CFF29DC}"/>
              </a:ext>
            </a:extLst>
          </p:cNvPr>
          <p:cNvPicPr>
            <a:picLocks noChangeAspect="1"/>
          </p:cNvPicPr>
          <p:nvPr/>
        </p:nvPicPr>
        <p:blipFill rotWithShape="1">
          <a:blip r:embed="rId2"/>
          <a:srcRect b="36535"/>
          <a:stretch/>
        </p:blipFill>
        <p:spPr>
          <a:xfrm>
            <a:off x="0" y="0"/>
            <a:ext cx="5934075" cy="1837678"/>
          </a:xfrm>
          <a:prstGeom prst="rect">
            <a:avLst/>
          </a:prstGeom>
        </p:spPr>
      </p:pic>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BE7CD824-B911-4757-B640-6118EA0D82B6}"/>
                  </a:ext>
                </a:extLst>
              </p:cNvPr>
              <p:cNvSpPr txBox="1"/>
              <p:nvPr/>
            </p:nvSpPr>
            <p:spPr>
              <a:xfrm>
                <a:off x="186430" y="2041864"/>
                <a:ext cx="4802819" cy="369332"/>
              </a:xfrm>
              <a:prstGeom prst="rect">
                <a:avLst/>
              </a:prstGeom>
              <a:noFill/>
            </p:spPr>
            <p:txBody>
              <a:bodyPr wrap="square" rtlCol="0">
                <a:spAutoFit/>
              </a:bodyPr>
              <a:lstStyle/>
              <a:p>
                <a:r>
                  <a:rPr lang="nl-NL" dirty="0"/>
                  <a:t>Formule 1: </a:t>
                </a:r>
                <a14:m>
                  <m:oMath xmlns:m="http://schemas.openxmlformats.org/officeDocument/2006/math">
                    <m:r>
                      <a:rPr lang="nl-NL" i="1" dirty="0" smtClean="0">
                        <a:latin typeface="Cambria Math" panose="02040503050406030204" pitchFamily="18" charset="0"/>
                      </a:rPr>
                      <m:t>𝑃</m:t>
                    </m:r>
                    <m:r>
                      <a:rPr lang="nl-NL" i="1" dirty="0" smtClean="0">
                        <a:latin typeface="Cambria Math" panose="02040503050406030204" pitchFamily="18" charset="0"/>
                      </a:rPr>
                      <m:t>=100∙</m:t>
                    </m:r>
                    <m:d>
                      <m:dPr>
                        <m:ctrlPr>
                          <a:rPr lang="nl-NL" b="0" i="1" dirty="0" smtClean="0">
                            <a:latin typeface="Cambria Math" panose="02040503050406030204" pitchFamily="18" charset="0"/>
                            <a:ea typeface="Cambria Math" panose="02040503050406030204" pitchFamily="18" charset="0"/>
                          </a:rPr>
                        </m:ctrlPr>
                      </m:dPr>
                      <m:e>
                        <m:r>
                          <a:rPr lang="nl-NL" b="0" i="1" dirty="0" smtClean="0">
                            <a:latin typeface="Cambria Math" panose="02040503050406030204" pitchFamily="18" charset="0"/>
                            <a:ea typeface="Cambria Math" panose="02040503050406030204" pitchFamily="18" charset="0"/>
                          </a:rPr>
                          <m:t>1−</m:t>
                        </m:r>
                        <m:sSup>
                          <m:sSupPr>
                            <m:ctrlPr>
                              <a:rPr lang="nl-NL" b="0" i="1" dirty="0" smtClean="0">
                                <a:latin typeface="Cambria Math" panose="02040503050406030204" pitchFamily="18" charset="0"/>
                                <a:ea typeface="Cambria Math" panose="02040503050406030204" pitchFamily="18" charset="0"/>
                              </a:rPr>
                            </m:ctrlPr>
                          </m:sSupPr>
                          <m:e>
                            <m:r>
                              <a:rPr lang="nl-NL" b="0" i="1" dirty="0" smtClean="0">
                                <a:latin typeface="Cambria Math" panose="02040503050406030204" pitchFamily="18" charset="0"/>
                                <a:ea typeface="Cambria Math" panose="02040503050406030204" pitchFamily="18" charset="0"/>
                              </a:rPr>
                              <m:t>0,8</m:t>
                            </m:r>
                          </m:e>
                          <m:sup>
                            <m:r>
                              <a:rPr lang="nl-NL" b="0" i="1" dirty="0" smtClean="0">
                                <a:latin typeface="Cambria Math" panose="02040503050406030204" pitchFamily="18" charset="0"/>
                                <a:ea typeface="Cambria Math" panose="02040503050406030204" pitchFamily="18" charset="0"/>
                              </a:rPr>
                              <m:t>𝑡</m:t>
                            </m:r>
                          </m:sup>
                        </m:sSup>
                      </m:e>
                    </m:d>
                  </m:oMath>
                </a14:m>
                <a:endParaRPr lang="nl-BE" dirty="0"/>
              </a:p>
            </p:txBody>
          </p:sp>
        </mc:Choice>
        <mc:Fallback xmlns="">
          <p:sp>
            <p:nvSpPr>
              <p:cNvPr id="5" name="Tekstvak 4">
                <a:extLst>
                  <a:ext uri="{FF2B5EF4-FFF2-40B4-BE49-F238E27FC236}">
                    <a16:creationId xmlns:a16="http://schemas.microsoft.com/office/drawing/2014/main" id="{BE7CD824-B911-4757-B640-6118EA0D82B6}"/>
                  </a:ext>
                </a:extLst>
              </p:cNvPr>
              <p:cNvSpPr txBox="1">
                <a:spLocks noRot="1" noChangeAspect="1" noMove="1" noResize="1" noEditPoints="1" noAdjustHandles="1" noChangeArrowheads="1" noChangeShapeType="1" noTextEdit="1"/>
              </p:cNvSpPr>
              <p:nvPr/>
            </p:nvSpPr>
            <p:spPr>
              <a:xfrm>
                <a:off x="186430" y="2041864"/>
                <a:ext cx="4802819" cy="369332"/>
              </a:xfrm>
              <a:prstGeom prst="rect">
                <a:avLst/>
              </a:prstGeom>
              <a:blipFill>
                <a:blip r:embed="rId3"/>
                <a:stretch>
                  <a:fillRect l="-1144" t="-9836" b="-24590"/>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50D949BB-0B61-494B-9FC2-39BFEC133C30}"/>
                  </a:ext>
                </a:extLst>
              </p:cNvPr>
              <p:cNvSpPr txBox="1"/>
              <p:nvPr/>
            </p:nvSpPr>
            <p:spPr>
              <a:xfrm>
                <a:off x="186430" y="2527304"/>
                <a:ext cx="5575176" cy="369332"/>
              </a:xfrm>
              <a:prstGeom prst="rect">
                <a:avLst/>
              </a:prstGeom>
              <a:noFill/>
            </p:spPr>
            <p:txBody>
              <a:bodyPr wrap="square" rtlCol="0">
                <a:spAutoFit/>
              </a:bodyPr>
              <a:lstStyle/>
              <a:p>
                <a:r>
                  <a:rPr lang="nl-NL" dirty="0"/>
                  <a:t>Als t groter wordt dan wordt </a:t>
                </a:r>
                <a14:m>
                  <m:oMath xmlns:m="http://schemas.openxmlformats.org/officeDocument/2006/math">
                    <m:sSup>
                      <m:sSupPr>
                        <m:ctrlPr>
                          <a:rPr lang="nl-NL" b="0" i="1" smtClean="0">
                            <a:latin typeface="Cambria Math" panose="02040503050406030204" pitchFamily="18" charset="0"/>
                          </a:rPr>
                        </m:ctrlPr>
                      </m:sSupPr>
                      <m:e>
                        <m:r>
                          <a:rPr lang="nl-NL" b="0" i="1" smtClean="0">
                            <a:latin typeface="Cambria Math" panose="02040503050406030204" pitchFamily="18" charset="0"/>
                          </a:rPr>
                          <m:t>0,8</m:t>
                        </m:r>
                      </m:e>
                      <m:sup>
                        <m:r>
                          <a:rPr lang="nl-NL" b="0" i="1" smtClean="0">
                            <a:latin typeface="Cambria Math" panose="02040503050406030204" pitchFamily="18" charset="0"/>
                          </a:rPr>
                          <m:t>𝑡</m:t>
                        </m:r>
                      </m:sup>
                    </m:sSup>
                  </m:oMath>
                </a14:m>
                <a:r>
                  <a:rPr lang="nl-BE" dirty="0"/>
                  <a:t> kleiner.</a:t>
                </a:r>
              </a:p>
            </p:txBody>
          </p:sp>
        </mc:Choice>
        <mc:Fallback xmlns="">
          <p:sp>
            <p:nvSpPr>
              <p:cNvPr id="6" name="Tekstvak 5">
                <a:extLst>
                  <a:ext uri="{FF2B5EF4-FFF2-40B4-BE49-F238E27FC236}">
                    <a16:creationId xmlns:a16="http://schemas.microsoft.com/office/drawing/2014/main" id="{50D949BB-0B61-494B-9FC2-39BFEC133C30}"/>
                  </a:ext>
                </a:extLst>
              </p:cNvPr>
              <p:cNvSpPr txBox="1">
                <a:spLocks noRot="1" noChangeAspect="1" noMove="1" noResize="1" noEditPoints="1" noAdjustHandles="1" noChangeArrowheads="1" noChangeShapeType="1" noTextEdit="1"/>
              </p:cNvSpPr>
              <p:nvPr/>
            </p:nvSpPr>
            <p:spPr>
              <a:xfrm>
                <a:off x="186430" y="2527304"/>
                <a:ext cx="5575176" cy="369332"/>
              </a:xfrm>
              <a:prstGeom prst="rect">
                <a:avLst/>
              </a:prstGeom>
              <a:blipFill>
                <a:blip r:embed="rId4"/>
                <a:stretch>
                  <a:fillRect l="-985" t="-10000" b="-26667"/>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5F3FD4D8-3F4B-42E3-81B4-849E6B60D495}"/>
                  </a:ext>
                </a:extLst>
              </p:cNvPr>
              <p:cNvSpPr txBox="1"/>
              <p:nvPr/>
            </p:nvSpPr>
            <p:spPr>
              <a:xfrm>
                <a:off x="186430" y="3044027"/>
                <a:ext cx="5575176" cy="369332"/>
              </a:xfrm>
              <a:prstGeom prst="rect">
                <a:avLst/>
              </a:prstGeom>
              <a:noFill/>
            </p:spPr>
            <p:txBody>
              <a:bodyPr wrap="square" rtlCol="0">
                <a:spAutoFit/>
              </a:bodyPr>
              <a:lstStyle/>
              <a:p>
                <a:r>
                  <a:rPr lang="nl-NL" dirty="0"/>
                  <a:t>Als </a:t>
                </a:r>
                <a14:m>
                  <m:oMath xmlns:m="http://schemas.openxmlformats.org/officeDocument/2006/math">
                    <m:sSup>
                      <m:sSupPr>
                        <m:ctrlPr>
                          <a:rPr lang="nl-NL" i="1">
                            <a:latin typeface="Cambria Math" panose="02040503050406030204" pitchFamily="18" charset="0"/>
                          </a:rPr>
                        </m:ctrlPr>
                      </m:sSupPr>
                      <m:e>
                        <m:r>
                          <a:rPr lang="nl-NL" i="1">
                            <a:latin typeface="Cambria Math" panose="02040503050406030204" pitchFamily="18" charset="0"/>
                          </a:rPr>
                          <m:t>0,8</m:t>
                        </m:r>
                      </m:e>
                      <m:sup>
                        <m:r>
                          <a:rPr lang="nl-NL" i="1">
                            <a:latin typeface="Cambria Math" panose="02040503050406030204" pitchFamily="18" charset="0"/>
                          </a:rPr>
                          <m:t>𝑡</m:t>
                        </m:r>
                      </m:sup>
                    </m:sSup>
                  </m:oMath>
                </a14:m>
                <a:r>
                  <a:rPr lang="nl-NL" dirty="0"/>
                  <a:t> kleiner wordt dan wordt </a:t>
                </a:r>
                <a14:m>
                  <m:oMath xmlns:m="http://schemas.openxmlformats.org/officeDocument/2006/math">
                    <m:sSup>
                      <m:sSupPr>
                        <m:ctrlPr>
                          <a:rPr lang="nl-NL" b="0" i="1" smtClean="0">
                            <a:latin typeface="Cambria Math" panose="02040503050406030204" pitchFamily="18" charset="0"/>
                          </a:rPr>
                        </m:ctrlPr>
                      </m:sSupPr>
                      <m:e>
                        <m:r>
                          <a:rPr lang="nl-NL" b="0" i="1" smtClean="0">
                            <a:latin typeface="Cambria Math" panose="02040503050406030204" pitchFamily="18" charset="0"/>
                          </a:rPr>
                          <m:t>−0,8</m:t>
                        </m:r>
                      </m:e>
                      <m:sup>
                        <m:r>
                          <a:rPr lang="nl-NL" b="0" i="1" smtClean="0">
                            <a:latin typeface="Cambria Math" panose="02040503050406030204" pitchFamily="18" charset="0"/>
                          </a:rPr>
                          <m:t>𝑡</m:t>
                        </m:r>
                      </m:sup>
                    </m:sSup>
                  </m:oMath>
                </a14:m>
                <a:r>
                  <a:rPr lang="nl-BE" dirty="0"/>
                  <a:t> groter.</a:t>
                </a:r>
              </a:p>
            </p:txBody>
          </p:sp>
        </mc:Choice>
        <mc:Fallback xmlns="">
          <p:sp>
            <p:nvSpPr>
              <p:cNvPr id="7" name="Tekstvak 6">
                <a:extLst>
                  <a:ext uri="{FF2B5EF4-FFF2-40B4-BE49-F238E27FC236}">
                    <a16:creationId xmlns:a16="http://schemas.microsoft.com/office/drawing/2014/main" id="{5F3FD4D8-3F4B-42E3-81B4-849E6B60D495}"/>
                  </a:ext>
                </a:extLst>
              </p:cNvPr>
              <p:cNvSpPr txBox="1">
                <a:spLocks noRot="1" noChangeAspect="1" noMove="1" noResize="1" noEditPoints="1" noAdjustHandles="1" noChangeArrowheads="1" noChangeShapeType="1" noTextEdit="1"/>
              </p:cNvSpPr>
              <p:nvPr/>
            </p:nvSpPr>
            <p:spPr>
              <a:xfrm>
                <a:off x="186430" y="3044027"/>
                <a:ext cx="5575176" cy="369332"/>
              </a:xfrm>
              <a:prstGeom prst="rect">
                <a:avLst/>
              </a:prstGeom>
              <a:blipFill>
                <a:blip r:embed="rId5"/>
                <a:stretch>
                  <a:fillRect l="-985" t="-8197" b="-24590"/>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5E5E7237-FBF8-478D-8CDF-9CA1A395A02E}"/>
                  </a:ext>
                </a:extLst>
              </p:cNvPr>
              <p:cNvSpPr txBox="1"/>
              <p:nvPr/>
            </p:nvSpPr>
            <p:spPr>
              <a:xfrm>
                <a:off x="186430" y="3560750"/>
                <a:ext cx="5575176" cy="369332"/>
              </a:xfrm>
              <a:prstGeom prst="rect">
                <a:avLst/>
              </a:prstGeom>
              <a:noFill/>
            </p:spPr>
            <p:txBody>
              <a:bodyPr wrap="square" rtlCol="0">
                <a:spAutoFit/>
              </a:bodyPr>
              <a:lstStyle/>
              <a:p>
                <a:r>
                  <a:rPr lang="nl-NL" dirty="0"/>
                  <a:t>Als </a:t>
                </a:r>
                <a14:m>
                  <m:oMath xmlns:m="http://schemas.openxmlformats.org/officeDocument/2006/math">
                    <m:sSup>
                      <m:sSupPr>
                        <m:ctrlPr>
                          <a:rPr lang="nl-NL" i="1">
                            <a:latin typeface="Cambria Math" panose="02040503050406030204" pitchFamily="18" charset="0"/>
                          </a:rPr>
                        </m:ctrlPr>
                      </m:sSupPr>
                      <m:e>
                        <m:r>
                          <a:rPr lang="nl-NL" b="0" i="1" smtClean="0">
                            <a:latin typeface="Cambria Math" panose="02040503050406030204" pitchFamily="18" charset="0"/>
                          </a:rPr>
                          <m:t>−</m:t>
                        </m:r>
                        <m:r>
                          <a:rPr lang="nl-NL" i="1">
                            <a:latin typeface="Cambria Math" panose="02040503050406030204" pitchFamily="18" charset="0"/>
                          </a:rPr>
                          <m:t>0,8</m:t>
                        </m:r>
                      </m:e>
                      <m:sup>
                        <m:r>
                          <a:rPr lang="nl-NL" i="1">
                            <a:latin typeface="Cambria Math" panose="02040503050406030204" pitchFamily="18" charset="0"/>
                          </a:rPr>
                          <m:t>𝑡</m:t>
                        </m:r>
                      </m:sup>
                    </m:sSup>
                  </m:oMath>
                </a14:m>
                <a:r>
                  <a:rPr lang="nl-NL" dirty="0"/>
                  <a:t> groter wordt dan wordt </a:t>
                </a:r>
                <a14:m>
                  <m:oMath xmlns:m="http://schemas.openxmlformats.org/officeDocument/2006/math">
                    <m:sSup>
                      <m:sSupPr>
                        <m:ctrlPr>
                          <a:rPr lang="nl-NL" b="0" i="1" smtClean="0">
                            <a:latin typeface="Cambria Math" panose="02040503050406030204" pitchFamily="18" charset="0"/>
                          </a:rPr>
                        </m:ctrlPr>
                      </m:sSupPr>
                      <m:e>
                        <m:r>
                          <a:rPr lang="nl-NL" b="0" i="1" smtClean="0">
                            <a:latin typeface="Cambria Math" panose="02040503050406030204" pitchFamily="18" charset="0"/>
                          </a:rPr>
                          <m:t>1−0,8</m:t>
                        </m:r>
                      </m:e>
                      <m:sup>
                        <m:r>
                          <a:rPr lang="nl-NL" b="0" i="1" smtClean="0">
                            <a:latin typeface="Cambria Math" panose="02040503050406030204" pitchFamily="18" charset="0"/>
                          </a:rPr>
                          <m:t>𝑡</m:t>
                        </m:r>
                      </m:sup>
                    </m:sSup>
                  </m:oMath>
                </a14:m>
                <a:r>
                  <a:rPr lang="nl-BE" dirty="0"/>
                  <a:t> groter.</a:t>
                </a:r>
              </a:p>
            </p:txBody>
          </p:sp>
        </mc:Choice>
        <mc:Fallback xmlns="">
          <p:sp>
            <p:nvSpPr>
              <p:cNvPr id="8" name="Tekstvak 7">
                <a:extLst>
                  <a:ext uri="{FF2B5EF4-FFF2-40B4-BE49-F238E27FC236}">
                    <a16:creationId xmlns:a16="http://schemas.microsoft.com/office/drawing/2014/main" id="{5E5E7237-FBF8-478D-8CDF-9CA1A395A02E}"/>
                  </a:ext>
                </a:extLst>
              </p:cNvPr>
              <p:cNvSpPr txBox="1">
                <a:spLocks noRot="1" noChangeAspect="1" noMove="1" noResize="1" noEditPoints="1" noAdjustHandles="1" noChangeArrowheads="1" noChangeShapeType="1" noTextEdit="1"/>
              </p:cNvSpPr>
              <p:nvPr/>
            </p:nvSpPr>
            <p:spPr>
              <a:xfrm>
                <a:off x="186430" y="3560750"/>
                <a:ext cx="5575176" cy="369332"/>
              </a:xfrm>
              <a:prstGeom prst="rect">
                <a:avLst/>
              </a:prstGeom>
              <a:blipFill>
                <a:blip r:embed="rId6"/>
                <a:stretch>
                  <a:fillRect l="-985" t="-8197" b="-24590"/>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68A6A718-0BD0-401B-BAB9-3867313D68B6}"/>
                  </a:ext>
                </a:extLst>
              </p:cNvPr>
              <p:cNvSpPr txBox="1"/>
              <p:nvPr/>
            </p:nvSpPr>
            <p:spPr>
              <a:xfrm>
                <a:off x="186430" y="4077473"/>
                <a:ext cx="6285390" cy="369332"/>
              </a:xfrm>
              <a:prstGeom prst="rect">
                <a:avLst/>
              </a:prstGeom>
              <a:noFill/>
            </p:spPr>
            <p:txBody>
              <a:bodyPr wrap="square" rtlCol="0">
                <a:spAutoFit/>
              </a:bodyPr>
              <a:lstStyle/>
              <a:p>
                <a:r>
                  <a:rPr lang="nl-NL" dirty="0"/>
                  <a:t>Als </a:t>
                </a:r>
                <a14:m>
                  <m:oMath xmlns:m="http://schemas.openxmlformats.org/officeDocument/2006/math">
                    <m:sSup>
                      <m:sSupPr>
                        <m:ctrlPr>
                          <a:rPr lang="nl-NL" i="1">
                            <a:latin typeface="Cambria Math" panose="02040503050406030204" pitchFamily="18" charset="0"/>
                          </a:rPr>
                        </m:ctrlPr>
                      </m:sSupPr>
                      <m:e>
                        <m:r>
                          <a:rPr lang="nl-NL" b="0" i="1" smtClean="0">
                            <a:latin typeface="Cambria Math" panose="02040503050406030204" pitchFamily="18" charset="0"/>
                          </a:rPr>
                          <m:t>1−</m:t>
                        </m:r>
                        <m:r>
                          <a:rPr lang="nl-NL" i="1">
                            <a:latin typeface="Cambria Math" panose="02040503050406030204" pitchFamily="18" charset="0"/>
                          </a:rPr>
                          <m:t>0,8</m:t>
                        </m:r>
                      </m:e>
                      <m:sup>
                        <m:r>
                          <a:rPr lang="nl-NL" i="1">
                            <a:latin typeface="Cambria Math" panose="02040503050406030204" pitchFamily="18" charset="0"/>
                          </a:rPr>
                          <m:t>𝑡</m:t>
                        </m:r>
                      </m:sup>
                    </m:sSup>
                  </m:oMath>
                </a14:m>
                <a:r>
                  <a:rPr lang="nl-NL" dirty="0"/>
                  <a:t> groter wordt dan wordt </a:t>
                </a:r>
                <a14:m>
                  <m:oMath xmlns:m="http://schemas.openxmlformats.org/officeDocument/2006/math">
                    <m:sSup>
                      <m:sSupPr>
                        <m:ctrlPr>
                          <a:rPr lang="nl-NL" b="0" i="1" smtClean="0">
                            <a:latin typeface="Cambria Math" panose="02040503050406030204" pitchFamily="18" charset="0"/>
                          </a:rPr>
                        </m:ctrlPr>
                      </m:sSupPr>
                      <m:e>
                        <m:r>
                          <a:rPr lang="nl-NL" b="0" i="1" smtClean="0">
                            <a:latin typeface="Cambria Math" panose="02040503050406030204" pitchFamily="18" charset="0"/>
                          </a:rPr>
                          <m:t>100</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1−0,8</m:t>
                        </m:r>
                      </m:e>
                      <m:sup>
                        <m:r>
                          <a:rPr lang="nl-NL" b="0" i="1" smtClean="0">
                            <a:latin typeface="Cambria Math" panose="02040503050406030204" pitchFamily="18" charset="0"/>
                          </a:rPr>
                          <m:t>𝑡</m:t>
                        </m:r>
                      </m:sup>
                    </m:sSup>
                    <m:r>
                      <a:rPr lang="nl-NL" b="0" i="1" smtClean="0">
                        <a:latin typeface="Cambria Math" panose="02040503050406030204" pitchFamily="18" charset="0"/>
                      </a:rPr>
                      <m:t>)</m:t>
                    </m:r>
                  </m:oMath>
                </a14:m>
                <a:r>
                  <a:rPr lang="nl-BE" dirty="0"/>
                  <a:t> groter.</a:t>
                </a:r>
              </a:p>
            </p:txBody>
          </p:sp>
        </mc:Choice>
        <mc:Fallback xmlns="">
          <p:sp>
            <p:nvSpPr>
              <p:cNvPr id="9" name="Tekstvak 8">
                <a:extLst>
                  <a:ext uri="{FF2B5EF4-FFF2-40B4-BE49-F238E27FC236}">
                    <a16:creationId xmlns:a16="http://schemas.microsoft.com/office/drawing/2014/main" id="{68A6A718-0BD0-401B-BAB9-3867313D68B6}"/>
                  </a:ext>
                </a:extLst>
              </p:cNvPr>
              <p:cNvSpPr txBox="1">
                <a:spLocks noRot="1" noChangeAspect="1" noMove="1" noResize="1" noEditPoints="1" noAdjustHandles="1" noChangeArrowheads="1" noChangeShapeType="1" noTextEdit="1"/>
              </p:cNvSpPr>
              <p:nvPr/>
            </p:nvSpPr>
            <p:spPr>
              <a:xfrm>
                <a:off x="186430" y="4077473"/>
                <a:ext cx="6285390" cy="369332"/>
              </a:xfrm>
              <a:prstGeom prst="rect">
                <a:avLst/>
              </a:prstGeom>
              <a:blipFill>
                <a:blip r:embed="rId7"/>
                <a:stretch>
                  <a:fillRect l="-873" t="-10000" b="-26667"/>
                </a:stretch>
              </a:blipFill>
            </p:spPr>
            <p:txBody>
              <a:bodyPr/>
              <a:lstStyle/>
              <a:p>
                <a:r>
                  <a:rPr lang="nl-BE">
                    <a:noFill/>
                  </a:rPr>
                  <a:t> </a:t>
                </a:r>
              </a:p>
            </p:txBody>
          </p:sp>
        </mc:Fallback>
      </mc:AlternateContent>
      <p:sp>
        <p:nvSpPr>
          <p:cNvPr id="10" name="Pijl: rechts 9">
            <a:extLst>
              <a:ext uri="{FF2B5EF4-FFF2-40B4-BE49-F238E27FC236}">
                <a16:creationId xmlns:a16="http://schemas.microsoft.com/office/drawing/2014/main" id="{1932871C-F310-4562-B852-052B6E2A507B}"/>
              </a:ext>
            </a:extLst>
          </p:cNvPr>
          <p:cNvSpPr/>
          <p:nvPr/>
        </p:nvSpPr>
        <p:spPr>
          <a:xfrm>
            <a:off x="4216893" y="2630305"/>
            <a:ext cx="843379" cy="1953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74C0654E-D5CA-471E-9684-E9B7F432F5B6}"/>
                  </a:ext>
                </a:extLst>
              </p:cNvPr>
              <p:cNvSpPr txBox="1"/>
              <p:nvPr/>
            </p:nvSpPr>
            <p:spPr>
              <a:xfrm>
                <a:off x="5184559" y="2543293"/>
                <a:ext cx="3941686" cy="369332"/>
              </a:xfrm>
              <a:prstGeom prst="rect">
                <a:avLst/>
              </a:prstGeom>
              <a:noFill/>
            </p:spPr>
            <p:txBody>
              <a:bodyPr wrap="square" rtlCol="0">
                <a:spAutoFit/>
              </a:bodyPr>
              <a:lstStyle/>
              <a:p>
                <a14:m>
                  <m:oMath xmlns:m="http://schemas.openxmlformats.org/officeDocument/2006/math">
                    <m:sSup>
                      <m:sSupPr>
                        <m:ctrlPr>
                          <a:rPr lang="nl-NL" b="0" i="1" smtClean="0">
                            <a:latin typeface="Cambria Math" panose="02040503050406030204" pitchFamily="18" charset="0"/>
                          </a:rPr>
                        </m:ctrlPr>
                      </m:sSupPr>
                      <m:e>
                        <m:r>
                          <a:rPr lang="nl-NL" b="0" i="1" smtClean="0">
                            <a:latin typeface="Cambria Math" panose="02040503050406030204" pitchFamily="18" charset="0"/>
                          </a:rPr>
                          <m:t>0,8</m:t>
                        </m:r>
                      </m:e>
                      <m:sup>
                        <m:r>
                          <a:rPr lang="nl-NL" b="0" i="1" smtClean="0">
                            <a:latin typeface="Cambria Math" panose="02040503050406030204" pitchFamily="18" charset="0"/>
                          </a:rPr>
                          <m:t>𝑡</m:t>
                        </m:r>
                      </m:sup>
                    </m:sSup>
                    <m:r>
                      <a:rPr lang="nl-NL" b="0" i="1" smtClean="0">
                        <a:latin typeface="Cambria Math" panose="02040503050406030204" pitchFamily="18" charset="0"/>
                      </a:rPr>
                      <m:t> </m:t>
                    </m:r>
                  </m:oMath>
                </a14:m>
                <a:r>
                  <a:rPr lang="nl-BE" dirty="0"/>
                  <a:t> wordt 0 als t heel groot is.</a:t>
                </a:r>
              </a:p>
            </p:txBody>
          </p:sp>
        </mc:Choice>
        <mc:Fallback xmlns="">
          <p:sp>
            <p:nvSpPr>
              <p:cNvPr id="11" name="Tekstvak 10">
                <a:extLst>
                  <a:ext uri="{FF2B5EF4-FFF2-40B4-BE49-F238E27FC236}">
                    <a16:creationId xmlns:a16="http://schemas.microsoft.com/office/drawing/2014/main" id="{74C0654E-D5CA-471E-9684-E9B7F432F5B6}"/>
                  </a:ext>
                </a:extLst>
              </p:cNvPr>
              <p:cNvSpPr txBox="1">
                <a:spLocks noRot="1" noChangeAspect="1" noMove="1" noResize="1" noEditPoints="1" noAdjustHandles="1" noChangeArrowheads="1" noChangeShapeType="1" noTextEdit="1"/>
              </p:cNvSpPr>
              <p:nvPr/>
            </p:nvSpPr>
            <p:spPr>
              <a:xfrm>
                <a:off x="5184559" y="2543293"/>
                <a:ext cx="3941686" cy="369332"/>
              </a:xfrm>
              <a:prstGeom prst="rect">
                <a:avLst/>
              </a:prstGeom>
              <a:blipFill>
                <a:blip r:embed="rId8"/>
                <a:stretch>
                  <a:fillRect t="-8197" b="-24590"/>
                </a:stretch>
              </a:blipFill>
            </p:spPr>
            <p:txBody>
              <a:bodyPr/>
              <a:lstStyle/>
              <a:p>
                <a:r>
                  <a:rPr lang="nl-BE">
                    <a:noFill/>
                  </a:rPr>
                  <a:t> </a:t>
                </a:r>
              </a:p>
            </p:txBody>
          </p:sp>
        </mc:Fallback>
      </mc:AlternateContent>
      <p:sp>
        <p:nvSpPr>
          <p:cNvPr id="12" name="Pijl: rechts 11">
            <a:extLst>
              <a:ext uri="{FF2B5EF4-FFF2-40B4-BE49-F238E27FC236}">
                <a16:creationId xmlns:a16="http://schemas.microsoft.com/office/drawing/2014/main" id="{EF2D938B-241E-4832-998A-3579922F0CAC}"/>
              </a:ext>
            </a:extLst>
          </p:cNvPr>
          <p:cNvSpPr/>
          <p:nvPr/>
        </p:nvSpPr>
        <p:spPr>
          <a:xfrm>
            <a:off x="8247356" y="2632819"/>
            <a:ext cx="843379" cy="1953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62B60F4A-E454-4A80-9D3B-FF0093DA69C0}"/>
                  </a:ext>
                </a:extLst>
              </p:cNvPr>
              <p:cNvSpPr txBox="1"/>
              <p:nvPr/>
            </p:nvSpPr>
            <p:spPr>
              <a:xfrm>
                <a:off x="9126245" y="2573470"/>
                <a:ext cx="2474203" cy="553998"/>
              </a:xfrm>
              <a:prstGeom prst="rect">
                <a:avLst/>
              </a:prstGeom>
              <a:noFill/>
            </p:spPr>
            <p:txBody>
              <a:bodyPr wrap="none" lIns="0" tIns="0" rIns="0" bIns="0" rtlCol="0">
                <a:spAutoFit/>
              </a:bodyPr>
              <a:lstStyle/>
              <a:p>
                <a14:m>
                  <m:oMath xmlns:m="http://schemas.openxmlformats.org/officeDocument/2006/math">
                    <m:r>
                      <a:rPr lang="nl-NL" b="0" i="1" smtClean="0">
                        <a:latin typeface="Cambria Math" panose="02040503050406030204" pitchFamily="18" charset="0"/>
                      </a:rPr>
                      <m:t>1−</m:t>
                    </m:r>
                    <m:sSup>
                      <m:sSupPr>
                        <m:ctrlPr>
                          <a:rPr lang="nl-NL" b="0" i="1" smtClean="0">
                            <a:latin typeface="Cambria Math" panose="02040503050406030204" pitchFamily="18" charset="0"/>
                          </a:rPr>
                        </m:ctrlPr>
                      </m:sSupPr>
                      <m:e>
                        <m:r>
                          <a:rPr lang="nl-NL" b="0" i="1" smtClean="0">
                            <a:latin typeface="Cambria Math" panose="02040503050406030204" pitchFamily="18" charset="0"/>
                          </a:rPr>
                          <m:t>0,8</m:t>
                        </m:r>
                      </m:e>
                      <m:sup>
                        <m:r>
                          <a:rPr lang="nl-NL" b="0" i="1" smtClean="0">
                            <a:latin typeface="Cambria Math" panose="02040503050406030204" pitchFamily="18" charset="0"/>
                          </a:rPr>
                          <m:t>𝑡</m:t>
                        </m:r>
                      </m:sup>
                    </m:sSup>
                  </m:oMath>
                </a14:m>
                <a:r>
                  <a:rPr lang="nl-BE" dirty="0"/>
                  <a:t> wordt 1 als t heel</a:t>
                </a:r>
              </a:p>
              <a:p>
                <a:r>
                  <a:rPr lang="nl-BE" dirty="0"/>
                  <a:t> groot wordt.</a:t>
                </a:r>
              </a:p>
            </p:txBody>
          </p:sp>
        </mc:Choice>
        <mc:Fallback xmlns="">
          <p:sp>
            <p:nvSpPr>
              <p:cNvPr id="14" name="Tekstvak 13">
                <a:extLst>
                  <a:ext uri="{FF2B5EF4-FFF2-40B4-BE49-F238E27FC236}">
                    <a16:creationId xmlns:a16="http://schemas.microsoft.com/office/drawing/2014/main" id="{62B60F4A-E454-4A80-9D3B-FF0093DA69C0}"/>
                  </a:ext>
                </a:extLst>
              </p:cNvPr>
              <p:cNvSpPr txBox="1">
                <a:spLocks noRot="1" noChangeAspect="1" noMove="1" noResize="1" noEditPoints="1" noAdjustHandles="1" noChangeArrowheads="1" noChangeShapeType="1" noTextEdit="1"/>
              </p:cNvSpPr>
              <p:nvPr/>
            </p:nvSpPr>
            <p:spPr>
              <a:xfrm>
                <a:off x="9126245" y="2573470"/>
                <a:ext cx="2474203" cy="553998"/>
              </a:xfrm>
              <a:prstGeom prst="rect">
                <a:avLst/>
              </a:prstGeom>
              <a:blipFill>
                <a:blip r:embed="rId9"/>
                <a:stretch>
                  <a:fillRect l="-3448" t="-14286" r="-5172" b="-25275"/>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FAF7205F-BAC8-4F79-8AB5-7A55E591C6DB}"/>
                  </a:ext>
                </a:extLst>
              </p:cNvPr>
              <p:cNvSpPr txBox="1"/>
              <p:nvPr/>
            </p:nvSpPr>
            <p:spPr>
              <a:xfrm>
                <a:off x="9126244" y="3653083"/>
                <a:ext cx="2982898" cy="553998"/>
              </a:xfrm>
              <a:prstGeom prst="rect">
                <a:avLst/>
              </a:prstGeom>
              <a:noFill/>
            </p:spPr>
            <p:txBody>
              <a:bodyPr wrap="square" lIns="0" tIns="0" rIns="0" bIns="0" rtlCol="0">
                <a:spAutoFit/>
              </a:bodyPr>
              <a:lstStyle/>
              <a:p>
                <a14:m>
                  <m:oMath xmlns:m="http://schemas.openxmlformats.org/officeDocument/2006/math">
                    <m:r>
                      <a:rPr lang="nl-NL" b="0" i="1" smtClean="0">
                        <a:latin typeface="Cambria Math" panose="02040503050406030204" pitchFamily="18" charset="0"/>
                      </a:rPr>
                      <m:t>100</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1−</m:t>
                    </m:r>
                    <m:sSup>
                      <m:sSupPr>
                        <m:ctrlPr>
                          <a:rPr lang="nl-NL" b="0" i="1" smtClean="0">
                            <a:latin typeface="Cambria Math" panose="02040503050406030204" pitchFamily="18" charset="0"/>
                          </a:rPr>
                        </m:ctrlPr>
                      </m:sSupPr>
                      <m:e>
                        <m:r>
                          <a:rPr lang="nl-NL" b="0" i="1" smtClean="0">
                            <a:latin typeface="Cambria Math" panose="02040503050406030204" pitchFamily="18" charset="0"/>
                          </a:rPr>
                          <m:t>0,8</m:t>
                        </m:r>
                      </m:e>
                      <m:sup>
                        <m:r>
                          <a:rPr lang="nl-NL" b="0" i="1" smtClean="0">
                            <a:latin typeface="Cambria Math" panose="02040503050406030204" pitchFamily="18" charset="0"/>
                          </a:rPr>
                          <m:t>𝑡</m:t>
                        </m:r>
                      </m:sup>
                    </m:sSup>
                    <m:r>
                      <a:rPr lang="nl-NL" b="0" i="1" smtClean="0">
                        <a:latin typeface="Cambria Math" panose="02040503050406030204" pitchFamily="18" charset="0"/>
                      </a:rPr>
                      <m:t>)</m:t>
                    </m:r>
                  </m:oMath>
                </a14:m>
                <a:r>
                  <a:rPr lang="nl-BE" dirty="0"/>
                  <a:t> wordt 100 als t heel groot wordt.</a:t>
                </a:r>
              </a:p>
            </p:txBody>
          </p:sp>
        </mc:Choice>
        <mc:Fallback xmlns="">
          <p:sp>
            <p:nvSpPr>
              <p:cNvPr id="15" name="Tekstvak 14">
                <a:extLst>
                  <a:ext uri="{FF2B5EF4-FFF2-40B4-BE49-F238E27FC236}">
                    <a16:creationId xmlns:a16="http://schemas.microsoft.com/office/drawing/2014/main" id="{FAF7205F-BAC8-4F79-8AB5-7A55E591C6DB}"/>
                  </a:ext>
                </a:extLst>
              </p:cNvPr>
              <p:cNvSpPr txBox="1">
                <a:spLocks noRot="1" noChangeAspect="1" noMove="1" noResize="1" noEditPoints="1" noAdjustHandles="1" noChangeArrowheads="1" noChangeShapeType="1" noTextEdit="1"/>
              </p:cNvSpPr>
              <p:nvPr/>
            </p:nvSpPr>
            <p:spPr>
              <a:xfrm>
                <a:off x="9126244" y="3653083"/>
                <a:ext cx="2982898" cy="553998"/>
              </a:xfrm>
              <a:prstGeom prst="rect">
                <a:avLst/>
              </a:prstGeom>
              <a:blipFill>
                <a:blip r:embed="rId10"/>
                <a:stretch>
                  <a:fillRect l="-4703" t="-14286" r="-6135" b="-25275"/>
                </a:stretch>
              </a:blipFill>
            </p:spPr>
            <p:txBody>
              <a:bodyPr/>
              <a:lstStyle/>
              <a:p>
                <a:r>
                  <a:rPr lang="nl-BE">
                    <a:noFill/>
                  </a:rPr>
                  <a:t> </a:t>
                </a:r>
              </a:p>
            </p:txBody>
          </p:sp>
        </mc:Fallback>
      </mc:AlternateContent>
      <p:sp>
        <p:nvSpPr>
          <p:cNvPr id="16" name="Pijl: rechts 15">
            <a:extLst>
              <a:ext uri="{FF2B5EF4-FFF2-40B4-BE49-F238E27FC236}">
                <a16:creationId xmlns:a16="http://schemas.microsoft.com/office/drawing/2014/main" id="{9EC165C2-7A82-4909-88F0-D1FA83070DA9}"/>
              </a:ext>
            </a:extLst>
          </p:cNvPr>
          <p:cNvSpPr/>
          <p:nvPr/>
        </p:nvSpPr>
        <p:spPr>
          <a:xfrm rot="5400000">
            <a:off x="9624842" y="3296022"/>
            <a:ext cx="364865" cy="1826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139198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animBg="1"/>
      <p:bldP spid="11" grpId="0"/>
      <p:bldP spid="12" grpId="0" animBg="1"/>
      <p:bldP spid="14" grpId="0"/>
      <p:bldP spid="15"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EDF92CE-4552-42DC-B60E-9B4B0CFF29DC}"/>
              </a:ext>
            </a:extLst>
          </p:cNvPr>
          <p:cNvPicPr>
            <a:picLocks noChangeAspect="1"/>
          </p:cNvPicPr>
          <p:nvPr/>
        </p:nvPicPr>
        <p:blipFill>
          <a:blip r:embed="rId2"/>
          <a:stretch>
            <a:fillRect/>
          </a:stretch>
        </p:blipFill>
        <p:spPr>
          <a:xfrm>
            <a:off x="0" y="0"/>
            <a:ext cx="5934075" cy="2895600"/>
          </a:xfrm>
          <a:prstGeom prst="rect">
            <a:avLst/>
          </a:prstGeom>
        </p:spPr>
      </p:pic>
      <mc:AlternateContent xmlns:mc="http://schemas.openxmlformats.org/markup-compatibility/2006" xmlns:a14="http://schemas.microsoft.com/office/drawing/2010/main">
        <mc:Choice Requires="a14">
          <p:sp>
            <p:nvSpPr>
              <p:cNvPr id="3" name="Tekstvak 2">
                <a:extLst>
                  <a:ext uri="{FF2B5EF4-FFF2-40B4-BE49-F238E27FC236}">
                    <a16:creationId xmlns:a16="http://schemas.microsoft.com/office/drawing/2014/main" id="{93853EBA-4139-47B5-AFE9-905597D0A4DB}"/>
                  </a:ext>
                </a:extLst>
              </p:cNvPr>
              <p:cNvSpPr txBox="1"/>
              <p:nvPr/>
            </p:nvSpPr>
            <p:spPr>
              <a:xfrm>
                <a:off x="159795" y="3242795"/>
                <a:ext cx="7048873" cy="372410"/>
              </a:xfrm>
              <a:prstGeom prst="rect">
                <a:avLst/>
              </a:prstGeom>
              <a:noFill/>
            </p:spPr>
            <p:txBody>
              <a:bodyPr wrap="square" rtlCol="0">
                <a:spAutoFit/>
              </a:bodyPr>
              <a:lstStyle/>
              <a:p>
                <a:r>
                  <a:rPr lang="nl-NL" dirty="0"/>
                  <a:t>Formule 2: </a:t>
                </a:r>
                <a14:m>
                  <m:oMath xmlns:m="http://schemas.openxmlformats.org/officeDocument/2006/math">
                    <m:r>
                      <a:rPr lang="nl-NL" i="1" dirty="0" smtClean="0">
                        <a:latin typeface="Cambria Math" panose="02040503050406030204" pitchFamily="18" charset="0"/>
                      </a:rPr>
                      <m:t>𝑃</m:t>
                    </m:r>
                    <m:r>
                      <a:rPr lang="nl-NL" i="1" dirty="0" smtClean="0">
                        <a:latin typeface="Cambria Math" panose="02040503050406030204" pitchFamily="18" charset="0"/>
                      </a:rPr>
                      <m:t>=100∙</m:t>
                    </m:r>
                    <m:d>
                      <m:dPr>
                        <m:ctrlPr>
                          <a:rPr lang="nl-NL" b="0" i="1" dirty="0" smtClean="0">
                            <a:latin typeface="Cambria Math" panose="02040503050406030204" pitchFamily="18" charset="0"/>
                            <a:ea typeface="Cambria Math" panose="02040503050406030204" pitchFamily="18" charset="0"/>
                          </a:rPr>
                        </m:ctrlPr>
                      </m:dPr>
                      <m:e>
                        <m:r>
                          <a:rPr lang="nl-NL" b="0" i="1" dirty="0" smtClean="0">
                            <a:latin typeface="Cambria Math" panose="02040503050406030204" pitchFamily="18" charset="0"/>
                            <a:ea typeface="Cambria Math" panose="02040503050406030204" pitchFamily="18" charset="0"/>
                          </a:rPr>
                          <m:t>1−</m:t>
                        </m:r>
                        <m:sSup>
                          <m:sSupPr>
                            <m:ctrlPr>
                              <a:rPr lang="nl-NL" b="0" i="1" dirty="0" smtClean="0">
                                <a:latin typeface="Cambria Math" panose="02040503050406030204" pitchFamily="18" charset="0"/>
                                <a:ea typeface="Cambria Math" panose="02040503050406030204" pitchFamily="18" charset="0"/>
                              </a:rPr>
                            </m:ctrlPr>
                          </m:sSupPr>
                          <m:e>
                            <m:r>
                              <a:rPr lang="nl-NL" b="0" i="1" dirty="0" smtClean="0">
                                <a:latin typeface="Cambria Math" panose="02040503050406030204" pitchFamily="18" charset="0"/>
                                <a:ea typeface="Cambria Math" panose="02040503050406030204" pitchFamily="18" charset="0"/>
                              </a:rPr>
                              <m:t>0,61</m:t>
                            </m:r>
                          </m:e>
                          <m:sup>
                            <m:r>
                              <a:rPr lang="nl-NL" b="0" i="1" dirty="0" smtClean="0">
                                <a:latin typeface="Cambria Math" panose="02040503050406030204" pitchFamily="18" charset="0"/>
                                <a:ea typeface="Cambria Math" panose="02040503050406030204" pitchFamily="18" charset="0"/>
                              </a:rPr>
                              <m:t>𝑡</m:t>
                            </m:r>
                          </m:sup>
                        </m:sSup>
                      </m:e>
                    </m:d>
                    <m:r>
                      <a:rPr lang="nl-NL" b="0" i="1" dirty="0" smtClean="0">
                        <a:latin typeface="Cambria Math" panose="02040503050406030204" pitchFamily="18" charset="0"/>
                        <a:ea typeface="Cambria Math" panose="02040503050406030204" pitchFamily="18" charset="0"/>
                      </a:rPr>
                      <m:t>−50∙</m:t>
                    </m:r>
                    <m:r>
                      <a:rPr lang="nl-NL" b="0" i="1" dirty="0" smtClean="0">
                        <a:latin typeface="Cambria Math" panose="02040503050406030204" pitchFamily="18" charset="0"/>
                        <a:ea typeface="Cambria Math" panose="02040503050406030204" pitchFamily="18" charset="0"/>
                      </a:rPr>
                      <m:t>𝑡</m:t>
                    </m:r>
                    <m:r>
                      <a:rPr lang="nl-NL" b="0" i="1" dirty="0" smtClean="0">
                        <a:latin typeface="Cambria Math" panose="02040503050406030204" pitchFamily="18" charset="0"/>
                        <a:ea typeface="Cambria Math" panose="02040503050406030204" pitchFamily="18" charset="0"/>
                      </a:rPr>
                      <m:t>∙</m:t>
                    </m:r>
                    <m:sSup>
                      <m:sSupPr>
                        <m:ctrlPr>
                          <a:rPr lang="nl-NL" b="0" i="1" dirty="0" smtClean="0">
                            <a:latin typeface="Cambria Math" panose="02040503050406030204" pitchFamily="18" charset="0"/>
                            <a:ea typeface="Cambria Math" panose="02040503050406030204" pitchFamily="18" charset="0"/>
                          </a:rPr>
                        </m:ctrlPr>
                      </m:sSupPr>
                      <m:e>
                        <m:r>
                          <a:rPr lang="nl-NL" b="0" i="1" dirty="0" smtClean="0">
                            <a:latin typeface="Cambria Math" panose="02040503050406030204" pitchFamily="18" charset="0"/>
                            <a:ea typeface="Cambria Math" panose="02040503050406030204" pitchFamily="18" charset="0"/>
                          </a:rPr>
                          <m:t>0,61</m:t>
                        </m:r>
                      </m:e>
                      <m:sup>
                        <m:r>
                          <a:rPr lang="nl-NL" b="0" i="1" dirty="0" smtClean="0">
                            <a:latin typeface="Cambria Math" panose="02040503050406030204" pitchFamily="18" charset="0"/>
                            <a:ea typeface="Cambria Math" panose="02040503050406030204" pitchFamily="18" charset="0"/>
                          </a:rPr>
                          <m:t>𝑡</m:t>
                        </m:r>
                      </m:sup>
                    </m:sSup>
                  </m:oMath>
                </a14:m>
                <a:endParaRPr lang="nl-BE" dirty="0"/>
              </a:p>
            </p:txBody>
          </p:sp>
        </mc:Choice>
        <mc:Fallback xmlns="">
          <p:sp>
            <p:nvSpPr>
              <p:cNvPr id="3" name="Tekstvak 2">
                <a:extLst>
                  <a:ext uri="{FF2B5EF4-FFF2-40B4-BE49-F238E27FC236}">
                    <a16:creationId xmlns:a16="http://schemas.microsoft.com/office/drawing/2014/main" id="{93853EBA-4139-47B5-AFE9-905597D0A4DB}"/>
                  </a:ext>
                </a:extLst>
              </p:cNvPr>
              <p:cNvSpPr txBox="1">
                <a:spLocks noRot="1" noChangeAspect="1" noMove="1" noResize="1" noEditPoints="1" noAdjustHandles="1" noChangeArrowheads="1" noChangeShapeType="1" noTextEdit="1"/>
              </p:cNvSpPr>
              <p:nvPr/>
            </p:nvSpPr>
            <p:spPr>
              <a:xfrm>
                <a:off x="159795" y="3242795"/>
                <a:ext cx="7048873" cy="372410"/>
              </a:xfrm>
              <a:prstGeom prst="rect">
                <a:avLst/>
              </a:prstGeom>
              <a:blipFill>
                <a:blip r:embed="rId3"/>
                <a:stretch>
                  <a:fillRect l="-691" t="-9836" b="-24590"/>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CE4E42FB-D907-4F89-AE56-C39BAAB4BA56}"/>
                  </a:ext>
                </a:extLst>
              </p:cNvPr>
              <p:cNvSpPr txBox="1"/>
              <p:nvPr/>
            </p:nvSpPr>
            <p:spPr>
              <a:xfrm>
                <a:off x="1198482" y="3776195"/>
                <a:ext cx="7048873" cy="372410"/>
              </a:xfrm>
              <a:prstGeom prst="rect">
                <a:avLst/>
              </a:prstGeom>
              <a:noFill/>
            </p:spPr>
            <p:txBody>
              <a:bodyPr wrap="square" rtlCol="0">
                <a:spAutoFit/>
              </a:bodyPr>
              <a:lstStyle/>
              <a:p>
                <a14:m>
                  <m:oMath xmlns:m="http://schemas.openxmlformats.org/officeDocument/2006/math">
                    <m:r>
                      <a:rPr lang="nl-NL" i="1" dirty="0" smtClean="0">
                        <a:latin typeface="Cambria Math" panose="02040503050406030204" pitchFamily="18" charset="0"/>
                      </a:rPr>
                      <m:t>𝑃</m:t>
                    </m:r>
                    <m:r>
                      <a:rPr lang="nl-NL" i="1" dirty="0" smtClean="0">
                        <a:latin typeface="Cambria Math" panose="02040503050406030204" pitchFamily="18" charset="0"/>
                      </a:rPr>
                      <m:t>=100−100∙</m:t>
                    </m:r>
                    <m:sSup>
                      <m:sSupPr>
                        <m:ctrlPr>
                          <a:rPr lang="nl-NL" b="0" i="1" dirty="0" smtClean="0">
                            <a:latin typeface="Cambria Math" panose="02040503050406030204" pitchFamily="18" charset="0"/>
                            <a:ea typeface="Cambria Math" panose="02040503050406030204" pitchFamily="18" charset="0"/>
                          </a:rPr>
                        </m:ctrlPr>
                      </m:sSupPr>
                      <m:e>
                        <m:r>
                          <a:rPr lang="nl-NL" b="0" i="1" dirty="0" smtClean="0">
                            <a:latin typeface="Cambria Math" panose="02040503050406030204" pitchFamily="18" charset="0"/>
                            <a:ea typeface="Cambria Math" panose="02040503050406030204" pitchFamily="18" charset="0"/>
                          </a:rPr>
                          <m:t>0,61</m:t>
                        </m:r>
                      </m:e>
                      <m:sup>
                        <m:r>
                          <a:rPr lang="nl-NL" b="0" i="1" dirty="0" smtClean="0">
                            <a:latin typeface="Cambria Math" panose="02040503050406030204" pitchFamily="18" charset="0"/>
                            <a:ea typeface="Cambria Math" panose="02040503050406030204" pitchFamily="18" charset="0"/>
                          </a:rPr>
                          <m:t>𝑡</m:t>
                        </m:r>
                      </m:sup>
                    </m:sSup>
                    <m:r>
                      <a:rPr lang="nl-NL" b="0" i="1" dirty="0" smtClean="0">
                        <a:latin typeface="Cambria Math" panose="02040503050406030204" pitchFamily="18" charset="0"/>
                        <a:ea typeface="Cambria Math" panose="02040503050406030204" pitchFamily="18" charset="0"/>
                      </a:rPr>
                      <m:t>−50∙</m:t>
                    </m:r>
                    <m:r>
                      <a:rPr lang="nl-NL" b="0" i="1" dirty="0" smtClean="0">
                        <a:latin typeface="Cambria Math" panose="02040503050406030204" pitchFamily="18" charset="0"/>
                        <a:ea typeface="Cambria Math" panose="02040503050406030204" pitchFamily="18" charset="0"/>
                      </a:rPr>
                      <m:t>𝑡</m:t>
                    </m:r>
                    <m:r>
                      <a:rPr lang="nl-NL" b="0" i="1" dirty="0" smtClean="0">
                        <a:latin typeface="Cambria Math" panose="02040503050406030204" pitchFamily="18" charset="0"/>
                        <a:ea typeface="Cambria Math" panose="02040503050406030204" pitchFamily="18" charset="0"/>
                      </a:rPr>
                      <m:t>∙</m:t>
                    </m:r>
                    <m:sSup>
                      <m:sSupPr>
                        <m:ctrlPr>
                          <a:rPr lang="nl-NL" b="0" i="1" dirty="0" smtClean="0">
                            <a:latin typeface="Cambria Math" panose="02040503050406030204" pitchFamily="18" charset="0"/>
                            <a:ea typeface="Cambria Math" panose="02040503050406030204" pitchFamily="18" charset="0"/>
                          </a:rPr>
                        </m:ctrlPr>
                      </m:sSupPr>
                      <m:e>
                        <m:r>
                          <a:rPr lang="nl-NL" b="0" i="1" dirty="0" smtClean="0">
                            <a:latin typeface="Cambria Math" panose="02040503050406030204" pitchFamily="18" charset="0"/>
                            <a:ea typeface="Cambria Math" panose="02040503050406030204" pitchFamily="18" charset="0"/>
                          </a:rPr>
                          <m:t>0,61</m:t>
                        </m:r>
                      </m:e>
                      <m:sup>
                        <m:r>
                          <a:rPr lang="nl-NL" b="0" i="1" dirty="0" smtClean="0">
                            <a:latin typeface="Cambria Math" panose="02040503050406030204" pitchFamily="18" charset="0"/>
                            <a:ea typeface="Cambria Math" panose="02040503050406030204" pitchFamily="18" charset="0"/>
                          </a:rPr>
                          <m:t>𝑡</m:t>
                        </m:r>
                      </m:sup>
                    </m:sSup>
                  </m:oMath>
                </a14:m>
                <a:r>
                  <a:rPr lang="nl-BE" dirty="0"/>
                  <a:t> </a:t>
                </a:r>
              </a:p>
            </p:txBody>
          </p:sp>
        </mc:Choice>
        <mc:Fallback xmlns="">
          <p:sp>
            <p:nvSpPr>
              <p:cNvPr id="5" name="Tekstvak 4">
                <a:extLst>
                  <a:ext uri="{FF2B5EF4-FFF2-40B4-BE49-F238E27FC236}">
                    <a16:creationId xmlns:a16="http://schemas.microsoft.com/office/drawing/2014/main" id="{CE4E42FB-D907-4F89-AE56-C39BAAB4BA56}"/>
                  </a:ext>
                </a:extLst>
              </p:cNvPr>
              <p:cNvSpPr txBox="1">
                <a:spLocks noRot="1" noChangeAspect="1" noMove="1" noResize="1" noEditPoints="1" noAdjustHandles="1" noChangeArrowheads="1" noChangeShapeType="1" noTextEdit="1"/>
              </p:cNvSpPr>
              <p:nvPr/>
            </p:nvSpPr>
            <p:spPr>
              <a:xfrm>
                <a:off x="1198482" y="3776195"/>
                <a:ext cx="7048873" cy="372410"/>
              </a:xfrm>
              <a:prstGeom prst="rect">
                <a:avLst/>
              </a:prstGeom>
              <a:blipFill>
                <a:blip r:embed="rId4"/>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9B38C4E7-9E5A-430D-A4AD-F46910D9B694}"/>
                  </a:ext>
                </a:extLst>
              </p:cNvPr>
              <p:cNvSpPr txBox="1"/>
              <p:nvPr/>
            </p:nvSpPr>
            <p:spPr>
              <a:xfrm>
                <a:off x="1198482" y="4398371"/>
                <a:ext cx="7048873" cy="369332"/>
              </a:xfrm>
              <a:prstGeom prst="rect">
                <a:avLst/>
              </a:prstGeom>
              <a:noFill/>
            </p:spPr>
            <p:txBody>
              <a:bodyPr wrap="square" rtlCol="0">
                <a:spAutoFit/>
              </a:bodyPr>
              <a:lstStyle/>
              <a:p>
                <a14:m>
                  <m:oMath xmlns:m="http://schemas.openxmlformats.org/officeDocument/2006/math">
                    <m:r>
                      <a:rPr lang="nl-NL" i="1" dirty="0" smtClean="0">
                        <a:latin typeface="Cambria Math" panose="02040503050406030204" pitchFamily="18" charset="0"/>
                      </a:rPr>
                      <m:t>𝑃</m:t>
                    </m:r>
                    <m:r>
                      <a:rPr lang="nl-NL" i="1" dirty="0" smtClean="0">
                        <a:latin typeface="Cambria Math" panose="02040503050406030204" pitchFamily="18" charset="0"/>
                      </a:rPr>
                      <m:t>=100+</m:t>
                    </m:r>
                    <m:sSup>
                      <m:sSupPr>
                        <m:ctrlPr>
                          <a:rPr lang="nl-NL" b="0" i="1" dirty="0" smtClean="0">
                            <a:latin typeface="Cambria Math" panose="02040503050406030204" pitchFamily="18" charset="0"/>
                          </a:rPr>
                        </m:ctrlPr>
                      </m:sSupPr>
                      <m:e>
                        <m:r>
                          <a:rPr lang="nl-NL" b="0" i="1" dirty="0" smtClean="0">
                            <a:latin typeface="Cambria Math" panose="02040503050406030204" pitchFamily="18" charset="0"/>
                          </a:rPr>
                          <m:t>0,61</m:t>
                        </m:r>
                      </m:e>
                      <m:sup>
                        <m:r>
                          <a:rPr lang="nl-NL" b="0" i="1" dirty="0" smtClean="0">
                            <a:latin typeface="Cambria Math" panose="02040503050406030204" pitchFamily="18" charset="0"/>
                          </a:rPr>
                          <m:t>𝑡</m:t>
                        </m:r>
                      </m:sup>
                    </m:sSup>
                    <m:r>
                      <a:rPr lang="nl-NL" b="0" i="1" dirty="0" smtClean="0">
                        <a:latin typeface="Cambria Math" panose="02040503050406030204" pitchFamily="18" charset="0"/>
                      </a:rPr>
                      <m:t>(−100</m:t>
                    </m:r>
                    <m:r>
                      <a:rPr lang="nl-NL" b="0" i="1" dirty="0" smtClean="0">
                        <a:latin typeface="Cambria Math" panose="02040503050406030204" pitchFamily="18" charset="0"/>
                        <a:ea typeface="Cambria Math" panose="02040503050406030204" pitchFamily="18" charset="0"/>
                      </a:rPr>
                      <m:t>−50∙</m:t>
                    </m:r>
                    <m:r>
                      <a:rPr lang="nl-NL" b="0" i="1" dirty="0" smtClean="0">
                        <a:latin typeface="Cambria Math" panose="02040503050406030204" pitchFamily="18" charset="0"/>
                        <a:ea typeface="Cambria Math" panose="02040503050406030204" pitchFamily="18" charset="0"/>
                      </a:rPr>
                      <m:t>𝑡</m:t>
                    </m:r>
                    <m:r>
                      <a:rPr lang="nl-NL" b="0" i="1" dirty="0" smtClean="0">
                        <a:latin typeface="Cambria Math" panose="02040503050406030204" pitchFamily="18" charset="0"/>
                        <a:ea typeface="Cambria Math" panose="02040503050406030204" pitchFamily="18" charset="0"/>
                      </a:rPr>
                      <m:t>)</m:t>
                    </m:r>
                  </m:oMath>
                </a14:m>
                <a:r>
                  <a:rPr lang="nl-BE" dirty="0"/>
                  <a:t> </a:t>
                </a:r>
              </a:p>
            </p:txBody>
          </p:sp>
        </mc:Choice>
        <mc:Fallback xmlns="">
          <p:sp>
            <p:nvSpPr>
              <p:cNvPr id="6" name="Tekstvak 5">
                <a:extLst>
                  <a:ext uri="{FF2B5EF4-FFF2-40B4-BE49-F238E27FC236}">
                    <a16:creationId xmlns:a16="http://schemas.microsoft.com/office/drawing/2014/main" id="{9B38C4E7-9E5A-430D-A4AD-F46910D9B694}"/>
                  </a:ext>
                </a:extLst>
              </p:cNvPr>
              <p:cNvSpPr txBox="1">
                <a:spLocks noRot="1" noChangeAspect="1" noMove="1" noResize="1" noEditPoints="1" noAdjustHandles="1" noChangeArrowheads="1" noChangeShapeType="1" noTextEdit="1"/>
              </p:cNvSpPr>
              <p:nvPr/>
            </p:nvSpPr>
            <p:spPr>
              <a:xfrm>
                <a:off x="1198482" y="4398371"/>
                <a:ext cx="7048873" cy="369332"/>
              </a:xfrm>
              <a:prstGeom prst="rect">
                <a:avLst/>
              </a:prstGeom>
              <a:blipFill>
                <a:blip r:embed="rId5"/>
                <a:stretch>
                  <a:fillRect b="-13333"/>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1EF0A148-3B16-4D3B-8F1E-39A4E6C062AE}"/>
                  </a:ext>
                </a:extLst>
              </p:cNvPr>
              <p:cNvSpPr txBox="1"/>
              <p:nvPr/>
            </p:nvSpPr>
            <p:spPr>
              <a:xfrm>
                <a:off x="1198482" y="5017469"/>
                <a:ext cx="7048873" cy="369332"/>
              </a:xfrm>
              <a:prstGeom prst="rect">
                <a:avLst/>
              </a:prstGeom>
              <a:noFill/>
            </p:spPr>
            <p:txBody>
              <a:bodyPr wrap="square" rtlCol="0">
                <a:spAutoFit/>
              </a:bodyPr>
              <a:lstStyle/>
              <a:p>
                <a14:m>
                  <m:oMath xmlns:m="http://schemas.openxmlformats.org/officeDocument/2006/math">
                    <m:r>
                      <a:rPr lang="nl-NL" i="1" dirty="0" smtClean="0">
                        <a:latin typeface="Cambria Math" panose="02040503050406030204" pitchFamily="18" charset="0"/>
                      </a:rPr>
                      <m:t>𝑃</m:t>
                    </m:r>
                    <m:r>
                      <a:rPr lang="nl-NL" i="1" dirty="0" smtClean="0">
                        <a:latin typeface="Cambria Math" panose="02040503050406030204" pitchFamily="18" charset="0"/>
                      </a:rPr>
                      <m:t>=100+(−50∙</m:t>
                    </m:r>
                    <m:r>
                      <a:rPr lang="nl-NL" i="1" dirty="0">
                        <a:latin typeface="Cambria Math" panose="02040503050406030204" pitchFamily="18" charset="0"/>
                        <a:ea typeface="Cambria Math" panose="02040503050406030204" pitchFamily="18" charset="0"/>
                      </a:rPr>
                      <m:t>𝑡</m:t>
                    </m:r>
                    <m:r>
                      <a:rPr lang="nl-NL" i="1" dirty="0">
                        <a:latin typeface="Cambria Math" panose="02040503050406030204" pitchFamily="18" charset="0"/>
                      </a:rPr>
                      <m:t>−100</m:t>
                    </m:r>
                    <m:r>
                      <a:rPr lang="nl-NL" i="1" dirty="0">
                        <a:latin typeface="Cambria Math" panose="02040503050406030204" pitchFamily="18" charset="0"/>
                        <a:ea typeface="Cambria Math" panose="02040503050406030204" pitchFamily="18" charset="0"/>
                      </a:rPr>
                      <m:t>)</m:t>
                    </m:r>
                    <m:sSup>
                      <m:sSupPr>
                        <m:ctrlPr>
                          <a:rPr lang="nl-NL" b="0" i="1" dirty="0" smtClean="0">
                            <a:latin typeface="Cambria Math" panose="02040503050406030204" pitchFamily="18" charset="0"/>
                          </a:rPr>
                        </m:ctrlPr>
                      </m:sSupPr>
                      <m:e>
                        <m:r>
                          <a:rPr lang="nl-NL" b="0" i="1" dirty="0" smtClean="0">
                            <a:latin typeface="Cambria Math" panose="02040503050406030204" pitchFamily="18" charset="0"/>
                            <a:ea typeface="Cambria Math" panose="02040503050406030204" pitchFamily="18" charset="0"/>
                          </a:rPr>
                          <m:t>∙</m:t>
                        </m:r>
                        <m:r>
                          <a:rPr lang="nl-NL" b="0" i="1" dirty="0" smtClean="0">
                            <a:latin typeface="Cambria Math" panose="02040503050406030204" pitchFamily="18" charset="0"/>
                          </a:rPr>
                          <m:t>0,61</m:t>
                        </m:r>
                      </m:e>
                      <m:sup>
                        <m:r>
                          <a:rPr lang="nl-NL" b="0" i="1" dirty="0" smtClean="0">
                            <a:latin typeface="Cambria Math" panose="02040503050406030204" pitchFamily="18" charset="0"/>
                          </a:rPr>
                          <m:t>𝑡</m:t>
                        </m:r>
                      </m:sup>
                    </m:sSup>
                  </m:oMath>
                </a14:m>
                <a:r>
                  <a:rPr lang="nl-BE" dirty="0"/>
                  <a:t> </a:t>
                </a:r>
              </a:p>
            </p:txBody>
          </p:sp>
        </mc:Choice>
        <mc:Fallback xmlns="">
          <p:sp>
            <p:nvSpPr>
              <p:cNvPr id="7" name="Tekstvak 6">
                <a:extLst>
                  <a:ext uri="{FF2B5EF4-FFF2-40B4-BE49-F238E27FC236}">
                    <a16:creationId xmlns:a16="http://schemas.microsoft.com/office/drawing/2014/main" id="{1EF0A148-3B16-4D3B-8F1E-39A4E6C062AE}"/>
                  </a:ext>
                </a:extLst>
              </p:cNvPr>
              <p:cNvSpPr txBox="1">
                <a:spLocks noRot="1" noChangeAspect="1" noMove="1" noResize="1" noEditPoints="1" noAdjustHandles="1" noChangeArrowheads="1" noChangeShapeType="1" noTextEdit="1"/>
              </p:cNvSpPr>
              <p:nvPr/>
            </p:nvSpPr>
            <p:spPr>
              <a:xfrm>
                <a:off x="1198482" y="5017469"/>
                <a:ext cx="7048873" cy="369332"/>
              </a:xfrm>
              <a:prstGeom prst="rect">
                <a:avLst/>
              </a:prstGeom>
              <a:blipFill>
                <a:blip r:embed="rId6"/>
                <a:stretch>
                  <a:fillRect b="-13115"/>
                </a:stretch>
              </a:blipFill>
            </p:spPr>
            <p:txBody>
              <a:bodyPr/>
              <a:lstStyle/>
              <a:p>
                <a:r>
                  <a:rPr lang="nl-BE">
                    <a:noFill/>
                  </a:rPr>
                  <a:t> </a:t>
                </a:r>
              </a:p>
            </p:txBody>
          </p:sp>
        </mc:Fallback>
      </mc:AlternateContent>
      <p:cxnSp>
        <p:nvCxnSpPr>
          <p:cNvPr id="8" name="Rechte verbindingslijn 7">
            <a:extLst>
              <a:ext uri="{FF2B5EF4-FFF2-40B4-BE49-F238E27FC236}">
                <a16:creationId xmlns:a16="http://schemas.microsoft.com/office/drawing/2014/main" id="{8001003C-254E-42F8-970A-53C280AB2E4E}"/>
              </a:ext>
            </a:extLst>
          </p:cNvPr>
          <p:cNvCxnSpPr/>
          <p:nvPr/>
        </p:nvCxnSpPr>
        <p:spPr>
          <a:xfrm>
            <a:off x="4474346" y="4148605"/>
            <a:ext cx="43500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Rechte verbindingslijn 8">
            <a:extLst>
              <a:ext uri="{FF2B5EF4-FFF2-40B4-BE49-F238E27FC236}">
                <a16:creationId xmlns:a16="http://schemas.microsoft.com/office/drawing/2014/main" id="{16E71D29-4647-42AD-BAA9-648049AD97C3}"/>
              </a:ext>
            </a:extLst>
          </p:cNvPr>
          <p:cNvCxnSpPr/>
          <p:nvPr/>
        </p:nvCxnSpPr>
        <p:spPr>
          <a:xfrm>
            <a:off x="2967037" y="4148605"/>
            <a:ext cx="43500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Rechte verbindingslijn 9">
            <a:extLst>
              <a:ext uri="{FF2B5EF4-FFF2-40B4-BE49-F238E27FC236}">
                <a16:creationId xmlns:a16="http://schemas.microsoft.com/office/drawing/2014/main" id="{1C8BF403-424E-4327-9A74-A7E794E0A8C7}"/>
              </a:ext>
            </a:extLst>
          </p:cNvPr>
          <p:cNvCxnSpPr/>
          <p:nvPr/>
        </p:nvCxnSpPr>
        <p:spPr>
          <a:xfrm>
            <a:off x="2426979" y="4771916"/>
            <a:ext cx="43500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Rechte verbindingslijn 10">
            <a:extLst>
              <a:ext uri="{FF2B5EF4-FFF2-40B4-BE49-F238E27FC236}">
                <a16:creationId xmlns:a16="http://schemas.microsoft.com/office/drawing/2014/main" id="{B9D85D58-14AA-4DD3-855E-15CDD9FA17C3}"/>
              </a:ext>
            </a:extLst>
          </p:cNvPr>
          <p:cNvCxnSpPr>
            <a:cxnSpLocks/>
          </p:cNvCxnSpPr>
          <p:nvPr/>
        </p:nvCxnSpPr>
        <p:spPr>
          <a:xfrm>
            <a:off x="2095130" y="4148605"/>
            <a:ext cx="73175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Rechte verbindingslijn 12">
            <a:extLst>
              <a:ext uri="{FF2B5EF4-FFF2-40B4-BE49-F238E27FC236}">
                <a16:creationId xmlns:a16="http://schemas.microsoft.com/office/drawing/2014/main" id="{CDDB4E7D-BE44-4FC1-87D7-0621B5DF1D64}"/>
              </a:ext>
            </a:extLst>
          </p:cNvPr>
          <p:cNvCxnSpPr>
            <a:cxnSpLocks/>
          </p:cNvCxnSpPr>
          <p:nvPr/>
        </p:nvCxnSpPr>
        <p:spPr>
          <a:xfrm>
            <a:off x="3543669" y="4161695"/>
            <a:ext cx="73175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4" name="Rechte verbindingslijn 13">
            <a:extLst>
              <a:ext uri="{FF2B5EF4-FFF2-40B4-BE49-F238E27FC236}">
                <a16:creationId xmlns:a16="http://schemas.microsoft.com/office/drawing/2014/main" id="{8ED674AB-0638-4984-A588-19F223B66F03}"/>
              </a:ext>
            </a:extLst>
          </p:cNvPr>
          <p:cNvCxnSpPr>
            <a:cxnSpLocks/>
          </p:cNvCxnSpPr>
          <p:nvPr/>
        </p:nvCxnSpPr>
        <p:spPr>
          <a:xfrm>
            <a:off x="3684231" y="4767703"/>
            <a:ext cx="73175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Rechte verbindingslijn 14">
            <a:extLst>
              <a:ext uri="{FF2B5EF4-FFF2-40B4-BE49-F238E27FC236}">
                <a16:creationId xmlns:a16="http://schemas.microsoft.com/office/drawing/2014/main" id="{7C1C0E8E-650B-4B20-AEAB-3D818475C792}"/>
              </a:ext>
            </a:extLst>
          </p:cNvPr>
          <p:cNvCxnSpPr>
            <a:cxnSpLocks/>
          </p:cNvCxnSpPr>
          <p:nvPr/>
        </p:nvCxnSpPr>
        <p:spPr>
          <a:xfrm>
            <a:off x="3071674" y="4771916"/>
            <a:ext cx="522068" cy="0"/>
          </a:xfrm>
          <a:prstGeom prst="line">
            <a:avLst/>
          </a:prstGeom>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7" name="Tekstvak 16">
                <a:extLst>
                  <a:ext uri="{FF2B5EF4-FFF2-40B4-BE49-F238E27FC236}">
                    <a16:creationId xmlns:a16="http://schemas.microsoft.com/office/drawing/2014/main" id="{F732956E-2608-4C66-8642-A276C54CBA3A}"/>
                  </a:ext>
                </a:extLst>
              </p:cNvPr>
              <p:cNvSpPr txBox="1"/>
              <p:nvPr/>
            </p:nvSpPr>
            <p:spPr>
              <a:xfrm>
                <a:off x="291482" y="5734975"/>
                <a:ext cx="4400366" cy="646331"/>
              </a:xfrm>
              <a:prstGeom prst="rect">
                <a:avLst/>
              </a:prstGeom>
              <a:noFill/>
            </p:spPr>
            <p:txBody>
              <a:bodyPr wrap="square" rtlCol="0">
                <a:spAutoFit/>
              </a:bodyPr>
              <a:lstStyle/>
              <a:p>
                <a:r>
                  <a:rPr lang="nl-NL" dirty="0"/>
                  <a:t>Dus:</a:t>
                </a:r>
              </a:p>
              <a:p>
                <a14:m>
                  <m:oMath xmlns:m="http://schemas.openxmlformats.org/officeDocument/2006/math">
                    <m:r>
                      <a:rPr lang="nl-NL" b="1" i="1" dirty="0" smtClean="0">
                        <a:latin typeface="Cambria Math" panose="02040503050406030204" pitchFamily="18" charset="0"/>
                      </a:rPr>
                      <m:t>𝒂</m:t>
                    </m:r>
                    <m:r>
                      <a:rPr lang="nl-NL" b="1" i="1" dirty="0" smtClean="0">
                        <a:latin typeface="Cambria Math" panose="02040503050406030204" pitchFamily="18" charset="0"/>
                      </a:rPr>
                      <m:t>=</m:t>
                    </m:r>
                    <m:r>
                      <a:rPr lang="nl-NL" b="1" i="1" dirty="0" smtClean="0">
                        <a:latin typeface="Cambria Math" panose="02040503050406030204" pitchFamily="18" charset="0"/>
                      </a:rPr>
                      <m:t>𝟏𝟎𝟎</m:t>
                    </m:r>
                    <m:r>
                      <a:rPr lang="nl-NL" b="1" i="1" dirty="0" smtClean="0">
                        <a:latin typeface="Cambria Math" panose="02040503050406030204" pitchFamily="18" charset="0"/>
                      </a:rPr>
                      <m:t> </m:t>
                    </m:r>
                    <m:r>
                      <a:rPr lang="nl-NL" b="1" i="1" dirty="0" smtClean="0">
                        <a:latin typeface="Cambria Math" panose="02040503050406030204" pitchFamily="18" charset="0"/>
                      </a:rPr>
                      <m:t>𝒃</m:t>
                    </m:r>
                    <m:r>
                      <a:rPr lang="nl-NL" b="1" i="1" dirty="0" smtClean="0">
                        <a:latin typeface="Cambria Math" panose="02040503050406030204" pitchFamily="18" charset="0"/>
                      </a:rPr>
                      <m:t>=−</m:t>
                    </m:r>
                    <m:r>
                      <a:rPr lang="nl-NL" b="1" i="1" dirty="0" smtClean="0">
                        <a:latin typeface="Cambria Math" panose="02040503050406030204" pitchFamily="18" charset="0"/>
                      </a:rPr>
                      <m:t>𝟓𝟎</m:t>
                    </m:r>
                    <m:r>
                      <a:rPr lang="nl-NL" b="1" i="1" dirty="0" smtClean="0">
                        <a:latin typeface="Cambria Math" panose="02040503050406030204" pitchFamily="18" charset="0"/>
                      </a:rPr>
                      <m:t> </m:t>
                    </m:r>
                    <m:r>
                      <a:rPr lang="nl-NL" b="1" i="1" dirty="0" smtClean="0">
                        <a:latin typeface="Cambria Math" panose="02040503050406030204" pitchFamily="18" charset="0"/>
                      </a:rPr>
                      <m:t>𝒆𝒏</m:t>
                    </m:r>
                    <m:r>
                      <a:rPr lang="nl-NL" b="1" i="1" dirty="0" smtClean="0">
                        <a:latin typeface="Cambria Math" panose="02040503050406030204" pitchFamily="18" charset="0"/>
                      </a:rPr>
                      <m:t> </m:t>
                    </m:r>
                    <m:r>
                      <a:rPr lang="nl-NL" b="1" i="1" dirty="0" smtClean="0">
                        <a:latin typeface="Cambria Math" panose="02040503050406030204" pitchFamily="18" charset="0"/>
                      </a:rPr>
                      <m:t>𝒄</m:t>
                    </m:r>
                    <m:r>
                      <a:rPr lang="nl-NL" b="1" i="1" dirty="0" smtClean="0">
                        <a:latin typeface="Cambria Math" panose="02040503050406030204" pitchFamily="18" charset="0"/>
                      </a:rPr>
                      <m:t>= −</m:t>
                    </m:r>
                    <m:r>
                      <a:rPr lang="nl-NL" b="1" i="1" dirty="0" smtClean="0">
                        <a:latin typeface="Cambria Math" panose="02040503050406030204" pitchFamily="18" charset="0"/>
                      </a:rPr>
                      <m:t>𝟏𝟎𝟎</m:t>
                    </m:r>
                  </m:oMath>
                </a14:m>
                <a:r>
                  <a:rPr lang="nl-BE" b="1" dirty="0"/>
                  <a:t> </a:t>
                </a:r>
              </a:p>
            </p:txBody>
          </p:sp>
        </mc:Choice>
        <mc:Fallback xmlns="">
          <p:sp>
            <p:nvSpPr>
              <p:cNvPr id="17" name="Tekstvak 16">
                <a:extLst>
                  <a:ext uri="{FF2B5EF4-FFF2-40B4-BE49-F238E27FC236}">
                    <a16:creationId xmlns:a16="http://schemas.microsoft.com/office/drawing/2014/main" id="{F732956E-2608-4C66-8642-A276C54CBA3A}"/>
                  </a:ext>
                </a:extLst>
              </p:cNvPr>
              <p:cNvSpPr txBox="1">
                <a:spLocks noRot="1" noChangeAspect="1" noMove="1" noResize="1" noEditPoints="1" noAdjustHandles="1" noChangeArrowheads="1" noChangeShapeType="1" noTextEdit="1"/>
              </p:cNvSpPr>
              <p:nvPr/>
            </p:nvSpPr>
            <p:spPr>
              <a:xfrm>
                <a:off x="291482" y="5734975"/>
                <a:ext cx="4400366" cy="646331"/>
              </a:xfrm>
              <a:prstGeom prst="rect">
                <a:avLst/>
              </a:prstGeom>
              <a:blipFill>
                <a:blip r:embed="rId7"/>
                <a:stretch>
                  <a:fillRect l="-1247" t="-5660"/>
                </a:stretch>
              </a:blipFill>
            </p:spPr>
            <p:txBody>
              <a:bodyPr/>
              <a:lstStyle/>
              <a:p>
                <a:r>
                  <a:rPr lang="nl-BE">
                    <a:noFill/>
                  </a:rPr>
                  <a:t> </a:t>
                </a:r>
              </a:p>
            </p:txBody>
          </p:sp>
        </mc:Fallback>
      </mc:AlternateContent>
    </p:spTree>
    <p:extLst>
      <p:ext uri="{BB962C8B-B14F-4D97-AF65-F5344CB8AC3E}">
        <p14:creationId xmlns:p14="http://schemas.microsoft.com/office/powerpoint/2010/main" val="245522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E0DFFC3-2613-4321-9F81-BF3410C88C68}"/>
              </a:ext>
            </a:extLst>
          </p:cNvPr>
          <p:cNvPicPr>
            <a:picLocks noChangeAspect="1"/>
          </p:cNvPicPr>
          <p:nvPr/>
        </p:nvPicPr>
        <p:blipFill>
          <a:blip r:embed="rId2"/>
          <a:stretch>
            <a:fillRect/>
          </a:stretch>
        </p:blipFill>
        <p:spPr>
          <a:xfrm>
            <a:off x="0" y="0"/>
            <a:ext cx="6448425" cy="5400675"/>
          </a:xfrm>
          <a:prstGeom prst="rect">
            <a:avLst/>
          </a:prstGeom>
        </p:spPr>
      </p:pic>
      <p:pic>
        <p:nvPicPr>
          <p:cNvPr id="5" name="Afbeelding 4">
            <a:extLst>
              <a:ext uri="{FF2B5EF4-FFF2-40B4-BE49-F238E27FC236}">
                <a16:creationId xmlns:a16="http://schemas.microsoft.com/office/drawing/2014/main" id="{DEE255E2-0579-46D0-BB44-722DE84E3AAF}"/>
              </a:ext>
            </a:extLst>
          </p:cNvPr>
          <p:cNvPicPr>
            <a:picLocks noChangeAspect="1"/>
          </p:cNvPicPr>
          <p:nvPr/>
        </p:nvPicPr>
        <p:blipFill rotWithShape="1">
          <a:blip r:embed="rId3"/>
          <a:srcRect r="5286"/>
          <a:stretch/>
        </p:blipFill>
        <p:spPr>
          <a:xfrm>
            <a:off x="6448425" y="263973"/>
            <a:ext cx="5734076" cy="1520439"/>
          </a:xfrm>
          <a:prstGeom prst="rect">
            <a:avLst/>
          </a:prstGeom>
        </p:spPr>
      </p:pic>
      <p:cxnSp>
        <p:nvCxnSpPr>
          <p:cNvPr id="7" name="Rechte verbindingslijn 6">
            <a:extLst>
              <a:ext uri="{FF2B5EF4-FFF2-40B4-BE49-F238E27FC236}">
                <a16:creationId xmlns:a16="http://schemas.microsoft.com/office/drawing/2014/main" id="{86BAA2B6-A704-4FCC-82E4-9FD06F86968B}"/>
              </a:ext>
            </a:extLst>
          </p:cNvPr>
          <p:cNvCxnSpPr/>
          <p:nvPr/>
        </p:nvCxnSpPr>
        <p:spPr>
          <a:xfrm>
            <a:off x="6374167" y="355107"/>
            <a:ext cx="0" cy="1287262"/>
          </a:xfrm>
          <a:prstGeom prst="line">
            <a:avLst/>
          </a:prstGeom>
        </p:spPr>
        <p:style>
          <a:lnRef idx="3">
            <a:schemeClr val="dk1"/>
          </a:lnRef>
          <a:fillRef idx="0">
            <a:schemeClr val="dk1"/>
          </a:fillRef>
          <a:effectRef idx="2">
            <a:schemeClr val="dk1"/>
          </a:effectRef>
          <a:fontRef idx="minor">
            <a:schemeClr val="tx1"/>
          </a:fontRef>
        </p:style>
      </p:cxnSp>
      <p:sp>
        <p:nvSpPr>
          <p:cNvPr id="8" name="Tekstvak 7">
            <a:extLst>
              <a:ext uri="{FF2B5EF4-FFF2-40B4-BE49-F238E27FC236}">
                <a16:creationId xmlns:a16="http://schemas.microsoft.com/office/drawing/2014/main" id="{79B64148-0C11-4BD8-B37B-AAAFFFB1AF80}"/>
              </a:ext>
            </a:extLst>
          </p:cNvPr>
          <p:cNvSpPr txBox="1"/>
          <p:nvPr/>
        </p:nvSpPr>
        <p:spPr>
          <a:xfrm>
            <a:off x="6448425" y="1953087"/>
            <a:ext cx="4891596" cy="646331"/>
          </a:xfrm>
          <a:prstGeom prst="rect">
            <a:avLst/>
          </a:prstGeom>
          <a:noFill/>
        </p:spPr>
        <p:txBody>
          <a:bodyPr wrap="square" rtlCol="0">
            <a:spAutoFit/>
          </a:bodyPr>
          <a:lstStyle/>
          <a:p>
            <a:r>
              <a:rPr lang="nl-NL" dirty="0"/>
              <a:t>Op de figuur is te zien dat de gegevens van ELK meer naar links liggen.</a:t>
            </a:r>
            <a:endParaRPr lang="nl-BE" dirty="0"/>
          </a:p>
        </p:txBody>
      </p:sp>
      <p:sp>
        <p:nvSpPr>
          <p:cNvPr id="9" name="Tekstvak 8">
            <a:extLst>
              <a:ext uri="{FF2B5EF4-FFF2-40B4-BE49-F238E27FC236}">
                <a16:creationId xmlns:a16="http://schemas.microsoft.com/office/drawing/2014/main" id="{F919EA73-F0ED-4DE5-A23B-95E4C3ECCA15}"/>
              </a:ext>
            </a:extLst>
          </p:cNvPr>
          <p:cNvSpPr txBox="1"/>
          <p:nvPr/>
        </p:nvSpPr>
        <p:spPr>
          <a:xfrm>
            <a:off x="6448425" y="2630764"/>
            <a:ext cx="4891596" cy="646331"/>
          </a:xfrm>
          <a:prstGeom prst="rect">
            <a:avLst/>
          </a:prstGeom>
          <a:noFill/>
        </p:spPr>
        <p:txBody>
          <a:bodyPr wrap="square" rtlCol="0">
            <a:spAutoFit/>
          </a:bodyPr>
          <a:lstStyle/>
          <a:p>
            <a:r>
              <a:rPr lang="nl-NL" dirty="0"/>
              <a:t>Hierdoor zijn de kwartielen en de mediaan van ELK dus ook kleiner dan die van AZM.</a:t>
            </a:r>
            <a:endParaRPr lang="nl-BE" dirty="0"/>
          </a:p>
        </p:txBody>
      </p:sp>
      <p:sp>
        <p:nvSpPr>
          <p:cNvPr id="10" name="Tekstvak 9">
            <a:extLst>
              <a:ext uri="{FF2B5EF4-FFF2-40B4-BE49-F238E27FC236}">
                <a16:creationId xmlns:a16="http://schemas.microsoft.com/office/drawing/2014/main" id="{B32DD355-65BA-4D77-BD7F-FA06FF84C67C}"/>
              </a:ext>
            </a:extLst>
          </p:cNvPr>
          <p:cNvSpPr txBox="1"/>
          <p:nvPr/>
        </p:nvSpPr>
        <p:spPr>
          <a:xfrm>
            <a:off x="6448425" y="3429000"/>
            <a:ext cx="4891596" cy="646331"/>
          </a:xfrm>
          <a:prstGeom prst="rect">
            <a:avLst/>
          </a:prstGeom>
          <a:noFill/>
        </p:spPr>
        <p:txBody>
          <a:bodyPr wrap="square" rtlCol="0">
            <a:spAutoFit/>
          </a:bodyPr>
          <a:lstStyle/>
          <a:p>
            <a:r>
              <a:rPr lang="nl-NL" dirty="0"/>
              <a:t>Antwoord:</a:t>
            </a:r>
          </a:p>
          <a:p>
            <a:r>
              <a:rPr lang="nl-NL" b="1" dirty="0"/>
              <a:t>Serie I hoort bij ELK.</a:t>
            </a:r>
            <a:endParaRPr lang="nl-BE" b="1" dirty="0"/>
          </a:p>
        </p:txBody>
      </p:sp>
    </p:spTree>
    <p:extLst>
      <p:ext uri="{BB962C8B-B14F-4D97-AF65-F5344CB8AC3E}">
        <p14:creationId xmlns:p14="http://schemas.microsoft.com/office/powerpoint/2010/main" val="66001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E0DFFC3-2613-4321-9F81-BF3410C88C68}"/>
              </a:ext>
            </a:extLst>
          </p:cNvPr>
          <p:cNvPicPr>
            <a:picLocks noChangeAspect="1"/>
          </p:cNvPicPr>
          <p:nvPr/>
        </p:nvPicPr>
        <p:blipFill rotWithShape="1">
          <a:blip r:embed="rId2"/>
          <a:srcRect b="3837"/>
          <a:stretch/>
        </p:blipFill>
        <p:spPr>
          <a:xfrm>
            <a:off x="0" y="1"/>
            <a:ext cx="6448425" cy="5193436"/>
          </a:xfrm>
          <a:prstGeom prst="rect">
            <a:avLst/>
          </a:prstGeom>
        </p:spPr>
      </p:pic>
      <p:pic>
        <p:nvPicPr>
          <p:cNvPr id="2" name="Afbeelding 1">
            <a:extLst>
              <a:ext uri="{FF2B5EF4-FFF2-40B4-BE49-F238E27FC236}">
                <a16:creationId xmlns:a16="http://schemas.microsoft.com/office/drawing/2014/main" id="{EC67390B-0F44-4277-A7F8-4664B00FAC2D}"/>
              </a:ext>
            </a:extLst>
          </p:cNvPr>
          <p:cNvPicPr>
            <a:picLocks noChangeAspect="1"/>
          </p:cNvPicPr>
          <p:nvPr/>
        </p:nvPicPr>
        <p:blipFill>
          <a:blip r:embed="rId3"/>
          <a:stretch>
            <a:fillRect/>
          </a:stretch>
        </p:blipFill>
        <p:spPr>
          <a:xfrm>
            <a:off x="386177" y="5193437"/>
            <a:ext cx="5534025" cy="1047750"/>
          </a:xfrm>
          <a:prstGeom prst="rect">
            <a:avLst/>
          </a:prstGeom>
        </p:spPr>
      </p:pic>
      <p:sp>
        <p:nvSpPr>
          <p:cNvPr id="3" name="Tekstvak 2">
            <a:extLst>
              <a:ext uri="{FF2B5EF4-FFF2-40B4-BE49-F238E27FC236}">
                <a16:creationId xmlns:a16="http://schemas.microsoft.com/office/drawing/2014/main" id="{506EDE5A-28FB-466F-AC66-4996B4629AEE}"/>
              </a:ext>
            </a:extLst>
          </p:cNvPr>
          <p:cNvSpPr txBox="1"/>
          <p:nvPr/>
        </p:nvSpPr>
        <p:spPr>
          <a:xfrm>
            <a:off x="6569476" y="2273553"/>
            <a:ext cx="4785064" cy="646331"/>
          </a:xfrm>
          <a:prstGeom prst="rect">
            <a:avLst/>
          </a:prstGeom>
          <a:noFill/>
        </p:spPr>
        <p:txBody>
          <a:bodyPr wrap="square" rtlCol="0">
            <a:spAutoFit/>
          </a:bodyPr>
          <a:lstStyle/>
          <a:p>
            <a:r>
              <a:rPr lang="nl-NL" dirty="0"/>
              <a:t>Voor AZM hebben we te maken met een rechts-scheve verdeling</a:t>
            </a:r>
            <a:endParaRPr lang="nl-BE" dirty="0"/>
          </a:p>
        </p:txBody>
      </p:sp>
      <p:sp>
        <p:nvSpPr>
          <p:cNvPr id="5" name="Tekstvak 4">
            <a:extLst>
              <a:ext uri="{FF2B5EF4-FFF2-40B4-BE49-F238E27FC236}">
                <a16:creationId xmlns:a16="http://schemas.microsoft.com/office/drawing/2014/main" id="{AAE92117-C9D4-4BAF-9122-E38270525AE7}"/>
              </a:ext>
            </a:extLst>
          </p:cNvPr>
          <p:cNvSpPr txBox="1"/>
          <p:nvPr/>
        </p:nvSpPr>
        <p:spPr>
          <a:xfrm>
            <a:off x="6569476" y="2990036"/>
            <a:ext cx="4785064" cy="369332"/>
          </a:xfrm>
          <a:prstGeom prst="rect">
            <a:avLst/>
          </a:prstGeom>
          <a:noFill/>
        </p:spPr>
        <p:txBody>
          <a:bodyPr wrap="square" rtlCol="0">
            <a:spAutoFit/>
          </a:bodyPr>
          <a:lstStyle/>
          <a:p>
            <a:r>
              <a:rPr lang="nl-NL" dirty="0"/>
              <a:t>De uitschieters liggen dus aan de rechterkant.</a:t>
            </a:r>
            <a:endParaRPr lang="nl-BE" dirty="0"/>
          </a:p>
        </p:txBody>
      </p:sp>
      <p:sp>
        <p:nvSpPr>
          <p:cNvPr id="6" name="Tekstvak 5">
            <a:extLst>
              <a:ext uri="{FF2B5EF4-FFF2-40B4-BE49-F238E27FC236}">
                <a16:creationId xmlns:a16="http://schemas.microsoft.com/office/drawing/2014/main" id="{3D376D0F-B7A6-45E0-8BE9-FB51A9976FBD}"/>
              </a:ext>
            </a:extLst>
          </p:cNvPr>
          <p:cNvSpPr txBox="1"/>
          <p:nvPr/>
        </p:nvSpPr>
        <p:spPr>
          <a:xfrm>
            <a:off x="6569476" y="3472831"/>
            <a:ext cx="4785064" cy="1200329"/>
          </a:xfrm>
          <a:prstGeom prst="rect">
            <a:avLst/>
          </a:prstGeom>
          <a:noFill/>
        </p:spPr>
        <p:txBody>
          <a:bodyPr wrap="square" rtlCol="0">
            <a:spAutoFit/>
          </a:bodyPr>
          <a:lstStyle/>
          <a:p>
            <a:r>
              <a:rPr lang="nl-NL" dirty="0"/>
              <a:t>Deze uitschieters zorgen ervoor dat het gemiddelde en de mediaan naar rechts verschuiven. Maar het gemiddelde is hier meer door beïnvloed.</a:t>
            </a:r>
            <a:endParaRPr lang="nl-BE" dirty="0"/>
          </a:p>
        </p:txBody>
      </p:sp>
      <p:sp>
        <p:nvSpPr>
          <p:cNvPr id="7" name="Tekstvak 6">
            <a:extLst>
              <a:ext uri="{FF2B5EF4-FFF2-40B4-BE49-F238E27FC236}">
                <a16:creationId xmlns:a16="http://schemas.microsoft.com/office/drawing/2014/main" id="{84EC9237-6B88-4369-933A-26E08241A6D7}"/>
              </a:ext>
            </a:extLst>
          </p:cNvPr>
          <p:cNvSpPr txBox="1"/>
          <p:nvPr/>
        </p:nvSpPr>
        <p:spPr>
          <a:xfrm>
            <a:off x="6569476" y="4673160"/>
            <a:ext cx="4785064" cy="646331"/>
          </a:xfrm>
          <a:prstGeom prst="rect">
            <a:avLst/>
          </a:prstGeom>
          <a:noFill/>
        </p:spPr>
        <p:txBody>
          <a:bodyPr wrap="square" rtlCol="0">
            <a:spAutoFit/>
          </a:bodyPr>
          <a:lstStyle/>
          <a:p>
            <a:r>
              <a:rPr lang="nl-NL" dirty="0"/>
              <a:t>Antwoord:</a:t>
            </a:r>
          </a:p>
          <a:p>
            <a:r>
              <a:rPr lang="nl-NL" b="1" dirty="0"/>
              <a:t>De mediaan is kleiner dan het gemiddelde</a:t>
            </a:r>
            <a:r>
              <a:rPr lang="nl-NL" dirty="0"/>
              <a:t>.</a:t>
            </a:r>
            <a:endParaRPr lang="nl-BE" dirty="0"/>
          </a:p>
        </p:txBody>
      </p:sp>
    </p:spTree>
    <p:extLst>
      <p:ext uri="{BB962C8B-B14F-4D97-AF65-F5344CB8AC3E}">
        <p14:creationId xmlns:p14="http://schemas.microsoft.com/office/powerpoint/2010/main" val="170286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B65B171-7D00-429B-89B6-6DD99995E274}"/>
              </a:ext>
            </a:extLst>
          </p:cNvPr>
          <p:cNvPicPr>
            <a:picLocks noChangeAspect="1"/>
          </p:cNvPicPr>
          <p:nvPr/>
        </p:nvPicPr>
        <p:blipFill>
          <a:blip r:embed="rId2"/>
          <a:stretch>
            <a:fillRect/>
          </a:stretch>
        </p:blipFill>
        <p:spPr>
          <a:xfrm>
            <a:off x="0" y="0"/>
            <a:ext cx="7972425" cy="5581650"/>
          </a:xfrm>
          <a:prstGeom prst="rect">
            <a:avLst/>
          </a:prstGeom>
        </p:spPr>
      </p:pic>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350B850B-B4BE-48AD-B0F9-FB5FCBD1A9DF}"/>
                  </a:ext>
                </a:extLst>
              </p:cNvPr>
              <p:cNvSpPr txBox="1"/>
              <p:nvPr/>
            </p:nvSpPr>
            <p:spPr>
              <a:xfrm>
                <a:off x="7119890" y="106533"/>
                <a:ext cx="5504155" cy="369332"/>
              </a:xfrm>
              <a:prstGeom prst="rect">
                <a:avLst/>
              </a:prstGeom>
              <a:noFill/>
            </p:spPr>
            <p:txBody>
              <a:bodyPr wrap="square" rtlCol="0">
                <a:spAutoFit/>
              </a:bodyPr>
              <a:lstStyle/>
              <a:p>
                <a:r>
                  <a:rPr lang="nl-NL" dirty="0"/>
                  <a:t>95%-betrouwbaarheidsinterval: </a:t>
                </a:r>
                <a14:m>
                  <m:oMath xmlns:m="http://schemas.openxmlformats.org/officeDocument/2006/math">
                    <m:r>
                      <a:rPr lang="nl-NL" i="1" dirty="0" smtClean="0">
                        <a:latin typeface="Cambria Math" panose="02040503050406030204" pitchFamily="18" charset="0"/>
                      </a:rPr>
                      <m:t>[</m:t>
                    </m:r>
                    <m:r>
                      <a:rPr lang="nl-NL" i="1" dirty="0" smtClean="0">
                        <a:latin typeface="Cambria Math" panose="02040503050406030204" pitchFamily="18" charset="0"/>
                        <a:ea typeface="Cambria Math" panose="02040503050406030204" pitchFamily="18" charset="0"/>
                      </a:rPr>
                      <m:t>𝜇</m:t>
                    </m:r>
                    <m:r>
                      <a:rPr lang="nl-NL" b="0" i="1" dirty="0" smtClean="0">
                        <a:latin typeface="Cambria Math" panose="02040503050406030204" pitchFamily="18" charset="0"/>
                        <a:ea typeface="Cambria Math" panose="02040503050406030204" pitchFamily="18" charset="0"/>
                      </a:rPr>
                      <m:t>−2</m:t>
                    </m:r>
                    <m:r>
                      <a:rPr lang="nl-NL" b="0" i="1" dirty="0" smtClean="0">
                        <a:latin typeface="Cambria Math" panose="02040503050406030204" pitchFamily="18" charset="0"/>
                        <a:ea typeface="Cambria Math" panose="02040503050406030204" pitchFamily="18" charset="0"/>
                      </a:rPr>
                      <m:t>𝜎</m:t>
                    </m:r>
                    <m:r>
                      <a:rPr lang="nl-NL" b="0" i="1" dirty="0" smtClean="0">
                        <a:latin typeface="Cambria Math" panose="02040503050406030204" pitchFamily="18" charset="0"/>
                        <a:ea typeface="Cambria Math" panose="02040503050406030204" pitchFamily="18" charset="0"/>
                      </a:rPr>
                      <m:t> ; </m:t>
                    </m:r>
                    <m:r>
                      <a:rPr lang="nl-NL" i="1" dirty="0" smtClean="0">
                        <a:latin typeface="Cambria Math" panose="02040503050406030204" pitchFamily="18" charset="0"/>
                        <a:ea typeface="Cambria Math" panose="02040503050406030204" pitchFamily="18" charset="0"/>
                      </a:rPr>
                      <m:t>𝜇</m:t>
                    </m:r>
                    <m:r>
                      <a:rPr lang="nl-NL" b="0" i="1" dirty="0" smtClean="0">
                        <a:latin typeface="Cambria Math" panose="02040503050406030204" pitchFamily="18" charset="0"/>
                        <a:ea typeface="Cambria Math" panose="02040503050406030204" pitchFamily="18" charset="0"/>
                      </a:rPr>
                      <m:t>+2</m:t>
                    </m:r>
                    <m:r>
                      <a:rPr lang="nl-NL" b="0" i="1" dirty="0" smtClean="0">
                        <a:latin typeface="Cambria Math" panose="02040503050406030204" pitchFamily="18" charset="0"/>
                        <a:ea typeface="Cambria Math" panose="02040503050406030204" pitchFamily="18" charset="0"/>
                      </a:rPr>
                      <m:t>𝜎</m:t>
                    </m:r>
                    <m:r>
                      <a:rPr lang="nl-NL" i="1" dirty="0" smtClean="0">
                        <a:latin typeface="Cambria Math" panose="02040503050406030204" pitchFamily="18" charset="0"/>
                      </a:rPr>
                      <m:t>]</m:t>
                    </m:r>
                  </m:oMath>
                </a14:m>
                <a:endParaRPr lang="nl-BE" dirty="0"/>
              </a:p>
            </p:txBody>
          </p:sp>
        </mc:Choice>
        <mc:Fallback xmlns="">
          <p:sp>
            <p:nvSpPr>
              <p:cNvPr id="5" name="Tekstvak 4">
                <a:extLst>
                  <a:ext uri="{FF2B5EF4-FFF2-40B4-BE49-F238E27FC236}">
                    <a16:creationId xmlns:a16="http://schemas.microsoft.com/office/drawing/2014/main" id="{350B850B-B4BE-48AD-B0F9-FB5FCBD1A9DF}"/>
                  </a:ext>
                </a:extLst>
              </p:cNvPr>
              <p:cNvSpPr txBox="1">
                <a:spLocks noRot="1" noChangeAspect="1" noMove="1" noResize="1" noEditPoints="1" noAdjustHandles="1" noChangeArrowheads="1" noChangeShapeType="1" noTextEdit="1"/>
              </p:cNvSpPr>
              <p:nvPr/>
            </p:nvSpPr>
            <p:spPr>
              <a:xfrm>
                <a:off x="7119890" y="106533"/>
                <a:ext cx="5504155" cy="369332"/>
              </a:xfrm>
              <a:prstGeom prst="rect">
                <a:avLst/>
              </a:prstGeom>
              <a:blipFill>
                <a:blip r:embed="rId3"/>
                <a:stretch>
                  <a:fillRect l="-997" t="-8197" b="-24590"/>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68B169B3-3934-435E-ABA3-44CD8FDE7A07}"/>
                  </a:ext>
                </a:extLst>
              </p:cNvPr>
              <p:cNvSpPr txBox="1"/>
              <p:nvPr/>
            </p:nvSpPr>
            <p:spPr>
              <a:xfrm>
                <a:off x="8164360" y="1473128"/>
                <a:ext cx="2631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BE" i="1" smtClean="0">
                          <a:latin typeface="Cambria Math" panose="02040503050406030204" pitchFamily="18" charset="0"/>
                          <a:ea typeface="Cambria Math" panose="02040503050406030204" pitchFamily="18" charset="0"/>
                        </a:rPr>
                        <m:t>𝜇</m:t>
                      </m:r>
                      <m:r>
                        <a:rPr lang="nl-NL" b="0" i="1" smtClean="0">
                          <a:latin typeface="Cambria Math" panose="02040503050406030204" pitchFamily="18" charset="0"/>
                          <a:ea typeface="Cambria Math" panose="02040503050406030204" pitchFamily="18" charset="0"/>
                        </a:rPr>
                        <m:t>=</m:t>
                      </m:r>
                      <m:acc>
                        <m:accPr>
                          <m:chr m:val="̂"/>
                          <m:ctrlPr>
                            <a:rPr lang="nl-NL" b="0" i="1" smtClean="0">
                              <a:latin typeface="Cambria Math" panose="02040503050406030204" pitchFamily="18" charset="0"/>
                              <a:ea typeface="Cambria Math" panose="02040503050406030204" pitchFamily="18" charset="0"/>
                            </a:rPr>
                          </m:ctrlPr>
                        </m:accPr>
                        <m:e>
                          <m:r>
                            <a:rPr lang="nl-NL" b="0" i="1" smtClean="0">
                              <a:latin typeface="Cambria Math" panose="02040503050406030204" pitchFamily="18" charset="0"/>
                              <a:ea typeface="Cambria Math" panose="02040503050406030204" pitchFamily="18" charset="0"/>
                            </a:rPr>
                            <m:t>𝑝</m:t>
                          </m:r>
                        </m:e>
                      </m:acc>
                      <m:r>
                        <a:rPr lang="nl-NL" b="0" i="1" smtClean="0">
                          <a:latin typeface="Cambria Math" panose="02040503050406030204" pitchFamily="18" charset="0"/>
                          <a:ea typeface="Cambria Math" panose="02040503050406030204" pitchFamily="18" charset="0"/>
                        </a:rPr>
                        <m:t>=1,1%=0,0114…</m:t>
                      </m:r>
                    </m:oMath>
                  </m:oMathPara>
                </a14:m>
                <a:endParaRPr lang="nl-BE" dirty="0"/>
              </a:p>
            </p:txBody>
          </p:sp>
        </mc:Choice>
        <mc:Fallback xmlns="">
          <p:sp>
            <p:nvSpPr>
              <p:cNvPr id="6" name="Tekstvak 5">
                <a:extLst>
                  <a:ext uri="{FF2B5EF4-FFF2-40B4-BE49-F238E27FC236}">
                    <a16:creationId xmlns:a16="http://schemas.microsoft.com/office/drawing/2014/main" id="{68B169B3-3934-435E-ABA3-44CD8FDE7A07}"/>
                  </a:ext>
                </a:extLst>
              </p:cNvPr>
              <p:cNvSpPr txBox="1">
                <a:spLocks noRot="1" noChangeAspect="1" noMove="1" noResize="1" noEditPoints="1" noAdjustHandles="1" noChangeArrowheads="1" noChangeShapeType="1" noTextEdit="1"/>
              </p:cNvSpPr>
              <p:nvPr/>
            </p:nvSpPr>
            <p:spPr>
              <a:xfrm>
                <a:off x="8164360" y="1473128"/>
                <a:ext cx="2631554" cy="276999"/>
              </a:xfrm>
              <a:prstGeom prst="rect">
                <a:avLst/>
              </a:prstGeom>
              <a:blipFill>
                <a:blip r:embed="rId4"/>
                <a:stretch>
                  <a:fillRect l="-1620" t="-26667" b="-26667"/>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57ED57F0-7797-40A4-86F5-0F1AEBEF316F}"/>
                  </a:ext>
                </a:extLst>
              </p:cNvPr>
              <p:cNvSpPr txBox="1"/>
              <p:nvPr/>
            </p:nvSpPr>
            <p:spPr>
              <a:xfrm>
                <a:off x="8164360" y="582398"/>
                <a:ext cx="2024593"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11363</m:t>
                          </m:r>
                        </m:num>
                        <m:den>
                          <m:r>
                            <a:rPr lang="nl-NL" b="0" i="1" smtClean="0">
                              <a:latin typeface="Cambria Math" panose="02040503050406030204" pitchFamily="18" charset="0"/>
                            </a:rPr>
                            <m:t>996734</m:t>
                          </m:r>
                        </m:den>
                      </m:f>
                      <m:r>
                        <a:rPr lang="nl-NL" b="0" i="1" smtClean="0">
                          <a:latin typeface="Cambria Math" panose="02040503050406030204" pitchFamily="18" charset="0"/>
                        </a:rPr>
                        <m:t>=0,0114…</m:t>
                      </m:r>
                    </m:oMath>
                  </m:oMathPara>
                </a14:m>
                <a:endParaRPr lang="nl-BE" dirty="0"/>
              </a:p>
            </p:txBody>
          </p:sp>
        </mc:Choice>
        <mc:Fallback xmlns="">
          <p:sp>
            <p:nvSpPr>
              <p:cNvPr id="8" name="Tekstvak 7">
                <a:extLst>
                  <a:ext uri="{FF2B5EF4-FFF2-40B4-BE49-F238E27FC236}">
                    <a16:creationId xmlns:a16="http://schemas.microsoft.com/office/drawing/2014/main" id="{57ED57F0-7797-40A4-86F5-0F1AEBEF316F}"/>
                  </a:ext>
                </a:extLst>
              </p:cNvPr>
              <p:cNvSpPr txBox="1">
                <a:spLocks noRot="1" noChangeAspect="1" noMove="1" noResize="1" noEditPoints="1" noAdjustHandles="1" noChangeArrowheads="1" noChangeShapeType="1" noTextEdit="1"/>
              </p:cNvSpPr>
              <p:nvPr/>
            </p:nvSpPr>
            <p:spPr>
              <a:xfrm>
                <a:off x="8164360" y="582398"/>
                <a:ext cx="2024593" cy="520399"/>
              </a:xfrm>
              <a:prstGeom prst="rect">
                <a:avLst/>
              </a:prstGeom>
              <a:blipFill>
                <a:blip r:embed="rId5"/>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061BACF0-B621-4AF1-98AE-F4ED5C2C863B}"/>
                  </a:ext>
                </a:extLst>
              </p:cNvPr>
              <p:cNvSpPr txBox="1"/>
              <p:nvPr/>
            </p:nvSpPr>
            <p:spPr>
              <a:xfrm>
                <a:off x="6538871" y="3639675"/>
                <a:ext cx="1529521"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BE" i="1" smtClean="0">
                          <a:latin typeface="Cambria Math" panose="02040503050406030204" pitchFamily="18" charset="0"/>
                          <a:ea typeface="Cambria Math" panose="02040503050406030204" pitchFamily="18" charset="0"/>
                        </a:rPr>
                        <m:t>𝜎</m:t>
                      </m:r>
                      <m:r>
                        <a:rPr lang="nl-NL" b="0" i="1" smtClean="0">
                          <a:latin typeface="Cambria Math" panose="02040503050406030204" pitchFamily="18" charset="0"/>
                          <a:ea typeface="Cambria Math" panose="02040503050406030204" pitchFamily="18" charset="0"/>
                        </a:rPr>
                        <m:t>=</m:t>
                      </m:r>
                      <m:rad>
                        <m:radPr>
                          <m:degHide m:val="on"/>
                          <m:ctrlPr>
                            <a:rPr lang="nl-NL" b="0" i="1" smtClean="0">
                              <a:latin typeface="Cambria Math" panose="02040503050406030204" pitchFamily="18" charset="0"/>
                              <a:ea typeface="Cambria Math" panose="02040503050406030204" pitchFamily="18" charset="0"/>
                            </a:rPr>
                          </m:ctrlPr>
                        </m:radPr>
                        <m:deg/>
                        <m:e>
                          <m:f>
                            <m:fPr>
                              <m:ctrlPr>
                                <a:rPr lang="nl-NL" b="0" i="1" smtClean="0">
                                  <a:latin typeface="Cambria Math" panose="02040503050406030204" pitchFamily="18" charset="0"/>
                                  <a:ea typeface="Cambria Math" panose="02040503050406030204" pitchFamily="18" charset="0"/>
                                </a:rPr>
                              </m:ctrlPr>
                            </m:fPr>
                            <m:num>
                              <m:acc>
                                <m:accPr>
                                  <m:chr m:val="̂"/>
                                  <m:ctrlPr>
                                    <a:rPr lang="nl-NL" b="0" i="1" smtClean="0">
                                      <a:latin typeface="Cambria Math" panose="02040503050406030204" pitchFamily="18" charset="0"/>
                                      <a:ea typeface="Cambria Math" panose="02040503050406030204" pitchFamily="18" charset="0"/>
                                    </a:rPr>
                                  </m:ctrlPr>
                                </m:accPr>
                                <m:e>
                                  <m:r>
                                    <a:rPr lang="nl-NL" b="0" i="1" smtClean="0">
                                      <a:latin typeface="Cambria Math" panose="02040503050406030204" pitchFamily="18" charset="0"/>
                                      <a:ea typeface="Cambria Math" panose="02040503050406030204" pitchFamily="18" charset="0"/>
                                    </a:rPr>
                                    <m:t>𝑝</m:t>
                                  </m:r>
                                </m:e>
                              </m:acc>
                              <m:r>
                                <a:rPr lang="nl-NL" b="0" i="1" smtClean="0">
                                  <a:latin typeface="Cambria Math" panose="02040503050406030204" pitchFamily="18" charset="0"/>
                                  <a:ea typeface="Cambria Math" panose="02040503050406030204" pitchFamily="18" charset="0"/>
                                </a:rPr>
                                <m:t>(1−</m:t>
                              </m:r>
                              <m:acc>
                                <m:accPr>
                                  <m:chr m:val="̂"/>
                                  <m:ctrlPr>
                                    <a:rPr lang="nl-NL" b="0" i="1" smtClean="0">
                                      <a:latin typeface="Cambria Math" panose="02040503050406030204" pitchFamily="18" charset="0"/>
                                      <a:ea typeface="Cambria Math" panose="02040503050406030204" pitchFamily="18" charset="0"/>
                                    </a:rPr>
                                  </m:ctrlPr>
                                </m:accPr>
                                <m:e>
                                  <m:r>
                                    <a:rPr lang="nl-NL" b="0" i="1" smtClean="0">
                                      <a:latin typeface="Cambria Math" panose="02040503050406030204" pitchFamily="18" charset="0"/>
                                      <a:ea typeface="Cambria Math" panose="02040503050406030204" pitchFamily="18" charset="0"/>
                                    </a:rPr>
                                    <m:t>𝑝</m:t>
                                  </m:r>
                                </m:e>
                              </m:acc>
                              <m:r>
                                <a:rPr lang="nl-NL" b="0" i="1" smtClean="0">
                                  <a:latin typeface="Cambria Math" panose="02040503050406030204" pitchFamily="18" charset="0"/>
                                  <a:ea typeface="Cambria Math" panose="02040503050406030204" pitchFamily="18" charset="0"/>
                                </a:rPr>
                                <m:t>)</m:t>
                              </m:r>
                            </m:num>
                            <m:den>
                              <m:r>
                                <a:rPr lang="nl-NL" b="0" i="1" smtClean="0">
                                  <a:latin typeface="Cambria Math" panose="02040503050406030204" pitchFamily="18" charset="0"/>
                                  <a:ea typeface="Cambria Math" panose="02040503050406030204" pitchFamily="18" charset="0"/>
                                </a:rPr>
                                <m:t>𝑛</m:t>
                              </m:r>
                            </m:den>
                          </m:f>
                        </m:e>
                      </m:rad>
                    </m:oMath>
                  </m:oMathPara>
                </a14:m>
                <a:endParaRPr lang="nl-BE" dirty="0"/>
              </a:p>
            </p:txBody>
          </p:sp>
        </mc:Choice>
        <mc:Fallback xmlns="">
          <p:sp>
            <p:nvSpPr>
              <p:cNvPr id="9" name="Tekstvak 8">
                <a:extLst>
                  <a:ext uri="{FF2B5EF4-FFF2-40B4-BE49-F238E27FC236}">
                    <a16:creationId xmlns:a16="http://schemas.microsoft.com/office/drawing/2014/main" id="{061BACF0-B621-4AF1-98AE-F4ED5C2C863B}"/>
                  </a:ext>
                </a:extLst>
              </p:cNvPr>
              <p:cNvSpPr txBox="1">
                <a:spLocks noRot="1" noChangeAspect="1" noMove="1" noResize="1" noEditPoints="1" noAdjustHandles="1" noChangeArrowheads="1" noChangeShapeType="1" noTextEdit="1"/>
              </p:cNvSpPr>
              <p:nvPr/>
            </p:nvSpPr>
            <p:spPr>
              <a:xfrm>
                <a:off x="6538871" y="3639675"/>
                <a:ext cx="1529521" cy="818366"/>
              </a:xfrm>
              <a:prstGeom prst="rect">
                <a:avLst/>
              </a:prstGeom>
              <a:blipFill>
                <a:blip r:embed="rId6"/>
                <a:stretch>
                  <a:fillRect b="-746"/>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43BB0A48-8B89-406C-8174-226CBB27E8CB}"/>
                  </a:ext>
                </a:extLst>
              </p:cNvPr>
              <p:cNvSpPr txBox="1"/>
              <p:nvPr/>
            </p:nvSpPr>
            <p:spPr>
              <a:xfrm>
                <a:off x="8247620" y="3623669"/>
                <a:ext cx="3882666"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m:t>
                      </m:r>
                      <m:rad>
                        <m:radPr>
                          <m:degHide m:val="on"/>
                          <m:ctrlPr>
                            <a:rPr lang="nl-NL" b="0" i="1" smtClean="0">
                              <a:latin typeface="Cambria Math" panose="02040503050406030204" pitchFamily="18" charset="0"/>
                            </a:rPr>
                          </m:ctrlPr>
                        </m:radPr>
                        <m:deg/>
                        <m:e>
                          <m:f>
                            <m:fPr>
                              <m:ctrlPr>
                                <a:rPr lang="nl-NL" b="0" i="1" smtClean="0">
                                  <a:latin typeface="Cambria Math" panose="02040503050406030204" pitchFamily="18" charset="0"/>
                                </a:rPr>
                              </m:ctrlPr>
                            </m:fPr>
                            <m:num>
                              <m:r>
                                <a:rPr lang="nl-NL" b="0" i="1" smtClean="0">
                                  <a:latin typeface="Cambria Math" panose="02040503050406030204" pitchFamily="18" charset="0"/>
                                </a:rPr>
                                <m:t>0,0114…</m:t>
                              </m:r>
                              <m:r>
                                <a:rPr lang="nl-NL" b="0" i="1" smtClean="0">
                                  <a:latin typeface="Cambria Math" panose="02040503050406030204" pitchFamily="18" charset="0"/>
                                  <a:ea typeface="Cambria Math" panose="02040503050406030204" pitchFamily="18" charset="0"/>
                                </a:rPr>
                                <m:t>∙0,9885…</m:t>
                              </m:r>
                            </m:num>
                            <m:den>
                              <m:r>
                                <a:rPr lang="nl-NL" b="0" i="1" smtClean="0">
                                  <a:latin typeface="Cambria Math" panose="02040503050406030204" pitchFamily="18" charset="0"/>
                                </a:rPr>
                                <m:t>996734</m:t>
                              </m:r>
                            </m:den>
                          </m:f>
                        </m:e>
                      </m:rad>
                      <m:r>
                        <a:rPr lang="nl-NL" b="0" i="1" smtClean="0">
                          <a:latin typeface="Cambria Math" panose="02040503050406030204" pitchFamily="18" charset="0"/>
                        </a:rPr>
                        <m:t>=0,000106…</m:t>
                      </m:r>
                    </m:oMath>
                  </m:oMathPara>
                </a14:m>
                <a:endParaRPr lang="nl-BE" dirty="0"/>
              </a:p>
            </p:txBody>
          </p:sp>
        </mc:Choice>
        <mc:Fallback xmlns="">
          <p:sp>
            <p:nvSpPr>
              <p:cNvPr id="10" name="Tekstvak 9">
                <a:extLst>
                  <a:ext uri="{FF2B5EF4-FFF2-40B4-BE49-F238E27FC236}">
                    <a16:creationId xmlns:a16="http://schemas.microsoft.com/office/drawing/2014/main" id="{43BB0A48-8B89-406C-8174-226CBB27E8CB}"/>
                  </a:ext>
                </a:extLst>
              </p:cNvPr>
              <p:cNvSpPr txBox="1">
                <a:spLocks noRot="1" noChangeAspect="1" noMove="1" noResize="1" noEditPoints="1" noAdjustHandles="1" noChangeArrowheads="1" noChangeShapeType="1" noTextEdit="1"/>
              </p:cNvSpPr>
              <p:nvPr/>
            </p:nvSpPr>
            <p:spPr>
              <a:xfrm>
                <a:off x="8247620" y="3623669"/>
                <a:ext cx="3882666" cy="818366"/>
              </a:xfrm>
              <a:prstGeom prst="rect">
                <a:avLst/>
              </a:prstGeom>
              <a:blipFill>
                <a:blip r:embed="rId7"/>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E2DC9673-9C92-43D2-AE87-5D70713272D2}"/>
                  </a:ext>
                </a:extLst>
              </p:cNvPr>
              <p:cNvSpPr txBox="1"/>
              <p:nvPr/>
            </p:nvSpPr>
            <p:spPr>
              <a:xfrm>
                <a:off x="7208930" y="4830875"/>
                <a:ext cx="47212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nl-BE" i="1" smtClean="0">
                              <a:latin typeface="Cambria Math" panose="02040503050406030204" pitchFamily="18" charset="0"/>
                            </a:rPr>
                          </m:ctrlPr>
                        </m:accPr>
                        <m:e>
                          <m:r>
                            <a:rPr lang="nl-NL" b="0" i="1" smtClean="0">
                              <a:latin typeface="Cambria Math" panose="02040503050406030204" pitchFamily="18" charset="0"/>
                            </a:rPr>
                            <m:t>𝑝</m:t>
                          </m:r>
                        </m:e>
                      </m:acc>
                      <m:r>
                        <a:rPr lang="nl-NL" b="0" i="1" smtClean="0">
                          <a:latin typeface="Cambria Math" panose="02040503050406030204" pitchFamily="18" charset="0"/>
                        </a:rPr>
                        <m:t>−2</m:t>
                      </m:r>
                      <m:r>
                        <a:rPr lang="nl-NL" b="0" i="1" smtClean="0">
                          <a:latin typeface="Cambria Math" panose="02040503050406030204" pitchFamily="18" charset="0"/>
                          <a:ea typeface="Cambria Math" panose="02040503050406030204" pitchFamily="18" charset="0"/>
                        </a:rPr>
                        <m:t>𝜎</m:t>
                      </m:r>
                      <m:r>
                        <a:rPr lang="nl-NL" b="0" i="1" smtClean="0">
                          <a:latin typeface="Cambria Math" panose="02040503050406030204" pitchFamily="18" charset="0"/>
                          <a:ea typeface="Cambria Math" panose="02040503050406030204" pitchFamily="18" charset="0"/>
                        </a:rPr>
                        <m:t>=0,0114…−2∙0,000106…=0,111…</m:t>
                      </m:r>
                    </m:oMath>
                  </m:oMathPara>
                </a14:m>
                <a:endParaRPr lang="nl-BE" dirty="0"/>
              </a:p>
            </p:txBody>
          </p:sp>
        </mc:Choice>
        <mc:Fallback xmlns="">
          <p:sp>
            <p:nvSpPr>
              <p:cNvPr id="11" name="Tekstvak 10">
                <a:extLst>
                  <a:ext uri="{FF2B5EF4-FFF2-40B4-BE49-F238E27FC236}">
                    <a16:creationId xmlns:a16="http://schemas.microsoft.com/office/drawing/2014/main" id="{E2DC9673-9C92-43D2-AE87-5D70713272D2}"/>
                  </a:ext>
                </a:extLst>
              </p:cNvPr>
              <p:cNvSpPr txBox="1">
                <a:spLocks noRot="1" noChangeAspect="1" noMove="1" noResize="1" noEditPoints="1" noAdjustHandles="1" noChangeArrowheads="1" noChangeShapeType="1" noTextEdit="1"/>
              </p:cNvSpPr>
              <p:nvPr/>
            </p:nvSpPr>
            <p:spPr>
              <a:xfrm>
                <a:off x="7208930" y="4830875"/>
                <a:ext cx="4721292" cy="276999"/>
              </a:xfrm>
              <a:prstGeom prst="rect">
                <a:avLst/>
              </a:prstGeom>
              <a:blipFill>
                <a:blip r:embed="rId8"/>
                <a:stretch>
                  <a:fillRect l="-775" t="-23913" b="-23913"/>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C1C92D1D-F113-4FE7-A0C4-9944B782626D}"/>
                  </a:ext>
                </a:extLst>
              </p:cNvPr>
              <p:cNvSpPr txBox="1"/>
              <p:nvPr/>
            </p:nvSpPr>
            <p:spPr>
              <a:xfrm>
                <a:off x="7217273" y="5306740"/>
                <a:ext cx="47212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nl-BE" i="1" smtClean="0">
                              <a:latin typeface="Cambria Math" panose="02040503050406030204" pitchFamily="18" charset="0"/>
                            </a:rPr>
                          </m:ctrlPr>
                        </m:accPr>
                        <m:e>
                          <m:r>
                            <a:rPr lang="nl-NL" b="0" i="1" smtClean="0">
                              <a:latin typeface="Cambria Math" panose="02040503050406030204" pitchFamily="18" charset="0"/>
                            </a:rPr>
                            <m:t>𝑝</m:t>
                          </m:r>
                        </m:e>
                      </m:acc>
                      <m:r>
                        <a:rPr lang="nl-NL" b="0" i="1" smtClean="0">
                          <a:latin typeface="Cambria Math" panose="02040503050406030204" pitchFamily="18" charset="0"/>
                        </a:rPr>
                        <m:t>+2</m:t>
                      </m:r>
                      <m:r>
                        <a:rPr lang="nl-NL" b="0" i="1" smtClean="0">
                          <a:latin typeface="Cambria Math" panose="02040503050406030204" pitchFamily="18" charset="0"/>
                          <a:ea typeface="Cambria Math" panose="02040503050406030204" pitchFamily="18" charset="0"/>
                        </a:rPr>
                        <m:t>𝜎</m:t>
                      </m:r>
                      <m:r>
                        <a:rPr lang="nl-NL" b="0" i="1" smtClean="0">
                          <a:latin typeface="Cambria Math" panose="02040503050406030204" pitchFamily="18" charset="0"/>
                          <a:ea typeface="Cambria Math" panose="02040503050406030204" pitchFamily="18" charset="0"/>
                        </a:rPr>
                        <m:t>=0,0114…+2∙0,000106…=0,116…</m:t>
                      </m:r>
                    </m:oMath>
                  </m:oMathPara>
                </a14:m>
                <a:endParaRPr lang="nl-BE" dirty="0"/>
              </a:p>
            </p:txBody>
          </p:sp>
        </mc:Choice>
        <mc:Fallback xmlns="">
          <p:sp>
            <p:nvSpPr>
              <p:cNvPr id="13" name="Tekstvak 12">
                <a:extLst>
                  <a:ext uri="{FF2B5EF4-FFF2-40B4-BE49-F238E27FC236}">
                    <a16:creationId xmlns:a16="http://schemas.microsoft.com/office/drawing/2014/main" id="{C1C92D1D-F113-4FE7-A0C4-9944B782626D}"/>
                  </a:ext>
                </a:extLst>
              </p:cNvPr>
              <p:cNvSpPr txBox="1">
                <a:spLocks noRot="1" noChangeAspect="1" noMove="1" noResize="1" noEditPoints="1" noAdjustHandles="1" noChangeArrowheads="1" noChangeShapeType="1" noTextEdit="1"/>
              </p:cNvSpPr>
              <p:nvPr/>
            </p:nvSpPr>
            <p:spPr>
              <a:xfrm>
                <a:off x="7217273" y="5306740"/>
                <a:ext cx="4721292" cy="276999"/>
              </a:xfrm>
              <a:prstGeom prst="rect">
                <a:avLst/>
              </a:prstGeom>
              <a:blipFill>
                <a:blip r:embed="rId9"/>
                <a:stretch>
                  <a:fillRect l="-775" t="-26667" b="-26667"/>
                </a:stretch>
              </a:blipFill>
            </p:spPr>
            <p:txBody>
              <a:bodyPr/>
              <a:lstStyle/>
              <a:p>
                <a:r>
                  <a:rPr lang="nl-BE">
                    <a:noFill/>
                  </a:rPr>
                  <a:t> </a:t>
                </a:r>
              </a:p>
            </p:txBody>
          </p:sp>
        </mc:Fallback>
      </mc:AlternateContent>
      <p:sp>
        <p:nvSpPr>
          <p:cNvPr id="14" name="Tekstvak 13">
            <a:extLst>
              <a:ext uri="{FF2B5EF4-FFF2-40B4-BE49-F238E27FC236}">
                <a16:creationId xmlns:a16="http://schemas.microsoft.com/office/drawing/2014/main" id="{53C8CB95-FBC5-4F21-B368-9A24137112A4}"/>
              </a:ext>
            </a:extLst>
          </p:cNvPr>
          <p:cNvSpPr txBox="1"/>
          <p:nvPr/>
        </p:nvSpPr>
        <p:spPr>
          <a:xfrm>
            <a:off x="9357061" y="1857016"/>
            <a:ext cx="3266984" cy="646331"/>
          </a:xfrm>
          <a:prstGeom prst="rect">
            <a:avLst/>
          </a:prstGeom>
          <a:noFill/>
        </p:spPr>
        <p:txBody>
          <a:bodyPr wrap="square" rtlCol="0">
            <a:spAutoFit/>
          </a:bodyPr>
          <a:lstStyle/>
          <a:p>
            <a:r>
              <a:rPr lang="nl-NL" dirty="0"/>
              <a:t>De kans dat als je </a:t>
            </a:r>
            <a:r>
              <a:rPr lang="nl-NL" u="sng" dirty="0"/>
              <a:t>één</a:t>
            </a:r>
            <a:r>
              <a:rPr lang="nl-NL" dirty="0"/>
              <a:t> woord kiest dat er ‘geen’ uitkomt.</a:t>
            </a:r>
            <a:endParaRPr lang="nl-BE" dirty="0"/>
          </a:p>
        </p:txBody>
      </p:sp>
      <p:cxnSp>
        <p:nvCxnSpPr>
          <p:cNvPr id="16" name="Rechte verbindingslijn 15">
            <a:extLst>
              <a:ext uri="{FF2B5EF4-FFF2-40B4-BE49-F238E27FC236}">
                <a16:creationId xmlns:a16="http://schemas.microsoft.com/office/drawing/2014/main" id="{66ADA475-9E2C-4130-9F97-559F73265DF1}"/>
              </a:ext>
            </a:extLst>
          </p:cNvPr>
          <p:cNvCxnSpPr/>
          <p:nvPr/>
        </p:nvCxnSpPr>
        <p:spPr>
          <a:xfrm>
            <a:off x="2539013" y="5261606"/>
            <a:ext cx="577049" cy="0"/>
          </a:xfrm>
          <a:prstGeom prst="line">
            <a:avLst/>
          </a:prstGeom>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7" name="Tekstvak 16">
                <a:extLst>
                  <a:ext uri="{FF2B5EF4-FFF2-40B4-BE49-F238E27FC236}">
                    <a16:creationId xmlns:a16="http://schemas.microsoft.com/office/drawing/2014/main" id="{582F64FB-5E9F-4744-AECC-23F6F2696BA6}"/>
                  </a:ext>
                </a:extLst>
              </p:cNvPr>
              <p:cNvSpPr txBox="1"/>
              <p:nvPr/>
            </p:nvSpPr>
            <p:spPr>
              <a:xfrm>
                <a:off x="6538871" y="5856727"/>
                <a:ext cx="35025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[0,111…</m:t>
                      </m:r>
                      <m:r>
                        <a:rPr lang="nl-NL" b="0" i="1" smtClean="0">
                          <a:latin typeface="Cambria Math" panose="02040503050406030204" pitchFamily="18" charset="0"/>
                          <a:ea typeface="Cambria Math" panose="02040503050406030204" pitchFamily="18" charset="0"/>
                        </a:rPr>
                        <m:t>∙10000 ;0,116…∙10000</m:t>
                      </m:r>
                      <m:r>
                        <a:rPr lang="nl-NL" b="0" i="1" smtClean="0">
                          <a:latin typeface="Cambria Math" panose="02040503050406030204" pitchFamily="18" charset="0"/>
                        </a:rPr>
                        <m:t>]</m:t>
                      </m:r>
                    </m:oMath>
                  </m:oMathPara>
                </a14:m>
                <a:endParaRPr lang="nl-BE" dirty="0"/>
              </a:p>
            </p:txBody>
          </p:sp>
        </mc:Choice>
        <mc:Fallback xmlns="">
          <p:sp>
            <p:nvSpPr>
              <p:cNvPr id="17" name="Tekstvak 16">
                <a:extLst>
                  <a:ext uri="{FF2B5EF4-FFF2-40B4-BE49-F238E27FC236}">
                    <a16:creationId xmlns:a16="http://schemas.microsoft.com/office/drawing/2014/main" id="{582F64FB-5E9F-4744-AECC-23F6F2696BA6}"/>
                  </a:ext>
                </a:extLst>
              </p:cNvPr>
              <p:cNvSpPr txBox="1">
                <a:spLocks noRot="1" noChangeAspect="1" noMove="1" noResize="1" noEditPoints="1" noAdjustHandles="1" noChangeArrowheads="1" noChangeShapeType="1" noTextEdit="1"/>
              </p:cNvSpPr>
              <p:nvPr/>
            </p:nvSpPr>
            <p:spPr>
              <a:xfrm>
                <a:off x="6538871" y="5856727"/>
                <a:ext cx="3502562" cy="276999"/>
              </a:xfrm>
              <a:prstGeom prst="rect">
                <a:avLst/>
              </a:prstGeom>
              <a:blipFill>
                <a:blip r:embed="rId10"/>
                <a:stretch>
                  <a:fillRect l="-2091" t="-4444" r="-2091" b="-37778"/>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C19320F5-DF64-41DE-BF53-E80E0516AED7}"/>
                  </a:ext>
                </a:extLst>
              </p:cNvPr>
              <p:cNvSpPr txBox="1"/>
              <p:nvPr/>
            </p:nvSpPr>
            <p:spPr>
              <a:xfrm>
                <a:off x="6643322" y="6406714"/>
                <a:ext cx="14250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1" i="1" smtClean="0">
                          <a:latin typeface="Cambria Math" panose="02040503050406030204" pitchFamily="18" charset="0"/>
                          <a:ea typeface="Cambria Math" panose="02040503050406030204" pitchFamily="18" charset="0"/>
                        </a:rPr>
                        <m:t>≈</m:t>
                      </m:r>
                      <m:r>
                        <a:rPr lang="nl-NL" b="1" i="1" smtClean="0">
                          <a:latin typeface="Cambria Math" panose="02040503050406030204" pitchFamily="18" charset="0"/>
                        </a:rPr>
                        <m:t>[</m:t>
                      </m:r>
                      <m:r>
                        <a:rPr lang="nl-NL" b="1" i="1" smtClean="0">
                          <a:latin typeface="Cambria Math" panose="02040503050406030204" pitchFamily="18" charset="0"/>
                        </a:rPr>
                        <m:t>𝟏𝟏𝟐</m:t>
                      </m:r>
                      <m:r>
                        <a:rPr lang="nl-NL" b="1" i="1" smtClean="0">
                          <a:latin typeface="Cambria Math" panose="02040503050406030204" pitchFamily="18" charset="0"/>
                        </a:rPr>
                        <m:t> ;</m:t>
                      </m:r>
                      <m:r>
                        <a:rPr lang="nl-NL" b="1" i="1" smtClean="0">
                          <a:latin typeface="Cambria Math" panose="02040503050406030204" pitchFamily="18" charset="0"/>
                        </a:rPr>
                        <m:t>𝟏𝟏𝟔</m:t>
                      </m:r>
                      <m:r>
                        <a:rPr lang="nl-NL" b="1" i="1" smtClean="0">
                          <a:latin typeface="Cambria Math" panose="02040503050406030204" pitchFamily="18" charset="0"/>
                        </a:rPr>
                        <m:t>]</m:t>
                      </m:r>
                    </m:oMath>
                  </m:oMathPara>
                </a14:m>
                <a:endParaRPr lang="nl-BE" b="1" dirty="0"/>
              </a:p>
            </p:txBody>
          </p:sp>
        </mc:Choice>
        <mc:Fallback xmlns="">
          <p:sp>
            <p:nvSpPr>
              <p:cNvPr id="18" name="Tekstvak 17">
                <a:extLst>
                  <a:ext uri="{FF2B5EF4-FFF2-40B4-BE49-F238E27FC236}">
                    <a16:creationId xmlns:a16="http://schemas.microsoft.com/office/drawing/2014/main" id="{C19320F5-DF64-41DE-BF53-E80E0516AED7}"/>
                  </a:ext>
                </a:extLst>
              </p:cNvPr>
              <p:cNvSpPr txBox="1">
                <a:spLocks noRot="1" noChangeAspect="1" noMove="1" noResize="1" noEditPoints="1" noAdjustHandles="1" noChangeArrowheads="1" noChangeShapeType="1" noTextEdit="1"/>
              </p:cNvSpPr>
              <p:nvPr/>
            </p:nvSpPr>
            <p:spPr>
              <a:xfrm>
                <a:off x="6643322" y="6406714"/>
                <a:ext cx="1425070" cy="276999"/>
              </a:xfrm>
              <a:prstGeom prst="rect">
                <a:avLst/>
              </a:prstGeom>
              <a:blipFill>
                <a:blip r:embed="rId11"/>
                <a:stretch>
                  <a:fillRect l="-1709" t="-4444" r="-5556" b="-37778"/>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0" name="Tekstvak 19">
                <a:extLst>
                  <a:ext uri="{FF2B5EF4-FFF2-40B4-BE49-F238E27FC236}">
                    <a16:creationId xmlns:a16="http://schemas.microsoft.com/office/drawing/2014/main" id="{3E2553B4-7BF4-438E-87FF-B7EB3D851472}"/>
                  </a:ext>
                </a:extLst>
              </p:cNvPr>
              <p:cNvSpPr txBox="1"/>
              <p:nvPr/>
            </p:nvSpPr>
            <p:spPr>
              <a:xfrm>
                <a:off x="8171343" y="2641890"/>
                <a:ext cx="19803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nl-BE" b="1" i="1" smtClean="0">
                              <a:latin typeface="Cambria Math" panose="02040503050406030204" pitchFamily="18" charset="0"/>
                            </a:rPr>
                          </m:ctrlPr>
                        </m:accPr>
                        <m:e>
                          <m:r>
                            <a:rPr lang="nl-NL" b="1" i="1" smtClean="0">
                              <a:latin typeface="Cambria Math" panose="02040503050406030204" pitchFamily="18" charset="0"/>
                            </a:rPr>
                            <m:t>𝒑</m:t>
                          </m:r>
                        </m:e>
                      </m:acc>
                      <m:r>
                        <a:rPr lang="nl-BE" b="1" i="1" smtClean="0">
                          <a:latin typeface="Cambria Math" panose="02040503050406030204" pitchFamily="18" charset="0"/>
                          <a:ea typeface="Cambria Math" panose="02040503050406030204" pitchFamily="18" charset="0"/>
                        </a:rPr>
                        <m:t>∙</m:t>
                      </m:r>
                      <m:r>
                        <a:rPr lang="nl-NL" b="1" i="1" smtClean="0">
                          <a:latin typeface="Cambria Math" panose="02040503050406030204" pitchFamily="18" charset="0"/>
                          <a:ea typeface="Cambria Math" panose="02040503050406030204" pitchFamily="18" charset="0"/>
                        </a:rPr>
                        <m:t>𝟏𝟎𝟎𝟎𝟎</m:t>
                      </m:r>
                      <m:r>
                        <a:rPr lang="nl-NL" b="1" i="1" smtClean="0">
                          <a:latin typeface="Cambria Math" panose="02040503050406030204" pitchFamily="18" charset="0"/>
                          <a:ea typeface="Cambria Math" panose="02040503050406030204" pitchFamily="18" charset="0"/>
                        </a:rPr>
                        <m:t>=</m:t>
                      </m:r>
                      <m:r>
                        <a:rPr lang="nl-NL" b="1" i="1" smtClean="0">
                          <a:latin typeface="Cambria Math" panose="02040503050406030204" pitchFamily="18" charset="0"/>
                          <a:ea typeface="Cambria Math" panose="02040503050406030204" pitchFamily="18" charset="0"/>
                        </a:rPr>
                        <m:t>𝟏𝟏𝟒</m:t>
                      </m:r>
                    </m:oMath>
                  </m:oMathPara>
                </a14:m>
                <a:endParaRPr lang="nl-BE" b="1" dirty="0"/>
              </a:p>
            </p:txBody>
          </p:sp>
        </mc:Choice>
        <mc:Fallback xmlns="">
          <p:sp>
            <p:nvSpPr>
              <p:cNvPr id="20" name="Tekstvak 19">
                <a:extLst>
                  <a:ext uri="{FF2B5EF4-FFF2-40B4-BE49-F238E27FC236}">
                    <a16:creationId xmlns:a16="http://schemas.microsoft.com/office/drawing/2014/main" id="{3E2553B4-7BF4-438E-87FF-B7EB3D851472}"/>
                  </a:ext>
                </a:extLst>
              </p:cNvPr>
              <p:cNvSpPr txBox="1">
                <a:spLocks noRot="1" noChangeAspect="1" noMove="1" noResize="1" noEditPoints="1" noAdjustHandles="1" noChangeArrowheads="1" noChangeShapeType="1" noTextEdit="1"/>
              </p:cNvSpPr>
              <p:nvPr/>
            </p:nvSpPr>
            <p:spPr>
              <a:xfrm>
                <a:off x="8171343" y="2641890"/>
                <a:ext cx="1980388" cy="369332"/>
              </a:xfrm>
              <a:prstGeom prst="rect">
                <a:avLst/>
              </a:prstGeom>
              <a:blipFill>
                <a:blip r:embed="rId12"/>
                <a:stretch>
                  <a:fillRect t="-6557" b="-6557"/>
                </a:stretch>
              </a:blipFill>
            </p:spPr>
            <p:txBody>
              <a:bodyPr/>
              <a:lstStyle/>
              <a:p>
                <a:r>
                  <a:rPr lang="nl-BE">
                    <a:noFill/>
                  </a:rPr>
                  <a:t> </a:t>
                </a:r>
              </a:p>
            </p:txBody>
          </p:sp>
        </mc:Fallback>
      </mc:AlternateContent>
    </p:spTree>
    <p:extLst>
      <p:ext uri="{BB962C8B-B14F-4D97-AF65-F5344CB8AC3E}">
        <p14:creationId xmlns:p14="http://schemas.microsoft.com/office/powerpoint/2010/main" val="242763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P spid="13" grpId="0"/>
      <p:bldP spid="14" grpId="0"/>
      <p:bldP spid="17" grpId="0"/>
      <p:bldP spid="18"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FD1FBB7-B416-436B-A672-AAB82E40ABDE}"/>
              </a:ext>
            </a:extLst>
          </p:cNvPr>
          <p:cNvPicPr>
            <a:picLocks noChangeAspect="1"/>
          </p:cNvPicPr>
          <p:nvPr/>
        </p:nvPicPr>
        <p:blipFill>
          <a:blip r:embed="rId2"/>
          <a:stretch>
            <a:fillRect/>
          </a:stretch>
        </p:blipFill>
        <p:spPr>
          <a:xfrm>
            <a:off x="232715" y="1"/>
            <a:ext cx="5863286" cy="3114592"/>
          </a:xfrm>
          <a:prstGeom prst="rect">
            <a:avLst/>
          </a:prstGeom>
        </p:spPr>
      </p:pic>
      <p:pic>
        <p:nvPicPr>
          <p:cNvPr id="5" name="Afbeelding 4">
            <a:extLst>
              <a:ext uri="{FF2B5EF4-FFF2-40B4-BE49-F238E27FC236}">
                <a16:creationId xmlns:a16="http://schemas.microsoft.com/office/drawing/2014/main" id="{A1208083-7CCE-43C9-B8BA-E64AEF2040E9}"/>
              </a:ext>
            </a:extLst>
          </p:cNvPr>
          <p:cNvPicPr>
            <a:picLocks noChangeAspect="1"/>
          </p:cNvPicPr>
          <p:nvPr/>
        </p:nvPicPr>
        <p:blipFill>
          <a:blip r:embed="rId3"/>
          <a:stretch>
            <a:fillRect/>
          </a:stretch>
        </p:blipFill>
        <p:spPr>
          <a:xfrm>
            <a:off x="166038" y="2993161"/>
            <a:ext cx="5929962" cy="1961925"/>
          </a:xfrm>
          <a:prstGeom prst="rect">
            <a:avLst/>
          </a:prstGeom>
        </p:spPr>
      </p:pic>
      <p:pic>
        <p:nvPicPr>
          <p:cNvPr id="6" name="Afbeelding 5">
            <a:extLst>
              <a:ext uri="{FF2B5EF4-FFF2-40B4-BE49-F238E27FC236}">
                <a16:creationId xmlns:a16="http://schemas.microsoft.com/office/drawing/2014/main" id="{A3E228E7-1018-4972-A8FB-517A7EF91FFE}"/>
              </a:ext>
            </a:extLst>
          </p:cNvPr>
          <p:cNvPicPr>
            <a:picLocks noChangeAspect="1"/>
          </p:cNvPicPr>
          <p:nvPr/>
        </p:nvPicPr>
        <p:blipFill rotWithShape="1">
          <a:blip r:embed="rId4"/>
          <a:srcRect t="25256" b="38566"/>
          <a:stretch/>
        </p:blipFill>
        <p:spPr>
          <a:xfrm>
            <a:off x="6380266" y="56319"/>
            <a:ext cx="5811734" cy="1472028"/>
          </a:xfrm>
          <a:prstGeom prst="rect">
            <a:avLst/>
          </a:prstGeom>
        </p:spPr>
      </p:pic>
      <p:pic>
        <p:nvPicPr>
          <p:cNvPr id="7" name="Afbeelding 6">
            <a:extLst>
              <a:ext uri="{FF2B5EF4-FFF2-40B4-BE49-F238E27FC236}">
                <a16:creationId xmlns:a16="http://schemas.microsoft.com/office/drawing/2014/main" id="{2C3849F3-39B9-417A-A1C3-B23C327DF2E7}"/>
              </a:ext>
            </a:extLst>
          </p:cNvPr>
          <p:cNvPicPr>
            <a:picLocks noChangeAspect="1"/>
          </p:cNvPicPr>
          <p:nvPr/>
        </p:nvPicPr>
        <p:blipFill>
          <a:blip r:embed="rId5"/>
          <a:stretch>
            <a:fillRect/>
          </a:stretch>
        </p:blipFill>
        <p:spPr>
          <a:xfrm>
            <a:off x="6380266" y="1577497"/>
            <a:ext cx="5811734" cy="1777337"/>
          </a:xfrm>
          <a:prstGeom prst="rect">
            <a:avLst/>
          </a:prstGeom>
        </p:spPr>
      </p:pic>
      <p:sp>
        <p:nvSpPr>
          <p:cNvPr id="8" name="Tekstvak 7">
            <a:extLst>
              <a:ext uri="{FF2B5EF4-FFF2-40B4-BE49-F238E27FC236}">
                <a16:creationId xmlns:a16="http://schemas.microsoft.com/office/drawing/2014/main" id="{CACE4564-D8DA-4764-9A18-104127835884}"/>
              </a:ext>
            </a:extLst>
          </p:cNvPr>
          <p:cNvSpPr txBox="1"/>
          <p:nvPr/>
        </p:nvSpPr>
        <p:spPr>
          <a:xfrm>
            <a:off x="6380266" y="3429000"/>
            <a:ext cx="4243526" cy="646331"/>
          </a:xfrm>
          <a:prstGeom prst="rect">
            <a:avLst/>
          </a:prstGeom>
          <a:noFill/>
        </p:spPr>
        <p:txBody>
          <a:bodyPr wrap="square" rtlCol="0">
            <a:spAutoFit/>
          </a:bodyPr>
          <a:lstStyle/>
          <a:p>
            <a:r>
              <a:rPr lang="nl-NL" dirty="0"/>
              <a:t>De drie meest gebruikte woorden:</a:t>
            </a:r>
          </a:p>
          <a:p>
            <a:r>
              <a:rPr lang="nl-NL" dirty="0"/>
              <a:t>1. een 2. de 3. van</a:t>
            </a:r>
            <a:endParaRPr lang="nl-BE" dirty="0"/>
          </a:p>
        </p:txBody>
      </p:sp>
      <p:cxnSp>
        <p:nvCxnSpPr>
          <p:cNvPr id="10" name="Rechte verbindingslijn 9">
            <a:extLst>
              <a:ext uri="{FF2B5EF4-FFF2-40B4-BE49-F238E27FC236}">
                <a16:creationId xmlns:a16="http://schemas.microsoft.com/office/drawing/2014/main" id="{2199F31F-2351-4779-81C9-EA894F87B12B}"/>
              </a:ext>
            </a:extLst>
          </p:cNvPr>
          <p:cNvCxnSpPr/>
          <p:nvPr/>
        </p:nvCxnSpPr>
        <p:spPr>
          <a:xfrm>
            <a:off x="701336" y="4421079"/>
            <a:ext cx="2512381" cy="0"/>
          </a:xfrm>
          <a:prstGeom prst="line">
            <a:avLst/>
          </a:prstGeom>
        </p:spPr>
        <p:style>
          <a:lnRef idx="3">
            <a:schemeClr val="accent2"/>
          </a:lnRef>
          <a:fillRef idx="0">
            <a:schemeClr val="accent2"/>
          </a:fillRef>
          <a:effectRef idx="2">
            <a:schemeClr val="accent2"/>
          </a:effectRef>
          <a:fontRef idx="minor">
            <a:schemeClr val="tx1"/>
          </a:fontRef>
        </p:style>
      </p:cxnSp>
      <p:sp>
        <p:nvSpPr>
          <p:cNvPr id="12" name="Tekstvak 11">
            <a:extLst>
              <a:ext uri="{FF2B5EF4-FFF2-40B4-BE49-F238E27FC236}">
                <a16:creationId xmlns:a16="http://schemas.microsoft.com/office/drawing/2014/main" id="{4A1CDAB9-18AC-43B9-A022-CC5DDC27179E}"/>
              </a:ext>
            </a:extLst>
          </p:cNvPr>
          <p:cNvSpPr txBox="1"/>
          <p:nvPr/>
        </p:nvSpPr>
        <p:spPr>
          <a:xfrm>
            <a:off x="7276910" y="261802"/>
            <a:ext cx="1432084" cy="1214895"/>
          </a:xfrm>
          <a:prstGeom prst="rect">
            <a:avLst/>
          </a:prstGeom>
          <a:noFill/>
          <a:ln>
            <a:solidFill>
              <a:srgbClr val="FF0000"/>
            </a:solidFill>
          </a:ln>
        </p:spPr>
        <p:txBody>
          <a:bodyPr wrap="square" rtlCol="0">
            <a:spAutoFit/>
          </a:bodyPr>
          <a:lstStyle/>
          <a:p>
            <a:endParaRPr lang="nl-BE" dirty="0"/>
          </a:p>
        </p:txBody>
      </p:sp>
      <p:sp>
        <p:nvSpPr>
          <p:cNvPr id="13" name="Tekstvak 12">
            <a:extLst>
              <a:ext uri="{FF2B5EF4-FFF2-40B4-BE49-F238E27FC236}">
                <a16:creationId xmlns:a16="http://schemas.microsoft.com/office/drawing/2014/main" id="{BED41416-D4D6-4B1F-9884-77E8A58E219C}"/>
              </a:ext>
            </a:extLst>
          </p:cNvPr>
          <p:cNvSpPr txBox="1"/>
          <p:nvPr/>
        </p:nvSpPr>
        <p:spPr>
          <a:xfrm>
            <a:off x="6380266" y="4236413"/>
            <a:ext cx="3329126" cy="369332"/>
          </a:xfrm>
          <a:prstGeom prst="rect">
            <a:avLst/>
          </a:prstGeom>
          <a:noFill/>
        </p:spPr>
        <p:txBody>
          <a:bodyPr wrap="square" rtlCol="0">
            <a:spAutoFit/>
          </a:bodyPr>
          <a:lstStyle/>
          <a:p>
            <a:r>
              <a:rPr lang="nl-NL" dirty="0"/>
              <a:t>Tabel algemene teksten:</a:t>
            </a:r>
            <a:endParaRPr lang="nl-BE" dirty="0"/>
          </a:p>
        </p:txBody>
      </p:sp>
      <p:graphicFrame>
        <p:nvGraphicFramePr>
          <p:cNvPr id="14" name="Tabel 14">
            <a:extLst>
              <a:ext uri="{FF2B5EF4-FFF2-40B4-BE49-F238E27FC236}">
                <a16:creationId xmlns:a16="http://schemas.microsoft.com/office/drawing/2014/main" id="{5F81B6A0-466E-4377-8467-1A6D5B019193}"/>
              </a:ext>
            </a:extLst>
          </p:cNvPr>
          <p:cNvGraphicFramePr>
            <a:graphicFrameLocks noGrp="1"/>
          </p:cNvGraphicFramePr>
          <p:nvPr>
            <p:extLst>
              <p:ext uri="{D42A27DB-BD31-4B8C-83A1-F6EECF244321}">
                <p14:modId xmlns:p14="http://schemas.microsoft.com/office/powerpoint/2010/main" val="3723286490"/>
              </p:ext>
            </p:extLst>
          </p:nvPr>
        </p:nvGraphicFramePr>
        <p:xfrm>
          <a:off x="8943258" y="4322944"/>
          <a:ext cx="3082704" cy="1483360"/>
        </p:xfrm>
        <a:graphic>
          <a:graphicData uri="http://schemas.openxmlformats.org/drawingml/2006/table">
            <a:tbl>
              <a:tblPr firstRow="1" bandRow="1">
                <a:tableStyleId>{5940675A-B579-460E-94D1-54222C63F5DA}</a:tableStyleId>
              </a:tblPr>
              <a:tblGrid>
                <a:gridCol w="1027568">
                  <a:extLst>
                    <a:ext uri="{9D8B030D-6E8A-4147-A177-3AD203B41FA5}">
                      <a16:colId xmlns:a16="http://schemas.microsoft.com/office/drawing/2014/main" val="3765194383"/>
                    </a:ext>
                  </a:extLst>
                </a:gridCol>
                <a:gridCol w="1027568">
                  <a:extLst>
                    <a:ext uri="{9D8B030D-6E8A-4147-A177-3AD203B41FA5}">
                      <a16:colId xmlns:a16="http://schemas.microsoft.com/office/drawing/2014/main" val="2198859925"/>
                    </a:ext>
                  </a:extLst>
                </a:gridCol>
                <a:gridCol w="1027568">
                  <a:extLst>
                    <a:ext uri="{9D8B030D-6E8A-4147-A177-3AD203B41FA5}">
                      <a16:colId xmlns:a16="http://schemas.microsoft.com/office/drawing/2014/main" val="3935345473"/>
                    </a:ext>
                  </a:extLst>
                </a:gridCol>
              </a:tblGrid>
              <a:tr h="370840">
                <a:tc>
                  <a:txBody>
                    <a:bodyPr/>
                    <a:lstStyle/>
                    <a:p>
                      <a:r>
                        <a:rPr lang="nl-NL" dirty="0"/>
                        <a:t>een</a:t>
                      </a:r>
                      <a:endParaRPr lang="nl-BE" dirty="0"/>
                    </a:p>
                  </a:txBody>
                  <a:tcPr/>
                </a:tc>
                <a:tc>
                  <a:txBody>
                    <a:bodyPr/>
                    <a:lstStyle/>
                    <a:p>
                      <a:r>
                        <a:rPr lang="nl-NL" dirty="0"/>
                        <a:t>de</a:t>
                      </a:r>
                      <a:endParaRPr lang="nl-BE" dirty="0"/>
                    </a:p>
                  </a:txBody>
                  <a:tcPr/>
                </a:tc>
                <a:tc>
                  <a:txBody>
                    <a:bodyPr/>
                    <a:lstStyle/>
                    <a:p>
                      <a:r>
                        <a:rPr lang="nl-NL" dirty="0"/>
                        <a:t>van</a:t>
                      </a:r>
                      <a:endParaRPr lang="nl-BE" dirty="0"/>
                    </a:p>
                  </a:txBody>
                  <a:tcPr/>
                </a:tc>
                <a:extLst>
                  <a:ext uri="{0D108BD9-81ED-4DB2-BD59-A6C34878D82A}">
                    <a16:rowId xmlns:a16="http://schemas.microsoft.com/office/drawing/2014/main" val="2374518728"/>
                  </a:ext>
                </a:extLst>
              </a:tr>
              <a:tr h="370840">
                <a:tc>
                  <a:txBody>
                    <a:bodyPr/>
                    <a:lstStyle/>
                    <a:p>
                      <a:r>
                        <a:rPr lang="nl-NL" dirty="0"/>
                        <a:t>1</a:t>
                      </a:r>
                      <a:endParaRPr lang="nl-BE" dirty="0"/>
                    </a:p>
                  </a:txBody>
                  <a:tcPr/>
                </a:tc>
                <a:tc>
                  <a:txBody>
                    <a:bodyPr/>
                    <a:lstStyle/>
                    <a:p>
                      <a:r>
                        <a:rPr lang="nl-NL" dirty="0"/>
                        <a:t>2</a:t>
                      </a:r>
                      <a:endParaRPr lang="nl-BE" dirty="0"/>
                    </a:p>
                  </a:txBody>
                  <a:tcPr/>
                </a:tc>
                <a:tc>
                  <a:txBody>
                    <a:bodyPr/>
                    <a:lstStyle/>
                    <a:p>
                      <a:r>
                        <a:rPr lang="nl-NL" dirty="0"/>
                        <a:t>3</a:t>
                      </a:r>
                      <a:endParaRPr lang="nl-BE" dirty="0"/>
                    </a:p>
                  </a:txBody>
                  <a:tcPr/>
                </a:tc>
                <a:extLst>
                  <a:ext uri="{0D108BD9-81ED-4DB2-BD59-A6C34878D82A}">
                    <a16:rowId xmlns:a16="http://schemas.microsoft.com/office/drawing/2014/main" val="2170228795"/>
                  </a:ext>
                </a:extLst>
              </a:tr>
              <a:tr h="370840">
                <a:tc>
                  <a:txBody>
                    <a:bodyPr/>
                    <a:lstStyle/>
                    <a:p>
                      <a:endParaRPr lang="nl-BE" dirty="0"/>
                    </a:p>
                  </a:txBody>
                  <a:tcPr/>
                </a:tc>
                <a:tc>
                  <a:txBody>
                    <a:bodyPr/>
                    <a:lstStyle/>
                    <a:p>
                      <a:endParaRPr lang="nl-BE" dirty="0"/>
                    </a:p>
                  </a:txBody>
                  <a:tcPr/>
                </a:tc>
                <a:tc>
                  <a:txBody>
                    <a:bodyPr/>
                    <a:lstStyle/>
                    <a:p>
                      <a:endParaRPr lang="nl-BE" dirty="0"/>
                    </a:p>
                  </a:txBody>
                  <a:tcPr/>
                </a:tc>
                <a:extLst>
                  <a:ext uri="{0D108BD9-81ED-4DB2-BD59-A6C34878D82A}">
                    <a16:rowId xmlns:a16="http://schemas.microsoft.com/office/drawing/2014/main" val="698815086"/>
                  </a:ext>
                </a:extLst>
              </a:tr>
              <a:tr h="370840">
                <a:tc>
                  <a:txBody>
                    <a:bodyPr/>
                    <a:lstStyle/>
                    <a:p>
                      <a:endParaRPr lang="nl-BE"/>
                    </a:p>
                  </a:txBody>
                  <a:tcPr/>
                </a:tc>
                <a:tc>
                  <a:txBody>
                    <a:bodyPr/>
                    <a:lstStyle/>
                    <a:p>
                      <a:endParaRPr lang="nl-BE"/>
                    </a:p>
                  </a:txBody>
                  <a:tcPr/>
                </a:tc>
                <a:tc>
                  <a:txBody>
                    <a:bodyPr/>
                    <a:lstStyle/>
                    <a:p>
                      <a:endParaRPr lang="nl-BE" dirty="0"/>
                    </a:p>
                  </a:txBody>
                  <a:tcPr/>
                </a:tc>
                <a:extLst>
                  <a:ext uri="{0D108BD9-81ED-4DB2-BD59-A6C34878D82A}">
                    <a16:rowId xmlns:a16="http://schemas.microsoft.com/office/drawing/2014/main" val="2471707171"/>
                  </a:ext>
                </a:extLst>
              </a:tr>
            </a:tbl>
          </a:graphicData>
        </a:graphic>
      </p:graphicFrame>
      <p:sp>
        <p:nvSpPr>
          <p:cNvPr id="16" name="Tekstvak 15">
            <a:extLst>
              <a:ext uri="{FF2B5EF4-FFF2-40B4-BE49-F238E27FC236}">
                <a16:creationId xmlns:a16="http://schemas.microsoft.com/office/drawing/2014/main" id="{7D99DA35-10AF-43DB-83A4-D7C1E1409DEE}"/>
              </a:ext>
            </a:extLst>
          </p:cNvPr>
          <p:cNvSpPr txBox="1"/>
          <p:nvPr/>
        </p:nvSpPr>
        <p:spPr>
          <a:xfrm>
            <a:off x="7395093" y="5095837"/>
            <a:ext cx="2148396" cy="369332"/>
          </a:xfrm>
          <a:prstGeom prst="rect">
            <a:avLst/>
          </a:prstGeom>
          <a:noFill/>
        </p:spPr>
        <p:txBody>
          <a:bodyPr wrap="square" rtlCol="0">
            <a:spAutoFit/>
          </a:bodyPr>
          <a:lstStyle/>
          <a:p>
            <a:r>
              <a:rPr lang="nl-NL" dirty="0"/>
              <a:t>frequentie</a:t>
            </a:r>
            <a:endParaRPr lang="nl-BE" dirty="0"/>
          </a:p>
        </p:txBody>
      </p:sp>
      <p:sp>
        <p:nvSpPr>
          <p:cNvPr id="17" name="Tekstvak 16">
            <a:extLst>
              <a:ext uri="{FF2B5EF4-FFF2-40B4-BE49-F238E27FC236}">
                <a16:creationId xmlns:a16="http://schemas.microsoft.com/office/drawing/2014/main" id="{42023CB3-FA94-4D0D-B3BE-DB025DF95445}"/>
              </a:ext>
            </a:extLst>
          </p:cNvPr>
          <p:cNvSpPr txBox="1"/>
          <p:nvPr/>
        </p:nvSpPr>
        <p:spPr>
          <a:xfrm>
            <a:off x="7395093" y="4683240"/>
            <a:ext cx="2148396" cy="369332"/>
          </a:xfrm>
          <a:prstGeom prst="rect">
            <a:avLst/>
          </a:prstGeom>
          <a:noFill/>
        </p:spPr>
        <p:txBody>
          <a:bodyPr wrap="square" rtlCol="0">
            <a:spAutoFit/>
          </a:bodyPr>
          <a:lstStyle/>
          <a:p>
            <a:r>
              <a:rPr lang="nl-NL" dirty="0"/>
              <a:t>rang</a:t>
            </a:r>
            <a:endParaRPr lang="nl-BE" dirty="0"/>
          </a:p>
        </p:txBody>
      </p:sp>
      <p:sp>
        <p:nvSpPr>
          <p:cNvPr id="18" name="Tekstvak 17">
            <a:extLst>
              <a:ext uri="{FF2B5EF4-FFF2-40B4-BE49-F238E27FC236}">
                <a16:creationId xmlns:a16="http://schemas.microsoft.com/office/drawing/2014/main" id="{026AE805-0996-44F6-BD29-75073AADCFCD}"/>
              </a:ext>
            </a:extLst>
          </p:cNvPr>
          <p:cNvSpPr txBox="1"/>
          <p:nvPr/>
        </p:nvSpPr>
        <p:spPr>
          <a:xfrm>
            <a:off x="7395093" y="5480237"/>
            <a:ext cx="2148396" cy="646331"/>
          </a:xfrm>
          <a:prstGeom prst="rect">
            <a:avLst/>
          </a:prstGeom>
          <a:noFill/>
        </p:spPr>
        <p:txBody>
          <a:bodyPr wrap="square" rtlCol="0">
            <a:spAutoFit/>
          </a:bodyPr>
          <a:lstStyle/>
          <a:p>
            <a:r>
              <a:rPr lang="nl-NL" dirty="0" err="1"/>
              <a:t>cu</a:t>
            </a:r>
            <a:r>
              <a:rPr lang="nl-NL" dirty="0"/>
              <a:t>. percentage</a:t>
            </a:r>
          </a:p>
          <a:p>
            <a:r>
              <a:rPr lang="nl-NL" dirty="0"/>
              <a:t>t.o.v. 996 734</a:t>
            </a:r>
            <a:endParaRPr lang="nl-BE" dirty="0"/>
          </a:p>
        </p:txBody>
      </p:sp>
      <p:sp>
        <p:nvSpPr>
          <p:cNvPr id="19" name="Tekstvak 18">
            <a:extLst>
              <a:ext uri="{FF2B5EF4-FFF2-40B4-BE49-F238E27FC236}">
                <a16:creationId xmlns:a16="http://schemas.microsoft.com/office/drawing/2014/main" id="{4509CF99-1343-49F4-A272-2E00FD95F6E8}"/>
              </a:ext>
            </a:extLst>
          </p:cNvPr>
          <p:cNvSpPr txBox="1"/>
          <p:nvPr/>
        </p:nvSpPr>
        <p:spPr>
          <a:xfrm>
            <a:off x="8918859" y="5094460"/>
            <a:ext cx="1056443" cy="369332"/>
          </a:xfrm>
          <a:prstGeom prst="rect">
            <a:avLst/>
          </a:prstGeom>
          <a:noFill/>
        </p:spPr>
        <p:txBody>
          <a:bodyPr wrap="square" rtlCol="0">
            <a:spAutoFit/>
          </a:bodyPr>
          <a:lstStyle/>
          <a:p>
            <a:r>
              <a:rPr lang="nl-NL" dirty="0"/>
              <a:t>88000</a:t>
            </a:r>
            <a:endParaRPr lang="nl-BE" dirty="0"/>
          </a:p>
        </p:txBody>
      </p:sp>
      <p:sp>
        <p:nvSpPr>
          <p:cNvPr id="20" name="Tekstvak 19">
            <a:extLst>
              <a:ext uri="{FF2B5EF4-FFF2-40B4-BE49-F238E27FC236}">
                <a16:creationId xmlns:a16="http://schemas.microsoft.com/office/drawing/2014/main" id="{8CB90674-8CC2-45CD-A4E4-A50D7E412CB2}"/>
              </a:ext>
            </a:extLst>
          </p:cNvPr>
          <p:cNvSpPr txBox="1"/>
          <p:nvPr/>
        </p:nvSpPr>
        <p:spPr>
          <a:xfrm>
            <a:off x="9928964" y="5094965"/>
            <a:ext cx="1056443" cy="369332"/>
          </a:xfrm>
          <a:prstGeom prst="rect">
            <a:avLst/>
          </a:prstGeom>
          <a:noFill/>
        </p:spPr>
        <p:txBody>
          <a:bodyPr wrap="square" rtlCol="0">
            <a:spAutoFit/>
          </a:bodyPr>
          <a:lstStyle/>
          <a:p>
            <a:r>
              <a:rPr lang="nl-NL" dirty="0"/>
              <a:t>44000</a:t>
            </a:r>
            <a:endParaRPr lang="nl-BE" dirty="0"/>
          </a:p>
        </p:txBody>
      </p:sp>
      <p:sp>
        <p:nvSpPr>
          <p:cNvPr id="21" name="Tekstvak 20">
            <a:extLst>
              <a:ext uri="{FF2B5EF4-FFF2-40B4-BE49-F238E27FC236}">
                <a16:creationId xmlns:a16="http://schemas.microsoft.com/office/drawing/2014/main" id="{4F01FD2F-C9AE-4FE6-ACFB-FE90A8BDB7A2}"/>
              </a:ext>
            </a:extLst>
          </p:cNvPr>
          <p:cNvSpPr txBox="1"/>
          <p:nvPr/>
        </p:nvSpPr>
        <p:spPr>
          <a:xfrm>
            <a:off x="10977463" y="5079422"/>
            <a:ext cx="1056443" cy="369332"/>
          </a:xfrm>
          <a:prstGeom prst="rect">
            <a:avLst/>
          </a:prstGeom>
          <a:noFill/>
        </p:spPr>
        <p:txBody>
          <a:bodyPr wrap="square" rtlCol="0">
            <a:spAutoFit/>
          </a:bodyPr>
          <a:lstStyle/>
          <a:p>
            <a:r>
              <a:rPr lang="nl-NL" dirty="0"/>
              <a:t>29333</a:t>
            </a:r>
            <a:endParaRPr lang="nl-BE" dirty="0"/>
          </a:p>
        </p:txBody>
      </p:sp>
      <p:sp>
        <p:nvSpPr>
          <p:cNvPr id="22" name="Tekstvak 21">
            <a:extLst>
              <a:ext uri="{FF2B5EF4-FFF2-40B4-BE49-F238E27FC236}">
                <a16:creationId xmlns:a16="http://schemas.microsoft.com/office/drawing/2014/main" id="{F31987F7-09B9-4E44-ADAA-A30E1918A506}"/>
              </a:ext>
            </a:extLst>
          </p:cNvPr>
          <p:cNvSpPr txBox="1"/>
          <p:nvPr/>
        </p:nvSpPr>
        <p:spPr>
          <a:xfrm>
            <a:off x="8920167" y="5448754"/>
            <a:ext cx="1686757" cy="369332"/>
          </a:xfrm>
          <a:prstGeom prst="rect">
            <a:avLst/>
          </a:prstGeom>
          <a:noFill/>
        </p:spPr>
        <p:txBody>
          <a:bodyPr wrap="square" rtlCol="0">
            <a:spAutoFit/>
          </a:bodyPr>
          <a:lstStyle/>
          <a:p>
            <a:r>
              <a:rPr lang="nl-NL" dirty="0"/>
              <a:t>8,8 %</a:t>
            </a:r>
            <a:endParaRPr lang="nl-BE" dirty="0"/>
          </a:p>
        </p:txBody>
      </p:sp>
      <p:sp>
        <p:nvSpPr>
          <p:cNvPr id="23" name="Tekstvak 22">
            <a:extLst>
              <a:ext uri="{FF2B5EF4-FFF2-40B4-BE49-F238E27FC236}">
                <a16:creationId xmlns:a16="http://schemas.microsoft.com/office/drawing/2014/main" id="{843EA36E-3321-4FAA-9E00-726491D329C6}"/>
              </a:ext>
            </a:extLst>
          </p:cNvPr>
          <p:cNvSpPr txBox="1"/>
          <p:nvPr/>
        </p:nvSpPr>
        <p:spPr>
          <a:xfrm>
            <a:off x="9910981" y="5435092"/>
            <a:ext cx="1686757" cy="369332"/>
          </a:xfrm>
          <a:prstGeom prst="rect">
            <a:avLst/>
          </a:prstGeom>
          <a:noFill/>
        </p:spPr>
        <p:txBody>
          <a:bodyPr wrap="square" rtlCol="0">
            <a:spAutoFit/>
          </a:bodyPr>
          <a:lstStyle/>
          <a:p>
            <a:r>
              <a:rPr lang="nl-NL" dirty="0"/>
              <a:t>13,2 %</a:t>
            </a:r>
            <a:endParaRPr lang="nl-BE" dirty="0"/>
          </a:p>
        </p:txBody>
      </p:sp>
      <p:sp>
        <p:nvSpPr>
          <p:cNvPr id="24" name="Tekstvak 23">
            <a:extLst>
              <a:ext uri="{FF2B5EF4-FFF2-40B4-BE49-F238E27FC236}">
                <a16:creationId xmlns:a16="http://schemas.microsoft.com/office/drawing/2014/main" id="{9FF4604B-546D-4EF6-93BD-2895847B2BB7}"/>
              </a:ext>
            </a:extLst>
          </p:cNvPr>
          <p:cNvSpPr txBox="1"/>
          <p:nvPr/>
        </p:nvSpPr>
        <p:spPr>
          <a:xfrm>
            <a:off x="10947948" y="5438996"/>
            <a:ext cx="1686757" cy="369332"/>
          </a:xfrm>
          <a:prstGeom prst="rect">
            <a:avLst/>
          </a:prstGeom>
          <a:noFill/>
        </p:spPr>
        <p:txBody>
          <a:bodyPr wrap="square" rtlCol="0">
            <a:spAutoFit/>
          </a:bodyPr>
          <a:lstStyle/>
          <a:p>
            <a:r>
              <a:rPr lang="nl-NL" dirty="0"/>
              <a:t>16,2%</a:t>
            </a:r>
            <a:endParaRPr lang="nl-BE" dirty="0"/>
          </a:p>
        </p:txBody>
      </p:sp>
      <p:graphicFrame>
        <p:nvGraphicFramePr>
          <p:cNvPr id="25" name="Tabel 25">
            <a:extLst>
              <a:ext uri="{FF2B5EF4-FFF2-40B4-BE49-F238E27FC236}">
                <a16:creationId xmlns:a16="http://schemas.microsoft.com/office/drawing/2014/main" id="{93E6608F-007C-4C81-9116-38C85EB98160}"/>
              </a:ext>
            </a:extLst>
          </p:cNvPr>
          <p:cNvGraphicFramePr>
            <a:graphicFrameLocks noGrp="1"/>
          </p:cNvGraphicFramePr>
          <p:nvPr>
            <p:extLst>
              <p:ext uri="{D42A27DB-BD31-4B8C-83A1-F6EECF244321}">
                <p14:modId xmlns:p14="http://schemas.microsoft.com/office/powerpoint/2010/main" val="267596431"/>
              </p:ext>
            </p:extLst>
          </p:nvPr>
        </p:nvGraphicFramePr>
        <p:xfrm>
          <a:off x="232715" y="5085685"/>
          <a:ext cx="3993056" cy="1483360"/>
        </p:xfrm>
        <a:graphic>
          <a:graphicData uri="http://schemas.openxmlformats.org/drawingml/2006/table">
            <a:tbl>
              <a:tblPr firstRow="1" bandRow="1">
                <a:tableStyleId>{5940675A-B579-460E-94D1-54222C63F5DA}</a:tableStyleId>
              </a:tblPr>
              <a:tblGrid>
                <a:gridCol w="998264">
                  <a:extLst>
                    <a:ext uri="{9D8B030D-6E8A-4147-A177-3AD203B41FA5}">
                      <a16:colId xmlns:a16="http://schemas.microsoft.com/office/drawing/2014/main" val="512698819"/>
                    </a:ext>
                  </a:extLst>
                </a:gridCol>
                <a:gridCol w="998264">
                  <a:extLst>
                    <a:ext uri="{9D8B030D-6E8A-4147-A177-3AD203B41FA5}">
                      <a16:colId xmlns:a16="http://schemas.microsoft.com/office/drawing/2014/main" val="3358416382"/>
                    </a:ext>
                  </a:extLst>
                </a:gridCol>
                <a:gridCol w="998264">
                  <a:extLst>
                    <a:ext uri="{9D8B030D-6E8A-4147-A177-3AD203B41FA5}">
                      <a16:colId xmlns:a16="http://schemas.microsoft.com/office/drawing/2014/main" val="1095215474"/>
                    </a:ext>
                  </a:extLst>
                </a:gridCol>
                <a:gridCol w="998264">
                  <a:extLst>
                    <a:ext uri="{9D8B030D-6E8A-4147-A177-3AD203B41FA5}">
                      <a16:colId xmlns:a16="http://schemas.microsoft.com/office/drawing/2014/main" val="1652572816"/>
                    </a:ext>
                  </a:extLst>
                </a:gridCol>
              </a:tblGrid>
              <a:tr h="370840">
                <a:tc>
                  <a:txBody>
                    <a:bodyPr/>
                    <a:lstStyle/>
                    <a:p>
                      <a:endParaRPr lang="nl-BE" dirty="0"/>
                    </a:p>
                  </a:txBody>
                  <a:tcPr/>
                </a:tc>
                <a:tc>
                  <a:txBody>
                    <a:bodyPr/>
                    <a:lstStyle/>
                    <a:p>
                      <a:r>
                        <a:rPr lang="nl-NL" dirty="0"/>
                        <a:t>een</a:t>
                      </a:r>
                      <a:endParaRPr lang="nl-BE" dirty="0"/>
                    </a:p>
                  </a:txBody>
                  <a:tcPr/>
                </a:tc>
                <a:tc>
                  <a:txBody>
                    <a:bodyPr/>
                    <a:lstStyle/>
                    <a:p>
                      <a:r>
                        <a:rPr lang="nl-NL" dirty="0"/>
                        <a:t>de</a:t>
                      </a:r>
                      <a:endParaRPr lang="nl-BE" dirty="0"/>
                    </a:p>
                  </a:txBody>
                  <a:tcPr/>
                </a:tc>
                <a:tc>
                  <a:txBody>
                    <a:bodyPr/>
                    <a:lstStyle/>
                    <a:p>
                      <a:r>
                        <a:rPr lang="nl-NL" dirty="0"/>
                        <a:t>van</a:t>
                      </a:r>
                      <a:endParaRPr lang="nl-BE" dirty="0"/>
                    </a:p>
                  </a:txBody>
                  <a:tcPr/>
                </a:tc>
                <a:extLst>
                  <a:ext uri="{0D108BD9-81ED-4DB2-BD59-A6C34878D82A}">
                    <a16:rowId xmlns:a16="http://schemas.microsoft.com/office/drawing/2014/main" val="488341776"/>
                  </a:ext>
                </a:extLst>
              </a:tr>
              <a:tr h="370840">
                <a:tc>
                  <a:txBody>
                    <a:bodyPr/>
                    <a:lstStyle/>
                    <a:p>
                      <a:r>
                        <a:rPr lang="nl-NL" dirty="0" err="1"/>
                        <a:t>cp</a:t>
                      </a:r>
                      <a:r>
                        <a:rPr lang="nl-NL" dirty="0"/>
                        <a:t>. </a:t>
                      </a:r>
                      <a:r>
                        <a:rPr lang="nl-NL" dirty="0" err="1"/>
                        <a:t>med</a:t>
                      </a:r>
                      <a:r>
                        <a:rPr lang="nl-NL" dirty="0"/>
                        <a:t>.</a:t>
                      </a:r>
                      <a:endParaRPr lang="nl-BE" dirty="0"/>
                    </a:p>
                  </a:txBody>
                  <a:tcPr/>
                </a:tc>
                <a:tc>
                  <a:txBody>
                    <a:bodyPr/>
                    <a:lstStyle/>
                    <a:p>
                      <a:r>
                        <a:rPr lang="nl-NL" dirty="0"/>
                        <a:t>4,0</a:t>
                      </a:r>
                      <a:endParaRPr lang="nl-BE" dirty="0"/>
                    </a:p>
                  </a:txBody>
                  <a:tcPr/>
                </a:tc>
                <a:tc>
                  <a:txBody>
                    <a:bodyPr/>
                    <a:lstStyle/>
                    <a:p>
                      <a:r>
                        <a:rPr lang="nl-NL" dirty="0"/>
                        <a:t>7,7</a:t>
                      </a:r>
                      <a:endParaRPr lang="nl-BE" dirty="0"/>
                    </a:p>
                  </a:txBody>
                  <a:tcPr/>
                </a:tc>
                <a:tc>
                  <a:txBody>
                    <a:bodyPr/>
                    <a:lstStyle/>
                    <a:p>
                      <a:r>
                        <a:rPr lang="nl-NL" dirty="0"/>
                        <a:t>11,1</a:t>
                      </a:r>
                      <a:endParaRPr lang="nl-BE" dirty="0"/>
                    </a:p>
                  </a:txBody>
                  <a:tcPr/>
                </a:tc>
                <a:extLst>
                  <a:ext uri="{0D108BD9-81ED-4DB2-BD59-A6C34878D82A}">
                    <a16:rowId xmlns:a16="http://schemas.microsoft.com/office/drawing/2014/main" val="2689518505"/>
                  </a:ext>
                </a:extLst>
              </a:tr>
              <a:tr h="370840">
                <a:tc>
                  <a:txBody>
                    <a:bodyPr/>
                    <a:lstStyle/>
                    <a:p>
                      <a:r>
                        <a:rPr lang="nl-NL" dirty="0" err="1"/>
                        <a:t>cp</a:t>
                      </a:r>
                      <a:r>
                        <a:rPr lang="nl-NL" dirty="0"/>
                        <a:t> alg.</a:t>
                      </a:r>
                      <a:endParaRPr lang="nl-BE" dirty="0"/>
                    </a:p>
                  </a:txBody>
                  <a:tcPr/>
                </a:tc>
                <a:tc>
                  <a:txBody>
                    <a:bodyPr/>
                    <a:lstStyle/>
                    <a:p>
                      <a:r>
                        <a:rPr lang="nl-NL" dirty="0"/>
                        <a:t>8,8</a:t>
                      </a:r>
                      <a:endParaRPr lang="nl-BE" dirty="0"/>
                    </a:p>
                  </a:txBody>
                  <a:tcPr/>
                </a:tc>
                <a:tc>
                  <a:txBody>
                    <a:bodyPr/>
                    <a:lstStyle/>
                    <a:p>
                      <a:r>
                        <a:rPr lang="nl-NL" dirty="0"/>
                        <a:t>13,2</a:t>
                      </a:r>
                      <a:endParaRPr lang="nl-BE" dirty="0"/>
                    </a:p>
                  </a:txBody>
                  <a:tcPr/>
                </a:tc>
                <a:tc>
                  <a:txBody>
                    <a:bodyPr/>
                    <a:lstStyle/>
                    <a:p>
                      <a:r>
                        <a:rPr lang="nl-NL" dirty="0"/>
                        <a:t>16,2</a:t>
                      </a:r>
                      <a:endParaRPr lang="nl-BE" dirty="0"/>
                    </a:p>
                  </a:txBody>
                  <a:tcPr/>
                </a:tc>
                <a:extLst>
                  <a:ext uri="{0D108BD9-81ED-4DB2-BD59-A6C34878D82A}">
                    <a16:rowId xmlns:a16="http://schemas.microsoft.com/office/drawing/2014/main" val="3605362828"/>
                  </a:ext>
                </a:extLst>
              </a:tr>
              <a:tr h="370840">
                <a:tc>
                  <a:txBody>
                    <a:bodyPr/>
                    <a:lstStyle/>
                    <a:p>
                      <a:r>
                        <a:rPr lang="nl-NL" dirty="0" err="1"/>
                        <a:t>Vcp</a:t>
                      </a:r>
                      <a:endParaRPr lang="nl-BE" dirty="0"/>
                    </a:p>
                  </a:txBody>
                  <a:tcPr/>
                </a:tc>
                <a:tc>
                  <a:txBody>
                    <a:bodyPr/>
                    <a:lstStyle/>
                    <a:p>
                      <a:r>
                        <a:rPr lang="nl-NL" dirty="0"/>
                        <a:t>4,8</a:t>
                      </a:r>
                      <a:endParaRPr lang="nl-BE" dirty="0"/>
                    </a:p>
                  </a:txBody>
                  <a:tcPr/>
                </a:tc>
                <a:tc>
                  <a:txBody>
                    <a:bodyPr/>
                    <a:lstStyle/>
                    <a:p>
                      <a:r>
                        <a:rPr lang="nl-NL" dirty="0"/>
                        <a:t>5,5</a:t>
                      </a:r>
                      <a:endParaRPr lang="nl-BE" dirty="0"/>
                    </a:p>
                  </a:txBody>
                  <a:tcPr/>
                </a:tc>
                <a:tc>
                  <a:txBody>
                    <a:bodyPr/>
                    <a:lstStyle/>
                    <a:p>
                      <a:r>
                        <a:rPr lang="nl-NL" dirty="0"/>
                        <a:t>5,1</a:t>
                      </a:r>
                      <a:endParaRPr lang="nl-BE" dirty="0"/>
                    </a:p>
                  </a:txBody>
                  <a:tcPr/>
                </a:tc>
                <a:extLst>
                  <a:ext uri="{0D108BD9-81ED-4DB2-BD59-A6C34878D82A}">
                    <a16:rowId xmlns:a16="http://schemas.microsoft.com/office/drawing/2014/main" val="4157371014"/>
                  </a:ext>
                </a:extLst>
              </a:tr>
            </a:tbl>
          </a:graphicData>
        </a:graphic>
      </p:graphicFrame>
      <p:sp>
        <p:nvSpPr>
          <p:cNvPr id="27" name="Tekstvak 26">
            <a:extLst>
              <a:ext uri="{FF2B5EF4-FFF2-40B4-BE49-F238E27FC236}">
                <a16:creationId xmlns:a16="http://schemas.microsoft.com/office/drawing/2014/main" id="{CB674577-0D43-438F-B8F7-424E0F4764B8}"/>
              </a:ext>
            </a:extLst>
          </p:cNvPr>
          <p:cNvSpPr txBox="1"/>
          <p:nvPr/>
        </p:nvSpPr>
        <p:spPr>
          <a:xfrm>
            <a:off x="2229243" y="6205307"/>
            <a:ext cx="984474" cy="360000"/>
          </a:xfrm>
          <a:prstGeom prst="rect">
            <a:avLst/>
          </a:prstGeom>
          <a:noFill/>
          <a:ln w="38100">
            <a:solidFill>
              <a:srgbClr val="FF0000"/>
            </a:solidFill>
          </a:ln>
        </p:spPr>
        <p:txBody>
          <a:bodyPr wrap="square" rtlCol="0">
            <a:spAutoFit/>
          </a:bodyPr>
          <a:lstStyle/>
          <a:p>
            <a:endParaRPr lang="nl-BE" dirty="0"/>
          </a:p>
        </p:txBody>
      </p:sp>
      <mc:AlternateContent xmlns:mc="http://schemas.openxmlformats.org/markup-compatibility/2006" xmlns:a14="http://schemas.microsoft.com/office/drawing/2010/main">
        <mc:Choice Requires="a14">
          <p:sp>
            <p:nvSpPr>
              <p:cNvPr id="28" name="Tekstvak 27">
                <a:extLst>
                  <a:ext uri="{FF2B5EF4-FFF2-40B4-BE49-F238E27FC236}">
                    <a16:creationId xmlns:a16="http://schemas.microsoft.com/office/drawing/2014/main" id="{24A29EAF-5EA7-4E46-AFB4-F3226ADE14E6}"/>
                  </a:ext>
                </a:extLst>
              </p:cNvPr>
              <p:cNvSpPr txBox="1"/>
              <p:nvPr/>
            </p:nvSpPr>
            <p:spPr>
              <a:xfrm>
                <a:off x="4509856" y="5435092"/>
                <a:ext cx="1586144" cy="369332"/>
              </a:xfrm>
              <a:prstGeom prst="rect">
                <a:avLst/>
              </a:prstGeom>
              <a:noFill/>
            </p:spPr>
            <p:txBody>
              <a:bodyPr wrap="square" rtlCol="0">
                <a:spAutoFit/>
              </a:bodyPr>
              <a:lstStyle/>
              <a:p>
                <a:r>
                  <a:rPr lang="nl-NL" dirty="0"/>
                  <a:t>Max </a:t>
                </a:r>
                <a:r>
                  <a:rPr lang="nl-NL" dirty="0" err="1"/>
                  <a:t>Vcp</a:t>
                </a:r>
                <a:r>
                  <a:rPr lang="nl-NL" dirty="0"/>
                  <a:t> </a:t>
                </a:r>
                <a14:m>
                  <m:oMath xmlns:m="http://schemas.openxmlformats.org/officeDocument/2006/math">
                    <m:r>
                      <a:rPr lang="nl-NL"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20</m:t>
                    </m:r>
                  </m:oMath>
                </a14:m>
                <a:endParaRPr lang="nl-BE" dirty="0"/>
              </a:p>
            </p:txBody>
          </p:sp>
        </mc:Choice>
        <mc:Fallback xmlns="">
          <p:sp>
            <p:nvSpPr>
              <p:cNvPr id="28" name="Tekstvak 27">
                <a:extLst>
                  <a:ext uri="{FF2B5EF4-FFF2-40B4-BE49-F238E27FC236}">
                    <a16:creationId xmlns:a16="http://schemas.microsoft.com/office/drawing/2014/main" id="{24A29EAF-5EA7-4E46-AFB4-F3226ADE14E6}"/>
                  </a:ext>
                </a:extLst>
              </p:cNvPr>
              <p:cNvSpPr txBox="1">
                <a:spLocks noRot="1" noChangeAspect="1" noMove="1" noResize="1" noEditPoints="1" noAdjustHandles="1" noChangeArrowheads="1" noChangeShapeType="1" noTextEdit="1"/>
              </p:cNvSpPr>
              <p:nvPr/>
            </p:nvSpPr>
            <p:spPr>
              <a:xfrm>
                <a:off x="4509856" y="5435092"/>
                <a:ext cx="1586144" cy="369332"/>
              </a:xfrm>
              <a:prstGeom prst="rect">
                <a:avLst/>
              </a:prstGeom>
              <a:blipFill>
                <a:blip r:embed="rId6"/>
                <a:stretch>
                  <a:fillRect l="-3462" t="-10000" b="-26667"/>
                </a:stretch>
              </a:blipFill>
            </p:spPr>
            <p:txBody>
              <a:bodyPr/>
              <a:lstStyle/>
              <a:p>
                <a:r>
                  <a:rPr lang="nl-BE">
                    <a:noFill/>
                  </a:rPr>
                  <a:t> </a:t>
                </a:r>
              </a:p>
            </p:txBody>
          </p:sp>
        </mc:Fallback>
      </mc:AlternateContent>
      <p:sp>
        <p:nvSpPr>
          <p:cNvPr id="29" name="Tekstvak 28">
            <a:extLst>
              <a:ext uri="{FF2B5EF4-FFF2-40B4-BE49-F238E27FC236}">
                <a16:creationId xmlns:a16="http://schemas.microsoft.com/office/drawing/2014/main" id="{94DA9AEF-C85B-4F67-9572-615D939ED4E4}"/>
              </a:ext>
            </a:extLst>
          </p:cNvPr>
          <p:cNvSpPr txBox="1"/>
          <p:nvPr/>
        </p:nvSpPr>
        <p:spPr>
          <a:xfrm>
            <a:off x="4521459" y="5784587"/>
            <a:ext cx="2314106" cy="646331"/>
          </a:xfrm>
          <a:prstGeom prst="rect">
            <a:avLst/>
          </a:prstGeom>
          <a:noFill/>
        </p:spPr>
        <p:txBody>
          <a:bodyPr wrap="square" rtlCol="0">
            <a:spAutoFit/>
          </a:bodyPr>
          <a:lstStyle/>
          <a:p>
            <a:r>
              <a:rPr lang="nl-NL" dirty="0"/>
              <a:t>Conclusie:</a:t>
            </a:r>
          </a:p>
          <a:p>
            <a:r>
              <a:rPr lang="nl-NL" b="1" dirty="0"/>
              <a:t>Het verschil is gering.</a:t>
            </a:r>
            <a:endParaRPr lang="nl-BE" b="1" dirty="0"/>
          </a:p>
        </p:txBody>
      </p:sp>
    </p:spTree>
    <p:extLst>
      <p:ext uri="{BB962C8B-B14F-4D97-AF65-F5344CB8AC3E}">
        <p14:creationId xmlns:p14="http://schemas.microsoft.com/office/powerpoint/2010/main" val="78468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0">
                                            <p:txEl>
                                              <p:pRg st="0" end="0"/>
                                            </p:txEl>
                                          </p:spTgt>
                                        </p:tgtEl>
                                        <p:attrNameLst>
                                          <p:attrName>style.visibility</p:attrName>
                                        </p:attrNameLst>
                                      </p:cBhvr>
                                      <p:to>
                                        <p:strVal val="visible"/>
                                      </p:to>
                                    </p:set>
                                    <p:animEffect transition="in" filter="fade">
                                      <p:cBhvr>
                                        <p:cTn id="49" dur="500"/>
                                        <p:tgtEl>
                                          <p:spTgt spid="2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3" grpId="0"/>
      <p:bldP spid="16" grpId="0"/>
      <p:bldP spid="17" grpId="0"/>
      <p:bldP spid="18" grpId="0"/>
      <p:bldP spid="19" grpId="0"/>
      <p:bldP spid="21" grpId="0"/>
      <p:bldP spid="22" grpId="0"/>
      <p:bldP spid="23" grpId="0"/>
      <p:bldP spid="24" grpId="0"/>
      <p:bldP spid="27" grpId="0" animBg="1"/>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D9EE8C4-9E8F-4131-96C2-FEC535BFB324}"/>
              </a:ext>
            </a:extLst>
          </p:cNvPr>
          <p:cNvPicPr>
            <a:picLocks noChangeAspect="1"/>
          </p:cNvPicPr>
          <p:nvPr/>
        </p:nvPicPr>
        <p:blipFill>
          <a:blip r:embed="rId2"/>
          <a:stretch>
            <a:fillRect/>
          </a:stretch>
        </p:blipFill>
        <p:spPr>
          <a:xfrm>
            <a:off x="0" y="71021"/>
            <a:ext cx="5794114" cy="1412369"/>
          </a:xfrm>
          <a:prstGeom prst="rect">
            <a:avLst/>
          </a:prstGeom>
        </p:spPr>
      </p:pic>
      <p:pic>
        <p:nvPicPr>
          <p:cNvPr id="5" name="Afbeelding 4">
            <a:extLst>
              <a:ext uri="{FF2B5EF4-FFF2-40B4-BE49-F238E27FC236}">
                <a16:creationId xmlns:a16="http://schemas.microsoft.com/office/drawing/2014/main" id="{36181139-FE1B-4845-9E84-283FDF36B162}"/>
              </a:ext>
            </a:extLst>
          </p:cNvPr>
          <p:cNvPicPr>
            <a:picLocks noChangeAspect="1"/>
          </p:cNvPicPr>
          <p:nvPr/>
        </p:nvPicPr>
        <p:blipFill>
          <a:blip r:embed="rId3"/>
          <a:stretch>
            <a:fillRect/>
          </a:stretch>
        </p:blipFill>
        <p:spPr>
          <a:xfrm>
            <a:off x="0" y="1483390"/>
            <a:ext cx="5291184" cy="5070009"/>
          </a:xfrm>
          <a:prstGeom prst="rect">
            <a:avLst/>
          </a:prstGeom>
        </p:spPr>
      </p:pic>
      <p:pic>
        <p:nvPicPr>
          <p:cNvPr id="6" name="Afbeelding 5">
            <a:extLst>
              <a:ext uri="{FF2B5EF4-FFF2-40B4-BE49-F238E27FC236}">
                <a16:creationId xmlns:a16="http://schemas.microsoft.com/office/drawing/2014/main" id="{0835B00C-6CFF-4311-9A4A-7B3350210FDB}"/>
              </a:ext>
            </a:extLst>
          </p:cNvPr>
          <p:cNvPicPr>
            <a:picLocks noChangeAspect="1"/>
          </p:cNvPicPr>
          <p:nvPr/>
        </p:nvPicPr>
        <p:blipFill>
          <a:blip r:embed="rId4"/>
          <a:stretch>
            <a:fillRect/>
          </a:stretch>
        </p:blipFill>
        <p:spPr>
          <a:xfrm>
            <a:off x="6583088" y="71021"/>
            <a:ext cx="5608912" cy="1404382"/>
          </a:xfrm>
          <a:prstGeom prst="rect">
            <a:avLst/>
          </a:prstGeom>
        </p:spPr>
      </p:pic>
      <p:pic>
        <p:nvPicPr>
          <p:cNvPr id="8" name="Afbeelding 7">
            <a:extLst>
              <a:ext uri="{FF2B5EF4-FFF2-40B4-BE49-F238E27FC236}">
                <a16:creationId xmlns:a16="http://schemas.microsoft.com/office/drawing/2014/main" id="{2CA69E1C-854D-4F91-80C2-1D5D85070230}"/>
              </a:ext>
            </a:extLst>
          </p:cNvPr>
          <p:cNvPicPr>
            <a:picLocks noChangeAspect="1"/>
          </p:cNvPicPr>
          <p:nvPr/>
        </p:nvPicPr>
        <p:blipFill rotWithShape="1">
          <a:blip r:embed="rId5"/>
          <a:srcRect t="29970" r="60595" b="55351"/>
          <a:stretch/>
        </p:blipFill>
        <p:spPr>
          <a:xfrm>
            <a:off x="9022581" y="2482406"/>
            <a:ext cx="2310460" cy="457201"/>
          </a:xfrm>
          <a:prstGeom prst="rect">
            <a:avLst/>
          </a:prstGeom>
        </p:spPr>
      </p:pic>
      <p:cxnSp>
        <p:nvCxnSpPr>
          <p:cNvPr id="10" name="Rechte verbindingslijn 9">
            <a:extLst>
              <a:ext uri="{FF2B5EF4-FFF2-40B4-BE49-F238E27FC236}">
                <a16:creationId xmlns:a16="http://schemas.microsoft.com/office/drawing/2014/main" id="{20D986F3-ACE4-4D16-97CB-04A4BCB15267}"/>
              </a:ext>
            </a:extLst>
          </p:cNvPr>
          <p:cNvCxnSpPr/>
          <p:nvPr/>
        </p:nvCxnSpPr>
        <p:spPr>
          <a:xfrm flipV="1">
            <a:off x="2315222" y="3295650"/>
            <a:ext cx="0" cy="2924175"/>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11" name="Rechte verbindingslijn 10">
            <a:extLst>
              <a:ext uri="{FF2B5EF4-FFF2-40B4-BE49-F238E27FC236}">
                <a16:creationId xmlns:a16="http://schemas.microsoft.com/office/drawing/2014/main" id="{6441D3DD-03A4-4E92-8D54-5A61C1526CED}"/>
              </a:ext>
            </a:extLst>
          </p:cNvPr>
          <p:cNvCxnSpPr>
            <a:cxnSpLocks/>
          </p:cNvCxnSpPr>
          <p:nvPr/>
        </p:nvCxnSpPr>
        <p:spPr>
          <a:xfrm>
            <a:off x="266330" y="3295649"/>
            <a:ext cx="2048892" cy="1"/>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13" name="Tekstvak 12">
            <a:extLst>
              <a:ext uri="{FF2B5EF4-FFF2-40B4-BE49-F238E27FC236}">
                <a16:creationId xmlns:a16="http://schemas.microsoft.com/office/drawing/2014/main" id="{21D294D1-0022-4706-A596-3B102927BBFC}"/>
              </a:ext>
            </a:extLst>
          </p:cNvPr>
          <p:cNvSpPr txBox="1"/>
          <p:nvPr/>
        </p:nvSpPr>
        <p:spPr>
          <a:xfrm>
            <a:off x="0" y="2987872"/>
            <a:ext cx="1171852" cy="307777"/>
          </a:xfrm>
          <a:prstGeom prst="rect">
            <a:avLst/>
          </a:prstGeom>
          <a:noFill/>
        </p:spPr>
        <p:txBody>
          <a:bodyPr wrap="square" rtlCol="0">
            <a:spAutoFit/>
          </a:bodyPr>
          <a:lstStyle/>
          <a:p>
            <a:r>
              <a:rPr lang="nl-NL" sz="1400" dirty="0"/>
              <a:t>2000</a:t>
            </a:r>
            <a:endParaRPr lang="nl-BE" dirty="0"/>
          </a:p>
        </p:txBody>
      </p:sp>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9A7B22AF-C0E3-41B2-A8CE-F4D725E95175}"/>
                  </a:ext>
                </a:extLst>
              </p:cNvPr>
              <p:cNvSpPr txBox="1"/>
              <p:nvPr/>
            </p:nvSpPr>
            <p:spPr>
              <a:xfrm>
                <a:off x="6657396" y="1646891"/>
                <a:ext cx="3622090" cy="646331"/>
              </a:xfrm>
              <a:prstGeom prst="rect">
                <a:avLst/>
              </a:prstGeom>
              <a:noFill/>
            </p:spPr>
            <p:txBody>
              <a:bodyPr wrap="square" rtlCol="0">
                <a:spAutoFit/>
              </a:bodyPr>
              <a:lstStyle/>
              <a:p>
                <a:r>
                  <a:rPr lang="nl-NL" dirty="0"/>
                  <a:t>In medische teksten komt het </a:t>
                </a:r>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𝑤</m:t>
                        </m:r>
                      </m:e>
                      <m:sub>
                        <m:r>
                          <a:rPr lang="nl-NL" b="0" i="1" smtClean="0">
                            <a:latin typeface="Cambria Math" panose="02040503050406030204" pitchFamily="18" charset="0"/>
                          </a:rPr>
                          <m:t>100</m:t>
                        </m:r>
                      </m:sub>
                    </m:sSub>
                  </m:oMath>
                </a14:m>
                <a:r>
                  <a:rPr lang="nl-BE" dirty="0"/>
                  <a:t> 2000 keer voor. </a:t>
                </a:r>
              </a:p>
            </p:txBody>
          </p:sp>
        </mc:Choice>
        <mc:Fallback xmlns="">
          <p:sp>
            <p:nvSpPr>
              <p:cNvPr id="14" name="Tekstvak 13">
                <a:extLst>
                  <a:ext uri="{FF2B5EF4-FFF2-40B4-BE49-F238E27FC236}">
                    <a16:creationId xmlns:a16="http://schemas.microsoft.com/office/drawing/2014/main" id="{9A7B22AF-C0E3-41B2-A8CE-F4D725E95175}"/>
                  </a:ext>
                </a:extLst>
              </p:cNvPr>
              <p:cNvSpPr txBox="1">
                <a:spLocks noRot="1" noChangeAspect="1" noMove="1" noResize="1" noEditPoints="1" noAdjustHandles="1" noChangeArrowheads="1" noChangeShapeType="1" noTextEdit="1"/>
              </p:cNvSpPr>
              <p:nvPr/>
            </p:nvSpPr>
            <p:spPr>
              <a:xfrm>
                <a:off x="6657396" y="1646891"/>
                <a:ext cx="3622090" cy="646331"/>
              </a:xfrm>
              <a:prstGeom prst="rect">
                <a:avLst/>
              </a:prstGeom>
              <a:blipFill>
                <a:blip r:embed="rId6"/>
                <a:stretch>
                  <a:fillRect l="-1347" t="-4717" b="-14151"/>
                </a:stretch>
              </a:blipFill>
            </p:spPr>
            <p:txBody>
              <a:bodyPr/>
              <a:lstStyle/>
              <a:p>
                <a:r>
                  <a:rPr lang="nl-BE">
                    <a:noFill/>
                  </a:rPr>
                  <a:t> </a:t>
                </a:r>
              </a:p>
            </p:txBody>
          </p:sp>
        </mc:Fallback>
      </mc:AlternateContent>
      <p:sp>
        <p:nvSpPr>
          <p:cNvPr id="15" name="Tekstvak 14">
            <a:extLst>
              <a:ext uri="{FF2B5EF4-FFF2-40B4-BE49-F238E27FC236}">
                <a16:creationId xmlns:a16="http://schemas.microsoft.com/office/drawing/2014/main" id="{DDEA7D90-AD69-4A5F-9AD2-7267FA857198}"/>
              </a:ext>
            </a:extLst>
          </p:cNvPr>
          <p:cNvSpPr txBox="1"/>
          <p:nvPr/>
        </p:nvSpPr>
        <p:spPr>
          <a:xfrm>
            <a:off x="6657396" y="2549174"/>
            <a:ext cx="2890053" cy="369332"/>
          </a:xfrm>
          <a:prstGeom prst="rect">
            <a:avLst/>
          </a:prstGeom>
          <a:noFill/>
        </p:spPr>
        <p:txBody>
          <a:bodyPr wrap="square" rtlCol="0">
            <a:spAutoFit/>
          </a:bodyPr>
          <a:lstStyle/>
          <a:p>
            <a:r>
              <a:rPr lang="nl-NL" dirty="0"/>
              <a:t>Voor algemene teksten: </a:t>
            </a:r>
            <a:endParaRPr lang="nl-BE" dirty="0"/>
          </a:p>
        </p:txBody>
      </p:sp>
      <mc:AlternateContent xmlns:mc="http://schemas.openxmlformats.org/markup-compatibility/2006" xmlns:a14="http://schemas.microsoft.com/office/drawing/2010/main">
        <mc:Choice Requires="a14">
          <p:sp>
            <p:nvSpPr>
              <p:cNvPr id="16" name="Tekstvak 15">
                <a:extLst>
                  <a:ext uri="{FF2B5EF4-FFF2-40B4-BE49-F238E27FC236}">
                    <a16:creationId xmlns:a16="http://schemas.microsoft.com/office/drawing/2014/main" id="{5CFBF687-39CC-46B7-8A95-8431E28427E8}"/>
                  </a:ext>
                </a:extLst>
              </p:cNvPr>
              <p:cNvSpPr txBox="1"/>
              <p:nvPr/>
            </p:nvSpPr>
            <p:spPr>
              <a:xfrm>
                <a:off x="6900818" y="3141760"/>
                <a:ext cx="2069734"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𝑓</m:t>
                          </m:r>
                        </m:e>
                        <m:sub>
                          <m:r>
                            <a:rPr lang="nl-NL" b="0" i="1" smtClean="0">
                              <a:latin typeface="Cambria Math" panose="02040503050406030204" pitchFamily="18" charset="0"/>
                            </a:rPr>
                            <m:t>100</m:t>
                          </m:r>
                        </m:sub>
                      </m:sSub>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88000</m:t>
                          </m:r>
                        </m:num>
                        <m:den>
                          <m:r>
                            <a:rPr lang="nl-NL" b="0" i="1" smtClean="0">
                              <a:latin typeface="Cambria Math" panose="02040503050406030204" pitchFamily="18" charset="0"/>
                            </a:rPr>
                            <m:t>100</m:t>
                          </m:r>
                        </m:den>
                      </m:f>
                      <m:r>
                        <a:rPr lang="nl-NL" b="0" i="1" smtClean="0">
                          <a:latin typeface="Cambria Math" panose="02040503050406030204" pitchFamily="18" charset="0"/>
                        </a:rPr>
                        <m:t>=880</m:t>
                      </m:r>
                    </m:oMath>
                  </m:oMathPara>
                </a14:m>
                <a:endParaRPr lang="nl-BE" dirty="0"/>
              </a:p>
            </p:txBody>
          </p:sp>
        </mc:Choice>
        <mc:Fallback xmlns="">
          <p:sp>
            <p:nvSpPr>
              <p:cNvPr id="16" name="Tekstvak 15">
                <a:extLst>
                  <a:ext uri="{FF2B5EF4-FFF2-40B4-BE49-F238E27FC236}">
                    <a16:creationId xmlns:a16="http://schemas.microsoft.com/office/drawing/2014/main" id="{5CFBF687-39CC-46B7-8A95-8431E28427E8}"/>
                  </a:ext>
                </a:extLst>
              </p:cNvPr>
              <p:cNvSpPr txBox="1">
                <a:spLocks noRot="1" noChangeAspect="1" noMove="1" noResize="1" noEditPoints="1" noAdjustHandles="1" noChangeArrowheads="1" noChangeShapeType="1" noTextEdit="1"/>
              </p:cNvSpPr>
              <p:nvPr/>
            </p:nvSpPr>
            <p:spPr>
              <a:xfrm>
                <a:off x="6900818" y="3141760"/>
                <a:ext cx="2069734" cy="520399"/>
              </a:xfrm>
              <a:prstGeom prst="rect">
                <a:avLst/>
              </a:prstGeom>
              <a:blipFill>
                <a:blip r:embed="rId7"/>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7" name="Tekstvak 16">
                <a:extLst>
                  <a:ext uri="{FF2B5EF4-FFF2-40B4-BE49-F238E27FC236}">
                    <a16:creationId xmlns:a16="http://schemas.microsoft.com/office/drawing/2014/main" id="{03539963-C831-415A-98CD-A5318BB63DFA}"/>
                  </a:ext>
                </a:extLst>
              </p:cNvPr>
              <p:cNvSpPr txBox="1"/>
              <p:nvPr/>
            </p:nvSpPr>
            <p:spPr>
              <a:xfrm>
                <a:off x="6434554" y="3874797"/>
                <a:ext cx="3560795" cy="6183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𝑛𝑖𝑒𝑢𝑤</m:t>
                          </m:r>
                          <m:r>
                            <a:rPr lang="nl-NL" b="0" i="1" smtClean="0">
                              <a:latin typeface="Cambria Math" panose="02040503050406030204" pitchFamily="18" charset="0"/>
                            </a:rPr>
                            <m:t>−</m:t>
                          </m:r>
                          <m:r>
                            <a:rPr lang="nl-NL" b="0" i="1" smtClean="0">
                              <a:latin typeface="Cambria Math" panose="02040503050406030204" pitchFamily="18" charset="0"/>
                            </a:rPr>
                            <m:t>𝑜𝑢𝑑</m:t>
                          </m:r>
                        </m:num>
                        <m:den>
                          <m:r>
                            <a:rPr lang="nl-NL" b="0" i="1" smtClean="0">
                              <a:latin typeface="Cambria Math" panose="02040503050406030204" pitchFamily="18" charset="0"/>
                            </a:rPr>
                            <m:t>𝑜𝑢𝑑</m:t>
                          </m:r>
                        </m:den>
                      </m:f>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2000−880</m:t>
                          </m:r>
                        </m:num>
                        <m:den>
                          <m:r>
                            <a:rPr lang="nl-NL" b="0" i="1" smtClean="0">
                              <a:latin typeface="Cambria Math" panose="02040503050406030204" pitchFamily="18" charset="0"/>
                            </a:rPr>
                            <m:t>880</m:t>
                          </m:r>
                        </m:den>
                      </m:f>
                    </m:oMath>
                  </m:oMathPara>
                </a14:m>
                <a:endParaRPr lang="nl-BE" dirty="0"/>
              </a:p>
            </p:txBody>
          </p:sp>
        </mc:Choice>
        <mc:Fallback xmlns="">
          <p:sp>
            <p:nvSpPr>
              <p:cNvPr id="17" name="Tekstvak 16">
                <a:extLst>
                  <a:ext uri="{FF2B5EF4-FFF2-40B4-BE49-F238E27FC236}">
                    <a16:creationId xmlns:a16="http://schemas.microsoft.com/office/drawing/2014/main" id="{03539963-C831-415A-98CD-A5318BB63DFA}"/>
                  </a:ext>
                </a:extLst>
              </p:cNvPr>
              <p:cNvSpPr txBox="1">
                <a:spLocks noRot="1" noChangeAspect="1" noMove="1" noResize="1" noEditPoints="1" noAdjustHandles="1" noChangeArrowheads="1" noChangeShapeType="1" noTextEdit="1"/>
              </p:cNvSpPr>
              <p:nvPr/>
            </p:nvSpPr>
            <p:spPr>
              <a:xfrm>
                <a:off x="6434554" y="3874797"/>
                <a:ext cx="3560795" cy="618311"/>
              </a:xfrm>
              <a:prstGeom prst="rect">
                <a:avLst/>
              </a:prstGeom>
              <a:blipFill>
                <a:blip r:embed="rId8"/>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6080640A-2471-4CEE-9502-A56B00278A47}"/>
                  </a:ext>
                </a:extLst>
              </p:cNvPr>
              <p:cNvSpPr txBox="1"/>
              <p:nvPr/>
            </p:nvSpPr>
            <p:spPr>
              <a:xfrm>
                <a:off x="8214951" y="4597349"/>
                <a:ext cx="803105"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1120</m:t>
                          </m:r>
                        </m:num>
                        <m:den>
                          <m:r>
                            <a:rPr lang="nl-NL" b="0" i="1" smtClean="0">
                              <a:latin typeface="Cambria Math" panose="02040503050406030204" pitchFamily="18" charset="0"/>
                            </a:rPr>
                            <m:t>880</m:t>
                          </m:r>
                        </m:den>
                      </m:f>
                    </m:oMath>
                  </m:oMathPara>
                </a14:m>
                <a:endParaRPr lang="nl-BE" dirty="0"/>
              </a:p>
            </p:txBody>
          </p:sp>
        </mc:Choice>
        <mc:Fallback xmlns="">
          <p:sp>
            <p:nvSpPr>
              <p:cNvPr id="18" name="Tekstvak 17">
                <a:extLst>
                  <a:ext uri="{FF2B5EF4-FFF2-40B4-BE49-F238E27FC236}">
                    <a16:creationId xmlns:a16="http://schemas.microsoft.com/office/drawing/2014/main" id="{6080640A-2471-4CEE-9502-A56B00278A47}"/>
                  </a:ext>
                </a:extLst>
              </p:cNvPr>
              <p:cNvSpPr txBox="1">
                <a:spLocks noRot="1" noChangeAspect="1" noMove="1" noResize="1" noEditPoints="1" noAdjustHandles="1" noChangeArrowheads="1" noChangeShapeType="1" noTextEdit="1"/>
              </p:cNvSpPr>
              <p:nvPr/>
            </p:nvSpPr>
            <p:spPr>
              <a:xfrm>
                <a:off x="8214951" y="4597349"/>
                <a:ext cx="803105" cy="520399"/>
              </a:xfrm>
              <a:prstGeom prst="rect">
                <a:avLst/>
              </a:prstGeom>
              <a:blipFill>
                <a:blip r:embed="rId9"/>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9" name="Tekstvak 18">
                <a:extLst>
                  <a:ext uri="{FF2B5EF4-FFF2-40B4-BE49-F238E27FC236}">
                    <a16:creationId xmlns:a16="http://schemas.microsoft.com/office/drawing/2014/main" id="{5F8C5101-C273-446A-AD76-B4CBF8848BAB}"/>
                  </a:ext>
                </a:extLst>
              </p:cNvPr>
              <p:cNvSpPr txBox="1"/>
              <p:nvPr/>
            </p:nvSpPr>
            <p:spPr>
              <a:xfrm>
                <a:off x="8243004" y="5289777"/>
                <a:ext cx="15501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=1,27 27 27…</m:t>
                      </m:r>
                    </m:oMath>
                  </m:oMathPara>
                </a14:m>
                <a:endParaRPr lang="nl-BE" dirty="0"/>
              </a:p>
            </p:txBody>
          </p:sp>
        </mc:Choice>
        <mc:Fallback xmlns="">
          <p:sp>
            <p:nvSpPr>
              <p:cNvPr id="19" name="Tekstvak 18">
                <a:extLst>
                  <a:ext uri="{FF2B5EF4-FFF2-40B4-BE49-F238E27FC236}">
                    <a16:creationId xmlns:a16="http://schemas.microsoft.com/office/drawing/2014/main" id="{5F8C5101-C273-446A-AD76-B4CBF8848BAB}"/>
                  </a:ext>
                </a:extLst>
              </p:cNvPr>
              <p:cNvSpPr txBox="1">
                <a:spLocks noRot="1" noChangeAspect="1" noMove="1" noResize="1" noEditPoints="1" noAdjustHandles="1" noChangeArrowheads="1" noChangeShapeType="1" noTextEdit="1"/>
              </p:cNvSpPr>
              <p:nvPr/>
            </p:nvSpPr>
            <p:spPr>
              <a:xfrm>
                <a:off x="8243004" y="5289777"/>
                <a:ext cx="1550103" cy="276999"/>
              </a:xfrm>
              <a:prstGeom prst="rect">
                <a:avLst/>
              </a:prstGeom>
              <a:blipFill>
                <a:blip r:embed="rId10"/>
                <a:stretch>
                  <a:fillRect l="-1181" b="-6667"/>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0" name="Tekstvak 19">
                <a:extLst>
                  <a:ext uri="{FF2B5EF4-FFF2-40B4-BE49-F238E27FC236}">
                    <a16:creationId xmlns:a16="http://schemas.microsoft.com/office/drawing/2014/main" id="{6FFF055C-BD5D-4F88-A9FD-E819461CDFF3}"/>
                  </a:ext>
                </a:extLst>
              </p:cNvPr>
              <p:cNvSpPr txBox="1"/>
              <p:nvPr/>
            </p:nvSpPr>
            <p:spPr>
              <a:xfrm>
                <a:off x="6299656" y="5868184"/>
                <a:ext cx="6495586" cy="646331"/>
              </a:xfrm>
              <a:prstGeom prst="rect">
                <a:avLst/>
              </a:prstGeom>
              <a:noFill/>
            </p:spPr>
            <p:txBody>
              <a:bodyPr wrap="square" rtlCol="0">
                <a:spAutoFit/>
              </a:bodyPr>
              <a:lstStyle/>
              <a:p>
                <a:r>
                  <a:rPr lang="nl-NL" dirty="0"/>
                  <a:t>Antwoord:</a:t>
                </a:r>
              </a:p>
              <a:p>
                <a:r>
                  <a:rPr lang="nl-NL" b="1" dirty="0"/>
                  <a:t>In medische teksten komt het woord </a:t>
                </a:r>
                <a14:m>
                  <m:oMath xmlns:m="http://schemas.openxmlformats.org/officeDocument/2006/math">
                    <m:sSub>
                      <m:sSubPr>
                        <m:ctrlPr>
                          <a:rPr lang="nl-NL" b="1" i="1" smtClean="0">
                            <a:latin typeface="Cambria Math" panose="02040503050406030204" pitchFamily="18" charset="0"/>
                          </a:rPr>
                        </m:ctrlPr>
                      </m:sSubPr>
                      <m:e>
                        <m:r>
                          <a:rPr lang="nl-NL" b="1" i="1" smtClean="0">
                            <a:latin typeface="Cambria Math" panose="02040503050406030204" pitchFamily="18" charset="0"/>
                          </a:rPr>
                          <m:t>𝒘</m:t>
                        </m:r>
                      </m:e>
                      <m:sub>
                        <m:r>
                          <a:rPr lang="nl-NL" b="1" i="1" smtClean="0">
                            <a:latin typeface="Cambria Math" panose="02040503050406030204" pitchFamily="18" charset="0"/>
                          </a:rPr>
                          <m:t>𝟏𝟎𝟎</m:t>
                        </m:r>
                      </m:sub>
                    </m:sSub>
                  </m:oMath>
                </a14:m>
                <a:r>
                  <a:rPr lang="nl-BE" b="1" dirty="0"/>
                  <a:t>  127% vaker voor.</a:t>
                </a:r>
              </a:p>
            </p:txBody>
          </p:sp>
        </mc:Choice>
        <mc:Fallback xmlns="">
          <p:sp>
            <p:nvSpPr>
              <p:cNvPr id="20" name="Tekstvak 19">
                <a:extLst>
                  <a:ext uri="{FF2B5EF4-FFF2-40B4-BE49-F238E27FC236}">
                    <a16:creationId xmlns:a16="http://schemas.microsoft.com/office/drawing/2014/main" id="{6FFF055C-BD5D-4F88-A9FD-E819461CDFF3}"/>
                  </a:ext>
                </a:extLst>
              </p:cNvPr>
              <p:cNvSpPr txBox="1">
                <a:spLocks noRot="1" noChangeAspect="1" noMove="1" noResize="1" noEditPoints="1" noAdjustHandles="1" noChangeArrowheads="1" noChangeShapeType="1" noTextEdit="1"/>
              </p:cNvSpPr>
              <p:nvPr/>
            </p:nvSpPr>
            <p:spPr>
              <a:xfrm>
                <a:off x="6299656" y="5868184"/>
                <a:ext cx="6495586" cy="646331"/>
              </a:xfrm>
              <a:prstGeom prst="rect">
                <a:avLst/>
              </a:prstGeom>
              <a:blipFill>
                <a:blip r:embed="rId11"/>
                <a:stretch>
                  <a:fillRect l="-750" t="-5660" b="-14151"/>
                </a:stretch>
              </a:blipFill>
            </p:spPr>
            <p:txBody>
              <a:bodyPr/>
              <a:lstStyle/>
              <a:p>
                <a:r>
                  <a:rPr lang="nl-BE">
                    <a:noFill/>
                  </a:rPr>
                  <a:t> </a:t>
                </a:r>
              </a:p>
            </p:txBody>
          </p:sp>
        </mc:Fallback>
      </mc:AlternateContent>
    </p:spTree>
    <p:extLst>
      <p:ext uri="{BB962C8B-B14F-4D97-AF65-F5344CB8AC3E}">
        <p14:creationId xmlns:p14="http://schemas.microsoft.com/office/powerpoint/2010/main" val="121633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35CBE8F-BABF-4BE7-A7B2-A2E31B2689A9}"/>
              </a:ext>
            </a:extLst>
          </p:cNvPr>
          <p:cNvPicPr>
            <a:picLocks noChangeAspect="1"/>
          </p:cNvPicPr>
          <p:nvPr/>
        </p:nvPicPr>
        <p:blipFill>
          <a:blip r:embed="rId2"/>
          <a:stretch>
            <a:fillRect/>
          </a:stretch>
        </p:blipFill>
        <p:spPr>
          <a:xfrm>
            <a:off x="0" y="0"/>
            <a:ext cx="7472426" cy="3838575"/>
          </a:xfrm>
          <a:prstGeom prst="rect">
            <a:avLst/>
          </a:prstGeom>
        </p:spPr>
      </p:pic>
      <p:pic>
        <p:nvPicPr>
          <p:cNvPr id="5" name="Afbeelding 4">
            <a:extLst>
              <a:ext uri="{FF2B5EF4-FFF2-40B4-BE49-F238E27FC236}">
                <a16:creationId xmlns:a16="http://schemas.microsoft.com/office/drawing/2014/main" id="{BF716140-6615-4490-A275-CD1922EB6CBA}"/>
              </a:ext>
            </a:extLst>
          </p:cNvPr>
          <p:cNvPicPr>
            <a:picLocks noChangeAspect="1"/>
          </p:cNvPicPr>
          <p:nvPr/>
        </p:nvPicPr>
        <p:blipFill rotWithShape="1">
          <a:blip r:embed="rId3"/>
          <a:srcRect t="72000"/>
          <a:stretch/>
        </p:blipFill>
        <p:spPr>
          <a:xfrm>
            <a:off x="342900" y="3984121"/>
            <a:ext cx="4998678" cy="1354249"/>
          </a:xfrm>
          <a:prstGeom prst="rect">
            <a:avLst/>
          </a:prstGeom>
        </p:spPr>
      </p:pic>
      <p:pic>
        <p:nvPicPr>
          <p:cNvPr id="6" name="Afbeelding 5">
            <a:extLst>
              <a:ext uri="{FF2B5EF4-FFF2-40B4-BE49-F238E27FC236}">
                <a16:creationId xmlns:a16="http://schemas.microsoft.com/office/drawing/2014/main" id="{229619EC-4DF5-44EA-80E9-EC0D8E29942E}"/>
              </a:ext>
            </a:extLst>
          </p:cNvPr>
          <p:cNvPicPr>
            <a:picLocks noChangeAspect="1"/>
          </p:cNvPicPr>
          <p:nvPr/>
        </p:nvPicPr>
        <p:blipFill rotWithShape="1">
          <a:blip r:embed="rId3"/>
          <a:srcRect r="7934" b="28457"/>
          <a:stretch/>
        </p:blipFill>
        <p:spPr>
          <a:xfrm>
            <a:off x="7589897" y="0"/>
            <a:ext cx="4602103" cy="3460246"/>
          </a:xfrm>
          <a:prstGeom prst="rect">
            <a:avLst/>
          </a:prstGeom>
        </p:spPr>
      </p:pic>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BD593D02-9344-4EED-9AF1-1A5963BA2024}"/>
                  </a:ext>
                </a:extLst>
              </p:cNvPr>
              <p:cNvSpPr txBox="1"/>
              <p:nvPr/>
            </p:nvSpPr>
            <p:spPr>
              <a:xfrm>
                <a:off x="5609763" y="3741522"/>
                <a:ext cx="6705600" cy="485197"/>
              </a:xfrm>
              <a:prstGeom prst="rect">
                <a:avLst/>
              </a:prstGeom>
              <a:noFill/>
            </p:spPr>
            <p:txBody>
              <a:bodyPr wrap="square" rtlCol="0">
                <a:spAutoFit/>
              </a:bodyPr>
              <a:lstStyle/>
              <a:p>
                <a:r>
                  <a:rPr lang="nl-NL" dirty="0"/>
                  <a:t>Gemiddelde vangafstand </a:t>
                </a:r>
                <a14:m>
                  <m:oMath xmlns:m="http://schemas.openxmlformats.org/officeDocument/2006/math">
                    <m:r>
                      <a:rPr lang="nl-NL" i="1" dirty="0" smtClean="0">
                        <a:latin typeface="Cambria Math" panose="02040503050406030204" pitchFamily="18" charset="0"/>
                      </a:rPr>
                      <m:t>=</m:t>
                    </m:r>
                    <m:f>
                      <m:fPr>
                        <m:ctrlPr>
                          <a:rPr lang="nl-NL" b="0" i="1" dirty="0" smtClean="0">
                            <a:latin typeface="Cambria Math" panose="02040503050406030204" pitchFamily="18" charset="0"/>
                          </a:rPr>
                        </m:ctrlPr>
                      </m:fPr>
                      <m:num>
                        <m:r>
                          <a:rPr lang="nl-NL" b="0" i="1" dirty="0" smtClean="0">
                            <a:latin typeface="Cambria Math" panose="02040503050406030204" pitchFamily="18" charset="0"/>
                          </a:rPr>
                          <m:t>16,2+17,2+16,1+16,7+16,8</m:t>
                        </m:r>
                      </m:num>
                      <m:den>
                        <m:r>
                          <a:rPr lang="nl-NL" b="0" i="1" dirty="0" smtClean="0">
                            <a:latin typeface="Cambria Math" panose="02040503050406030204" pitchFamily="18" charset="0"/>
                          </a:rPr>
                          <m:t>5</m:t>
                        </m:r>
                      </m:den>
                    </m:f>
                    <m:r>
                      <a:rPr lang="nl-NL" b="0" i="1" dirty="0" smtClean="0">
                        <a:latin typeface="Cambria Math" panose="02040503050406030204" pitchFamily="18" charset="0"/>
                      </a:rPr>
                      <m:t>=16,6</m:t>
                    </m:r>
                  </m:oMath>
                </a14:m>
                <a:r>
                  <a:rPr lang="nl-NL" dirty="0"/>
                  <a:t> </a:t>
                </a:r>
                <a:endParaRPr lang="nl-BE" dirty="0"/>
              </a:p>
            </p:txBody>
          </p:sp>
        </mc:Choice>
        <mc:Fallback xmlns="">
          <p:sp>
            <p:nvSpPr>
              <p:cNvPr id="7" name="Tekstvak 6">
                <a:extLst>
                  <a:ext uri="{FF2B5EF4-FFF2-40B4-BE49-F238E27FC236}">
                    <a16:creationId xmlns:a16="http://schemas.microsoft.com/office/drawing/2014/main" id="{BD593D02-9344-4EED-9AF1-1A5963BA2024}"/>
                  </a:ext>
                </a:extLst>
              </p:cNvPr>
              <p:cNvSpPr txBox="1">
                <a:spLocks noRot="1" noChangeAspect="1" noMove="1" noResize="1" noEditPoints="1" noAdjustHandles="1" noChangeArrowheads="1" noChangeShapeType="1" noTextEdit="1"/>
              </p:cNvSpPr>
              <p:nvPr/>
            </p:nvSpPr>
            <p:spPr>
              <a:xfrm>
                <a:off x="5609763" y="3741522"/>
                <a:ext cx="6705600" cy="485197"/>
              </a:xfrm>
              <a:prstGeom prst="rect">
                <a:avLst/>
              </a:prstGeom>
              <a:blipFill>
                <a:blip r:embed="rId4"/>
                <a:stretch>
                  <a:fillRect l="-727" b="-8861"/>
                </a:stretch>
              </a:blipFill>
            </p:spPr>
            <p:txBody>
              <a:bodyPr/>
              <a:lstStyle/>
              <a:p>
                <a:r>
                  <a:rPr lang="nl-BE">
                    <a:noFill/>
                  </a:rPr>
                  <a:t> </a:t>
                </a:r>
              </a:p>
            </p:txBody>
          </p:sp>
        </mc:Fallback>
      </mc:AlternateContent>
      <p:sp>
        <p:nvSpPr>
          <p:cNvPr id="8" name="Tekstvak 7">
            <a:extLst>
              <a:ext uri="{FF2B5EF4-FFF2-40B4-BE49-F238E27FC236}">
                <a16:creationId xmlns:a16="http://schemas.microsoft.com/office/drawing/2014/main" id="{CDD26EFA-708B-4D76-94AC-3B118723B678}"/>
              </a:ext>
            </a:extLst>
          </p:cNvPr>
          <p:cNvSpPr txBox="1"/>
          <p:nvPr/>
        </p:nvSpPr>
        <p:spPr>
          <a:xfrm>
            <a:off x="5623493" y="4323329"/>
            <a:ext cx="3932807" cy="369332"/>
          </a:xfrm>
          <a:prstGeom prst="rect">
            <a:avLst/>
          </a:prstGeom>
          <a:noFill/>
        </p:spPr>
        <p:txBody>
          <a:bodyPr wrap="square" rtlCol="0">
            <a:spAutoFit/>
          </a:bodyPr>
          <a:lstStyle/>
          <a:p>
            <a:r>
              <a:rPr lang="nl-NL" dirty="0"/>
              <a:t>Lineair interpoleren tussen 16 en 18</a:t>
            </a:r>
            <a:endParaRPr lang="nl-BE" dirty="0"/>
          </a:p>
        </p:txBody>
      </p:sp>
      <p:sp>
        <p:nvSpPr>
          <p:cNvPr id="9" name="Tekstvak 8">
            <a:extLst>
              <a:ext uri="{FF2B5EF4-FFF2-40B4-BE49-F238E27FC236}">
                <a16:creationId xmlns:a16="http://schemas.microsoft.com/office/drawing/2014/main" id="{BA368F4C-E97C-41A5-AB9D-4DB7ED4BD981}"/>
              </a:ext>
            </a:extLst>
          </p:cNvPr>
          <p:cNvSpPr txBox="1"/>
          <p:nvPr/>
        </p:nvSpPr>
        <p:spPr>
          <a:xfrm>
            <a:off x="9890948" y="736847"/>
            <a:ext cx="2200438" cy="692458"/>
          </a:xfrm>
          <a:prstGeom prst="rect">
            <a:avLst/>
          </a:prstGeom>
          <a:noFill/>
          <a:ln w="38100">
            <a:solidFill>
              <a:srgbClr val="FF0000"/>
            </a:solidFill>
          </a:ln>
        </p:spPr>
        <p:txBody>
          <a:bodyPr wrap="square" rtlCol="0">
            <a:spAutoFit/>
          </a:bodyPr>
          <a:lstStyle/>
          <a:p>
            <a:endParaRPr lang="nl-BE" dirty="0"/>
          </a:p>
        </p:txBody>
      </p:sp>
      <p:sp>
        <p:nvSpPr>
          <p:cNvPr id="10" name="Tekstvak 9">
            <a:extLst>
              <a:ext uri="{FF2B5EF4-FFF2-40B4-BE49-F238E27FC236}">
                <a16:creationId xmlns:a16="http://schemas.microsoft.com/office/drawing/2014/main" id="{F42B31C5-BAED-485E-A851-EB199C2214F0}"/>
              </a:ext>
            </a:extLst>
          </p:cNvPr>
          <p:cNvSpPr txBox="1"/>
          <p:nvPr/>
        </p:nvSpPr>
        <p:spPr>
          <a:xfrm>
            <a:off x="5609763" y="4882718"/>
            <a:ext cx="5273336" cy="369332"/>
          </a:xfrm>
          <a:prstGeom prst="rect">
            <a:avLst/>
          </a:prstGeom>
          <a:noFill/>
        </p:spPr>
        <p:txBody>
          <a:bodyPr wrap="square" rtlCol="0">
            <a:spAutoFit/>
          </a:bodyPr>
          <a:lstStyle/>
          <a:p>
            <a:r>
              <a:rPr lang="nl-NL" dirty="0"/>
              <a:t>2 cm komt overeen met 11 milliseconden  </a:t>
            </a:r>
            <a:endParaRPr lang="nl-BE" dirty="0"/>
          </a:p>
        </p:txBody>
      </p:sp>
      <p:sp>
        <p:nvSpPr>
          <p:cNvPr id="11" name="Tekstvak 10">
            <a:extLst>
              <a:ext uri="{FF2B5EF4-FFF2-40B4-BE49-F238E27FC236}">
                <a16:creationId xmlns:a16="http://schemas.microsoft.com/office/drawing/2014/main" id="{0504AD8A-9D93-4E90-BDEB-79657051A6B3}"/>
              </a:ext>
            </a:extLst>
          </p:cNvPr>
          <p:cNvSpPr txBox="1"/>
          <p:nvPr/>
        </p:nvSpPr>
        <p:spPr>
          <a:xfrm>
            <a:off x="5609763" y="5252050"/>
            <a:ext cx="5273336" cy="369332"/>
          </a:xfrm>
          <a:prstGeom prst="rect">
            <a:avLst/>
          </a:prstGeom>
          <a:noFill/>
        </p:spPr>
        <p:txBody>
          <a:bodyPr wrap="square" rtlCol="0">
            <a:spAutoFit/>
          </a:bodyPr>
          <a:lstStyle/>
          <a:p>
            <a:r>
              <a:rPr lang="nl-NL" dirty="0"/>
              <a:t>0,2 cm komt overeen met 1,1 milliseconden  </a:t>
            </a:r>
            <a:endParaRPr lang="nl-BE" dirty="0"/>
          </a:p>
        </p:txBody>
      </p:sp>
      <p:sp>
        <p:nvSpPr>
          <p:cNvPr id="12" name="Tekstvak 11">
            <a:extLst>
              <a:ext uri="{FF2B5EF4-FFF2-40B4-BE49-F238E27FC236}">
                <a16:creationId xmlns:a16="http://schemas.microsoft.com/office/drawing/2014/main" id="{C61781EE-E396-4544-8814-0CE41B8F72DD}"/>
              </a:ext>
            </a:extLst>
          </p:cNvPr>
          <p:cNvSpPr txBox="1"/>
          <p:nvPr/>
        </p:nvSpPr>
        <p:spPr>
          <a:xfrm>
            <a:off x="5609763" y="5621382"/>
            <a:ext cx="5273336" cy="369332"/>
          </a:xfrm>
          <a:prstGeom prst="rect">
            <a:avLst/>
          </a:prstGeom>
          <a:noFill/>
        </p:spPr>
        <p:txBody>
          <a:bodyPr wrap="square" rtlCol="0">
            <a:spAutoFit/>
          </a:bodyPr>
          <a:lstStyle/>
          <a:p>
            <a:r>
              <a:rPr lang="nl-NL" dirty="0"/>
              <a:t>0,6 cm komt overeen met 3,3 milliseconden  </a:t>
            </a:r>
            <a:endParaRPr lang="nl-BE" dirty="0"/>
          </a:p>
        </p:txBody>
      </p:sp>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AEB0B0B4-D647-49A9-B8CA-8E560B3E5229}"/>
                  </a:ext>
                </a:extLst>
              </p:cNvPr>
              <p:cNvSpPr txBox="1"/>
              <p:nvPr/>
            </p:nvSpPr>
            <p:spPr>
              <a:xfrm>
                <a:off x="5609763" y="6036880"/>
                <a:ext cx="5656000" cy="646331"/>
              </a:xfrm>
              <a:prstGeom prst="rect">
                <a:avLst/>
              </a:prstGeom>
              <a:noFill/>
            </p:spPr>
            <p:txBody>
              <a:bodyPr wrap="square" rtlCol="0">
                <a:spAutoFit/>
              </a:bodyPr>
              <a:lstStyle/>
              <a:p>
                <a:r>
                  <a:rPr lang="nl-NL" b="1" dirty="0"/>
                  <a:t>Bij een gem. vangafstand van 16,6 hoort een reactietijd van 184,3 milliseconden</a:t>
                </a:r>
                <a14:m>
                  <m:oMath xmlns:m="http://schemas.openxmlformats.org/officeDocument/2006/math">
                    <m:r>
                      <a:rPr lang="nl-NL" b="1" i="1" smtClean="0">
                        <a:latin typeface="Cambria Math" panose="02040503050406030204" pitchFamily="18" charset="0"/>
                        <a:ea typeface="Cambria Math" panose="02040503050406030204" pitchFamily="18" charset="0"/>
                      </a:rPr>
                      <m:t>≈</m:t>
                    </m:r>
                    <m:r>
                      <a:rPr lang="nl-NL" b="1" i="1" smtClean="0">
                        <a:latin typeface="Cambria Math" panose="02040503050406030204" pitchFamily="18" charset="0"/>
                        <a:ea typeface="Cambria Math" panose="02040503050406030204" pitchFamily="18" charset="0"/>
                      </a:rPr>
                      <m:t>𝟏𝟖𝟒</m:t>
                    </m:r>
                  </m:oMath>
                </a14:m>
                <a:r>
                  <a:rPr lang="nl-BE" b="1" dirty="0"/>
                  <a:t> milliseconden.</a:t>
                </a:r>
              </a:p>
            </p:txBody>
          </p:sp>
        </mc:Choice>
        <mc:Fallback xmlns="">
          <p:sp>
            <p:nvSpPr>
              <p:cNvPr id="13" name="Tekstvak 12">
                <a:extLst>
                  <a:ext uri="{FF2B5EF4-FFF2-40B4-BE49-F238E27FC236}">
                    <a16:creationId xmlns:a16="http://schemas.microsoft.com/office/drawing/2014/main" id="{AEB0B0B4-D647-49A9-B8CA-8E560B3E5229}"/>
                  </a:ext>
                </a:extLst>
              </p:cNvPr>
              <p:cNvSpPr txBox="1">
                <a:spLocks noRot="1" noChangeAspect="1" noMove="1" noResize="1" noEditPoints="1" noAdjustHandles="1" noChangeArrowheads="1" noChangeShapeType="1" noTextEdit="1"/>
              </p:cNvSpPr>
              <p:nvPr/>
            </p:nvSpPr>
            <p:spPr>
              <a:xfrm>
                <a:off x="5609763" y="6036880"/>
                <a:ext cx="5656000" cy="646331"/>
              </a:xfrm>
              <a:prstGeom prst="rect">
                <a:avLst/>
              </a:prstGeom>
              <a:blipFill>
                <a:blip r:embed="rId5"/>
                <a:stretch>
                  <a:fillRect l="-862" t="-4717" b="-14151"/>
                </a:stretch>
              </a:blipFill>
            </p:spPr>
            <p:txBody>
              <a:bodyPr/>
              <a:lstStyle/>
              <a:p>
                <a:r>
                  <a:rPr lang="nl-BE">
                    <a:noFill/>
                  </a:rPr>
                  <a:t> </a:t>
                </a:r>
              </a:p>
            </p:txBody>
          </p:sp>
        </mc:Fallback>
      </mc:AlternateContent>
    </p:spTree>
    <p:extLst>
      <p:ext uri="{BB962C8B-B14F-4D97-AF65-F5344CB8AC3E}">
        <p14:creationId xmlns:p14="http://schemas.microsoft.com/office/powerpoint/2010/main" val="202845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FC5F8A1-F8B5-4F69-90EC-93D27269C63E}"/>
              </a:ext>
            </a:extLst>
          </p:cNvPr>
          <p:cNvPicPr>
            <a:picLocks noChangeAspect="1"/>
          </p:cNvPicPr>
          <p:nvPr/>
        </p:nvPicPr>
        <p:blipFill rotWithShape="1">
          <a:blip r:embed="rId2"/>
          <a:srcRect b="21298"/>
          <a:stretch/>
        </p:blipFill>
        <p:spPr>
          <a:xfrm>
            <a:off x="0" y="0"/>
            <a:ext cx="6222723" cy="4101483"/>
          </a:xfrm>
          <a:prstGeom prst="rect">
            <a:avLst/>
          </a:prstGeom>
        </p:spPr>
      </p:pic>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DDC746A2-9B54-4A0F-933A-F3F07895841B}"/>
                  </a:ext>
                </a:extLst>
              </p:cNvPr>
              <p:cNvSpPr txBox="1"/>
              <p:nvPr/>
            </p:nvSpPr>
            <p:spPr>
              <a:xfrm>
                <a:off x="656947" y="4429958"/>
                <a:ext cx="2721771"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i="1">
                              <a:latin typeface="Cambria Math" panose="02040503050406030204" pitchFamily="18" charset="0"/>
                            </a:rPr>
                          </m:ctrlPr>
                        </m:sSubPr>
                        <m:e>
                          <m:r>
                            <a:rPr lang="nl-NL" i="1">
                              <a:latin typeface="Cambria Math" panose="02040503050406030204" pitchFamily="18" charset="0"/>
                            </a:rPr>
                            <m:t>𝐸</m:t>
                          </m:r>
                        </m:e>
                        <m:sub>
                          <m:r>
                            <a:rPr lang="nl-NL" i="1">
                              <a:latin typeface="Cambria Math" panose="02040503050406030204" pitchFamily="18" charset="0"/>
                            </a:rPr>
                            <m:t>𝑊</m:t>
                          </m:r>
                        </m:sub>
                      </m:sSub>
                      <m:r>
                        <a:rPr lang="nl-NL" i="1">
                          <a:latin typeface="Cambria Math" panose="02040503050406030204" pitchFamily="18" charset="0"/>
                        </a:rPr>
                        <m:t>=</m:t>
                      </m:r>
                      <m:f>
                        <m:fPr>
                          <m:ctrlPr>
                            <a:rPr lang="nl-NL" i="1">
                              <a:latin typeface="Cambria Math" panose="02040503050406030204" pitchFamily="18" charset="0"/>
                            </a:rPr>
                          </m:ctrlPr>
                        </m:fPr>
                        <m:num>
                          <m:r>
                            <a:rPr lang="nl-NL" i="1">
                              <a:latin typeface="Cambria Math" panose="02040503050406030204" pitchFamily="18" charset="0"/>
                            </a:rPr>
                            <m:t>0,74</m:t>
                          </m:r>
                        </m:num>
                        <m:den>
                          <m:r>
                            <a:rPr lang="nl-NL" i="1">
                              <a:latin typeface="Cambria Math" panose="02040503050406030204" pitchFamily="18" charset="0"/>
                            </a:rPr>
                            <m:t>𝑉</m:t>
                          </m:r>
                        </m:den>
                      </m:f>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𝑝</m:t>
                      </m:r>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𝑝</m:t>
                      </m:r>
                      <m:r>
                        <a:rPr lang="nl-NL" i="1">
                          <a:latin typeface="Cambria Math" panose="02040503050406030204" pitchFamily="18" charset="0"/>
                          <a:ea typeface="Cambria Math" panose="02040503050406030204" pitchFamily="18" charset="0"/>
                        </a:rPr>
                        <m:t>∙</m:t>
                      </m:r>
                      <m:sSup>
                        <m:sSupPr>
                          <m:ctrlPr>
                            <a:rPr lang="nl-NL" i="1">
                              <a:latin typeface="Cambria Math" panose="02040503050406030204" pitchFamily="18" charset="0"/>
                              <a:ea typeface="Cambria Math" panose="02040503050406030204" pitchFamily="18" charset="0"/>
                            </a:rPr>
                          </m:ctrlPr>
                        </m:sSupPr>
                        <m:e>
                          <m:r>
                            <a:rPr lang="nl-NL" i="1">
                              <a:latin typeface="Cambria Math" panose="02040503050406030204" pitchFamily="18" charset="0"/>
                              <a:ea typeface="Cambria Math" panose="02040503050406030204" pitchFamily="18" charset="0"/>
                            </a:rPr>
                            <m:t>0,60</m:t>
                          </m:r>
                        </m:e>
                        <m:sup>
                          <m:r>
                            <a:rPr lang="nl-NL" i="1">
                              <a:latin typeface="Cambria Math" panose="02040503050406030204" pitchFamily="18" charset="0"/>
                              <a:ea typeface="Cambria Math" panose="02040503050406030204" pitchFamily="18" charset="0"/>
                            </a:rPr>
                            <m:t>𝑉</m:t>
                          </m:r>
                        </m:sup>
                      </m:sSup>
                      <m:r>
                        <a:rPr lang="nl-NL" i="1">
                          <a:latin typeface="Cambria Math" panose="02040503050406030204" pitchFamily="18" charset="0"/>
                          <a:ea typeface="Cambria Math" panose="02040503050406030204" pitchFamily="18" charset="0"/>
                        </a:rPr>
                        <m:t>)</m:t>
                      </m:r>
                    </m:oMath>
                  </m:oMathPara>
                </a14:m>
                <a:endParaRPr lang="nl-BE" dirty="0"/>
              </a:p>
            </p:txBody>
          </p:sp>
        </mc:Choice>
        <mc:Fallback xmlns="">
          <p:sp>
            <p:nvSpPr>
              <p:cNvPr id="5" name="Tekstvak 4">
                <a:extLst>
                  <a:ext uri="{FF2B5EF4-FFF2-40B4-BE49-F238E27FC236}">
                    <a16:creationId xmlns:a16="http://schemas.microsoft.com/office/drawing/2014/main" id="{DDC746A2-9B54-4A0F-933A-F3F07895841B}"/>
                  </a:ext>
                </a:extLst>
              </p:cNvPr>
              <p:cNvSpPr txBox="1">
                <a:spLocks noRot="1" noChangeAspect="1" noMove="1" noResize="1" noEditPoints="1" noAdjustHandles="1" noChangeArrowheads="1" noChangeShapeType="1" noTextEdit="1"/>
              </p:cNvSpPr>
              <p:nvPr/>
            </p:nvSpPr>
            <p:spPr>
              <a:xfrm>
                <a:off x="656947" y="4429958"/>
                <a:ext cx="2721771" cy="520463"/>
              </a:xfrm>
              <a:prstGeom prst="rect">
                <a:avLst/>
              </a:prstGeom>
              <a:blipFill>
                <a:blip r:embed="rId3"/>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480E22B5-257C-426C-ACA0-757E0BBCED82}"/>
                  </a:ext>
                </a:extLst>
              </p:cNvPr>
              <p:cNvSpPr txBox="1"/>
              <p:nvPr/>
            </p:nvSpPr>
            <p:spPr>
              <a:xfrm>
                <a:off x="656946" y="5092464"/>
                <a:ext cx="3087768" cy="5497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a:rPr lang="nl-NL" b="0" i="1" smtClean="0">
                              <a:latin typeface="Cambria Math" panose="02040503050406030204" pitchFamily="18" charset="0"/>
                            </a:rPr>
                            <m:t>𝑊</m:t>
                          </m:r>
                        </m:sub>
                      </m:sSub>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0,74</m:t>
                          </m:r>
                        </m:num>
                        <m:den>
                          <m:r>
                            <a:rPr lang="nl-NL" b="0" i="1" smtClean="0">
                              <a:latin typeface="Cambria Math" panose="02040503050406030204" pitchFamily="18" charset="0"/>
                            </a:rPr>
                            <m:t>3,6</m:t>
                          </m:r>
                        </m:den>
                      </m:f>
                      <m:r>
                        <a:rPr lang="nl-NL" b="0" i="1" smtClean="0">
                          <a:latin typeface="Cambria Math" panose="02040503050406030204" pitchFamily="18" charset="0"/>
                          <a:ea typeface="Cambria Math" panose="02040503050406030204" pitchFamily="18" charset="0"/>
                        </a:rPr>
                        <m:t>∙(65−65∙</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0,60</m:t>
                          </m:r>
                        </m:e>
                        <m:sup>
                          <m:r>
                            <a:rPr lang="nl-NL" b="0" i="1" smtClean="0">
                              <a:latin typeface="Cambria Math" panose="02040503050406030204" pitchFamily="18" charset="0"/>
                              <a:ea typeface="Cambria Math" panose="02040503050406030204" pitchFamily="18" charset="0"/>
                            </a:rPr>
                            <m:t>3,6</m:t>
                          </m:r>
                        </m:sup>
                      </m:sSup>
                      <m:r>
                        <a:rPr lang="nl-NL" b="0" i="1" smtClean="0">
                          <a:latin typeface="Cambria Math" panose="02040503050406030204" pitchFamily="18" charset="0"/>
                          <a:ea typeface="Cambria Math" panose="02040503050406030204" pitchFamily="18" charset="0"/>
                        </a:rPr>
                        <m:t>)</m:t>
                      </m:r>
                    </m:oMath>
                  </m:oMathPara>
                </a14:m>
                <a:endParaRPr lang="nl-BE" dirty="0"/>
              </a:p>
            </p:txBody>
          </p:sp>
        </mc:Choice>
        <mc:Fallback xmlns="">
          <p:sp>
            <p:nvSpPr>
              <p:cNvPr id="6" name="Tekstvak 5">
                <a:extLst>
                  <a:ext uri="{FF2B5EF4-FFF2-40B4-BE49-F238E27FC236}">
                    <a16:creationId xmlns:a16="http://schemas.microsoft.com/office/drawing/2014/main" id="{480E22B5-257C-426C-ACA0-757E0BBCED82}"/>
                  </a:ext>
                </a:extLst>
              </p:cNvPr>
              <p:cNvSpPr txBox="1">
                <a:spLocks noRot="1" noChangeAspect="1" noMove="1" noResize="1" noEditPoints="1" noAdjustHandles="1" noChangeArrowheads="1" noChangeShapeType="1" noTextEdit="1"/>
              </p:cNvSpPr>
              <p:nvPr/>
            </p:nvSpPr>
            <p:spPr>
              <a:xfrm>
                <a:off x="656946" y="5092464"/>
                <a:ext cx="3087768" cy="549702"/>
              </a:xfrm>
              <a:prstGeom prst="rect">
                <a:avLst/>
              </a:prstGeom>
              <a:blipFill>
                <a:blip r:embed="rId4"/>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FDD24CB2-88AD-4F14-802A-3A10F2104475}"/>
                  </a:ext>
                </a:extLst>
              </p:cNvPr>
              <p:cNvSpPr txBox="1"/>
              <p:nvPr/>
            </p:nvSpPr>
            <p:spPr>
              <a:xfrm>
                <a:off x="656946" y="5897013"/>
                <a:ext cx="16932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a:rPr lang="nl-NL" b="0" i="1" smtClean="0">
                              <a:latin typeface="Cambria Math" panose="02040503050406030204" pitchFamily="18" charset="0"/>
                            </a:rPr>
                            <m:t>𝑊</m:t>
                          </m:r>
                        </m:sub>
                      </m:sSub>
                      <m:r>
                        <a:rPr lang="nl-NL" b="0" i="1" smtClean="0">
                          <a:latin typeface="Cambria Math" panose="02040503050406030204" pitchFamily="18" charset="0"/>
                        </a:rPr>
                        <m:t>=11,2369…</m:t>
                      </m:r>
                    </m:oMath>
                  </m:oMathPara>
                </a14:m>
                <a:endParaRPr lang="nl-BE" dirty="0"/>
              </a:p>
            </p:txBody>
          </p:sp>
        </mc:Choice>
        <mc:Fallback xmlns="">
          <p:sp>
            <p:nvSpPr>
              <p:cNvPr id="7" name="Tekstvak 6">
                <a:extLst>
                  <a:ext uri="{FF2B5EF4-FFF2-40B4-BE49-F238E27FC236}">
                    <a16:creationId xmlns:a16="http://schemas.microsoft.com/office/drawing/2014/main" id="{FDD24CB2-88AD-4F14-802A-3A10F2104475}"/>
                  </a:ext>
                </a:extLst>
              </p:cNvPr>
              <p:cNvSpPr txBox="1">
                <a:spLocks noRot="1" noChangeAspect="1" noMove="1" noResize="1" noEditPoints="1" noAdjustHandles="1" noChangeArrowheads="1" noChangeShapeType="1" noTextEdit="1"/>
              </p:cNvSpPr>
              <p:nvPr/>
            </p:nvSpPr>
            <p:spPr>
              <a:xfrm>
                <a:off x="656946" y="5897013"/>
                <a:ext cx="1693220" cy="276999"/>
              </a:xfrm>
              <a:prstGeom prst="rect">
                <a:avLst/>
              </a:prstGeom>
              <a:blipFill>
                <a:blip r:embed="rId5"/>
                <a:stretch>
                  <a:fillRect l="-2878" b="-15217"/>
                </a:stretch>
              </a:blipFill>
            </p:spPr>
            <p:txBody>
              <a:bodyPr/>
              <a:lstStyle/>
              <a:p>
                <a:r>
                  <a:rPr lang="nl-BE">
                    <a:noFill/>
                  </a:rPr>
                  <a:t> </a:t>
                </a:r>
              </a:p>
            </p:txBody>
          </p:sp>
        </mc:Fallback>
      </mc:AlternateContent>
      <p:sp>
        <p:nvSpPr>
          <p:cNvPr id="8" name="Tekstvak 7">
            <a:extLst>
              <a:ext uri="{FF2B5EF4-FFF2-40B4-BE49-F238E27FC236}">
                <a16:creationId xmlns:a16="http://schemas.microsoft.com/office/drawing/2014/main" id="{2149B414-1121-4801-8E7C-3C64BBC31B00}"/>
              </a:ext>
            </a:extLst>
          </p:cNvPr>
          <p:cNvSpPr txBox="1"/>
          <p:nvPr/>
        </p:nvSpPr>
        <p:spPr>
          <a:xfrm>
            <a:off x="656946" y="6386363"/>
            <a:ext cx="5175682" cy="369332"/>
          </a:xfrm>
          <a:prstGeom prst="rect">
            <a:avLst/>
          </a:prstGeom>
          <a:noFill/>
        </p:spPr>
        <p:txBody>
          <a:bodyPr wrap="square" rtlCol="0">
            <a:spAutoFit/>
          </a:bodyPr>
          <a:lstStyle/>
          <a:p>
            <a:r>
              <a:rPr lang="nl-NL" b="1" dirty="0"/>
              <a:t>Er zullen 11 Elfstedentochten georganiseerd worden.</a:t>
            </a:r>
            <a:endParaRPr lang="nl-BE" b="1" dirty="0"/>
          </a:p>
        </p:txBody>
      </p:sp>
      <p:pic>
        <p:nvPicPr>
          <p:cNvPr id="9" name="Afbeelding 8">
            <a:extLst>
              <a:ext uri="{FF2B5EF4-FFF2-40B4-BE49-F238E27FC236}">
                <a16:creationId xmlns:a16="http://schemas.microsoft.com/office/drawing/2014/main" id="{506F4B07-2EAB-4CC0-8F44-83761C19E3F2}"/>
              </a:ext>
            </a:extLst>
          </p:cNvPr>
          <p:cNvPicPr>
            <a:picLocks noChangeAspect="1"/>
          </p:cNvPicPr>
          <p:nvPr/>
        </p:nvPicPr>
        <p:blipFill rotWithShape="1">
          <a:blip r:embed="rId2"/>
          <a:srcRect l="6414" t="79810" r="3657"/>
          <a:stretch/>
        </p:blipFill>
        <p:spPr>
          <a:xfrm>
            <a:off x="6595983" y="333311"/>
            <a:ext cx="5596017" cy="1052205"/>
          </a:xfrm>
          <a:prstGeom prst="rect">
            <a:avLst/>
          </a:prstGeom>
        </p:spPr>
      </p:pic>
      <mc:AlternateContent xmlns:mc="http://schemas.openxmlformats.org/markup-compatibility/2006" xmlns:a14="http://schemas.microsoft.com/office/drawing/2010/main">
        <mc:Choice Requires="a14">
          <p:sp>
            <p:nvSpPr>
              <p:cNvPr id="10" name="Rechthoek 9">
                <a:extLst>
                  <a:ext uri="{FF2B5EF4-FFF2-40B4-BE49-F238E27FC236}">
                    <a16:creationId xmlns:a16="http://schemas.microsoft.com/office/drawing/2014/main" id="{EBD447BE-CCBC-496E-8288-2DA36C1A9ABB}"/>
                  </a:ext>
                </a:extLst>
              </p:cNvPr>
              <p:cNvSpPr/>
              <p:nvPr/>
            </p:nvSpPr>
            <p:spPr>
              <a:xfrm>
                <a:off x="6595983" y="1622276"/>
                <a:ext cx="2906437"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nl-NL" i="1">
                              <a:latin typeface="Cambria Math" panose="02040503050406030204" pitchFamily="18" charset="0"/>
                            </a:rPr>
                          </m:ctrlPr>
                        </m:sSubPr>
                        <m:e>
                          <m:r>
                            <a:rPr lang="nl-NL" i="1">
                              <a:latin typeface="Cambria Math" panose="02040503050406030204" pitchFamily="18" charset="0"/>
                            </a:rPr>
                            <m:t>𝐸</m:t>
                          </m:r>
                        </m:e>
                        <m:sub>
                          <m:r>
                            <a:rPr lang="nl-NL" i="1">
                              <a:latin typeface="Cambria Math" panose="02040503050406030204" pitchFamily="18" charset="0"/>
                            </a:rPr>
                            <m:t>𝑊</m:t>
                          </m:r>
                        </m:sub>
                      </m:sSub>
                      <m:r>
                        <a:rPr lang="nl-NL" i="1">
                          <a:latin typeface="Cambria Math" panose="02040503050406030204" pitchFamily="18" charset="0"/>
                        </a:rPr>
                        <m:t>=</m:t>
                      </m:r>
                      <m:f>
                        <m:fPr>
                          <m:ctrlPr>
                            <a:rPr lang="nl-NL" i="1">
                              <a:latin typeface="Cambria Math" panose="02040503050406030204" pitchFamily="18" charset="0"/>
                            </a:rPr>
                          </m:ctrlPr>
                        </m:fPr>
                        <m:num>
                          <m:r>
                            <a:rPr lang="nl-NL" i="1">
                              <a:latin typeface="Cambria Math" panose="02040503050406030204" pitchFamily="18" charset="0"/>
                            </a:rPr>
                            <m:t>0,74</m:t>
                          </m:r>
                        </m:num>
                        <m:den>
                          <m:r>
                            <a:rPr lang="nl-NL" i="1">
                              <a:latin typeface="Cambria Math" panose="02040503050406030204" pitchFamily="18" charset="0"/>
                            </a:rPr>
                            <m:t>𝑉</m:t>
                          </m:r>
                        </m:den>
                      </m:f>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𝑝</m:t>
                      </m:r>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𝑝</m:t>
                      </m:r>
                      <m:r>
                        <a:rPr lang="nl-NL" i="1">
                          <a:latin typeface="Cambria Math" panose="02040503050406030204" pitchFamily="18" charset="0"/>
                          <a:ea typeface="Cambria Math" panose="02040503050406030204" pitchFamily="18" charset="0"/>
                        </a:rPr>
                        <m:t>∙</m:t>
                      </m:r>
                      <m:sSup>
                        <m:sSupPr>
                          <m:ctrlPr>
                            <a:rPr lang="nl-NL" i="1">
                              <a:latin typeface="Cambria Math" panose="02040503050406030204" pitchFamily="18" charset="0"/>
                              <a:ea typeface="Cambria Math" panose="02040503050406030204" pitchFamily="18" charset="0"/>
                            </a:rPr>
                          </m:ctrlPr>
                        </m:sSupPr>
                        <m:e>
                          <m:r>
                            <a:rPr lang="nl-NL" i="1">
                              <a:latin typeface="Cambria Math" panose="02040503050406030204" pitchFamily="18" charset="0"/>
                              <a:ea typeface="Cambria Math" panose="02040503050406030204" pitchFamily="18" charset="0"/>
                            </a:rPr>
                            <m:t>0,60</m:t>
                          </m:r>
                        </m:e>
                        <m:sup>
                          <m:r>
                            <a:rPr lang="nl-NL" i="1">
                              <a:latin typeface="Cambria Math" panose="02040503050406030204" pitchFamily="18" charset="0"/>
                              <a:ea typeface="Cambria Math" panose="02040503050406030204" pitchFamily="18" charset="0"/>
                            </a:rPr>
                            <m:t>𝑉</m:t>
                          </m:r>
                        </m:sup>
                      </m:sSup>
                      <m:r>
                        <a:rPr lang="nl-NL" i="1">
                          <a:latin typeface="Cambria Math" panose="02040503050406030204" pitchFamily="18" charset="0"/>
                          <a:ea typeface="Cambria Math" panose="02040503050406030204" pitchFamily="18" charset="0"/>
                        </a:rPr>
                        <m:t>)</m:t>
                      </m:r>
                    </m:oMath>
                  </m:oMathPara>
                </a14:m>
                <a:endParaRPr lang="nl-BE" dirty="0"/>
              </a:p>
            </p:txBody>
          </p:sp>
        </mc:Choice>
        <mc:Fallback xmlns="">
          <p:sp>
            <p:nvSpPr>
              <p:cNvPr id="10" name="Rechthoek 9">
                <a:extLst>
                  <a:ext uri="{FF2B5EF4-FFF2-40B4-BE49-F238E27FC236}">
                    <a16:creationId xmlns:a16="http://schemas.microsoft.com/office/drawing/2014/main" id="{EBD447BE-CCBC-496E-8288-2DA36C1A9ABB}"/>
                  </a:ext>
                </a:extLst>
              </p:cNvPr>
              <p:cNvSpPr>
                <a:spLocks noRot="1" noChangeAspect="1" noMove="1" noResize="1" noEditPoints="1" noAdjustHandles="1" noChangeArrowheads="1" noChangeShapeType="1" noTextEdit="1"/>
              </p:cNvSpPr>
              <p:nvPr/>
            </p:nvSpPr>
            <p:spPr>
              <a:xfrm>
                <a:off x="6595983" y="1622276"/>
                <a:ext cx="2906437" cy="612796"/>
              </a:xfrm>
              <a:prstGeom prst="rect">
                <a:avLst/>
              </a:prstGeom>
              <a:blipFill>
                <a:blip r:embed="rId6"/>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1" name="Rechthoek 10">
                <a:extLst>
                  <a:ext uri="{FF2B5EF4-FFF2-40B4-BE49-F238E27FC236}">
                    <a16:creationId xmlns:a16="http://schemas.microsoft.com/office/drawing/2014/main" id="{A8345177-81AF-4000-BF40-1496BFF85705}"/>
                  </a:ext>
                </a:extLst>
              </p:cNvPr>
              <p:cNvSpPr/>
              <p:nvPr/>
            </p:nvSpPr>
            <p:spPr>
              <a:xfrm>
                <a:off x="6595983" y="2359122"/>
                <a:ext cx="3021596" cy="6420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nl-NL" i="1" smtClean="0">
                              <a:latin typeface="Cambria Math" panose="02040503050406030204" pitchFamily="18" charset="0"/>
                            </a:rPr>
                          </m:ctrlPr>
                        </m:sSubPr>
                        <m:e>
                          <m:r>
                            <a:rPr lang="nl-NL" i="1">
                              <a:latin typeface="Cambria Math" panose="02040503050406030204" pitchFamily="18" charset="0"/>
                            </a:rPr>
                            <m:t>𝐸</m:t>
                          </m:r>
                        </m:e>
                        <m:sub>
                          <m:r>
                            <a:rPr lang="nl-NL" i="1">
                              <a:latin typeface="Cambria Math" panose="02040503050406030204" pitchFamily="18" charset="0"/>
                            </a:rPr>
                            <m:t>𝑊</m:t>
                          </m:r>
                        </m:sub>
                      </m:sSub>
                      <m:r>
                        <a:rPr lang="nl-NL" i="1">
                          <a:latin typeface="Cambria Math" panose="02040503050406030204" pitchFamily="18" charset="0"/>
                        </a:rPr>
                        <m:t>=</m:t>
                      </m:r>
                      <m:f>
                        <m:fPr>
                          <m:ctrlPr>
                            <a:rPr lang="nl-NL" i="1">
                              <a:latin typeface="Cambria Math" panose="02040503050406030204" pitchFamily="18" charset="0"/>
                            </a:rPr>
                          </m:ctrlPr>
                        </m:fPr>
                        <m:num>
                          <m:r>
                            <a:rPr lang="nl-NL" i="1">
                              <a:latin typeface="Cambria Math" panose="02040503050406030204" pitchFamily="18" charset="0"/>
                            </a:rPr>
                            <m:t>0,74</m:t>
                          </m:r>
                        </m:num>
                        <m:den>
                          <m:r>
                            <a:rPr lang="nl-NL" b="0" i="1" smtClean="0">
                              <a:latin typeface="Cambria Math" panose="02040503050406030204" pitchFamily="18" charset="0"/>
                            </a:rPr>
                            <m:t>3,6</m:t>
                          </m:r>
                        </m:den>
                      </m:f>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𝑝</m:t>
                      </m:r>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𝑝</m:t>
                      </m:r>
                      <m:r>
                        <a:rPr lang="nl-NL" i="1">
                          <a:latin typeface="Cambria Math" panose="02040503050406030204" pitchFamily="18" charset="0"/>
                          <a:ea typeface="Cambria Math" panose="02040503050406030204" pitchFamily="18" charset="0"/>
                        </a:rPr>
                        <m:t>∙</m:t>
                      </m:r>
                      <m:sSup>
                        <m:sSupPr>
                          <m:ctrlPr>
                            <a:rPr lang="nl-NL" i="1">
                              <a:latin typeface="Cambria Math" panose="02040503050406030204" pitchFamily="18" charset="0"/>
                              <a:ea typeface="Cambria Math" panose="02040503050406030204" pitchFamily="18" charset="0"/>
                            </a:rPr>
                          </m:ctrlPr>
                        </m:sSupPr>
                        <m:e>
                          <m:r>
                            <a:rPr lang="nl-NL" i="1">
                              <a:latin typeface="Cambria Math" panose="02040503050406030204" pitchFamily="18" charset="0"/>
                              <a:ea typeface="Cambria Math" panose="02040503050406030204" pitchFamily="18" charset="0"/>
                            </a:rPr>
                            <m:t>0,60</m:t>
                          </m:r>
                        </m:e>
                        <m:sup>
                          <m:r>
                            <a:rPr lang="nl-NL" b="0" i="1" smtClean="0">
                              <a:latin typeface="Cambria Math" panose="02040503050406030204" pitchFamily="18" charset="0"/>
                              <a:ea typeface="Cambria Math" panose="02040503050406030204" pitchFamily="18" charset="0"/>
                            </a:rPr>
                            <m:t>3,6</m:t>
                          </m:r>
                        </m:sup>
                      </m:sSup>
                      <m:r>
                        <a:rPr lang="nl-NL" i="1">
                          <a:latin typeface="Cambria Math" panose="02040503050406030204" pitchFamily="18" charset="0"/>
                          <a:ea typeface="Cambria Math" panose="02040503050406030204" pitchFamily="18" charset="0"/>
                        </a:rPr>
                        <m:t>)</m:t>
                      </m:r>
                    </m:oMath>
                  </m:oMathPara>
                </a14:m>
                <a:endParaRPr lang="nl-BE" dirty="0"/>
              </a:p>
            </p:txBody>
          </p:sp>
        </mc:Choice>
        <mc:Fallback xmlns="">
          <p:sp>
            <p:nvSpPr>
              <p:cNvPr id="11" name="Rechthoek 10">
                <a:extLst>
                  <a:ext uri="{FF2B5EF4-FFF2-40B4-BE49-F238E27FC236}">
                    <a16:creationId xmlns:a16="http://schemas.microsoft.com/office/drawing/2014/main" id="{A8345177-81AF-4000-BF40-1496BFF85705}"/>
                  </a:ext>
                </a:extLst>
              </p:cNvPr>
              <p:cNvSpPr>
                <a:spLocks noRot="1" noChangeAspect="1" noMove="1" noResize="1" noEditPoints="1" noAdjustHandles="1" noChangeArrowheads="1" noChangeShapeType="1" noTextEdit="1"/>
              </p:cNvSpPr>
              <p:nvPr/>
            </p:nvSpPr>
            <p:spPr>
              <a:xfrm>
                <a:off x="6595983" y="2359122"/>
                <a:ext cx="3021596" cy="642035"/>
              </a:xfrm>
              <a:prstGeom prst="rect">
                <a:avLst/>
              </a:prstGeom>
              <a:blipFill>
                <a:blip r:embed="rId7"/>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2" name="Rechthoek 11">
                <a:extLst>
                  <a:ext uri="{FF2B5EF4-FFF2-40B4-BE49-F238E27FC236}">
                    <a16:creationId xmlns:a16="http://schemas.microsoft.com/office/drawing/2014/main" id="{F35E7A90-2421-498A-BFC0-98C9002EE638}"/>
                  </a:ext>
                </a:extLst>
              </p:cNvPr>
              <p:cNvSpPr/>
              <p:nvPr/>
            </p:nvSpPr>
            <p:spPr>
              <a:xfrm>
                <a:off x="6595983" y="3203639"/>
                <a:ext cx="3018775" cy="6420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nl-NL" i="1" smtClean="0">
                              <a:latin typeface="Cambria Math" panose="02040503050406030204" pitchFamily="18" charset="0"/>
                            </a:rPr>
                          </m:ctrlPr>
                        </m:sSubPr>
                        <m:e>
                          <m:r>
                            <a:rPr lang="nl-NL" i="1">
                              <a:latin typeface="Cambria Math" panose="02040503050406030204" pitchFamily="18" charset="0"/>
                            </a:rPr>
                            <m:t>𝐸</m:t>
                          </m:r>
                        </m:e>
                        <m:sub>
                          <m:r>
                            <a:rPr lang="nl-NL" i="1">
                              <a:latin typeface="Cambria Math" panose="02040503050406030204" pitchFamily="18" charset="0"/>
                            </a:rPr>
                            <m:t>𝑊</m:t>
                          </m:r>
                        </m:sub>
                      </m:sSub>
                      <m:r>
                        <a:rPr lang="nl-NL" i="1">
                          <a:latin typeface="Cambria Math" panose="02040503050406030204" pitchFamily="18" charset="0"/>
                        </a:rPr>
                        <m:t>=</m:t>
                      </m:r>
                      <m:f>
                        <m:fPr>
                          <m:ctrlPr>
                            <a:rPr lang="nl-NL" i="1">
                              <a:latin typeface="Cambria Math" panose="02040503050406030204" pitchFamily="18" charset="0"/>
                            </a:rPr>
                          </m:ctrlPr>
                        </m:fPr>
                        <m:num>
                          <m:r>
                            <a:rPr lang="nl-NL" i="1">
                              <a:latin typeface="Cambria Math" panose="02040503050406030204" pitchFamily="18" charset="0"/>
                            </a:rPr>
                            <m:t>0,74</m:t>
                          </m:r>
                        </m:num>
                        <m:den>
                          <m:r>
                            <a:rPr lang="nl-NL" b="0" i="1" smtClean="0">
                              <a:latin typeface="Cambria Math" panose="02040503050406030204" pitchFamily="18" charset="0"/>
                            </a:rPr>
                            <m:t>3,6</m:t>
                          </m:r>
                        </m:den>
                      </m:f>
                      <m:r>
                        <a:rPr lang="nl-NL" i="1">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𝑝</m:t>
                      </m:r>
                      <m:r>
                        <a:rPr lang="nl-NL" b="0" i="1" smtClean="0">
                          <a:latin typeface="Cambria Math" panose="02040503050406030204" pitchFamily="18" charset="0"/>
                          <a:ea typeface="Cambria Math" panose="02040503050406030204" pitchFamily="18" charset="0"/>
                        </a:rPr>
                        <m:t>∙(1−</m:t>
                      </m:r>
                      <m:sSup>
                        <m:sSupPr>
                          <m:ctrlPr>
                            <a:rPr lang="nl-NL" i="1">
                              <a:latin typeface="Cambria Math" panose="02040503050406030204" pitchFamily="18" charset="0"/>
                              <a:ea typeface="Cambria Math" panose="02040503050406030204" pitchFamily="18" charset="0"/>
                            </a:rPr>
                          </m:ctrlPr>
                        </m:sSupPr>
                        <m:e>
                          <m:r>
                            <a:rPr lang="nl-NL" i="1">
                              <a:latin typeface="Cambria Math" panose="02040503050406030204" pitchFamily="18" charset="0"/>
                              <a:ea typeface="Cambria Math" panose="02040503050406030204" pitchFamily="18" charset="0"/>
                            </a:rPr>
                            <m:t>0,60</m:t>
                          </m:r>
                        </m:e>
                        <m:sup>
                          <m:r>
                            <a:rPr lang="nl-NL" b="0" i="1" smtClean="0">
                              <a:latin typeface="Cambria Math" panose="02040503050406030204" pitchFamily="18" charset="0"/>
                              <a:ea typeface="Cambria Math" panose="02040503050406030204" pitchFamily="18" charset="0"/>
                            </a:rPr>
                            <m:t>3,6</m:t>
                          </m:r>
                        </m:sup>
                      </m:sSup>
                      <m:r>
                        <a:rPr lang="nl-NL" i="1">
                          <a:latin typeface="Cambria Math" panose="02040503050406030204" pitchFamily="18" charset="0"/>
                          <a:ea typeface="Cambria Math" panose="02040503050406030204" pitchFamily="18" charset="0"/>
                        </a:rPr>
                        <m:t>)</m:t>
                      </m:r>
                    </m:oMath>
                  </m:oMathPara>
                </a14:m>
                <a:endParaRPr lang="nl-BE" dirty="0"/>
              </a:p>
            </p:txBody>
          </p:sp>
        </mc:Choice>
        <mc:Fallback xmlns="">
          <p:sp>
            <p:nvSpPr>
              <p:cNvPr id="12" name="Rechthoek 11">
                <a:extLst>
                  <a:ext uri="{FF2B5EF4-FFF2-40B4-BE49-F238E27FC236}">
                    <a16:creationId xmlns:a16="http://schemas.microsoft.com/office/drawing/2014/main" id="{F35E7A90-2421-498A-BFC0-98C9002EE638}"/>
                  </a:ext>
                </a:extLst>
              </p:cNvPr>
              <p:cNvSpPr>
                <a:spLocks noRot="1" noChangeAspect="1" noMove="1" noResize="1" noEditPoints="1" noAdjustHandles="1" noChangeArrowheads="1" noChangeShapeType="1" noTextEdit="1"/>
              </p:cNvSpPr>
              <p:nvPr/>
            </p:nvSpPr>
            <p:spPr>
              <a:xfrm>
                <a:off x="6595983" y="3203639"/>
                <a:ext cx="3018775" cy="642035"/>
              </a:xfrm>
              <a:prstGeom prst="rect">
                <a:avLst/>
              </a:prstGeom>
              <a:blipFill>
                <a:blip r:embed="rId8"/>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3" name="Rechthoek 12">
                <a:extLst>
                  <a:ext uri="{FF2B5EF4-FFF2-40B4-BE49-F238E27FC236}">
                    <a16:creationId xmlns:a16="http://schemas.microsoft.com/office/drawing/2014/main" id="{4B3E6937-87B0-41D1-A707-3B5A13A10159}"/>
                  </a:ext>
                </a:extLst>
              </p:cNvPr>
              <p:cNvSpPr/>
              <p:nvPr/>
            </p:nvSpPr>
            <p:spPr>
              <a:xfrm>
                <a:off x="6595983" y="3860996"/>
                <a:ext cx="3018775" cy="6420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nl-NL" i="1" smtClean="0">
                              <a:latin typeface="Cambria Math" panose="02040503050406030204" pitchFamily="18" charset="0"/>
                            </a:rPr>
                          </m:ctrlPr>
                        </m:sSubPr>
                        <m:e>
                          <m:r>
                            <a:rPr lang="nl-NL" i="1">
                              <a:latin typeface="Cambria Math" panose="02040503050406030204" pitchFamily="18" charset="0"/>
                            </a:rPr>
                            <m:t>𝐸</m:t>
                          </m:r>
                        </m:e>
                        <m:sub>
                          <m:r>
                            <a:rPr lang="nl-NL" i="1">
                              <a:latin typeface="Cambria Math" panose="02040503050406030204" pitchFamily="18" charset="0"/>
                            </a:rPr>
                            <m:t>𝑊</m:t>
                          </m:r>
                        </m:sub>
                      </m:sSub>
                      <m:r>
                        <a:rPr lang="nl-NL" i="1">
                          <a:latin typeface="Cambria Math" panose="02040503050406030204" pitchFamily="18" charset="0"/>
                        </a:rPr>
                        <m:t>=</m:t>
                      </m:r>
                      <m:f>
                        <m:fPr>
                          <m:ctrlPr>
                            <a:rPr lang="nl-NL" i="1">
                              <a:latin typeface="Cambria Math" panose="02040503050406030204" pitchFamily="18" charset="0"/>
                            </a:rPr>
                          </m:ctrlPr>
                        </m:fPr>
                        <m:num>
                          <m:r>
                            <a:rPr lang="nl-NL" i="1">
                              <a:latin typeface="Cambria Math" panose="02040503050406030204" pitchFamily="18" charset="0"/>
                            </a:rPr>
                            <m:t>0,74</m:t>
                          </m:r>
                        </m:num>
                        <m:den>
                          <m:r>
                            <a:rPr lang="nl-NL" b="0" i="1" smtClean="0">
                              <a:latin typeface="Cambria Math" panose="02040503050406030204" pitchFamily="18" charset="0"/>
                            </a:rPr>
                            <m:t>3,6</m:t>
                          </m:r>
                        </m:den>
                      </m:f>
                      <m:r>
                        <a:rPr lang="nl-NL" b="0" i="1" smtClean="0">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1</m:t>
                      </m:r>
                      <m:r>
                        <a:rPr lang="nl-NL" i="1">
                          <a:latin typeface="Cambria Math" panose="02040503050406030204" pitchFamily="18" charset="0"/>
                          <a:ea typeface="Cambria Math" panose="02040503050406030204" pitchFamily="18" charset="0"/>
                        </a:rPr>
                        <m:t>−</m:t>
                      </m:r>
                      <m:sSup>
                        <m:sSupPr>
                          <m:ctrlPr>
                            <a:rPr lang="nl-NL" i="1">
                              <a:latin typeface="Cambria Math" panose="02040503050406030204" pitchFamily="18" charset="0"/>
                              <a:ea typeface="Cambria Math" panose="02040503050406030204" pitchFamily="18" charset="0"/>
                            </a:rPr>
                          </m:ctrlPr>
                        </m:sSupPr>
                        <m:e>
                          <m:r>
                            <a:rPr lang="nl-NL" i="1">
                              <a:latin typeface="Cambria Math" panose="02040503050406030204" pitchFamily="18" charset="0"/>
                              <a:ea typeface="Cambria Math" panose="02040503050406030204" pitchFamily="18" charset="0"/>
                            </a:rPr>
                            <m:t>0,60</m:t>
                          </m:r>
                        </m:e>
                        <m:sup>
                          <m:r>
                            <a:rPr lang="nl-NL" b="0" i="1" smtClean="0">
                              <a:latin typeface="Cambria Math" panose="02040503050406030204" pitchFamily="18" charset="0"/>
                              <a:ea typeface="Cambria Math" panose="02040503050406030204" pitchFamily="18" charset="0"/>
                            </a:rPr>
                            <m:t>3,6</m:t>
                          </m:r>
                        </m:sup>
                      </m:sSup>
                      <m:r>
                        <a:rPr lang="nl-NL" i="1">
                          <a:latin typeface="Cambria Math" panose="02040503050406030204" pitchFamily="18" charset="0"/>
                          <a:ea typeface="Cambria Math" panose="02040503050406030204" pitchFamily="18" charset="0"/>
                        </a:rPr>
                        <m:t>)</m:t>
                      </m:r>
                      <m:r>
                        <a:rPr lang="nl-NL"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𝑝</m:t>
                      </m:r>
                    </m:oMath>
                  </m:oMathPara>
                </a14:m>
                <a:endParaRPr lang="nl-BE" dirty="0"/>
              </a:p>
            </p:txBody>
          </p:sp>
        </mc:Choice>
        <mc:Fallback xmlns="">
          <p:sp>
            <p:nvSpPr>
              <p:cNvPr id="13" name="Rechthoek 12">
                <a:extLst>
                  <a:ext uri="{FF2B5EF4-FFF2-40B4-BE49-F238E27FC236}">
                    <a16:creationId xmlns:a16="http://schemas.microsoft.com/office/drawing/2014/main" id="{4B3E6937-87B0-41D1-A707-3B5A13A10159}"/>
                  </a:ext>
                </a:extLst>
              </p:cNvPr>
              <p:cNvSpPr>
                <a:spLocks noRot="1" noChangeAspect="1" noMove="1" noResize="1" noEditPoints="1" noAdjustHandles="1" noChangeArrowheads="1" noChangeShapeType="1" noTextEdit="1"/>
              </p:cNvSpPr>
              <p:nvPr/>
            </p:nvSpPr>
            <p:spPr>
              <a:xfrm>
                <a:off x="6595983" y="3860996"/>
                <a:ext cx="3018775" cy="642035"/>
              </a:xfrm>
              <a:prstGeom prst="rect">
                <a:avLst/>
              </a:prstGeom>
              <a:blipFill>
                <a:blip r:embed="rId9"/>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4" name="Rechthoek 13">
                <a:extLst>
                  <a:ext uri="{FF2B5EF4-FFF2-40B4-BE49-F238E27FC236}">
                    <a16:creationId xmlns:a16="http://schemas.microsoft.com/office/drawing/2014/main" id="{B9657CE1-0AF6-489D-833B-9B6025D1771E}"/>
                  </a:ext>
                </a:extLst>
              </p:cNvPr>
              <p:cNvSpPr/>
              <p:nvPr/>
            </p:nvSpPr>
            <p:spPr>
              <a:xfrm>
                <a:off x="6595983" y="4581089"/>
                <a:ext cx="20361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nl-NL" i="1" smtClean="0">
                              <a:latin typeface="Cambria Math" panose="02040503050406030204" pitchFamily="18" charset="0"/>
                            </a:rPr>
                          </m:ctrlPr>
                        </m:sSubPr>
                        <m:e>
                          <m:r>
                            <a:rPr lang="nl-NL" i="1">
                              <a:latin typeface="Cambria Math" panose="02040503050406030204" pitchFamily="18" charset="0"/>
                            </a:rPr>
                            <m:t>𝐸</m:t>
                          </m:r>
                        </m:e>
                        <m:sub>
                          <m:r>
                            <a:rPr lang="nl-NL" i="1">
                              <a:latin typeface="Cambria Math" panose="02040503050406030204" pitchFamily="18" charset="0"/>
                            </a:rPr>
                            <m:t>𝑊</m:t>
                          </m:r>
                        </m:sub>
                      </m:sSub>
                      <m:r>
                        <a:rPr lang="nl-NL" i="1">
                          <a:latin typeface="Cambria Math" panose="02040503050406030204" pitchFamily="18" charset="0"/>
                        </a:rPr>
                        <m:t>=</m:t>
                      </m:r>
                      <m:r>
                        <a:rPr lang="nl-NL" i="1" smtClean="0">
                          <a:latin typeface="Cambria Math" panose="02040503050406030204" pitchFamily="18" charset="0"/>
                        </a:rPr>
                        <m:t>0</m:t>
                      </m:r>
                      <m:r>
                        <a:rPr lang="nl-NL" b="0" i="1" smtClean="0">
                          <a:latin typeface="Cambria Math" panose="02040503050406030204" pitchFamily="18" charset="0"/>
                        </a:rPr>
                        <m:t>,1728…</m:t>
                      </m:r>
                      <m:r>
                        <a:rPr lang="nl-NL"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𝑝</m:t>
                      </m:r>
                    </m:oMath>
                  </m:oMathPara>
                </a14:m>
                <a:endParaRPr lang="nl-BE" dirty="0"/>
              </a:p>
            </p:txBody>
          </p:sp>
        </mc:Choice>
        <mc:Fallback xmlns="">
          <p:sp>
            <p:nvSpPr>
              <p:cNvPr id="14" name="Rechthoek 13">
                <a:extLst>
                  <a:ext uri="{FF2B5EF4-FFF2-40B4-BE49-F238E27FC236}">
                    <a16:creationId xmlns:a16="http://schemas.microsoft.com/office/drawing/2014/main" id="{B9657CE1-0AF6-489D-833B-9B6025D1771E}"/>
                  </a:ext>
                </a:extLst>
              </p:cNvPr>
              <p:cNvSpPr>
                <a:spLocks noRot="1" noChangeAspect="1" noMove="1" noResize="1" noEditPoints="1" noAdjustHandles="1" noChangeArrowheads="1" noChangeShapeType="1" noTextEdit="1"/>
              </p:cNvSpPr>
              <p:nvPr/>
            </p:nvSpPr>
            <p:spPr>
              <a:xfrm>
                <a:off x="6595983" y="4581089"/>
                <a:ext cx="2036198" cy="369332"/>
              </a:xfrm>
              <a:prstGeom prst="rect">
                <a:avLst/>
              </a:prstGeom>
              <a:blipFill>
                <a:blip r:embed="rId10"/>
                <a:stretch>
                  <a:fillRect b="-6557"/>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94F143D2-816A-490F-8CDD-B50160E51A00}"/>
                  </a:ext>
                </a:extLst>
              </p:cNvPr>
              <p:cNvSpPr txBox="1"/>
              <p:nvPr/>
            </p:nvSpPr>
            <p:spPr>
              <a:xfrm>
                <a:off x="6702640" y="5097224"/>
                <a:ext cx="150278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𝐷𝑢𝑠</m:t>
                      </m:r>
                      <m:r>
                        <a:rPr lang="nl-NL" b="0" i="1" smtClean="0">
                          <a:latin typeface="Cambria Math" panose="02040503050406030204" pitchFamily="18" charset="0"/>
                        </a:rPr>
                        <m:t> </m:t>
                      </m:r>
                      <m:r>
                        <a:rPr lang="nl-NL" b="0" i="1" smtClean="0">
                          <a:latin typeface="Cambria Math" panose="02040503050406030204" pitchFamily="18" charset="0"/>
                        </a:rPr>
                        <m:t>𝑎</m:t>
                      </m:r>
                      <m:r>
                        <a:rPr lang="nl-NL" b="0" i="1" smtClean="0">
                          <a:latin typeface="Cambria Math" panose="02040503050406030204" pitchFamily="18" charset="0"/>
                          <a:ea typeface="Cambria Math" panose="02040503050406030204" pitchFamily="18" charset="0"/>
                        </a:rPr>
                        <m:t>≈0,173</m:t>
                      </m:r>
                    </m:oMath>
                  </m:oMathPara>
                </a14:m>
                <a:endParaRPr lang="nl-BE" dirty="0"/>
              </a:p>
            </p:txBody>
          </p:sp>
        </mc:Choice>
        <mc:Fallback xmlns="">
          <p:sp>
            <p:nvSpPr>
              <p:cNvPr id="15" name="Tekstvak 14">
                <a:extLst>
                  <a:ext uri="{FF2B5EF4-FFF2-40B4-BE49-F238E27FC236}">
                    <a16:creationId xmlns:a16="http://schemas.microsoft.com/office/drawing/2014/main" id="{94F143D2-816A-490F-8CDD-B50160E51A00}"/>
                  </a:ext>
                </a:extLst>
              </p:cNvPr>
              <p:cNvSpPr txBox="1">
                <a:spLocks noRot="1" noChangeAspect="1" noMove="1" noResize="1" noEditPoints="1" noAdjustHandles="1" noChangeArrowheads="1" noChangeShapeType="1" noTextEdit="1"/>
              </p:cNvSpPr>
              <p:nvPr/>
            </p:nvSpPr>
            <p:spPr>
              <a:xfrm>
                <a:off x="6702640" y="5097224"/>
                <a:ext cx="1502784" cy="276999"/>
              </a:xfrm>
              <a:prstGeom prst="rect">
                <a:avLst/>
              </a:prstGeom>
              <a:blipFill>
                <a:blip r:embed="rId11"/>
                <a:stretch>
                  <a:fillRect l="-3659" r="-3659" b="-6522"/>
                </a:stretch>
              </a:blipFill>
            </p:spPr>
            <p:txBody>
              <a:bodyPr/>
              <a:lstStyle/>
              <a:p>
                <a:r>
                  <a:rPr lang="nl-BE">
                    <a:noFill/>
                  </a:rPr>
                  <a:t> </a:t>
                </a:r>
              </a:p>
            </p:txBody>
          </p:sp>
        </mc:Fallback>
      </mc:AlternateContent>
    </p:spTree>
    <p:extLst>
      <p:ext uri="{BB962C8B-B14F-4D97-AF65-F5344CB8AC3E}">
        <p14:creationId xmlns:p14="http://schemas.microsoft.com/office/powerpoint/2010/main" val="173537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026F2A7-45EA-43FF-9044-C5FC63E74FBD}"/>
              </a:ext>
            </a:extLst>
          </p:cNvPr>
          <p:cNvPicPr>
            <a:picLocks noChangeAspect="1"/>
          </p:cNvPicPr>
          <p:nvPr/>
        </p:nvPicPr>
        <p:blipFill>
          <a:blip r:embed="rId2"/>
          <a:stretch>
            <a:fillRect/>
          </a:stretch>
        </p:blipFill>
        <p:spPr>
          <a:xfrm>
            <a:off x="0" y="0"/>
            <a:ext cx="5829300" cy="5876925"/>
          </a:xfrm>
          <a:prstGeom prst="rect">
            <a:avLst/>
          </a:prstGeom>
        </p:spPr>
      </p:pic>
      <p:sp>
        <p:nvSpPr>
          <p:cNvPr id="3" name="Tekstvak 2">
            <a:extLst>
              <a:ext uri="{FF2B5EF4-FFF2-40B4-BE49-F238E27FC236}">
                <a16:creationId xmlns:a16="http://schemas.microsoft.com/office/drawing/2014/main" id="{80A4C51C-1F20-4EAA-8DB6-80732822255A}"/>
              </a:ext>
            </a:extLst>
          </p:cNvPr>
          <p:cNvSpPr txBox="1"/>
          <p:nvPr/>
        </p:nvSpPr>
        <p:spPr>
          <a:xfrm>
            <a:off x="5829300" y="253106"/>
            <a:ext cx="372862" cy="369332"/>
          </a:xfrm>
          <a:prstGeom prst="rect">
            <a:avLst/>
          </a:prstGeom>
          <a:noFill/>
        </p:spPr>
        <p:txBody>
          <a:bodyPr wrap="square" rtlCol="0">
            <a:spAutoFit/>
          </a:bodyPr>
          <a:lstStyle/>
          <a:p>
            <a:r>
              <a:rPr lang="nl-NL" dirty="0"/>
              <a:t>a)</a:t>
            </a:r>
            <a:endParaRPr lang="nl-BE" dirty="0"/>
          </a:p>
        </p:txBody>
      </p:sp>
      <p:sp>
        <p:nvSpPr>
          <p:cNvPr id="5" name="Tekstvak 4">
            <a:extLst>
              <a:ext uri="{FF2B5EF4-FFF2-40B4-BE49-F238E27FC236}">
                <a16:creationId xmlns:a16="http://schemas.microsoft.com/office/drawing/2014/main" id="{EB551D2D-DB50-42BE-8234-53B8EE55A280}"/>
              </a:ext>
            </a:extLst>
          </p:cNvPr>
          <p:cNvSpPr txBox="1"/>
          <p:nvPr/>
        </p:nvSpPr>
        <p:spPr>
          <a:xfrm>
            <a:off x="6202162" y="299272"/>
            <a:ext cx="5551503" cy="646331"/>
          </a:xfrm>
          <a:prstGeom prst="rect">
            <a:avLst/>
          </a:prstGeom>
          <a:noFill/>
        </p:spPr>
        <p:txBody>
          <a:bodyPr wrap="square" rtlCol="0">
            <a:spAutoFit/>
          </a:bodyPr>
          <a:lstStyle/>
          <a:p>
            <a:r>
              <a:rPr lang="nl-NL" dirty="0"/>
              <a:t>De variabelen in deze tabel zijn geslacht en voorkeurshand. Beide zijn niet te ordenen dus nominaal.</a:t>
            </a:r>
            <a:endParaRPr lang="nl-BE" dirty="0"/>
          </a:p>
        </p:txBody>
      </p:sp>
      <p:sp>
        <p:nvSpPr>
          <p:cNvPr id="6" name="Tekstvak 5">
            <a:extLst>
              <a:ext uri="{FF2B5EF4-FFF2-40B4-BE49-F238E27FC236}">
                <a16:creationId xmlns:a16="http://schemas.microsoft.com/office/drawing/2014/main" id="{CFEE2299-D8FC-475D-A39B-C1ED8FDB3FB6}"/>
              </a:ext>
            </a:extLst>
          </p:cNvPr>
          <p:cNvSpPr txBox="1"/>
          <p:nvPr/>
        </p:nvSpPr>
        <p:spPr>
          <a:xfrm>
            <a:off x="5825971" y="991769"/>
            <a:ext cx="450542" cy="369332"/>
          </a:xfrm>
          <a:prstGeom prst="rect">
            <a:avLst/>
          </a:prstGeom>
          <a:noFill/>
        </p:spPr>
        <p:txBody>
          <a:bodyPr wrap="square" rtlCol="0">
            <a:spAutoFit/>
          </a:bodyPr>
          <a:lstStyle/>
          <a:p>
            <a:r>
              <a:rPr lang="nl-NL" dirty="0"/>
              <a:t>b)</a:t>
            </a:r>
            <a:endParaRPr lang="nl-BE" dirty="0"/>
          </a:p>
        </p:txBody>
      </p:sp>
      <p:pic>
        <p:nvPicPr>
          <p:cNvPr id="7" name="Afbeelding 6">
            <a:extLst>
              <a:ext uri="{FF2B5EF4-FFF2-40B4-BE49-F238E27FC236}">
                <a16:creationId xmlns:a16="http://schemas.microsoft.com/office/drawing/2014/main" id="{C8426E3D-9D24-4D38-B062-D92FE23A9FBF}"/>
              </a:ext>
            </a:extLst>
          </p:cNvPr>
          <p:cNvPicPr>
            <a:picLocks noChangeAspect="1"/>
          </p:cNvPicPr>
          <p:nvPr/>
        </p:nvPicPr>
        <p:blipFill rotWithShape="1">
          <a:blip r:embed="rId3"/>
          <a:srcRect l="609" r="928"/>
          <a:stretch/>
        </p:blipFill>
        <p:spPr>
          <a:xfrm>
            <a:off x="6362701" y="991769"/>
            <a:ext cx="5739783" cy="1955985"/>
          </a:xfrm>
          <a:prstGeom prst="rect">
            <a:avLst/>
          </a:prstGeom>
        </p:spPr>
      </p:pic>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E854863A-033F-4A83-A38E-4AB28CE5EAEC}"/>
                  </a:ext>
                </a:extLst>
              </p:cNvPr>
              <p:cNvSpPr txBox="1"/>
              <p:nvPr/>
            </p:nvSpPr>
            <p:spPr>
              <a:xfrm>
                <a:off x="6202162" y="3107854"/>
                <a:ext cx="4272901" cy="6422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𝑝h𝑖</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5</m:t>
                          </m:r>
                          <m:r>
                            <a:rPr lang="nl-NL" b="0" i="1" smtClean="0">
                              <a:latin typeface="Cambria Math" panose="02040503050406030204" pitchFamily="18" charset="0"/>
                              <a:ea typeface="Cambria Math" panose="02040503050406030204" pitchFamily="18" charset="0"/>
                            </a:rPr>
                            <m:t>∙30−29∙2</m:t>
                          </m:r>
                        </m:num>
                        <m:den>
                          <m:rad>
                            <m:radPr>
                              <m:degHide m:val="on"/>
                              <m:ctrlPr>
                                <a:rPr lang="nl-NL" b="0" i="1" smtClean="0">
                                  <a:latin typeface="Cambria Math" panose="02040503050406030204" pitchFamily="18" charset="0"/>
                                </a:rPr>
                              </m:ctrlPr>
                            </m:radPr>
                            <m:deg/>
                            <m:e>
                              <m:d>
                                <m:dPr>
                                  <m:ctrlPr>
                                    <a:rPr lang="nl-NL" b="0" i="1" smtClean="0">
                                      <a:latin typeface="Cambria Math" panose="02040503050406030204" pitchFamily="18" charset="0"/>
                                    </a:rPr>
                                  </m:ctrlPr>
                                </m:dPr>
                                <m:e>
                                  <m:r>
                                    <a:rPr lang="nl-NL" b="0" i="1" smtClean="0">
                                      <a:latin typeface="Cambria Math" panose="02040503050406030204" pitchFamily="18" charset="0"/>
                                    </a:rPr>
                                    <m:t>5+29</m:t>
                                  </m:r>
                                </m:e>
                              </m:d>
                              <m:d>
                                <m:dPr>
                                  <m:ctrlPr>
                                    <a:rPr lang="nl-NL" b="0" i="1" smtClean="0">
                                      <a:latin typeface="Cambria Math" panose="02040503050406030204" pitchFamily="18" charset="0"/>
                                    </a:rPr>
                                  </m:ctrlPr>
                                </m:dPr>
                                <m:e>
                                  <m:r>
                                    <a:rPr lang="nl-NL" b="0" i="1" smtClean="0">
                                      <a:latin typeface="Cambria Math" panose="02040503050406030204" pitchFamily="18" charset="0"/>
                                    </a:rPr>
                                    <m:t>5+2</m:t>
                                  </m:r>
                                </m:e>
                              </m:d>
                              <m:r>
                                <a:rPr lang="nl-NL" b="0" i="1" smtClean="0">
                                  <a:latin typeface="Cambria Math" panose="02040503050406030204" pitchFamily="18" charset="0"/>
                                </a:rPr>
                                <m:t>(29+30)(2+30)</m:t>
                              </m:r>
                            </m:e>
                          </m:rad>
                        </m:den>
                      </m:f>
                    </m:oMath>
                  </m:oMathPara>
                </a14:m>
                <a:endParaRPr lang="nl-BE" dirty="0"/>
              </a:p>
            </p:txBody>
          </p:sp>
        </mc:Choice>
        <mc:Fallback xmlns="">
          <p:sp>
            <p:nvSpPr>
              <p:cNvPr id="8" name="Tekstvak 7">
                <a:extLst>
                  <a:ext uri="{FF2B5EF4-FFF2-40B4-BE49-F238E27FC236}">
                    <a16:creationId xmlns:a16="http://schemas.microsoft.com/office/drawing/2014/main" id="{E854863A-033F-4A83-A38E-4AB28CE5EAEC}"/>
                  </a:ext>
                </a:extLst>
              </p:cNvPr>
              <p:cNvSpPr txBox="1">
                <a:spLocks noRot="1" noChangeAspect="1" noMove="1" noResize="1" noEditPoints="1" noAdjustHandles="1" noChangeArrowheads="1" noChangeShapeType="1" noTextEdit="1"/>
              </p:cNvSpPr>
              <p:nvPr/>
            </p:nvSpPr>
            <p:spPr>
              <a:xfrm>
                <a:off x="6202162" y="3107854"/>
                <a:ext cx="4272901" cy="642292"/>
              </a:xfrm>
              <a:prstGeom prst="rect">
                <a:avLst/>
              </a:prstGeom>
              <a:blipFill>
                <a:blip r:embed="rId4"/>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46890E10-FDA4-496F-9174-3166C00480A7}"/>
                  </a:ext>
                </a:extLst>
              </p:cNvPr>
              <p:cNvSpPr txBox="1"/>
              <p:nvPr/>
            </p:nvSpPr>
            <p:spPr>
              <a:xfrm>
                <a:off x="6202161" y="4020776"/>
                <a:ext cx="2686825" cy="5722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𝑝h𝑖</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92</m:t>
                          </m:r>
                        </m:num>
                        <m:den>
                          <m:rad>
                            <m:radPr>
                              <m:degHide m:val="on"/>
                              <m:ctrlPr>
                                <a:rPr lang="nl-NL" b="0" i="1" smtClean="0">
                                  <a:latin typeface="Cambria Math" panose="02040503050406030204" pitchFamily="18" charset="0"/>
                                </a:rPr>
                              </m:ctrlPr>
                            </m:radPr>
                            <m:deg/>
                            <m:e>
                              <m:r>
                                <a:rPr lang="nl-NL" b="0" i="1" smtClean="0">
                                  <a:latin typeface="Cambria Math" panose="02040503050406030204" pitchFamily="18" charset="0"/>
                                </a:rPr>
                                <m:t>449344</m:t>
                              </m:r>
                            </m:e>
                          </m:rad>
                        </m:den>
                      </m:f>
                      <m:r>
                        <a:rPr lang="nl-NL" b="0" i="1" smtClean="0">
                          <a:latin typeface="Cambria Math" panose="02040503050406030204" pitchFamily="18" charset="0"/>
                        </a:rPr>
                        <m:t>=0,137…</m:t>
                      </m:r>
                    </m:oMath>
                  </m:oMathPara>
                </a14:m>
                <a:endParaRPr lang="nl-BE" dirty="0"/>
              </a:p>
            </p:txBody>
          </p:sp>
        </mc:Choice>
        <mc:Fallback xmlns="">
          <p:sp>
            <p:nvSpPr>
              <p:cNvPr id="9" name="Tekstvak 8">
                <a:extLst>
                  <a:ext uri="{FF2B5EF4-FFF2-40B4-BE49-F238E27FC236}">
                    <a16:creationId xmlns:a16="http://schemas.microsoft.com/office/drawing/2014/main" id="{46890E10-FDA4-496F-9174-3166C00480A7}"/>
                  </a:ext>
                </a:extLst>
              </p:cNvPr>
              <p:cNvSpPr txBox="1">
                <a:spLocks noRot="1" noChangeAspect="1" noMove="1" noResize="1" noEditPoints="1" noAdjustHandles="1" noChangeArrowheads="1" noChangeShapeType="1" noTextEdit="1"/>
              </p:cNvSpPr>
              <p:nvPr/>
            </p:nvSpPr>
            <p:spPr>
              <a:xfrm>
                <a:off x="6202161" y="4020776"/>
                <a:ext cx="2686825" cy="572273"/>
              </a:xfrm>
              <a:prstGeom prst="rect">
                <a:avLst/>
              </a:prstGeom>
              <a:blipFill>
                <a:blip r:embed="rId5"/>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4FE19DEA-A054-45E1-ADF3-3E1B3E1B300A}"/>
                  </a:ext>
                </a:extLst>
              </p:cNvPr>
              <p:cNvSpPr txBox="1"/>
              <p:nvPr/>
            </p:nvSpPr>
            <p:spPr>
              <a:xfrm>
                <a:off x="6202161" y="4971505"/>
                <a:ext cx="17754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−0,2</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𝑝h𝑖</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0,2</m:t>
                      </m:r>
                    </m:oMath>
                  </m:oMathPara>
                </a14:m>
                <a:endParaRPr lang="nl-BE" dirty="0"/>
              </a:p>
            </p:txBody>
          </p:sp>
        </mc:Choice>
        <mc:Fallback xmlns="">
          <p:sp>
            <p:nvSpPr>
              <p:cNvPr id="10" name="Tekstvak 9">
                <a:extLst>
                  <a:ext uri="{FF2B5EF4-FFF2-40B4-BE49-F238E27FC236}">
                    <a16:creationId xmlns:a16="http://schemas.microsoft.com/office/drawing/2014/main" id="{4FE19DEA-A054-45E1-ADF3-3E1B3E1B300A}"/>
                  </a:ext>
                </a:extLst>
              </p:cNvPr>
              <p:cNvSpPr txBox="1">
                <a:spLocks noRot="1" noChangeAspect="1" noMove="1" noResize="1" noEditPoints="1" noAdjustHandles="1" noChangeArrowheads="1" noChangeShapeType="1" noTextEdit="1"/>
              </p:cNvSpPr>
              <p:nvPr/>
            </p:nvSpPr>
            <p:spPr>
              <a:xfrm>
                <a:off x="6202161" y="4971505"/>
                <a:ext cx="1775422" cy="276999"/>
              </a:xfrm>
              <a:prstGeom prst="rect">
                <a:avLst/>
              </a:prstGeom>
              <a:blipFill>
                <a:blip r:embed="rId6"/>
                <a:stretch>
                  <a:fillRect t="-4444" r="-2740" b="-35556"/>
                </a:stretch>
              </a:blipFill>
            </p:spPr>
            <p:txBody>
              <a:bodyPr/>
              <a:lstStyle/>
              <a:p>
                <a:r>
                  <a:rPr lang="nl-BE">
                    <a:noFill/>
                  </a:rPr>
                  <a:t> </a:t>
                </a:r>
              </a:p>
            </p:txBody>
          </p:sp>
        </mc:Fallback>
      </mc:AlternateContent>
      <p:sp>
        <p:nvSpPr>
          <p:cNvPr id="11" name="Tekstvak 10">
            <a:extLst>
              <a:ext uri="{FF2B5EF4-FFF2-40B4-BE49-F238E27FC236}">
                <a16:creationId xmlns:a16="http://schemas.microsoft.com/office/drawing/2014/main" id="{846D3B82-6548-4E61-993F-4ADF83E60390}"/>
              </a:ext>
            </a:extLst>
          </p:cNvPr>
          <p:cNvSpPr txBox="1"/>
          <p:nvPr/>
        </p:nvSpPr>
        <p:spPr>
          <a:xfrm>
            <a:off x="6239336" y="5626960"/>
            <a:ext cx="2612473" cy="369332"/>
          </a:xfrm>
          <a:prstGeom prst="rect">
            <a:avLst/>
          </a:prstGeom>
          <a:noFill/>
        </p:spPr>
        <p:txBody>
          <a:bodyPr wrap="square" rtlCol="0">
            <a:spAutoFit/>
          </a:bodyPr>
          <a:lstStyle/>
          <a:p>
            <a:r>
              <a:rPr lang="nl-NL" b="1" dirty="0"/>
              <a:t>Het verschil is gering.</a:t>
            </a:r>
            <a:endParaRPr lang="nl-BE" b="1" dirty="0"/>
          </a:p>
        </p:txBody>
      </p:sp>
    </p:spTree>
    <p:extLst>
      <p:ext uri="{BB962C8B-B14F-4D97-AF65-F5344CB8AC3E}">
        <p14:creationId xmlns:p14="http://schemas.microsoft.com/office/powerpoint/2010/main" val="426947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997B96A-A9C8-4503-8A31-E95AB8C89BC3}"/>
              </a:ext>
            </a:extLst>
          </p:cNvPr>
          <p:cNvPicPr>
            <a:picLocks noChangeAspect="1"/>
          </p:cNvPicPr>
          <p:nvPr/>
        </p:nvPicPr>
        <p:blipFill>
          <a:blip r:embed="rId2"/>
          <a:stretch>
            <a:fillRect/>
          </a:stretch>
        </p:blipFill>
        <p:spPr>
          <a:xfrm>
            <a:off x="168953" y="190592"/>
            <a:ext cx="6438900" cy="3009900"/>
          </a:xfrm>
          <a:prstGeom prst="rect">
            <a:avLst/>
          </a:prstGeom>
        </p:spPr>
      </p:pic>
      <p:sp>
        <p:nvSpPr>
          <p:cNvPr id="5" name="Tekstvak 4">
            <a:extLst>
              <a:ext uri="{FF2B5EF4-FFF2-40B4-BE49-F238E27FC236}">
                <a16:creationId xmlns:a16="http://schemas.microsoft.com/office/drawing/2014/main" id="{3BD4AA2B-51A8-4B36-AF42-B6C8BDA95BD1}"/>
              </a:ext>
            </a:extLst>
          </p:cNvPr>
          <p:cNvSpPr txBox="1"/>
          <p:nvPr/>
        </p:nvSpPr>
        <p:spPr>
          <a:xfrm>
            <a:off x="238125" y="3288177"/>
            <a:ext cx="819150" cy="369332"/>
          </a:xfrm>
          <a:prstGeom prst="rect">
            <a:avLst/>
          </a:prstGeom>
          <a:noFill/>
        </p:spPr>
        <p:txBody>
          <a:bodyPr wrap="square" rtlCol="0">
            <a:spAutoFit/>
          </a:bodyPr>
          <a:lstStyle/>
          <a:p>
            <a:r>
              <a:rPr lang="nl-NL" dirty="0"/>
              <a:t>b)</a:t>
            </a:r>
            <a:endParaRPr lang="nl-BE" dirty="0"/>
          </a:p>
        </p:txBody>
      </p:sp>
      <p:sp>
        <p:nvSpPr>
          <p:cNvPr id="6" name="Tekstvak 5">
            <a:extLst>
              <a:ext uri="{FF2B5EF4-FFF2-40B4-BE49-F238E27FC236}">
                <a16:creationId xmlns:a16="http://schemas.microsoft.com/office/drawing/2014/main" id="{E2649711-8F67-47A6-ADBE-B05A10C1FC1B}"/>
              </a:ext>
            </a:extLst>
          </p:cNvPr>
          <p:cNvSpPr txBox="1"/>
          <p:nvPr/>
        </p:nvSpPr>
        <p:spPr>
          <a:xfrm>
            <a:off x="647700" y="3288177"/>
            <a:ext cx="3571875" cy="369332"/>
          </a:xfrm>
          <a:prstGeom prst="rect">
            <a:avLst/>
          </a:prstGeom>
          <a:noFill/>
        </p:spPr>
        <p:txBody>
          <a:bodyPr wrap="square" rtlCol="0">
            <a:spAutoFit/>
          </a:bodyPr>
          <a:lstStyle/>
          <a:p>
            <a:r>
              <a:rPr lang="nl-NL" dirty="0"/>
              <a:t>Benzineverbruik bij 80 km per uur:</a:t>
            </a:r>
            <a:endParaRPr lang="nl-BE" dirty="0"/>
          </a:p>
        </p:txBody>
      </p:sp>
      <p:sp>
        <p:nvSpPr>
          <p:cNvPr id="7" name="Tekstvak 6">
            <a:extLst>
              <a:ext uri="{FF2B5EF4-FFF2-40B4-BE49-F238E27FC236}">
                <a16:creationId xmlns:a16="http://schemas.microsoft.com/office/drawing/2014/main" id="{CBEAFDB5-5A7F-4F15-BAD9-CE6D59044747}"/>
              </a:ext>
            </a:extLst>
          </p:cNvPr>
          <p:cNvSpPr txBox="1"/>
          <p:nvPr/>
        </p:nvSpPr>
        <p:spPr>
          <a:xfrm>
            <a:off x="647699" y="5082005"/>
            <a:ext cx="3571875" cy="369332"/>
          </a:xfrm>
          <a:prstGeom prst="rect">
            <a:avLst/>
          </a:prstGeom>
          <a:noFill/>
        </p:spPr>
        <p:txBody>
          <a:bodyPr wrap="square" rtlCol="0">
            <a:spAutoFit/>
          </a:bodyPr>
          <a:lstStyle/>
          <a:p>
            <a:r>
              <a:rPr lang="nl-NL" dirty="0"/>
              <a:t>Benzineverbruik bij 60 km per uur:</a:t>
            </a:r>
            <a:endParaRPr lang="nl-BE" dirty="0"/>
          </a:p>
        </p:txBody>
      </p:sp>
      <p:sp>
        <p:nvSpPr>
          <p:cNvPr id="8" name="Tekstvak 7">
            <a:extLst>
              <a:ext uri="{FF2B5EF4-FFF2-40B4-BE49-F238E27FC236}">
                <a16:creationId xmlns:a16="http://schemas.microsoft.com/office/drawing/2014/main" id="{81B64002-6C68-477C-B7CA-690ED81E42CF}"/>
              </a:ext>
            </a:extLst>
          </p:cNvPr>
          <p:cNvSpPr txBox="1"/>
          <p:nvPr/>
        </p:nvSpPr>
        <p:spPr>
          <a:xfrm>
            <a:off x="6295007" y="1912138"/>
            <a:ext cx="3571875" cy="369332"/>
          </a:xfrm>
          <a:prstGeom prst="rect">
            <a:avLst/>
          </a:prstGeom>
          <a:noFill/>
        </p:spPr>
        <p:txBody>
          <a:bodyPr wrap="square" rtlCol="0">
            <a:spAutoFit/>
          </a:bodyPr>
          <a:lstStyle/>
          <a:p>
            <a:r>
              <a:rPr lang="nl-NL" dirty="0"/>
              <a:t>Het verschil:</a:t>
            </a:r>
            <a:endParaRPr lang="nl-BE" dirty="0"/>
          </a:p>
        </p:txBody>
      </p:sp>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24666871-95D3-4CC2-AE0E-28B8024DB7DF}"/>
                  </a:ext>
                </a:extLst>
              </p:cNvPr>
              <p:cNvSpPr txBox="1"/>
              <p:nvPr/>
            </p:nvSpPr>
            <p:spPr>
              <a:xfrm>
                <a:off x="6410324" y="2300134"/>
                <a:ext cx="4599465" cy="369332"/>
              </a:xfrm>
              <a:prstGeom prst="rect">
                <a:avLst/>
              </a:prstGeom>
              <a:noFill/>
            </p:spPr>
            <p:txBody>
              <a:bodyPr wrap="square" rtlCol="0">
                <a:spAutoFit/>
              </a:bodyPr>
              <a:lstStyle/>
              <a:p>
                <a14:m>
                  <m:oMath xmlns:m="http://schemas.openxmlformats.org/officeDocument/2006/math">
                    <m:r>
                      <a:rPr lang="nl-NL" b="0" i="1" smtClean="0">
                        <a:latin typeface="Cambria Math" panose="02040503050406030204" pitchFamily="18" charset="0"/>
                      </a:rPr>
                      <m:t>𝑉𝑒𝑟𝑠𝑐h𝑖𝑙</m:t>
                    </m:r>
                    <m:r>
                      <a:rPr lang="nl-NL" b="0" i="1" smtClean="0">
                        <a:latin typeface="Cambria Math" panose="02040503050406030204" pitchFamily="18" charset="0"/>
                      </a:rPr>
                      <m:t>=13,837…−11,834…=2,003…</m:t>
                    </m:r>
                  </m:oMath>
                </a14:m>
                <a:r>
                  <a:rPr lang="nl-BE" dirty="0"/>
                  <a:t> </a:t>
                </a:r>
              </a:p>
            </p:txBody>
          </p:sp>
        </mc:Choice>
        <mc:Fallback xmlns="">
          <p:sp>
            <p:nvSpPr>
              <p:cNvPr id="10" name="Tekstvak 9">
                <a:extLst>
                  <a:ext uri="{FF2B5EF4-FFF2-40B4-BE49-F238E27FC236}">
                    <a16:creationId xmlns:a16="http://schemas.microsoft.com/office/drawing/2014/main" id="{24666871-95D3-4CC2-AE0E-28B8024DB7DF}"/>
                  </a:ext>
                </a:extLst>
              </p:cNvPr>
              <p:cNvSpPr txBox="1">
                <a:spLocks noRot="1" noChangeAspect="1" noMove="1" noResize="1" noEditPoints="1" noAdjustHandles="1" noChangeArrowheads="1" noChangeShapeType="1" noTextEdit="1"/>
              </p:cNvSpPr>
              <p:nvPr/>
            </p:nvSpPr>
            <p:spPr>
              <a:xfrm>
                <a:off x="6410324" y="2300134"/>
                <a:ext cx="4599465" cy="369332"/>
              </a:xfrm>
              <a:prstGeom prst="rect">
                <a:avLst/>
              </a:prstGeom>
              <a:blipFill>
                <a:blip r:embed="rId3"/>
                <a:stretch>
                  <a:fillRect/>
                </a:stretch>
              </a:blipFill>
            </p:spPr>
            <p:txBody>
              <a:bodyPr/>
              <a:lstStyle/>
              <a:p>
                <a:r>
                  <a:rPr lang="nl-BE">
                    <a:noFill/>
                  </a:rPr>
                  <a:t> </a:t>
                </a:r>
              </a:p>
            </p:txBody>
          </p:sp>
        </mc:Fallback>
      </mc:AlternateContent>
      <p:graphicFrame>
        <p:nvGraphicFramePr>
          <p:cNvPr id="15" name="Tabel 15">
            <a:extLst>
              <a:ext uri="{FF2B5EF4-FFF2-40B4-BE49-F238E27FC236}">
                <a16:creationId xmlns:a16="http://schemas.microsoft.com/office/drawing/2014/main" id="{2F7FB449-FFD1-40B1-B90D-017F821892E3}"/>
              </a:ext>
            </a:extLst>
          </p:cNvPr>
          <p:cNvGraphicFramePr>
            <a:graphicFrameLocks noGrp="1"/>
          </p:cNvGraphicFramePr>
          <p:nvPr>
            <p:extLst>
              <p:ext uri="{D42A27DB-BD31-4B8C-83A1-F6EECF244321}">
                <p14:modId xmlns:p14="http://schemas.microsoft.com/office/powerpoint/2010/main" val="340116759"/>
              </p:ext>
            </p:extLst>
          </p:nvPr>
        </p:nvGraphicFramePr>
        <p:xfrm>
          <a:off x="647698" y="5451337"/>
          <a:ext cx="4063601" cy="1249126"/>
        </p:xfrm>
        <a:graphic>
          <a:graphicData uri="http://schemas.openxmlformats.org/drawingml/2006/table">
            <a:tbl>
              <a:tblPr firstRow="1" bandRow="1">
                <a:tableStyleId>{5940675A-B579-460E-94D1-54222C63F5DA}</a:tableStyleId>
              </a:tblPr>
              <a:tblGrid>
                <a:gridCol w="1356808">
                  <a:extLst>
                    <a:ext uri="{9D8B030D-6E8A-4147-A177-3AD203B41FA5}">
                      <a16:colId xmlns:a16="http://schemas.microsoft.com/office/drawing/2014/main" val="3741870121"/>
                    </a:ext>
                  </a:extLst>
                </a:gridCol>
                <a:gridCol w="1356808">
                  <a:extLst>
                    <a:ext uri="{9D8B030D-6E8A-4147-A177-3AD203B41FA5}">
                      <a16:colId xmlns:a16="http://schemas.microsoft.com/office/drawing/2014/main" val="2701036187"/>
                    </a:ext>
                  </a:extLst>
                </a:gridCol>
                <a:gridCol w="1349985">
                  <a:extLst>
                    <a:ext uri="{9D8B030D-6E8A-4147-A177-3AD203B41FA5}">
                      <a16:colId xmlns:a16="http://schemas.microsoft.com/office/drawing/2014/main" val="2370673512"/>
                    </a:ext>
                  </a:extLst>
                </a:gridCol>
              </a:tblGrid>
              <a:tr h="609046">
                <a:tc>
                  <a:txBody>
                    <a:bodyPr/>
                    <a:lstStyle/>
                    <a:p>
                      <a:pPr algn="ctr"/>
                      <a:r>
                        <a:rPr lang="nl-NL" dirty="0"/>
                        <a:t>Afgelegde afstand</a:t>
                      </a:r>
                      <a:endParaRPr lang="nl-BE" dirty="0"/>
                    </a:p>
                  </a:txBody>
                  <a:tcPr anchor="ctr"/>
                </a:tc>
                <a:tc>
                  <a:txBody>
                    <a:bodyPr/>
                    <a:lstStyle/>
                    <a:p>
                      <a:pPr algn="ctr"/>
                      <a:r>
                        <a:rPr lang="nl-NL" dirty="0"/>
                        <a:t>25,35</a:t>
                      </a:r>
                      <a:endParaRPr lang="nl-BE" dirty="0"/>
                    </a:p>
                  </a:txBody>
                  <a:tcPr anchor="ctr"/>
                </a:tc>
                <a:tc>
                  <a:txBody>
                    <a:bodyPr/>
                    <a:lstStyle/>
                    <a:p>
                      <a:pPr algn="ctr"/>
                      <a:r>
                        <a:rPr lang="nl-NL" dirty="0"/>
                        <a:t>300</a:t>
                      </a:r>
                      <a:endParaRPr lang="nl-BE" dirty="0"/>
                    </a:p>
                  </a:txBody>
                  <a:tcPr anchor="ctr"/>
                </a:tc>
                <a:extLst>
                  <a:ext uri="{0D108BD9-81ED-4DB2-BD59-A6C34878D82A}">
                    <a16:rowId xmlns:a16="http://schemas.microsoft.com/office/drawing/2014/main" val="3053043067"/>
                  </a:ext>
                </a:extLst>
              </a:tr>
              <a:tr h="609046">
                <a:tc>
                  <a:txBody>
                    <a:bodyPr/>
                    <a:lstStyle/>
                    <a:p>
                      <a:pPr algn="ctr"/>
                      <a:r>
                        <a:rPr lang="nl-NL" dirty="0"/>
                        <a:t>Verbruik</a:t>
                      </a:r>
                      <a:endParaRPr lang="nl-BE" dirty="0"/>
                    </a:p>
                  </a:txBody>
                  <a:tcPr anchor="ctr"/>
                </a:tc>
                <a:tc>
                  <a:txBody>
                    <a:bodyPr/>
                    <a:lstStyle/>
                    <a:p>
                      <a:pPr algn="ctr"/>
                      <a:r>
                        <a:rPr lang="nl-NL" dirty="0"/>
                        <a:t>1</a:t>
                      </a:r>
                      <a:endParaRPr lang="nl-BE" dirty="0"/>
                    </a:p>
                  </a:txBody>
                  <a:tcPr anchor="ctr"/>
                </a:tc>
                <a:tc>
                  <a:txBody>
                    <a:bodyPr/>
                    <a:lstStyle/>
                    <a:p>
                      <a:pPr algn="ctr"/>
                      <a:r>
                        <a:rPr lang="nl-NL" dirty="0"/>
                        <a:t>?</a:t>
                      </a:r>
                      <a:endParaRPr lang="nl-BE" dirty="0"/>
                    </a:p>
                  </a:txBody>
                  <a:tcPr anchor="ctr"/>
                </a:tc>
                <a:extLst>
                  <a:ext uri="{0D108BD9-81ED-4DB2-BD59-A6C34878D82A}">
                    <a16:rowId xmlns:a16="http://schemas.microsoft.com/office/drawing/2014/main" val="3107298702"/>
                  </a:ext>
                </a:extLst>
              </a:tr>
            </a:tbl>
          </a:graphicData>
        </a:graphic>
      </p:graphicFrame>
      <p:graphicFrame>
        <p:nvGraphicFramePr>
          <p:cNvPr id="17" name="Tabel 15">
            <a:extLst>
              <a:ext uri="{FF2B5EF4-FFF2-40B4-BE49-F238E27FC236}">
                <a16:creationId xmlns:a16="http://schemas.microsoft.com/office/drawing/2014/main" id="{0BFDD23E-8E7A-4020-9ECD-7C7F5DD05671}"/>
              </a:ext>
            </a:extLst>
          </p:cNvPr>
          <p:cNvGraphicFramePr>
            <a:graphicFrameLocks noGrp="1"/>
          </p:cNvGraphicFramePr>
          <p:nvPr>
            <p:extLst>
              <p:ext uri="{D42A27DB-BD31-4B8C-83A1-F6EECF244321}">
                <p14:modId xmlns:p14="http://schemas.microsoft.com/office/powerpoint/2010/main" val="808778413"/>
              </p:ext>
            </p:extLst>
          </p:nvPr>
        </p:nvGraphicFramePr>
        <p:xfrm>
          <a:off x="647699" y="3745194"/>
          <a:ext cx="4063601" cy="1249126"/>
        </p:xfrm>
        <a:graphic>
          <a:graphicData uri="http://schemas.openxmlformats.org/drawingml/2006/table">
            <a:tbl>
              <a:tblPr firstRow="1" bandRow="1">
                <a:tableStyleId>{5940675A-B579-460E-94D1-54222C63F5DA}</a:tableStyleId>
              </a:tblPr>
              <a:tblGrid>
                <a:gridCol w="1356808">
                  <a:extLst>
                    <a:ext uri="{9D8B030D-6E8A-4147-A177-3AD203B41FA5}">
                      <a16:colId xmlns:a16="http://schemas.microsoft.com/office/drawing/2014/main" val="3741870121"/>
                    </a:ext>
                  </a:extLst>
                </a:gridCol>
                <a:gridCol w="1356808">
                  <a:extLst>
                    <a:ext uri="{9D8B030D-6E8A-4147-A177-3AD203B41FA5}">
                      <a16:colId xmlns:a16="http://schemas.microsoft.com/office/drawing/2014/main" val="2701036187"/>
                    </a:ext>
                  </a:extLst>
                </a:gridCol>
                <a:gridCol w="1349985">
                  <a:extLst>
                    <a:ext uri="{9D8B030D-6E8A-4147-A177-3AD203B41FA5}">
                      <a16:colId xmlns:a16="http://schemas.microsoft.com/office/drawing/2014/main" val="2370673512"/>
                    </a:ext>
                  </a:extLst>
                </a:gridCol>
              </a:tblGrid>
              <a:tr h="609046">
                <a:tc>
                  <a:txBody>
                    <a:bodyPr/>
                    <a:lstStyle/>
                    <a:p>
                      <a:pPr algn="ctr"/>
                      <a:r>
                        <a:rPr lang="nl-NL" dirty="0"/>
                        <a:t>Afgelegde afstand</a:t>
                      </a:r>
                      <a:endParaRPr lang="nl-BE" dirty="0"/>
                    </a:p>
                  </a:txBody>
                  <a:tcPr anchor="ctr"/>
                </a:tc>
                <a:tc>
                  <a:txBody>
                    <a:bodyPr/>
                    <a:lstStyle/>
                    <a:p>
                      <a:pPr algn="ctr"/>
                      <a:r>
                        <a:rPr lang="nl-NL" dirty="0"/>
                        <a:t>21,68</a:t>
                      </a:r>
                      <a:endParaRPr lang="nl-BE" dirty="0"/>
                    </a:p>
                  </a:txBody>
                  <a:tcPr anchor="ctr"/>
                </a:tc>
                <a:tc>
                  <a:txBody>
                    <a:bodyPr/>
                    <a:lstStyle/>
                    <a:p>
                      <a:pPr algn="ctr"/>
                      <a:r>
                        <a:rPr lang="nl-NL" dirty="0"/>
                        <a:t>300</a:t>
                      </a:r>
                      <a:endParaRPr lang="nl-BE" dirty="0"/>
                    </a:p>
                  </a:txBody>
                  <a:tcPr anchor="ctr"/>
                </a:tc>
                <a:extLst>
                  <a:ext uri="{0D108BD9-81ED-4DB2-BD59-A6C34878D82A}">
                    <a16:rowId xmlns:a16="http://schemas.microsoft.com/office/drawing/2014/main" val="3053043067"/>
                  </a:ext>
                </a:extLst>
              </a:tr>
              <a:tr h="609046">
                <a:tc>
                  <a:txBody>
                    <a:bodyPr/>
                    <a:lstStyle/>
                    <a:p>
                      <a:pPr algn="ctr"/>
                      <a:r>
                        <a:rPr lang="nl-NL" dirty="0"/>
                        <a:t>Verbruik</a:t>
                      </a:r>
                      <a:endParaRPr lang="nl-BE" dirty="0"/>
                    </a:p>
                  </a:txBody>
                  <a:tcPr anchor="ctr"/>
                </a:tc>
                <a:tc>
                  <a:txBody>
                    <a:bodyPr/>
                    <a:lstStyle/>
                    <a:p>
                      <a:pPr algn="ctr"/>
                      <a:r>
                        <a:rPr lang="nl-NL" dirty="0"/>
                        <a:t>1</a:t>
                      </a:r>
                      <a:endParaRPr lang="nl-BE" dirty="0"/>
                    </a:p>
                  </a:txBody>
                  <a:tcPr anchor="ctr"/>
                </a:tc>
                <a:tc>
                  <a:txBody>
                    <a:bodyPr/>
                    <a:lstStyle/>
                    <a:p>
                      <a:pPr algn="ctr"/>
                      <a:r>
                        <a:rPr lang="nl-NL" dirty="0"/>
                        <a:t>?</a:t>
                      </a:r>
                      <a:endParaRPr lang="nl-BE" dirty="0"/>
                    </a:p>
                  </a:txBody>
                  <a:tcPr anchor="ctr"/>
                </a:tc>
                <a:extLst>
                  <a:ext uri="{0D108BD9-81ED-4DB2-BD59-A6C34878D82A}">
                    <a16:rowId xmlns:a16="http://schemas.microsoft.com/office/drawing/2014/main" val="3107298702"/>
                  </a:ext>
                </a:extLst>
              </a:tr>
            </a:tbl>
          </a:graphicData>
        </a:graphic>
      </p:graphicFrame>
      <p:cxnSp>
        <p:nvCxnSpPr>
          <p:cNvPr id="19" name="Rechte verbindingslijn met pijl 18">
            <a:extLst>
              <a:ext uri="{FF2B5EF4-FFF2-40B4-BE49-F238E27FC236}">
                <a16:creationId xmlns:a16="http://schemas.microsoft.com/office/drawing/2014/main" id="{FB91DB6E-EDCA-42FC-B980-533FAD24AA3E}"/>
              </a:ext>
            </a:extLst>
          </p:cNvPr>
          <p:cNvCxnSpPr/>
          <p:nvPr/>
        </p:nvCxnSpPr>
        <p:spPr>
          <a:xfrm>
            <a:off x="4438835" y="4642108"/>
            <a:ext cx="70365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D1C9492D-381F-47DB-A414-97666F44AA21}"/>
              </a:ext>
            </a:extLst>
          </p:cNvPr>
          <p:cNvCxnSpPr/>
          <p:nvPr/>
        </p:nvCxnSpPr>
        <p:spPr>
          <a:xfrm>
            <a:off x="4464204" y="6436877"/>
            <a:ext cx="70365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21" name="Tekstvak 20">
                <a:extLst>
                  <a:ext uri="{FF2B5EF4-FFF2-40B4-BE49-F238E27FC236}">
                    <a16:creationId xmlns:a16="http://schemas.microsoft.com/office/drawing/2014/main" id="{3209F902-34EB-4933-868D-3D80BA88F91F}"/>
                  </a:ext>
                </a:extLst>
              </p:cNvPr>
              <p:cNvSpPr txBox="1"/>
              <p:nvPr/>
            </p:nvSpPr>
            <p:spPr>
              <a:xfrm>
                <a:off x="5381994" y="4449352"/>
                <a:ext cx="4599465" cy="506742"/>
              </a:xfrm>
              <a:prstGeom prst="rect">
                <a:avLst/>
              </a:prstGeom>
              <a:noFill/>
            </p:spPr>
            <p:txBody>
              <a:bodyPr wrap="square" rtlCol="0">
                <a:spAutoFit/>
              </a:bodyPr>
              <a:lstStyle/>
              <a:p>
                <a14:m>
                  <m:oMath xmlns:m="http://schemas.openxmlformats.org/officeDocument/2006/math">
                    <m:r>
                      <a:rPr lang="nl-NL" b="0" i="1" smtClean="0">
                        <a:latin typeface="Cambria Math" panose="02040503050406030204" pitchFamily="18" charset="0"/>
                      </a:rPr>
                      <m:t>𝑉𝑒𝑟𝑏𝑟𝑢𝑖𝑘</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300</m:t>
                        </m:r>
                      </m:num>
                      <m:den>
                        <m:r>
                          <a:rPr lang="nl-NL" b="0" i="1" smtClean="0">
                            <a:latin typeface="Cambria Math" panose="02040503050406030204" pitchFamily="18" charset="0"/>
                          </a:rPr>
                          <m:t>21,68</m:t>
                        </m:r>
                      </m:den>
                    </m:f>
                    <m:r>
                      <a:rPr lang="nl-NL" b="0" i="1" smtClean="0">
                        <a:latin typeface="Cambria Math" panose="02040503050406030204" pitchFamily="18" charset="0"/>
                      </a:rPr>
                      <m:t>=13,837…</m:t>
                    </m:r>
                    <m:r>
                      <a:rPr lang="nl-NL" b="0" i="1" smtClean="0">
                        <a:latin typeface="Cambria Math" panose="02040503050406030204" pitchFamily="18" charset="0"/>
                      </a:rPr>
                      <m:t>𝑙𝑖𝑡𝑒𝑟</m:t>
                    </m:r>
                  </m:oMath>
                </a14:m>
                <a:r>
                  <a:rPr lang="nl-BE" dirty="0"/>
                  <a:t> </a:t>
                </a:r>
              </a:p>
            </p:txBody>
          </p:sp>
        </mc:Choice>
        <mc:Fallback xmlns="">
          <p:sp>
            <p:nvSpPr>
              <p:cNvPr id="21" name="Tekstvak 20">
                <a:extLst>
                  <a:ext uri="{FF2B5EF4-FFF2-40B4-BE49-F238E27FC236}">
                    <a16:creationId xmlns:a16="http://schemas.microsoft.com/office/drawing/2014/main" id="{3209F902-34EB-4933-868D-3D80BA88F91F}"/>
                  </a:ext>
                </a:extLst>
              </p:cNvPr>
              <p:cNvSpPr txBox="1">
                <a:spLocks noRot="1" noChangeAspect="1" noMove="1" noResize="1" noEditPoints="1" noAdjustHandles="1" noChangeArrowheads="1" noChangeShapeType="1" noTextEdit="1"/>
              </p:cNvSpPr>
              <p:nvPr/>
            </p:nvSpPr>
            <p:spPr>
              <a:xfrm>
                <a:off x="5381994" y="4449352"/>
                <a:ext cx="4599465" cy="506742"/>
              </a:xfrm>
              <a:prstGeom prst="rect">
                <a:avLst/>
              </a:prstGeom>
              <a:blipFill>
                <a:blip r:embed="rId4"/>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2" name="Tekstvak 21">
                <a:extLst>
                  <a:ext uri="{FF2B5EF4-FFF2-40B4-BE49-F238E27FC236}">
                    <a16:creationId xmlns:a16="http://schemas.microsoft.com/office/drawing/2014/main" id="{943D42B8-13D4-4510-B747-6F6E4A92F7B1}"/>
                  </a:ext>
                </a:extLst>
              </p:cNvPr>
              <p:cNvSpPr txBox="1"/>
              <p:nvPr/>
            </p:nvSpPr>
            <p:spPr>
              <a:xfrm>
                <a:off x="5381993" y="6160666"/>
                <a:ext cx="4599465" cy="506742"/>
              </a:xfrm>
              <a:prstGeom prst="rect">
                <a:avLst/>
              </a:prstGeom>
              <a:noFill/>
            </p:spPr>
            <p:txBody>
              <a:bodyPr wrap="square" rtlCol="0">
                <a:spAutoFit/>
              </a:bodyPr>
              <a:lstStyle/>
              <a:p>
                <a14:m>
                  <m:oMath xmlns:m="http://schemas.openxmlformats.org/officeDocument/2006/math">
                    <m:r>
                      <a:rPr lang="nl-NL" b="0" i="1" smtClean="0">
                        <a:latin typeface="Cambria Math" panose="02040503050406030204" pitchFamily="18" charset="0"/>
                      </a:rPr>
                      <m:t>𝑉𝑒𝑟𝑏𝑟𝑢𝑖𝑘</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300</m:t>
                        </m:r>
                      </m:num>
                      <m:den>
                        <m:r>
                          <a:rPr lang="nl-NL" b="0" i="1" smtClean="0">
                            <a:latin typeface="Cambria Math" panose="02040503050406030204" pitchFamily="18" charset="0"/>
                          </a:rPr>
                          <m:t>25,35</m:t>
                        </m:r>
                      </m:den>
                    </m:f>
                    <m:r>
                      <a:rPr lang="nl-NL" b="0" i="1" smtClean="0">
                        <a:latin typeface="Cambria Math" panose="02040503050406030204" pitchFamily="18" charset="0"/>
                      </a:rPr>
                      <m:t>=11,834…</m:t>
                    </m:r>
                    <m:r>
                      <a:rPr lang="nl-NL" b="0" i="1" smtClean="0">
                        <a:latin typeface="Cambria Math" panose="02040503050406030204" pitchFamily="18" charset="0"/>
                      </a:rPr>
                      <m:t>𝑙𝑖𝑡𝑒𝑟</m:t>
                    </m:r>
                  </m:oMath>
                </a14:m>
                <a:r>
                  <a:rPr lang="nl-BE" dirty="0"/>
                  <a:t> </a:t>
                </a:r>
              </a:p>
            </p:txBody>
          </p:sp>
        </mc:Choice>
        <mc:Fallback xmlns="">
          <p:sp>
            <p:nvSpPr>
              <p:cNvPr id="22" name="Tekstvak 21">
                <a:extLst>
                  <a:ext uri="{FF2B5EF4-FFF2-40B4-BE49-F238E27FC236}">
                    <a16:creationId xmlns:a16="http://schemas.microsoft.com/office/drawing/2014/main" id="{943D42B8-13D4-4510-B747-6F6E4A92F7B1}"/>
                  </a:ext>
                </a:extLst>
              </p:cNvPr>
              <p:cNvSpPr txBox="1">
                <a:spLocks noRot="1" noChangeAspect="1" noMove="1" noResize="1" noEditPoints="1" noAdjustHandles="1" noChangeArrowheads="1" noChangeShapeType="1" noTextEdit="1"/>
              </p:cNvSpPr>
              <p:nvPr/>
            </p:nvSpPr>
            <p:spPr>
              <a:xfrm>
                <a:off x="5381993" y="6160666"/>
                <a:ext cx="4599465" cy="506742"/>
              </a:xfrm>
              <a:prstGeom prst="rect">
                <a:avLst/>
              </a:prstGeom>
              <a:blipFill>
                <a:blip r:embed="rId5"/>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3" name="Tekstvak 22">
                <a:extLst>
                  <a:ext uri="{FF2B5EF4-FFF2-40B4-BE49-F238E27FC236}">
                    <a16:creationId xmlns:a16="http://schemas.microsoft.com/office/drawing/2014/main" id="{C5776A87-4A74-4567-9333-08B9A3F33691}"/>
                  </a:ext>
                </a:extLst>
              </p:cNvPr>
              <p:cNvSpPr txBox="1"/>
              <p:nvPr/>
            </p:nvSpPr>
            <p:spPr>
              <a:xfrm>
                <a:off x="9658905" y="2677458"/>
                <a:ext cx="107419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BE"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2 </m:t>
                      </m:r>
                      <m:r>
                        <a:rPr lang="nl-NL" b="0" i="1" smtClean="0">
                          <a:latin typeface="Cambria Math" panose="02040503050406030204" pitchFamily="18" charset="0"/>
                          <a:ea typeface="Cambria Math" panose="02040503050406030204" pitchFamily="18" charset="0"/>
                        </a:rPr>
                        <m:t>𝑙𝑖𝑡𝑒𝑟</m:t>
                      </m:r>
                    </m:oMath>
                  </m:oMathPara>
                </a14:m>
                <a:endParaRPr lang="nl-BE" dirty="0"/>
              </a:p>
            </p:txBody>
          </p:sp>
        </mc:Choice>
        <mc:Fallback xmlns="">
          <p:sp>
            <p:nvSpPr>
              <p:cNvPr id="23" name="Tekstvak 22">
                <a:extLst>
                  <a:ext uri="{FF2B5EF4-FFF2-40B4-BE49-F238E27FC236}">
                    <a16:creationId xmlns:a16="http://schemas.microsoft.com/office/drawing/2014/main" id="{C5776A87-4A74-4567-9333-08B9A3F33691}"/>
                  </a:ext>
                </a:extLst>
              </p:cNvPr>
              <p:cNvSpPr txBox="1">
                <a:spLocks noRot="1" noChangeAspect="1" noMove="1" noResize="1" noEditPoints="1" noAdjustHandles="1" noChangeArrowheads="1" noChangeShapeType="1" noTextEdit="1"/>
              </p:cNvSpPr>
              <p:nvPr/>
            </p:nvSpPr>
            <p:spPr>
              <a:xfrm>
                <a:off x="9658905" y="2677458"/>
                <a:ext cx="1074198" cy="369332"/>
              </a:xfrm>
              <a:prstGeom prst="rect">
                <a:avLst/>
              </a:prstGeom>
              <a:blipFill>
                <a:blip r:embed="rId6"/>
                <a:stretch>
                  <a:fillRect/>
                </a:stretch>
              </a:blipFill>
            </p:spPr>
            <p:txBody>
              <a:bodyPr/>
              <a:lstStyle/>
              <a:p>
                <a:r>
                  <a:rPr lang="nl-BE">
                    <a:noFill/>
                  </a:rPr>
                  <a:t> </a:t>
                </a:r>
              </a:p>
            </p:txBody>
          </p:sp>
        </mc:Fallback>
      </mc:AlternateContent>
      <p:sp>
        <p:nvSpPr>
          <p:cNvPr id="24" name="Tekstvak 23">
            <a:extLst>
              <a:ext uri="{FF2B5EF4-FFF2-40B4-BE49-F238E27FC236}">
                <a16:creationId xmlns:a16="http://schemas.microsoft.com/office/drawing/2014/main" id="{8F239354-8E9B-4086-8380-FE87BC0A359E}"/>
              </a:ext>
            </a:extLst>
          </p:cNvPr>
          <p:cNvSpPr txBox="1"/>
          <p:nvPr/>
        </p:nvSpPr>
        <p:spPr>
          <a:xfrm>
            <a:off x="6295007" y="3162876"/>
            <a:ext cx="5086166" cy="646331"/>
          </a:xfrm>
          <a:prstGeom prst="rect">
            <a:avLst/>
          </a:prstGeom>
          <a:noFill/>
        </p:spPr>
        <p:txBody>
          <a:bodyPr wrap="square" rtlCol="0">
            <a:spAutoFit/>
          </a:bodyPr>
          <a:lstStyle/>
          <a:p>
            <a:r>
              <a:rPr lang="nl-NL" dirty="0"/>
              <a:t>Antwoord:</a:t>
            </a:r>
          </a:p>
          <a:p>
            <a:r>
              <a:rPr lang="nl-BE" b="1" dirty="0"/>
              <a:t>Je verbruikt 2 liter meer als </a:t>
            </a:r>
            <a:r>
              <a:rPr lang="nl-BE" b="1"/>
              <a:t>je 80 </a:t>
            </a:r>
            <a:r>
              <a:rPr lang="nl-BE" b="1" dirty="0"/>
              <a:t>km per uur rijdt.</a:t>
            </a:r>
          </a:p>
        </p:txBody>
      </p:sp>
      <p:cxnSp>
        <p:nvCxnSpPr>
          <p:cNvPr id="26" name="Rechte verbindingslijn 25">
            <a:extLst>
              <a:ext uri="{FF2B5EF4-FFF2-40B4-BE49-F238E27FC236}">
                <a16:creationId xmlns:a16="http://schemas.microsoft.com/office/drawing/2014/main" id="{6ADF02DF-689C-4834-BF83-F0823146D11D}"/>
              </a:ext>
            </a:extLst>
          </p:cNvPr>
          <p:cNvCxnSpPr/>
          <p:nvPr/>
        </p:nvCxnSpPr>
        <p:spPr>
          <a:xfrm>
            <a:off x="1313895" y="3064546"/>
            <a:ext cx="985422"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5330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21" grpId="0"/>
      <p:bldP spid="22" grpId="0"/>
      <p:bldP spid="23"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4B1181A-A390-448E-A14D-733D3043C118}"/>
              </a:ext>
            </a:extLst>
          </p:cNvPr>
          <p:cNvPicPr>
            <a:picLocks noChangeAspect="1"/>
          </p:cNvPicPr>
          <p:nvPr/>
        </p:nvPicPr>
        <p:blipFill>
          <a:blip r:embed="rId2"/>
          <a:stretch>
            <a:fillRect/>
          </a:stretch>
        </p:blipFill>
        <p:spPr>
          <a:xfrm>
            <a:off x="0" y="0"/>
            <a:ext cx="5400675" cy="3905250"/>
          </a:xfrm>
          <a:prstGeom prst="rect">
            <a:avLst/>
          </a:prstGeom>
        </p:spPr>
      </p:pic>
      <p:pic>
        <p:nvPicPr>
          <p:cNvPr id="5" name="Afbeelding 4">
            <a:extLst>
              <a:ext uri="{FF2B5EF4-FFF2-40B4-BE49-F238E27FC236}">
                <a16:creationId xmlns:a16="http://schemas.microsoft.com/office/drawing/2014/main" id="{A1DC6335-78CD-4C18-91D9-077690FCBDD8}"/>
              </a:ext>
            </a:extLst>
          </p:cNvPr>
          <p:cNvPicPr>
            <a:picLocks noChangeAspect="1"/>
          </p:cNvPicPr>
          <p:nvPr/>
        </p:nvPicPr>
        <p:blipFill>
          <a:blip r:embed="rId3"/>
          <a:stretch>
            <a:fillRect/>
          </a:stretch>
        </p:blipFill>
        <p:spPr>
          <a:xfrm>
            <a:off x="5858863" y="0"/>
            <a:ext cx="6333138" cy="2962275"/>
          </a:xfrm>
          <a:prstGeom prst="rect">
            <a:avLst/>
          </a:prstGeom>
        </p:spPr>
      </p:pic>
      <p:sp>
        <p:nvSpPr>
          <p:cNvPr id="8" name="Tekstvak 7">
            <a:extLst>
              <a:ext uri="{FF2B5EF4-FFF2-40B4-BE49-F238E27FC236}">
                <a16:creationId xmlns:a16="http://schemas.microsoft.com/office/drawing/2014/main" id="{E4B765E9-2244-4D68-838C-D7B2D90A15BB}"/>
              </a:ext>
            </a:extLst>
          </p:cNvPr>
          <p:cNvSpPr txBox="1"/>
          <p:nvPr/>
        </p:nvSpPr>
        <p:spPr>
          <a:xfrm>
            <a:off x="1793288" y="1109709"/>
            <a:ext cx="1162975" cy="266330"/>
          </a:xfrm>
          <a:prstGeom prst="rect">
            <a:avLst/>
          </a:prstGeom>
          <a:noFill/>
          <a:ln w="38100">
            <a:solidFill>
              <a:srgbClr val="FF0000"/>
            </a:solidFill>
          </a:ln>
        </p:spPr>
        <p:txBody>
          <a:bodyPr wrap="square" rtlCol="0">
            <a:spAutoFit/>
          </a:bodyPr>
          <a:lstStyle/>
          <a:p>
            <a:endParaRPr lang="nl-BE" dirty="0"/>
          </a:p>
        </p:txBody>
      </p:sp>
      <p:sp>
        <p:nvSpPr>
          <p:cNvPr id="9" name="Tekstvak 8">
            <a:extLst>
              <a:ext uri="{FF2B5EF4-FFF2-40B4-BE49-F238E27FC236}">
                <a16:creationId xmlns:a16="http://schemas.microsoft.com/office/drawing/2014/main" id="{AB5A54A1-B047-43B3-82BB-F819032869E7}"/>
              </a:ext>
            </a:extLst>
          </p:cNvPr>
          <p:cNvSpPr txBox="1"/>
          <p:nvPr/>
        </p:nvSpPr>
        <p:spPr>
          <a:xfrm>
            <a:off x="9482830" y="1713390"/>
            <a:ext cx="1729667" cy="303320"/>
          </a:xfrm>
          <a:prstGeom prst="rect">
            <a:avLst/>
          </a:prstGeom>
          <a:noFill/>
          <a:ln w="38100">
            <a:solidFill>
              <a:srgbClr val="FF0000"/>
            </a:solidFill>
          </a:ln>
        </p:spPr>
        <p:txBody>
          <a:bodyPr wrap="square" rtlCol="0">
            <a:spAutoFit/>
          </a:bodyPr>
          <a:lstStyle/>
          <a:p>
            <a:endParaRPr lang="nl-BE" dirty="0"/>
          </a:p>
        </p:txBody>
      </p:sp>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BCCD5F01-633F-4D9E-B013-5CCDD081F694}"/>
                  </a:ext>
                </a:extLst>
              </p:cNvPr>
              <p:cNvSpPr txBox="1"/>
              <p:nvPr/>
            </p:nvSpPr>
            <p:spPr>
              <a:xfrm>
                <a:off x="201227" y="3975529"/>
                <a:ext cx="5894773" cy="514693"/>
              </a:xfrm>
              <a:prstGeom prst="rect">
                <a:avLst/>
              </a:prstGeom>
              <a:noFill/>
            </p:spPr>
            <p:txBody>
              <a:bodyPr wrap="square" rtlCol="0">
                <a:spAutoFit/>
              </a:bodyPr>
              <a:lstStyle/>
              <a:p>
                <a:r>
                  <a:rPr lang="nl-NL" dirty="0"/>
                  <a:t>Het betrouwbaarheidsinterval is dus:</a:t>
                </a:r>
                <a:r>
                  <a:rPr lang="nl-BE" dirty="0"/>
                  <a:t> </a:t>
                </a:r>
                <a14:m>
                  <m:oMath xmlns:m="http://schemas.openxmlformats.org/officeDocument/2006/math">
                    <m:r>
                      <a:rPr lang="nl-NL" b="0" i="1" smtClean="0">
                        <a:latin typeface="Cambria Math" panose="02040503050406030204" pitchFamily="18" charset="0"/>
                      </a:rPr>
                      <m:t>[</m:t>
                    </m:r>
                    <m:acc>
                      <m:accPr>
                        <m:chr m:val="̅"/>
                        <m:ctrlPr>
                          <a:rPr lang="nl-NL" b="0" i="1" smtClean="0">
                            <a:latin typeface="Cambria Math" panose="02040503050406030204" pitchFamily="18" charset="0"/>
                          </a:rPr>
                        </m:ctrlPr>
                      </m:accPr>
                      <m:e>
                        <m:r>
                          <a:rPr lang="nl-NL" b="0" i="1" smtClean="0">
                            <a:latin typeface="Cambria Math" panose="02040503050406030204" pitchFamily="18" charset="0"/>
                          </a:rPr>
                          <m:t>𝑥</m:t>
                        </m:r>
                      </m:e>
                    </m:acc>
                    <m:r>
                      <a:rPr lang="nl-NL" b="0" i="1" smtClean="0">
                        <a:latin typeface="Cambria Math" panose="02040503050406030204" pitchFamily="18" charset="0"/>
                      </a:rPr>
                      <m:t>−2</m:t>
                    </m:r>
                    <m:f>
                      <m:fPr>
                        <m:ctrlPr>
                          <a:rPr lang="nl-NL" b="0" i="1" smtClean="0">
                            <a:latin typeface="Cambria Math" panose="02040503050406030204" pitchFamily="18" charset="0"/>
                          </a:rPr>
                        </m:ctrlPr>
                      </m:fPr>
                      <m:num>
                        <m:r>
                          <a:rPr lang="nl-NL" b="0" i="1" smtClean="0">
                            <a:latin typeface="Cambria Math" panose="02040503050406030204" pitchFamily="18" charset="0"/>
                          </a:rPr>
                          <m:t>𝑆</m:t>
                        </m:r>
                      </m:num>
                      <m:den>
                        <m:rad>
                          <m:radPr>
                            <m:degHide m:val="on"/>
                            <m:ctrlPr>
                              <a:rPr lang="nl-NL" b="0" i="1" smtClean="0">
                                <a:latin typeface="Cambria Math" panose="02040503050406030204" pitchFamily="18" charset="0"/>
                              </a:rPr>
                            </m:ctrlPr>
                          </m:radPr>
                          <m:deg/>
                          <m:e>
                            <m:r>
                              <a:rPr lang="nl-NL" b="0" i="1" smtClean="0">
                                <a:latin typeface="Cambria Math" panose="02040503050406030204" pitchFamily="18" charset="0"/>
                              </a:rPr>
                              <m:t>𝑛</m:t>
                            </m:r>
                          </m:e>
                        </m:rad>
                      </m:den>
                    </m:f>
                    <m:r>
                      <a:rPr lang="nl-NL" b="0" i="1" smtClean="0">
                        <a:latin typeface="Cambria Math" panose="02040503050406030204" pitchFamily="18" charset="0"/>
                      </a:rPr>
                      <m:t>;</m:t>
                    </m:r>
                    <m:acc>
                      <m:accPr>
                        <m:chr m:val="̅"/>
                        <m:ctrlPr>
                          <a:rPr lang="nl-NL" i="1">
                            <a:latin typeface="Cambria Math" panose="02040503050406030204" pitchFamily="18" charset="0"/>
                          </a:rPr>
                        </m:ctrlPr>
                      </m:accPr>
                      <m:e>
                        <m:r>
                          <a:rPr lang="nl-NL" i="1">
                            <a:latin typeface="Cambria Math" panose="02040503050406030204" pitchFamily="18" charset="0"/>
                          </a:rPr>
                          <m:t>𝑥</m:t>
                        </m:r>
                      </m:e>
                    </m:acc>
                    <m:r>
                      <a:rPr lang="nl-NL" i="1">
                        <a:latin typeface="Cambria Math" panose="02040503050406030204" pitchFamily="18" charset="0"/>
                      </a:rPr>
                      <m:t>−2</m:t>
                    </m:r>
                    <m:f>
                      <m:fPr>
                        <m:ctrlPr>
                          <a:rPr lang="nl-NL" i="1">
                            <a:latin typeface="Cambria Math" panose="02040503050406030204" pitchFamily="18" charset="0"/>
                          </a:rPr>
                        </m:ctrlPr>
                      </m:fPr>
                      <m:num>
                        <m:r>
                          <a:rPr lang="nl-NL" i="1">
                            <a:latin typeface="Cambria Math" panose="02040503050406030204" pitchFamily="18" charset="0"/>
                          </a:rPr>
                          <m:t>𝑆</m:t>
                        </m:r>
                      </m:num>
                      <m:den>
                        <m:rad>
                          <m:radPr>
                            <m:degHide m:val="on"/>
                            <m:ctrlPr>
                              <a:rPr lang="nl-NL" i="1">
                                <a:latin typeface="Cambria Math" panose="02040503050406030204" pitchFamily="18" charset="0"/>
                              </a:rPr>
                            </m:ctrlPr>
                          </m:radPr>
                          <m:deg/>
                          <m:e>
                            <m:r>
                              <a:rPr lang="nl-NL" b="0" i="1" smtClean="0">
                                <a:latin typeface="Cambria Math" panose="02040503050406030204" pitchFamily="18" charset="0"/>
                              </a:rPr>
                              <m:t>𝑛</m:t>
                            </m:r>
                          </m:e>
                        </m:rad>
                      </m:den>
                    </m:f>
                    <m:r>
                      <a:rPr lang="nl-NL" b="0" i="1" smtClean="0">
                        <a:latin typeface="Cambria Math" panose="02040503050406030204" pitchFamily="18" charset="0"/>
                      </a:rPr>
                      <m:t>]</m:t>
                    </m:r>
                  </m:oMath>
                </a14:m>
                <a:endParaRPr lang="nl-NL" dirty="0"/>
              </a:p>
            </p:txBody>
          </p:sp>
        </mc:Choice>
        <mc:Fallback xmlns="">
          <p:sp>
            <p:nvSpPr>
              <p:cNvPr id="10" name="Tekstvak 9">
                <a:extLst>
                  <a:ext uri="{FF2B5EF4-FFF2-40B4-BE49-F238E27FC236}">
                    <a16:creationId xmlns:a16="http://schemas.microsoft.com/office/drawing/2014/main" id="{BCCD5F01-633F-4D9E-B013-5CCDD081F694}"/>
                  </a:ext>
                </a:extLst>
              </p:cNvPr>
              <p:cNvSpPr txBox="1">
                <a:spLocks noRot="1" noChangeAspect="1" noMove="1" noResize="1" noEditPoints="1" noAdjustHandles="1" noChangeArrowheads="1" noChangeShapeType="1" noTextEdit="1"/>
              </p:cNvSpPr>
              <p:nvPr/>
            </p:nvSpPr>
            <p:spPr>
              <a:xfrm>
                <a:off x="201227" y="3975529"/>
                <a:ext cx="5894773" cy="514693"/>
              </a:xfrm>
              <a:prstGeom prst="rect">
                <a:avLst/>
              </a:prstGeom>
              <a:blipFill>
                <a:blip r:embed="rId4"/>
                <a:stretch>
                  <a:fillRect l="-827" b="-1176"/>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F910B6AA-F17E-44DD-82B3-B6E30A57BE1E}"/>
                  </a:ext>
                </a:extLst>
              </p:cNvPr>
              <p:cNvSpPr txBox="1"/>
              <p:nvPr/>
            </p:nvSpPr>
            <p:spPr>
              <a:xfrm>
                <a:off x="201227" y="4763608"/>
                <a:ext cx="4057095" cy="514693"/>
              </a:xfrm>
              <a:prstGeom prst="rect">
                <a:avLst/>
              </a:prstGeom>
              <a:noFill/>
            </p:spPr>
            <p:txBody>
              <a:bodyPr wrap="square" rtlCol="0">
                <a:spAutoFit/>
              </a:bodyPr>
              <a:lstStyle/>
              <a:p>
                <a:r>
                  <a:rPr lang="nl-NL" dirty="0"/>
                  <a:t>De breedte wordt bepaald door </a:t>
                </a:r>
                <a14:m>
                  <m:oMath xmlns:m="http://schemas.openxmlformats.org/officeDocument/2006/math">
                    <m:r>
                      <a:rPr lang="nl-NL" b="0" i="1" smtClean="0">
                        <a:latin typeface="Cambria Math" panose="02040503050406030204" pitchFamily="18" charset="0"/>
                      </a:rPr>
                      <m:t>4</m:t>
                    </m:r>
                    <m:r>
                      <a:rPr lang="nl-NL" b="0" i="1" smtClean="0">
                        <a:latin typeface="Cambria Math" panose="02040503050406030204" pitchFamily="18" charset="0"/>
                        <a:ea typeface="Cambria Math" panose="02040503050406030204" pitchFamily="18" charset="0"/>
                      </a:rPr>
                      <m:t>∙</m:t>
                    </m:r>
                    <m:f>
                      <m:fPr>
                        <m:ctrlPr>
                          <a:rPr lang="nl-NL" i="1">
                            <a:latin typeface="Cambria Math" panose="02040503050406030204" pitchFamily="18" charset="0"/>
                          </a:rPr>
                        </m:ctrlPr>
                      </m:fPr>
                      <m:num>
                        <m:r>
                          <a:rPr lang="nl-NL" i="1">
                            <a:latin typeface="Cambria Math" panose="02040503050406030204" pitchFamily="18" charset="0"/>
                          </a:rPr>
                          <m:t>𝑆</m:t>
                        </m:r>
                      </m:num>
                      <m:den>
                        <m:rad>
                          <m:radPr>
                            <m:degHide m:val="on"/>
                            <m:ctrlPr>
                              <a:rPr lang="nl-NL" i="1">
                                <a:latin typeface="Cambria Math" panose="02040503050406030204" pitchFamily="18" charset="0"/>
                              </a:rPr>
                            </m:ctrlPr>
                          </m:radPr>
                          <m:deg/>
                          <m:e>
                            <m:r>
                              <a:rPr lang="nl-NL" b="0" i="1" smtClean="0">
                                <a:latin typeface="Cambria Math" panose="02040503050406030204" pitchFamily="18" charset="0"/>
                              </a:rPr>
                              <m:t>𝑛</m:t>
                            </m:r>
                          </m:e>
                        </m:rad>
                      </m:den>
                    </m:f>
                  </m:oMath>
                </a14:m>
                <a:endParaRPr lang="nl-BE" dirty="0"/>
              </a:p>
            </p:txBody>
          </p:sp>
        </mc:Choice>
        <mc:Fallback xmlns="">
          <p:sp>
            <p:nvSpPr>
              <p:cNvPr id="11" name="Tekstvak 10">
                <a:extLst>
                  <a:ext uri="{FF2B5EF4-FFF2-40B4-BE49-F238E27FC236}">
                    <a16:creationId xmlns:a16="http://schemas.microsoft.com/office/drawing/2014/main" id="{F910B6AA-F17E-44DD-82B3-B6E30A57BE1E}"/>
                  </a:ext>
                </a:extLst>
              </p:cNvPr>
              <p:cNvSpPr txBox="1">
                <a:spLocks noRot="1" noChangeAspect="1" noMove="1" noResize="1" noEditPoints="1" noAdjustHandles="1" noChangeArrowheads="1" noChangeShapeType="1" noTextEdit="1"/>
              </p:cNvSpPr>
              <p:nvPr/>
            </p:nvSpPr>
            <p:spPr>
              <a:xfrm>
                <a:off x="201227" y="4763608"/>
                <a:ext cx="4057095" cy="514693"/>
              </a:xfrm>
              <a:prstGeom prst="rect">
                <a:avLst/>
              </a:prstGeom>
              <a:blipFill>
                <a:blip r:embed="rId5"/>
                <a:stretch>
                  <a:fillRect l="-1201" b="-1176"/>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90080E1F-C75B-4822-948C-5CD714C3C2E3}"/>
                  </a:ext>
                </a:extLst>
              </p:cNvPr>
              <p:cNvSpPr txBox="1"/>
              <p:nvPr/>
            </p:nvSpPr>
            <p:spPr>
              <a:xfrm>
                <a:off x="310718" y="5406501"/>
                <a:ext cx="2942729" cy="5890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i="1" smtClean="0">
                          <a:latin typeface="Cambria Math" panose="02040503050406030204" pitchFamily="18" charset="0"/>
                        </a:rPr>
                        <m:t>4</m:t>
                      </m:r>
                      <m:r>
                        <a:rPr lang="nl-NL" i="1">
                          <a:latin typeface="Cambria Math" panose="02040503050406030204" pitchFamily="18" charset="0"/>
                          <a:ea typeface="Cambria Math" panose="02040503050406030204" pitchFamily="18" charset="0"/>
                        </a:rPr>
                        <m:t>∙</m:t>
                      </m:r>
                      <m:f>
                        <m:fPr>
                          <m:ctrlPr>
                            <a:rPr lang="nl-NL" i="1">
                              <a:latin typeface="Cambria Math" panose="02040503050406030204" pitchFamily="18" charset="0"/>
                            </a:rPr>
                          </m:ctrlPr>
                        </m:fPr>
                        <m:num>
                          <m:sSub>
                            <m:sSubPr>
                              <m:ctrlPr>
                                <a:rPr lang="nl-NL" b="0" i="1" smtClean="0">
                                  <a:latin typeface="Cambria Math" panose="02040503050406030204" pitchFamily="18" charset="0"/>
                                </a:rPr>
                              </m:ctrlPr>
                            </m:sSubPr>
                            <m:e>
                              <m:r>
                                <a:rPr lang="nl-NL" i="1">
                                  <a:latin typeface="Cambria Math" panose="02040503050406030204" pitchFamily="18" charset="0"/>
                                </a:rPr>
                                <m:t>𝑆</m:t>
                              </m:r>
                            </m:e>
                            <m:sub>
                              <m:r>
                                <a:rPr lang="nl-NL" b="0" i="1" smtClean="0">
                                  <a:latin typeface="Cambria Math" panose="02040503050406030204" pitchFamily="18" charset="0"/>
                                </a:rPr>
                                <m:t>1</m:t>
                              </m:r>
                            </m:sub>
                          </m:sSub>
                        </m:num>
                        <m:den>
                          <m:rad>
                            <m:radPr>
                              <m:degHide m:val="on"/>
                              <m:ctrlPr>
                                <a:rPr lang="nl-NL" i="1">
                                  <a:latin typeface="Cambria Math" panose="02040503050406030204" pitchFamily="18" charset="0"/>
                                </a:rPr>
                              </m:ctrlPr>
                            </m:radPr>
                            <m:deg/>
                            <m:e>
                              <m:sSub>
                                <m:sSubPr>
                                  <m:ctrlPr>
                                    <a:rPr lang="nl-NL" b="0" i="1" smtClean="0">
                                      <a:latin typeface="Cambria Math" panose="02040503050406030204" pitchFamily="18" charset="0"/>
                                    </a:rPr>
                                  </m:ctrlPr>
                                </m:sSubPr>
                                <m:e>
                                  <m:r>
                                    <a:rPr lang="nl-NL" i="1">
                                      <a:latin typeface="Cambria Math" panose="02040503050406030204" pitchFamily="18" charset="0"/>
                                    </a:rPr>
                                    <m:t>𝑛</m:t>
                                  </m:r>
                                </m:e>
                                <m:sub>
                                  <m:r>
                                    <a:rPr lang="nl-NL" b="0" i="1" smtClean="0">
                                      <a:latin typeface="Cambria Math" panose="02040503050406030204" pitchFamily="18" charset="0"/>
                                    </a:rPr>
                                    <m:t>1</m:t>
                                  </m:r>
                                </m:sub>
                              </m:sSub>
                            </m:e>
                          </m:rad>
                        </m:den>
                      </m:f>
                      <m:r>
                        <a:rPr lang="nl-NL" b="0" i="1" smtClean="0">
                          <a:latin typeface="Cambria Math" panose="02040503050406030204" pitchFamily="18" charset="0"/>
                        </a:rPr>
                        <m:t>=4</m:t>
                      </m:r>
                      <m:f>
                        <m:fPr>
                          <m:ctrlPr>
                            <a:rPr lang="nl-NL" b="0" i="1" smtClean="0">
                              <a:latin typeface="Cambria Math" panose="02040503050406030204" pitchFamily="18" charset="0"/>
                            </a:rPr>
                          </m:ctrlPr>
                        </m:fPr>
                        <m:num>
                          <m:r>
                            <a:rPr lang="nl-NL" b="0" i="1" smtClean="0">
                              <a:latin typeface="Cambria Math" panose="02040503050406030204" pitchFamily="18" charset="0"/>
                            </a:rPr>
                            <m:t>5,8</m:t>
                          </m:r>
                        </m:num>
                        <m:den>
                          <m:rad>
                            <m:radPr>
                              <m:degHide m:val="on"/>
                              <m:ctrlPr>
                                <a:rPr lang="nl-NL" b="0" i="1" smtClean="0">
                                  <a:latin typeface="Cambria Math" panose="02040503050406030204" pitchFamily="18" charset="0"/>
                                </a:rPr>
                              </m:ctrlPr>
                            </m:radPr>
                            <m:deg/>
                            <m:e>
                              <m:r>
                                <a:rPr lang="nl-NL" b="0" i="1" smtClean="0">
                                  <a:latin typeface="Cambria Math" panose="02040503050406030204" pitchFamily="18" charset="0"/>
                                </a:rPr>
                                <m:t>34</m:t>
                              </m:r>
                            </m:e>
                          </m:rad>
                        </m:den>
                      </m:f>
                      <m:r>
                        <a:rPr lang="nl-NL" b="0" i="1" smtClean="0">
                          <a:latin typeface="Cambria Math" panose="02040503050406030204" pitchFamily="18" charset="0"/>
                        </a:rPr>
                        <m:t>=3,97876…</m:t>
                      </m:r>
                    </m:oMath>
                  </m:oMathPara>
                </a14:m>
                <a:endParaRPr lang="nl-BE" dirty="0"/>
              </a:p>
            </p:txBody>
          </p:sp>
        </mc:Choice>
        <mc:Fallback xmlns="">
          <p:sp>
            <p:nvSpPr>
              <p:cNvPr id="12" name="Tekstvak 11">
                <a:extLst>
                  <a:ext uri="{FF2B5EF4-FFF2-40B4-BE49-F238E27FC236}">
                    <a16:creationId xmlns:a16="http://schemas.microsoft.com/office/drawing/2014/main" id="{90080E1F-C75B-4822-948C-5CD714C3C2E3}"/>
                  </a:ext>
                </a:extLst>
              </p:cNvPr>
              <p:cNvSpPr txBox="1">
                <a:spLocks noRot="1" noChangeAspect="1" noMove="1" noResize="1" noEditPoints="1" noAdjustHandles="1" noChangeArrowheads="1" noChangeShapeType="1" noTextEdit="1"/>
              </p:cNvSpPr>
              <p:nvPr/>
            </p:nvSpPr>
            <p:spPr>
              <a:xfrm>
                <a:off x="310718" y="5406501"/>
                <a:ext cx="2942729" cy="589007"/>
              </a:xfrm>
              <a:prstGeom prst="rect">
                <a:avLst/>
              </a:prstGeom>
              <a:blipFill>
                <a:blip r:embed="rId6"/>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44FE60C3-6EAA-424A-ABC3-EC49B974FDCC}"/>
                  </a:ext>
                </a:extLst>
              </p:cNvPr>
              <p:cNvSpPr txBox="1"/>
              <p:nvPr/>
            </p:nvSpPr>
            <p:spPr>
              <a:xfrm>
                <a:off x="310718" y="6123708"/>
                <a:ext cx="2819810" cy="5834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i="1" smtClean="0">
                          <a:latin typeface="Cambria Math" panose="02040503050406030204" pitchFamily="18" charset="0"/>
                        </a:rPr>
                        <m:t>4</m:t>
                      </m:r>
                      <m:r>
                        <a:rPr lang="nl-NL" i="1">
                          <a:latin typeface="Cambria Math" panose="02040503050406030204" pitchFamily="18" charset="0"/>
                          <a:ea typeface="Cambria Math" panose="02040503050406030204" pitchFamily="18" charset="0"/>
                        </a:rPr>
                        <m:t>∙</m:t>
                      </m:r>
                      <m:f>
                        <m:fPr>
                          <m:ctrlPr>
                            <a:rPr lang="nl-NL" i="1">
                              <a:latin typeface="Cambria Math" panose="02040503050406030204" pitchFamily="18" charset="0"/>
                            </a:rPr>
                          </m:ctrlPr>
                        </m:fPr>
                        <m:num>
                          <m:sSub>
                            <m:sSubPr>
                              <m:ctrlPr>
                                <a:rPr lang="nl-NL" b="0" i="1" smtClean="0">
                                  <a:latin typeface="Cambria Math" panose="02040503050406030204" pitchFamily="18" charset="0"/>
                                </a:rPr>
                              </m:ctrlPr>
                            </m:sSubPr>
                            <m:e>
                              <m:r>
                                <a:rPr lang="nl-NL" i="1">
                                  <a:latin typeface="Cambria Math" panose="02040503050406030204" pitchFamily="18" charset="0"/>
                                </a:rPr>
                                <m:t>𝑆</m:t>
                              </m:r>
                            </m:e>
                            <m:sub>
                              <m:r>
                                <a:rPr lang="nl-NL" b="0" i="1" smtClean="0">
                                  <a:latin typeface="Cambria Math" panose="02040503050406030204" pitchFamily="18" charset="0"/>
                                </a:rPr>
                                <m:t>2</m:t>
                              </m:r>
                            </m:sub>
                          </m:sSub>
                        </m:num>
                        <m:den>
                          <m:rad>
                            <m:radPr>
                              <m:degHide m:val="on"/>
                              <m:ctrlPr>
                                <a:rPr lang="nl-NL" i="1">
                                  <a:latin typeface="Cambria Math" panose="02040503050406030204" pitchFamily="18" charset="0"/>
                                </a:rPr>
                              </m:ctrlPr>
                            </m:radPr>
                            <m:deg/>
                            <m:e>
                              <m:sSub>
                                <m:sSubPr>
                                  <m:ctrlPr>
                                    <a:rPr lang="nl-NL" b="0" i="1" smtClean="0">
                                      <a:latin typeface="Cambria Math" panose="02040503050406030204" pitchFamily="18" charset="0"/>
                                    </a:rPr>
                                  </m:ctrlPr>
                                </m:sSubPr>
                                <m:e>
                                  <m:r>
                                    <a:rPr lang="nl-NL" i="1">
                                      <a:latin typeface="Cambria Math" panose="02040503050406030204" pitchFamily="18" charset="0"/>
                                    </a:rPr>
                                    <m:t>𝑛</m:t>
                                  </m:r>
                                </m:e>
                                <m:sub>
                                  <m:r>
                                    <a:rPr lang="nl-NL" b="0" i="1" smtClean="0">
                                      <a:latin typeface="Cambria Math" panose="02040503050406030204" pitchFamily="18" charset="0"/>
                                    </a:rPr>
                                    <m:t>2</m:t>
                                  </m:r>
                                </m:sub>
                              </m:sSub>
                            </m:e>
                          </m:rad>
                        </m:den>
                      </m:f>
                      <m:r>
                        <a:rPr lang="nl-NL" b="0" i="1" smtClean="0">
                          <a:latin typeface="Cambria Math" panose="02040503050406030204" pitchFamily="18" charset="0"/>
                        </a:rPr>
                        <m:t>=4</m:t>
                      </m:r>
                      <m:f>
                        <m:fPr>
                          <m:ctrlPr>
                            <a:rPr lang="nl-NL" b="0" i="1" smtClean="0">
                              <a:latin typeface="Cambria Math" panose="02040503050406030204" pitchFamily="18" charset="0"/>
                            </a:rPr>
                          </m:ctrlPr>
                        </m:fPr>
                        <m:num>
                          <m:r>
                            <a:rPr lang="nl-NL" b="0" i="1" smtClean="0">
                              <a:latin typeface="Cambria Math" panose="02040503050406030204" pitchFamily="18" charset="0"/>
                            </a:rPr>
                            <m:t>8,1</m:t>
                          </m:r>
                        </m:num>
                        <m:den>
                          <m:rad>
                            <m:radPr>
                              <m:degHide m:val="on"/>
                              <m:ctrlPr>
                                <a:rPr lang="nl-NL" b="0" i="1" smtClean="0">
                                  <a:latin typeface="Cambria Math" panose="02040503050406030204" pitchFamily="18" charset="0"/>
                                </a:rPr>
                              </m:ctrlPr>
                            </m:radPr>
                            <m:deg/>
                            <m:e>
                              <m:r>
                                <a:rPr lang="nl-NL" b="0" i="1" smtClean="0">
                                  <a:latin typeface="Cambria Math" panose="02040503050406030204" pitchFamily="18" charset="0"/>
                                </a:rPr>
                                <m:t>32</m:t>
                              </m:r>
                            </m:e>
                          </m:rad>
                        </m:den>
                      </m:f>
                      <m:r>
                        <a:rPr lang="nl-NL" b="0" i="1" smtClean="0">
                          <a:latin typeface="Cambria Math" panose="02040503050406030204" pitchFamily="18" charset="0"/>
                        </a:rPr>
                        <m:t>=5,7277…</m:t>
                      </m:r>
                    </m:oMath>
                  </m:oMathPara>
                </a14:m>
                <a:endParaRPr lang="nl-BE" dirty="0"/>
              </a:p>
            </p:txBody>
          </p:sp>
        </mc:Choice>
        <mc:Fallback xmlns="">
          <p:sp>
            <p:nvSpPr>
              <p:cNvPr id="13" name="Tekstvak 12">
                <a:extLst>
                  <a:ext uri="{FF2B5EF4-FFF2-40B4-BE49-F238E27FC236}">
                    <a16:creationId xmlns:a16="http://schemas.microsoft.com/office/drawing/2014/main" id="{44FE60C3-6EAA-424A-ABC3-EC49B974FDCC}"/>
                  </a:ext>
                </a:extLst>
              </p:cNvPr>
              <p:cNvSpPr txBox="1">
                <a:spLocks noRot="1" noChangeAspect="1" noMove="1" noResize="1" noEditPoints="1" noAdjustHandles="1" noChangeArrowheads="1" noChangeShapeType="1" noTextEdit="1"/>
              </p:cNvSpPr>
              <p:nvPr/>
            </p:nvSpPr>
            <p:spPr>
              <a:xfrm>
                <a:off x="310718" y="6123708"/>
                <a:ext cx="2819810" cy="583429"/>
              </a:xfrm>
              <a:prstGeom prst="rect">
                <a:avLst/>
              </a:prstGeom>
              <a:blipFill>
                <a:blip r:embed="rId7"/>
                <a:stretch>
                  <a:fillRect b="-1053"/>
                </a:stretch>
              </a:blipFill>
            </p:spPr>
            <p:txBody>
              <a:bodyPr/>
              <a:lstStyle/>
              <a:p>
                <a:r>
                  <a:rPr lang="nl-BE">
                    <a:noFill/>
                  </a:rPr>
                  <a:t> </a:t>
                </a:r>
              </a:p>
            </p:txBody>
          </p:sp>
        </mc:Fallback>
      </mc:AlternateContent>
      <p:sp>
        <p:nvSpPr>
          <p:cNvPr id="14" name="Tekstvak 13">
            <a:extLst>
              <a:ext uri="{FF2B5EF4-FFF2-40B4-BE49-F238E27FC236}">
                <a16:creationId xmlns:a16="http://schemas.microsoft.com/office/drawing/2014/main" id="{36B473CC-5AC5-40D7-A8C3-225A00E637DD}"/>
              </a:ext>
            </a:extLst>
          </p:cNvPr>
          <p:cNvSpPr txBox="1"/>
          <p:nvPr/>
        </p:nvSpPr>
        <p:spPr>
          <a:xfrm>
            <a:off x="4708124" y="5503476"/>
            <a:ext cx="7350711" cy="1200329"/>
          </a:xfrm>
          <a:prstGeom prst="rect">
            <a:avLst/>
          </a:prstGeom>
          <a:noFill/>
        </p:spPr>
        <p:txBody>
          <a:bodyPr wrap="square" rtlCol="0">
            <a:spAutoFit/>
          </a:bodyPr>
          <a:lstStyle/>
          <a:p>
            <a:r>
              <a:rPr lang="nl-NL" dirty="0"/>
              <a:t>Antwoord:</a:t>
            </a:r>
          </a:p>
          <a:p>
            <a:r>
              <a:rPr lang="nl-NL" b="1" dirty="0"/>
              <a:t>Interval één is het smalst.</a:t>
            </a:r>
          </a:p>
          <a:p>
            <a:r>
              <a:rPr lang="nl-NL" b="1" dirty="0"/>
              <a:t>We kunnen met 95% zekerheid zeggen dat de gemiddelde lichaamslengte van de populatie in dit interval ligt.</a:t>
            </a:r>
            <a:endParaRPr lang="nl-BE" b="1" dirty="0"/>
          </a:p>
        </p:txBody>
      </p:sp>
    </p:spTree>
    <p:extLst>
      <p:ext uri="{BB962C8B-B14F-4D97-AF65-F5344CB8AC3E}">
        <p14:creationId xmlns:p14="http://schemas.microsoft.com/office/powerpoint/2010/main" val="90909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CBE0920-6D7B-43D6-AEB3-BD0334C889DC}"/>
              </a:ext>
            </a:extLst>
          </p:cNvPr>
          <p:cNvPicPr>
            <a:picLocks noChangeAspect="1"/>
          </p:cNvPicPr>
          <p:nvPr/>
        </p:nvPicPr>
        <p:blipFill>
          <a:blip r:embed="rId2"/>
          <a:stretch>
            <a:fillRect/>
          </a:stretch>
        </p:blipFill>
        <p:spPr>
          <a:xfrm>
            <a:off x="0" y="3905250"/>
            <a:ext cx="5572125" cy="2362200"/>
          </a:xfrm>
          <a:prstGeom prst="rect">
            <a:avLst/>
          </a:prstGeom>
        </p:spPr>
      </p:pic>
      <p:pic>
        <p:nvPicPr>
          <p:cNvPr id="5" name="Afbeelding 4">
            <a:extLst>
              <a:ext uri="{FF2B5EF4-FFF2-40B4-BE49-F238E27FC236}">
                <a16:creationId xmlns:a16="http://schemas.microsoft.com/office/drawing/2014/main" id="{E7BC9625-CAAF-41BF-BABB-63760D4014A9}"/>
              </a:ext>
            </a:extLst>
          </p:cNvPr>
          <p:cNvPicPr>
            <a:picLocks noChangeAspect="1"/>
          </p:cNvPicPr>
          <p:nvPr/>
        </p:nvPicPr>
        <p:blipFill>
          <a:blip r:embed="rId3"/>
          <a:stretch>
            <a:fillRect/>
          </a:stretch>
        </p:blipFill>
        <p:spPr>
          <a:xfrm>
            <a:off x="0" y="0"/>
            <a:ext cx="5400675" cy="3905250"/>
          </a:xfrm>
          <a:prstGeom prst="rect">
            <a:avLst/>
          </a:prstGeom>
        </p:spPr>
      </p:pic>
      <p:pic>
        <p:nvPicPr>
          <p:cNvPr id="6" name="Afbeelding 5">
            <a:extLst>
              <a:ext uri="{FF2B5EF4-FFF2-40B4-BE49-F238E27FC236}">
                <a16:creationId xmlns:a16="http://schemas.microsoft.com/office/drawing/2014/main" id="{A21BA6AB-635C-4CCD-82A4-4974125D0279}"/>
              </a:ext>
            </a:extLst>
          </p:cNvPr>
          <p:cNvPicPr>
            <a:picLocks noChangeAspect="1"/>
          </p:cNvPicPr>
          <p:nvPr/>
        </p:nvPicPr>
        <p:blipFill>
          <a:blip r:embed="rId4"/>
          <a:stretch>
            <a:fillRect/>
          </a:stretch>
        </p:blipFill>
        <p:spPr>
          <a:xfrm>
            <a:off x="5728058" y="0"/>
            <a:ext cx="6463942" cy="2175029"/>
          </a:xfrm>
          <a:prstGeom prst="rect">
            <a:avLst/>
          </a:prstGeom>
        </p:spPr>
      </p:pic>
      <p:sp>
        <p:nvSpPr>
          <p:cNvPr id="7" name="Tekstvak 6">
            <a:extLst>
              <a:ext uri="{FF2B5EF4-FFF2-40B4-BE49-F238E27FC236}">
                <a16:creationId xmlns:a16="http://schemas.microsoft.com/office/drawing/2014/main" id="{D39516C6-3A8C-41DB-95A5-4E1C8599D45D}"/>
              </a:ext>
            </a:extLst>
          </p:cNvPr>
          <p:cNvSpPr txBox="1"/>
          <p:nvPr/>
        </p:nvSpPr>
        <p:spPr>
          <a:xfrm>
            <a:off x="5607545" y="3244334"/>
            <a:ext cx="6463941" cy="369332"/>
          </a:xfrm>
          <a:prstGeom prst="rect">
            <a:avLst/>
          </a:prstGeom>
          <a:noFill/>
        </p:spPr>
        <p:txBody>
          <a:bodyPr wrap="square" rtlCol="0">
            <a:spAutoFit/>
          </a:bodyPr>
          <a:lstStyle/>
          <a:p>
            <a:r>
              <a:rPr lang="nl-NL" dirty="0"/>
              <a:t>Hoe groter de standaardafwijkingen, hoe groter de noemer wordt.</a:t>
            </a:r>
            <a:endParaRPr lang="nl-BE" dirty="0"/>
          </a:p>
        </p:txBody>
      </p:sp>
      <p:pic>
        <p:nvPicPr>
          <p:cNvPr id="8" name="Afbeelding 7">
            <a:extLst>
              <a:ext uri="{FF2B5EF4-FFF2-40B4-BE49-F238E27FC236}">
                <a16:creationId xmlns:a16="http://schemas.microsoft.com/office/drawing/2014/main" id="{A9479AE4-E0FD-4337-BFEF-336FABA097B3}"/>
              </a:ext>
            </a:extLst>
          </p:cNvPr>
          <p:cNvPicPr>
            <a:picLocks noChangeAspect="1"/>
          </p:cNvPicPr>
          <p:nvPr/>
        </p:nvPicPr>
        <p:blipFill>
          <a:blip r:embed="rId5"/>
          <a:stretch>
            <a:fillRect/>
          </a:stretch>
        </p:blipFill>
        <p:spPr>
          <a:xfrm>
            <a:off x="5728058" y="2432566"/>
            <a:ext cx="1266825" cy="704850"/>
          </a:xfrm>
          <a:prstGeom prst="rect">
            <a:avLst/>
          </a:prstGeom>
        </p:spPr>
      </p:pic>
      <p:sp>
        <p:nvSpPr>
          <p:cNvPr id="9" name="Tekstvak 8">
            <a:extLst>
              <a:ext uri="{FF2B5EF4-FFF2-40B4-BE49-F238E27FC236}">
                <a16:creationId xmlns:a16="http://schemas.microsoft.com/office/drawing/2014/main" id="{EDDC6C56-F938-4FB9-B8D6-963C3A477C1E}"/>
              </a:ext>
            </a:extLst>
          </p:cNvPr>
          <p:cNvSpPr txBox="1"/>
          <p:nvPr/>
        </p:nvSpPr>
        <p:spPr>
          <a:xfrm>
            <a:off x="5607545" y="3837389"/>
            <a:ext cx="6463942" cy="369332"/>
          </a:xfrm>
          <a:prstGeom prst="rect">
            <a:avLst/>
          </a:prstGeom>
          <a:noFill/>
        </p:spPr>
        <p:txBody>
          <a:bodyPr wrap="square" rtlCol="0">
            <a:spAutoFit/>
          </a:bodyPr>
          <a:lstStyle/>
          <a:p>
            <a:r>
              <a:rPr lang="nl-NL" dirty="0"/>
              <a:t>Als de noemer groter wordt het getal steeds kleiner.</a:t>
            </a:r>
            <a:endParaRPr lang="nl-BE" dirty="0"/>
          </a:p>
        </p:txBody>
      </p:sp>
      <p:sp>
        <p:nvSpPr>
          <p:cNvPr id="10" name="Tekstvak 9">
            <a:extLst>
              <a:ext uri="{FF2B5EF4-FFF2-40B4-BE49-F238E27FC236}">
                <a16:creationId xmlns:a16="http://schemas.microsoft.com/office/drawing/2014/main" id="{0545CF11-2515-4ADF-A091-A6B41066BF76}"/>
              </a:ext>
            </a:extLst>
          </p:cNvPr>
          <p:cNvSpPr txBox="1"/>
          <p:nvPr/>
        </p:nvSpPr>
        <p:spPr>
          <a:xfrm>
            <a:off x="5607544" y="4615110"/>
            <a:ext cx="6463942" cy="369332"/>
          </a:xfrm>
          <a:prstGeom prst="rect">
            <a:avLst/>
          </a:prstGeom>
          <a:noFill/>
        </p:spPr>
        <p:txBody>
          <a:bodyPr wrap="square" rtlCol="0">
            <a:spAutoFit/>
          </a:bodyPr>
          <a:lstStyle/>
          <a:p>
            <a:r>
              <a:rPr lang="nl-NL" dirty="0"/>
              <a:t>Als het getal kleiner wordt, wordt het verschil ook kleiner/geringer.</a:t>
            </a:r>
            <a:endParaRPr lang="nl-BE" dirty="0"/>
          </a:p>
        </p:txBody>
      </p:sp>
    </p:spTree>
    <p:extLst>
      <p:ext uri="{BB962C8B-B14F-4D97-AF65-F5344CB8AC3E}">
        <p14:creationId xmlns:p14="http://schemas.microsoft.com/office/powerpoint/2010/main" val="294120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F57CEF5-FB60-4E88-800C-D3C458990C59}"/>
              </a:ext>
            </a:extLst>
          </p:cNvPr>
          <p:cNvPicPr>
            <a:picLocks noChangeAspect="1"/>
          </p:cNvPicPr>
          <p:nvPr/>
        </p:nvPicPr>
        <p:blipFill>
          <a:blip r:embed="rId2"/>
          <a:stretch>
            <a:fillRect/>
          </a:stretch>
        </p:blipFill>
        <p:spPr>
          <a:xfrm>
            <a:off x="0" y="0"/>
            <a:ext cx="5534025" cy="5000625"/>
          </a:xfrm>
          <a:prstGeom prst="rect">
            <a:avLst/>
          </a:prstGeom>
        </p:spPr>
      </p:pic>
      <p:pic>
        <p:nvPicPr>
          <p:cNvPr id="5" name="Afbeelding 4">
            <a:extLst>
              <a:ext uri="{FF2B5EF4-FFF2-40B4-BE49-F238E27FC236}">
                <a16:creationId xmlns:a16="http://schemas.microsoft.com/office/drawing/2014/main" id="{C20FDCA8-799E-41A1-9A64-50FA41F17DB6}"/>
              </a:ext>
            </a:extLst>
          </p:cNvPr>
          <p:cNvPicPr>
            <a:picLocks noChangeAspect="1"/>
          </p:cNvPicPr>
          <p:nvPr/>
        </p:nvPicPr>
        <p:blipFill rotWithShape="1">
          <a:blip r:embed="rId3"/>
          <a:srcRect t="15061" b="42056"/>
          <a:stretch/>
        </p:blipFill>
        <p:spPr>
          <a:xfrm>
            <a:off x="6791325" y="0"/>
            <a:ext cx="5400675" cy="1674688"/>
          </a:xfrm>
          <a:prstGeom prst="rect">
            <a:avLst/>
          </a:prstGeom>
        </p:spPr>
      </p:pic>
      <p:pic>
        <p:nvPicPr>
          <p:cNvPr id="6" name="Afbeelding 5">
            <a:extLst>
              <a:ext uri="{FF2B5EF4-FFF2-40B4-BE49-F238E27FC236}">
                <a16:creationId xmlns:a16="http://schemas.microsoft.com/office/drawing/2014/main" id="{EC9A33F2-8487-4AE0-99E2-FF81FB49002A}"/>
              </a:ext>
            </a:extLst>
          </p:cNvPr>
          <p:cNvPicPr>
            <a:picLocks noChangeAspect="1"/>
          </p:cNvPicPr>
          <p:nvPr/>
        </p:nvPicPr>
        <p:blipFill>
          <a:blip r:embed="rId4"/>
          <a:stretch>
            <a:fillRect/>
          </a:stretch>
        </p:blipFill>
        <p:spPr>
          <a:xfrm>
            <a:off x="6427155" y="1674688"/>
            <a:ext cx="5534025" cy="1862125"/>
          </a:xfrm>
          <a:prstGeom prst="rect">
            <a:avLst/>
          </a:prstGeom>
        </p:spPr>
      </p:pic>
      <mc:AlternateContent xmlns:mc="http://schemas.openxmlformats.org/markup-compatibility/2006" xmlns:a14="http://schemas.microsoft.com/office/drawing/2010/main">
        <mc:Choice Requires="a14">
          <p:sp>
            <p:nvSpPr>
              <p:cNvPr id="3" name="Tekstvak 2">
                <a:extLst>
                  <a:ext uri="{FF2B5EF4-FFF2-40B4-BE49-F238E27FC236}">
                    <a16:creationId xmlns:a16="http://schemas.microsoft.com/office/drawing/2014/main" id="{A18DC3A8-C97B-4119-A542-2A8627661860}"/>
                  </a:ext>
                </a:extLst>
              </p:cNvPr>
              <p:cNvSpPr txBox="1"/>
              <p:nvPr/>
            </p:nvSpPr>
            <p:spPr>
              <a:xfrm>
                <a:off x="6427155" y="3862534"/>
                <a:ext cx="3924208" cy="1111458"/>
              </a:xfrm>
              <a:prstGeom prst="rect">
                <a:avLst/>
              </a:prstGeom>
              <a:noFill/>
            </p:spPr>
            <p:txBody>
              <a:bodyPr wrap="square" rtlCol="0">
                <a:spAutoFit/>
              </a:bodyPr>
              <a:lstStyle/>
              <a:p>
                <a:r>
                  <a:rPr lang="nl-NL" dirty="0"/>
                  <a:t>Effectgrootte:</a:t>
                </a:r>
              </a:p>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𝐸</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183,8−170,8</m:t>
                          </m:r>
                        </m:num>
                        <m:den>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r>
                            <a:rPr lang="nl-NL" b="0" i="1" smtClean="0">
                              <a:latin typeface="Cambria Math" panose="02040503050406030204" pitchFamily="18" charset="0"/>
                            </a:rPr>
                            <m:t>(5,8+8,1)</m:t>
                          </m:r>
                        </m:den>
                      </m:f>
                      <m:r>
                        <a:rPr lang="nl-NL" b="0" i="1" smtClean="0">
                          <a:latin typeface="Cambria Math" panose="02040503050406030204" pitchFamily="18" charset="0"/>
                        </a:rPr>
                        <m:t>=1,870…</m:t>
                      </m:r>
                    </m:oMath>
                  </m:oMathPara>
                </a14:m>
                <a:endParaRPr lang="nl-BE" dirty="0"/>
              </a:p>
            </p:txBody>
          </p:sp>
        </mc:Choice>
        <mc:Fallback xmlns="">
          <p:sp>
            <p:nvSpPr>
              <p:cNvPr id="3" name="Tekstvak 2">
                <a:extLst>
                  <a:ext uri="{FF2B5EF4-FFF2-40B4-BE49-F238E27FC236}">
                    <a16:creationId xmlns:a16="http://schemas.microsoft.com/office/drawing/2014/main" id="{A18DC3A8-C97B-4119-A542-2A8627661860}"/>
                  </a:ext>
                </a:extLst>
              </p:cNvPr>
              <p:cNvSpPr txBox="1">
                <a:spLocks noRot="1" noChangeAspect="1" noMove="1" noResize="1" noEditPoints="1" noAdjustHandles="1" noChangeArrowheads="1" noChangeShapeType="1" noTextEdit="1"/>
              </p:cNvSpPr>
              <p:nvPr/>
            </p:nvSpPr>
            <p:spPr>
              <a:xfrm>
                <a:off x="6427155" y="3862534"/>
                <a:ext cx="3924208" cy="1111458"/>
              </a:xfrm>
              <a:prstGeom prst="rect">
                <a:avLst/>
              </a:prstGeom>
              <a:blipFill>
                <a:blip r:embed="rId5"/>
                <a:stretch>
                  <a:fillRect l="-1242" t="-3297"/>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FD1B1F84-7457-45AD-A42D-5F675FFC8452}"/>
                  </a:ext>
                </a:extLst>
              </p:cNvPr>
              <p:cNvSpPr txBox="1"/>
              <p:nvPr/>
            </p:nvSpPr>
            <p:spPr>
              <a:xfrm>
                <a:off x="6791325" y="4893986"/>
                <a:ext cx="3675448" cy="369332"/>
              </a:xfrm>
              <a:prstGeom prst="rect">
                <a:avLst/>
              </a:prstGeom>
              <a:noFill/>
            </p:spPr>
            <p:txBody>
              <a:bodyPr wrap="square" rtlCol="0">
                <a:spAutoFit/>
              </a:bodyPr>
              <a:lstStyle/>
              <a:p>
                <a:r>
                  <a:rPr lang="nl-NL" dirty="0"/>
                  <a:t>Het verschil is groot want </a:t>
                </a:r>
                <a14:m>
                  <m:oMath xmlns:m="http://schemas.openxmlformats.org/officeDocument/2006/math">
                    <m:r>
                      <a:rPr lang="nl-NL" i="1" dirty="0" smtClean="0">
                        <a:latin typeface="Cambria Math" panose="02040503050406030204" pitchFamily="18" charset="0"/>
                      </a:rPr>
                      <m:t>𝐸</m:t>
                    </m:r>
                    <m:r>
                      <a:rPr lang="nl-NL" i="1" dirty="0" smtClean="0">
                        <a:latin typeface="Cambria Math" panose="02040503050406030204" pitchFamily="18" charset="0"/>
                      </a:rPr>
                      <m:t>&gt;0,8</m:t>
                    </m:r>
                  </m:oMath>
                </a14:m>
                <a:r>
                  <a:rPr lang="nl-NL" dirty="0"/>
                  <a:t>.</a:t>
                </a:r>
                <a:endParaRPr lang="nl-BE" dirty="0"/>
              </a:p>
            </p:txBody>
          </p:sp>
        </mc:Choice>
        <mc:Fallback xmlns="">
          <p:sp>
            <p:nvSpPr>
              <p:cNvPr id="7" name="Tekstvak 6">
                <a:extLst>
                  <a:ext uri="{FF2B5EF4-FFF2-40B4-BE49-F238E27FC236}">
                    <a16:creationId xmlns:a16="http://schemas.microsoft.com/office/drawing/2014/main" id="{FD1B1F84-7457-45AD-A42D-5F675FFC8452}"/>
                  </a:ext>
                </a:extLst>
              </p:cNvPr>
              <p:cNvSpPr txBox="1">
                <a:spLocks noRot="1" noChangeAspect="1" noMove="1" noResize="1" noEditPoints="1" noAdjustHandles="1" noChangeArrowheads="1" noChangeShapeType="1" noTextEdit="1"/>
              </p:cNvSpPr>
              <p:nvPr/>
            </p:nvSpPr>
            <p:spPr>
              <a:xfrm>
                <a:off x="6791325" y="4893986"/>
                <a:ext cx="3675448" cy="369332"/>
              </a:xfrm>
              <a:prstGeom prst="rect">
                <a:avLst/>
              </a:prstGeom>
              <a:blipFill>
                <a:blip r:embed="rId6"/>
                <a:stretch>
                  <a:fillRect l="-1327" t="-10000" b="-26667"/>
                </a:stretch>
              </a:blipFill>
            </p:spPr>
            <p:txBody>
              <a:bodyPr/>
              <a:lstStyle/>
              <a:p>
                <a:r>
                  <a:rPr lang="nl-BE">
                    <a:noFill/>
                  </a:rPr>
                  <a:t> </a:t>
                </a:r>
              </a:p>
            </p:txBody>
          </p:sp>
        </mc:Fallback>
      </mc:AlternateContent>
      <p:sp>
        <p:nvSpPr>
          <p:cNvPr id="8" name="Tekstvak 7">
            <a:extLst>
              <a:ext uri="{FF2B5EF4-FFF2-40B4-BE49-F238E27FC236}">
                <a16:creationId xmlns:a16="http://schemas.microsoft.com/office/drawing/2014/main" id="{4B5B41F7-C5EB-46A3-A544-09028AEBADCE}"/>
              </a:ext>
            </a:extLst>
          </p:cNvPr>
          <p:cNvSpPr txBox="1"/>
          <p:nvPr/>
        </p:nvSpPr>
        <p:spPr>
          <a:xfrm>
            <a:off x="6427155" y="5299713"/>
            <a:ext cx="5497405" cy="1200329"/>
          </a:xfrm>
          <a:prstGeom prst="rect">
            <a:avLst/>
          </a:prstGeom>
          <a:noFill/>
        </p:spPr>
        <p:txBody>
          <a:bodyPr wrap="square" rtlCol="0">
            <a:spAutoFit/>
          </a:bodyPr>
          <a:lstStyle/>
          <a:p>
            <a:r>
              <a:rPr lang="nl-NL" dirty="0" err="1"/>
              <a:t>Boxplottest</a:t>
            </a:r>
            <a:r>
              <a:rPr lang="nl-NL" dirty="0"/>
              <a:t>:</a:t>
            </a:r>
          </a:p>
          <a:p>
            <a:r>
              <a:rPr lang="nl-NL" dirty="0"/>
              <a:t>De </a:t>
            </a:r>
            <a:r>
              <a:rPr lang="nl-NL" dirty="0" err="1"/>
              <a:t>boxplotten</a:t>
            </a:r>
            <a:r>
              <a:rPr lang="nl-NL" dirty="0"/>
              <a:t> overlappen maar de </a:t>
            </a:r>
            <a:r>
              <a:rPr lang="nl-NL" dirty="0" err="1"/>
              <a:t>mediaanen</a:t>
            </a:r>
            <a:r>
              <a:rPr lang="nl-NL" dirty="0"/>
              <a:t> liggen niet binnen de box van de andere </a:t>
            </a:r>
            <a:r>
              <a:rPr lang="nl-NL" dirty="0" err="1"/>
              <a:t>boxplot</a:t>
            </a:r>
            <a:r>
              <a:rPr lang="nl-NL" dirty="0"/>
              <a:t> dus het verschil is middelmatig.</a:t>
            </a:r>
            <a:endParaRPr lang="nl-BE" dirty="0"/>
          </a:p>
        </p:txBody>
      </p:sp>
      <p:sp>
        <p:nvSpPr>
          <p:cNvPr id="9" name="Tekstvak 8">
            <a:extLst>
              <a:ext uri="{FF2B5EF4-FFF2-40B4-BE49-F238E27FC236}">
                <a16:creationId xmlns:a16="http://schemas.microsoft.com/office/drawing/2014/main" id="{0E1C5D13-36D4-43D8-BFAD-D8D15FC67D12}"/>
              </a:ext>
            </a:extLst>
          </p:cNvPr>
          <p:cNvSpPr txBox="1"/>
          <p:nvPr/>
        </p:nvSpPr>
        <p:spPr>
          <a:xfrm>
            <a:off x="5940733" y="3862534"/>
            <a:ext cx="443883" cy="369332"/>
          </a:xfrm>
          <a:prstGeom prst="rect">
            <a:avLst/>
          </a:prstGeom>
          <a:noFill/>
        </p:spPr>
        <p:txBody>
          <a:bodyPr wrap="square" rtlCol="0">
            <a:spAutoFit/>
          </a:bodyPr>
          <a:lstStyle/>
          <a:p>
            <a:r>
              <a:rPr lang="nl-NL" dirty="0"/>
              <a:t>e)</a:t>
            </a:r>
            <a:endParaRPr lang="nl-BE" dirty="0"/>
          </a:p>
        </p:txBody>
      </p:sp>
      <p:sp>
        <p:nvSpPr>
          <p:cNvPr id="10" name="Tekstvak 9">
            <a:extLst>
              <a:ext uri="{FF2B5EF4-FFF2-40B4-BE49-F238E27FC236}">
                <a16:creationId xmlns:a16="http://schemas.microsoft.com/office/drawing/2014/main" id="{76129F5D-6F32-46BC-81DB-15BBB27A71E8}"/>
              </a:ext>
            </a:extLst>
          </p:cNvPr>
          <p:cNvSpPr txBox="1"/>
          <p:nvPr/>
        </p:nvSpPr>
        <p:spPr>
          <a:xfrm>
            <a:off x="109583" y="5003015"/>
            <a:ext cx="443883" cy="369332"/>
          </a:xfrm>
          <a:prstGeom prst="rect">
            <a:avLst/>
          </a:prstGeom>
          <a:noFill/>
        </p:spPr>
        <p:txBody>
          <a:bodyPr wrap="square" rtlCol="0">
            <a:spAutoFit/>
          </a:bodyPr>
          <a:lstStyle/>
          <a:p>
            <a:r>
              <a:rPr lang="nl-NL" dirty="0"/>
              <a:t>f)</a:t>
            </a:r>
            <a:endParaRPr lang="nl-BE" dirty="0"/>
          </a:p>
        </p:txBody>
      </p:sp>
      <p:sp>
        <p:nvSpPr>
          <p:cNvPr id="11" name="Tekstvak 10">
            <a:extLst>
              <a:ext uri="{FF2B5EF4-FFF2-40B4-BE49-F238E27FC236}">
                <a16:creationId xmlns:a16="http://schemas.microsoft.com/office/drawing/2014/main" id="{86382441-705B-4A26-9FBB-B14F0F1948EE}"/>
              </a:ext>
            </a:extLst>
          </p:cNvPr>
          <p:cNvSpPr txBox="1"/>
          <p:nvPr/>
        </p:nvSpPr>
        <p:spPr>
          <a:xfrm>
            <a:off x="331524" y="5078652"/>
            <a:ext cx="5764476" cy="1477328"/>
          </a:xfrm>
          <a:prstGeom prst="rect">
            <a:avLst/>
          </a:prstGeom>
          <a:noFill/>
        </p:spPr>
        <p:txBody>
          <a:bodyPr wrap="square" rtlCol="0">
            <a:spAutoFit/>
          </a:bodyPr>
          <a:lstStyle/>
          <a:p>
            <a:r>
              <a:rPr lang="nl-NL" dirty="0"/>
              <a:t>Aan de </a:t>
            </a:r>
            <a:r>
              <a:rPr lang="nl-NL" dirty="0" err="1"/>
              <a:t>boxplottest</a:t>
            </a:r>
            <a:r>
              <a:rPr lang="nl-NL" dirty="0"/>
              <a:t> zien we dat de boxen maar heel nipt overlappen. Als ze niet overlapten was het verschil groot geweest. Aan de effectgrootte zien we dat het verschil heel groot moet zijn omdat het getal veel groter is dan 0,8.</a:t>
            </a:r>
          </a:p>
          <a:p>
            <a:r>
              <a:rPr lang="nl-NL" dirty="0"/>
              <a:t>Het verschil is groot is dus beter te verdedigen.</a:t>
            </a:r>
            <a:endParaRPr lang="nl-BE" dirty="0"/>
          </a:p>
        </p:txBody>
      </p:sp>
    </p:spTree>
    <p:extLst>
      <p:ext uri="{BB962C8B-B14F-4D97-AF65-F5344CB8AC3E}">
        <p14:creationId xmlns:p14="http://schemas.microsoft.com/office/powerpoint/2010/main" val="2689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33820B7-9761-49EF-ACB2-7E9A40389FEC}"/>
              </a:ext>
            </a:extLst>
          </p:cNvPr>
          <p:cNvPicPr>
            <a:picLocks noChangeAspect="1"/>
          </p:cNvPicPr>
          <p:nvPr/>
        </p:nvPicPr>
        <p:blipFill>
          <a:blip r:embed="rId2"/>
          <a:stretch>
            <a:fillRect/>
          </a:stretch>
        </p:blipFill>
        <p:spPr>
          <a:xfrm>
            <a:off x="0" y="0"/>
            <a:ext cx="7972425" cy="5934075"/>
          </a:xfrm>
          <a:prstGeom prst="rect">
            <a:avLst/>
          </a:prstGeom>
        </p:spPr>
      </p:pic>
      <p:sp>
        <p:nvSpPr>
          <p:cNvPr id="7" name="Tekstvak 6">
            <a:extLst>
              <a:ext uri="{FF2B5EF4-FFF2-40B4-BE49-F238E27FC236}">
                <a16:creationId xmlns:a16="http://schemas.microsoft.com/office/drawing/2014/main" id="{A4D73E21-C546-4A58-8429-44EDF1E567B2}"/>
              </a:ext>
            </a:extLst>
          </p:cNvPr>
          <p:cNvSpPr txBox="1"/>
          <p:nvPr/>
        </p:nvSpPr>
        <p:spPr>
          <a:xfrm>
            <a:off x="8380521" y="326734"/>
            <a:ext cx="2752078" cy="646331"/>
          </a:xfrm>
          <a:prstGeom prst="rect">
            <a:avLst/>
          </a:prstGeom>
          <a:noFill/>
        </p:spPr>
        <p:txBody>
          <a:bodyPr wrap="square" rtlCol="0">
            <a:spAutoFit/>
          </a:bodyPr>
          <a:lstStyle/>
          <a:p>
            <a:r>
              <a:rPr lang="nl-NL" dirty="0"/>
              <a:t>We lezen 2 punten af: </a:t>
            </a:r>
          </a:p>
          <a:p>
            <a:r>
              <a:rPr lang="nl-NL" dirty="0"/>
              <a:t>(160,66) en (190,79)</a:t>
            </a:r>
            <a:endParaRPr lang="nl-BE" dirty="0"/>
          </a:p>
        </p:txBody>
      </p:sp>
      <p:sp>
        <p:nvSpPr>
          <p:cNvPr id="8" name="Ovaal 7">
            <a:extLst>
              <a:ext uri="{FF2B5EF4-FFF2-40B4-BE49-F238E27FC236}">
                <a16:creationId xmlns:a16="http://schemas.microsoft.com/office/drawing/2014/main" id="{1CAFDD7F-C818-4D76-907C-86C77827659C}"/>
              </a:ext>
            </a:extLst>
          </p:cNvPr>
          <p:cNvSpPr/>
          <p:nvPr/>
        </p:nvSpPr>
        <p:spPr>
          <a:xfrm>
            <a:off x="5592932" y="1686757"/>
            <a:ext cx="88777" cy="887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9" name="Ovaal 8">
            <a:extLst>
              <a:ext uri="{FF2B5EF4-FFF2-40B4-BE49-F238E27FC236}">
                <a16:creationId xmlns:a16="http://schemas.microsoft.com/office/drawing/2014/main" id="{01C96343-1D09-4894-A72B-3DBED9990445}"/>
              </a:ext>
            </a:extLst>
          </p:cNvPr>
          <p:cNvSpPr/>
          <p:nvPr/>
        </p:nvSpPr>
        <p:spPr>
          <a:xfrm>
            <a:off x="7261935" y="957049"/>
            <a:ext cx="88776" cy="8877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069ABBCE-ABFD-4F27-84DB-C7527F95F0A1}"/>
                  </a:ext>
                </a:extLst>
              </p:cNvPr>
              <p:cNvSpPr txBox="1"/>
              <p:nvPr/>
            </p:nvSpPr>
            <p:spPr>
              <a:xfrm>
                <a:off x="8380521" y="1255135"/>
                <a:ext cx="2179378"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𝑟𝑐</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79−66</m:t>
                          </m:r>
                        </m:num>
                        <m:den>
                          <m:r>
                            <a:rPr lang="nl-NL" b="0" i="1" smtClean="0">
                              <a:latin typeface="Cambria Math" panose="02040503050406030204" pitchFamily="18" charset="0"/>
                            </a:rPr>
                            <m:t>190−160</m:t>
                          </m:r>
                        </m:den>
                      </m:f>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13</m:t>
                          </m:r>
                        </m:num>
                        <m:den>
                          <m:r>
                            <a:rPr lang="nl-NL" b="0" i="1" smtClean="0">
                              <a:latin typeface="Cambria Math" panose="02040503050406030204" pitchFamily="18" charset="0"/>
                            </a:rPr>
                            <m:t>30</m:t>
                          </m:r>
                        </m:den>
                      </m:f>
                    </m:oMath>
                  </m:oMathPara>
                </a14:m>
                <a:endParaRPr lang="nl-BE" dirty="0"/>
              </a:p>
            </p:txBody>
          </p:sp>
        </mc:Choice>
        <mc:Fallback xmlns="">
          <p:sp>
            <p:nvSpPr>
              <p:cNvPr id="11" name="Tekstvak 10">
                <a:extLst>
                  <a:ext uri="{FF2B5EF4-FFF2-40B4-BE49-F238E27FC236}">
                    <a16:creationId xmlns:a16="http://schemas.microsoft.com/office/drawing/2014/main" id="{069ABBCE-ABFD-4F27-84DB-C7527F95F0A1}"/>
                  </a:ext>
                </a:extLst>
              </p:cNvPr>
              <p:cNvSpPr txBox="1">
                <a:spLocks noRot="1" noChangeAspect="1" noMove="1" noResize="1" noEditPoints="1" noAdjustHandles="1" noChangeArrowheads="1" noChangeShapeType="1" noTextEdit="1"/>
              </p:cNvSpPr>
              <p:nvPr/>
            </p:nvSpPr>
            <p:spPr>
              <a:xfrm>
                <a:off x="8380521" y="1255135"/>
                <a:ext cx="2179378" cy="520399"/>
              </a:xfrm>
              <a:prstGeom prst="rect">
                <a:avLst/>
              </a:prstGeom>
              <a:blipFill>
                <a:blip r:embed="rId3"/>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29134913-6CEF-4949-9E93-45FE92BED55A}"/>
                  </a:ext>
                </a:extLst>
              </p:cNvPr>
              <p:cNvSpPr txBox="1"/>
              <p:nvPr/>
            </p:nvSpPr>
            <p:spPr>
              <a:xfrm>
                <a:off x="8380521" y="2148396"/>
                <a:ext cx="1319272"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𝑦</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13</m:t>
                          </m:r>
                        </m:num>
                        <m:den>
                          <m:r>
                            <a:rPr lang="nl-NL" b="0" i="1" smtClean="0">
                              <a:latin typeface="Cambria Math" panose="02040503050406030204" pitchFamily="18" charset="0"/>
                            </a:rPr>
                            <m:t>30</m:t>
                          </m:r>
                        </m:den>
                      </m:f>
                      <m:r>
                        <a:rPr lang="nl-NL" b="0" i="1" smtClean="0">
                          <a:latin typeface="Cambria Math" panose="02040503050406030204" pitchFamily="18" charset="0"/>
                        </a:rPr>
                        <m:t>𝑥</m:t>
                      </m:r>
                      <m:r>
                        <a:rPr lang="nl-NL" b="0" i="1" smtClean="0">
                          <a:latin typeface="Cambria Math" panose="02040503050406030204" pitchFamily="18" charset="0"/>
                        </a:rPr>
                        <m:t>+</m:t>
                      </m:r>
                      <m:r>
                        <a:rPr lang="nl-NL" b="0" i="1" smtClean="0">
                          <a:latin typeface="Cambria Math" panose="02040503050406030204" pitchFamily="18" charset="0"/>
                        </a:rPr>
                        <m:t>𝑏</m:t>
                      </m:r>
                    </m:oMath>
                  </m:oMathPara>
                </a14:m>
                <a:endParaRPr lang="nl-BE" dirty="0"/>
              </a:p>
            </p:txBody>
          </p:sp>
        </mc:Choice>
        <mc:Fallback xmlns="">
          <p:sp>
            <p:nvSpPr>
              <p:cNvPr id="12" name="Tekstvak 11">
                <a:extLst>
                  <a:ext uri="{FF2B5EF4-FFF2-40B4-BE49-F238E27FC236}">
                    <a16:creationId xmlns:a16="http://schemas.microsoft.com/office/drawing/2014/main" id="{29134913-6CEF-4949-9E93-45FE92BED55A}"/>
                  </a:ext>
                </a:extLst>
              </p:cNvPr>
              <p:cNvSpPr txBox="1">
                <a:spLocks noRot="1" noChangeAspect="1" noMove="1" noResize="1" noEditPoints="1" noAdjustHandles="1" noChangeArrowheads="1" noChangeShapeType="1" noTextEdit="1"/>
              </p:cNvSpPr>
              <p:nvPr/>
            </p:nvSpPr>
            <p:spPr>
              <a:xfrm>
                <a:off x="8380521" y="2148396"/>
                <a:ext cx="1319272" cy="520399"/>
              </a:xfrm>
              <a:prstGeom prst="rect">
                <a:avLst/>
              </a:prstGeom>
              <a:blipFill>
                <a:blip r:embed="rId4"/>
                <a:stretch>
                  <a:fillRect/>
                </a:stretch>
              </a:blipFill>
            </p:spPr>
            <p:txBody>
              <a:bodyPr/>
              <a:lstStyle/>
              <a:p>
                <a:r>
                  <a:rPr lang="nl-BE">
                    <a:noFill/>
                  </a:rPr>
                  <a:t> </a:t>
                </a:r>
              </a:p>
            </p:txBody>
          </p:sp>
        </mc:Fallback>
      </mc:AlternateContent>
      <p:sp>
        <p:nvSpPr>
          <p:cNvPr id="13" name="Tekstvak 12">
            <a:extLst>
              <a:ext uri="{FF2B5EF4-FFF2-40B4-BE49-F238E27FC236}">
                <a16:creationId xmlns:a16="http://schemas.microsoft.com/office/drawing/2014/main" id="{B3EB0E29-8F73-4386-BE98-9C7689FBE04C}"/>
              </a:ext>
            </a:extLst>
          </p:cNvPr>
          <p:cNvSpPr txBox="1"/>
          <p:nvPr/>
        </p:nvSpPr>
        <p:spPr>
          <a:xfrm>
            <a:off x="8323754" y="2782371"/>
            <a:ext cx="2752078" cy="369332"/>
          </a:xfrm>
          <a:prstGeom prst="rect">
            <a:avLst/>
          </a:prstGeom>
          <a:noFill/>
        </p:spPr>
        <p:txBody>
          <a:bodyPr wrap="square" rtlCol="0">
            <a:spAutoFit/>
          </a:bodyPr>
          <a:lstStyle/>
          <a:p>
            <a:r>
              <a:rPr lang="nl-NL" dirty="0"/>
              <a:t>(160,66)</a:t>
            </a:r>
            <a:endParaRPr lang="nl-BE" dirty="0"/>
          </a:p>
        </p:txBody>
      </p:sp>
      <p:sp>
        <p:nvSpPr>
          <p:cNvPr id="14" name="Rechteraccolade 13">
            <a:extLst>
              <a:ext uri="{FF2B5EF4-FFF2-40B4-BE49-F238E27FC236}">
                <a16:creationId xmlns:a16="http://schemas.microsoft.com/office/drawing/2014/main" id="{7F51813B-311A-442E-8CA7-731333E340C5}"/>
              </a:ext>
            </a:extLst>
          </p:cNvPr>
          <p:cNvSpPr/>
          <p:nvPr/>
        </p:nvSpPr>
        <p:spPr>
          <a:xfrm>
            <a:off x="9663345" y="2148396"/>
            <a:ext cx="186430" cy="1083076"/>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nl-BE"/>
          </a:p>
        </p:txBody>
      </p:sp>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21524BE6-FED6-4C7E-94B7-1B927AB2FE81}"/>
                  </a:ext>
                </a:extLst>
              </p:cNvPr>
              <p:cNvSpPr txBox="1"/>
              <p:nvPr/>
            </p:nvSpPr>
            <p:spPr>
              <a:xfrm>
                <a:off x="10221423" y="2358989"/>
                <a:ext cx="1826077"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66=</m:t>
                      </m:r>
                      <m:f>
                        <m:fPr>
                          <m:ctrlPr>
                            <a:rPr lang="nl-NL" b="0" i="1" smtClean="0">
                              <a:latin typeface="Cambria Math" panose="02040503050406030204" pitchFamily="18" charset="0"/>
                            </a:rPr>
                          </m:ctrlPr>
                        </m:fPr>
                        <m:num>
                          <m:r>
                            <a:rPr lang="nl-NL" b="0" i="1" smtClean="0">
                              <a:latin typeface="Cambria Math" panose="02040503050406030204" pitchFamily="18" charset="0"/>
                            </a:rPr>
                            <m:t>13</m:t>
                          </m:r>
                        </m:num>
                        <m:den>
                          <m:r>
                            <a:rPr lang="nl-NL" b="0" i="1" smtClean="0">
                              <a:latin typeface="Cambria Math" panose="02040503050406030204" pitchFamily="18" charset="0"/>
                            </a:rPr>
                            <m:t>30</m:t>
                          </m:r>
                        </m:den>
                      </m:f>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160+</m:t>
                      </m:r>
                      <m:r>
                        <a:rPr lang="nl-NL" b="0" i="1" smtClean="0">
                          <a:latin typeface="Cambria Math" panose="02040503050406030204" pitchFamily="18" charset="0"/>
                        </a:rPr>
                        <m:t>𝑏</m:t>
                      </m:r>
                    </m:oMath>
                  </m:oMathPara>
                </a14:m>
                <a:endParaRPr lang="nl-BE" dirty="0"/>
              </a:p>
            </p:txBody>
          </p:sp>
        </mc:Choice>
        <mc:Fallback xmlns="">
          <p:sp>
            <p:nvSpPr>
              <p:cNvPr id="15" name="Tekstvak 14">
                <a:extLst>
                  <a:ext uri="{FF2B5EF4-FFF2-40B4-BE49-F238E27FC236}">
                    <a16:creationId xmlns:a16="http://schemas.microsoft.com/office/drawing/2014/main" id="{21524BE6-FED6-4C7E-94B7-1B927AB2FE81}"/>
                  </a:ext>
                </a:extLst>
              </p:cNvPr>
              <p:cNvSpPr txBox="1">
                <a:spLocks noRot="1" noChangeAspect="1" noMove="1" noResize="1" noEditPoints="1" noAdjustHandles="1" noChangeArrowheads="1" noChangeShapeType="1" noTextEdit="1"/>
              </p:cNvSpPr>
              <p:nvPr/>
            </p:nvSpPr>
            <p:spPr>
              <a:xfrm>
                <a:off x="10221423" y="2358989"/>
                <a:ext cx="1826077" cy="520399"/>
              </a:xfrm>
              <a:prstGeom prst="rect">
                <a:avLst/>
              </a:prstGeom>
              <a:blipFill>
                <a:blip r:embed="rId5"/>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6" name="Tekstvak 15">
                <a:extLst>
                  <a:ext uri="{FF2B5EF4-FFF2-40B4-BE49-F238E27FC236}">
                    <a16:creationId xmlns:a16="http://schemas.microsoft.com/office/drawing/2014/main" id="{221DBB65-1EA4-4A41-81EC-4CC40EDE1D6A}"/>
                  </a:ext>
                </a:extLst>
              </p:cNvPr>
              <p:cNvSpPr txBox="1"/>
              <p:nvPr/>
            </p:nvSpPr>
            <p:spPr>
              <a:xfrm>
                <a:off x="10162793" y="3161458"/>
                <a:ext cx="1697837"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66=</m:t>
                      </m:r>
                      <m:f>
                        <m:fPr>
                          <m:ctrlPr>
                            <a:rPr lang="nl-NL" b="0" i="1" smtClean="0">
                              <a:latin typeface="Cambria Math" panose="02040503050406030204" pitchFamily="18" charset="0"/>
                            </a:rPr>
                          </m:ctrlPr>
                        </m:fPr>
                        <m:num>
                          <m:r>
                            <a:rPr lang="nl-NL" b="0" i="1" smtClean="0">
                              <a:latin typeface="Cambria Math" panose="02040503050406030204" pitchFamily="18" charset="0"/>
                            </a:rPr>
                            <m:t>13</m:t>
                          </m:r>
                        </m:num>
                        <m:den>
                          <m:r>
                            <a:rPr lang="nl-NL" b="0" i="1" smtClean="0">
                              <a:latin typeface="Cambria Math" panose="02040503050406030204" pitchFamily="18" charset="0"/>
                            </a:rPr>
                            <m:t>3</m:t>
                          </m:r>
                        </m:den>
                      </m:f>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16+</m:t>
                      </m:r>
                      <m:r>
                        <a:rPr lang="nl-NL" b="0" i="1" smtClean="0">
                          <a:latin typeface="Cambria Math" panose="02040503050406030204" pitchFamily="18" charset="0"/>
                        </a:rPr>
                        <m:t>𝑏</m:t>
                      </m:r>
                    </m:oMath>
                  </m:oMathPara>
                </a14:m>
                <a:endParaRPr lang="nl-BE" dirty="0"/>
              </a:p>
            </p:txBody>
          </p:sp>
        </mc:Choice>
        <mc:Fallback xmlns="">
          <p:sp>
            <p:nvSpPr>
              <p:cNvPr id="16" name="Tekstvak 15">
                <a:extLst>
                  <a:ext uri="{FF2B5EF4-FFF2-40B4-BE49-F238E27FC236}">
                    <a16:creationId xmlns:a16="http://schemas.microsoft.com/office/drawing/2014/main" id="{221DBB65-1EA4-4A41-81EC-4CC40EDE1D6A}"/>
                  </a:ext>
                </a:extLst>
              </p:cNvPr>
              <p:cNvSpPr txBox="1">
                <a:spLocks noRot="1" noChangeAspect="1" noMove="1" noResize="1" noEditPoints="1" noAdjustHandles="1" noChangeArrowheads="1" noChangeShapeType="1" noTextEdit="1"/>
              </p:cNvSpPr>
              <p:nvPr/>
            </p:nvSpPr>
            <p:spPr>
              <a:xfrm>
                <a:off x="10162793" y="3161458"/>
                <a:ext cx="1697837" cy="520399"/>
              </a:xfrm>
              <a:prstGeom prst="rect">
                <a:avLst/>
              </a:prstGeom>
              <a:blipFill>
                <a:blip r:embed="rId6"/>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91DF6310-F337-41EE-A4A0-F40CBC776F55}"/>
                  </a:ext>
                </a:extLst>
              </p:cNvPr>
              <p:cNvSpPr txBox="1"/>
              <p:nvPr/>
            </p:nvSpPr>
            <p:spPr>
              <a:xfrm>
                <a:off x="10226913" y="3898340"/>
                <a:ext cx="1697837"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66−</m:t>
                      </m:r>
                      <m:f>
                        <m:fPr>
                          <m:ctrlPr>
                            <a:rPr lang="nl-NL" b="0" i="1" smtClean="0">
                              <a:latin typeface="Cambria Math" panose="02040503050406030204" pitchFamily="18" charset="0"/>
                            </a:rPr>
                          </m:ctrlPr>
                        </m:fPr>
                        <m:num>
                          <m:r>
                            <a:rPr lang="nl-NL" b="0" i="1" smtClean="0">
                              <a:latin typeface="Cambria Math" panose="02040503050406030204" pitchFamily="18" charset="0"/>
                            </a:rPr>
                            <m:t>13</m:t>
                          </m:r>
                          <m:r>
                            <a:rPr lang="nl-NL" i="1">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16</m:t>
                          </m:r>
                        </m:num>
                        <m:den>
                          <m:r>
                            <a:rPr lang="nl-NL" b="0" i="1" smtClean="0">
                              <a:latin typeface="Cambria Math" panose="02040503050406030204" pitchFamily="18" charset="0"/>
                            </a:rPr>
                            <m:t>3</m:t>
                          </m:r>
                        </m:den>
                      </m:f>
                      <m:r>
                        <a:rPr lang="nl-NL" b="0" i="1" smtClean="0">
                          <a:latin typeface="Cambria Math" panose="02040503050406030204" pitchFamily="18" charset="0"/>
                        </a:rPr>
                        <m:t>=</m:t>
                      </m:r>
                      <m:r>
                        <a:rPr lang="nl-NL" b="0" i="1" smtClean="0">
                          <a:latin typeface="Cambria Math" panose="02040503050406030204" pitchFamily="18" charset="0"/>
                        </a:rPr>
                        <m:t>𝑏</m:t>
                      </m:r>
                    </m:oMath>
                  </m:oMathPara>
                </a14:m>
                <a:endParaRPr lang="nl-BE" dirty="0"/>
              </a:p>
            </p:txBody>
          </p:sp>
        </mc:Choice>
        <mc:Fallback xmlns="">
          <p:sp>
            <p:nvSpPr>
              <p:cNvPr id="18" name="Tekstvak 17">
                <a:extLst>
                  <a:ext uri="{FF2B5EF4-FFF2-40B4-BE49-F238E27FC236}">
                    <a16:creationId xmlns:a16="http://schemas.microsoft.com/office/drawing/2014/main" id="{91DF6310-F337-41EE-A4A0-F40CBC776F55}"/>
                  </a:ext>
                </a:extLst>
              </p:cNvPr>
              <p:cNvSpPr txBox="1">
                <a:spLocks noRot="1" noChangeAspect="1" noMove="1" noResize="1" noEditPoints="1" noAdjustHandles="1" noChangeArrowheads="1" noChangeShapeType="1" noTextEdit="1"/>
              </p:cNvSpPr>
              <p:nvPr/>
            </p:nvSpPr>
            <p:spPr>
              <a:xfrm>
                <a:off x="10226913" y="3898340"/>
                <a:ext cx="1697837" cy="520399"/>
              </a:xfrm>
              <a:prstGeom prst="rect">
                <a:avLst/>
              </a:prstGeom>
              <a:blipFill>
                <a:blip r:embed="rId7"/>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9" name="Tekstvak 18">
                <a:extLst>
                  <a:ext uri="{FF2B5EF4-FFF2-40B4-BE49-F238E27FC236}">
                    <a16:creationId xmlns:a16="http://schemas.microsoft.com/office/drawing/2014/main" id="{83E9078F-EECD-4CA7-A8A0-FB4D2595C11B}"/>
                  </a:ext>
                </a:extLst>
              </p:cNvPr>
              <p:cNvSpPr txBox="1"/>
              <p:nvPr/>
            </p:nvSpPr>
            <p:spPr>
              <a:xfrm>
                <a:off x="10221423" y="4512710"/>
                <a:ext cx="952440"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m:t>
                      </m:r>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3</m:t>
                          </m:r>
                        </m:den>
                      </m:f>
                      <m:r>
                        <a:rPr lang="nl-NL" b="0" i="1" smtClean="0">
                          <a:latin typeface="Cambria Math" panose="02040503050406030204" pitchFamily="18" charset="0"/>
                        </a:rPr>
                        <m:t>=</m:t>
                      </m:r>
                      <m:r>
                        <a:rPr lang="nl-NL" b="0" i="1" smtClean="0">
                          <a:latin typeface="Cambria Math" panose="02040503050406030204" pitchFamily="18" charset="0"/>
                        </a:rPr>
                        <m:t>𝑏</m:t>
                      </m:r>
                    </m:oMath>
                  </m:oMathPara>
                </a14:m>
                <a:endParaRPr lang="nl-BE" dirty="0"/>
              </a:p>
            </p:txBody>
          </p:sp>
        </mc:Choice>
        <mc:Fallback xmlns="">
          <p:sp>
            <p:nvSpPr>
              <p:cNvPr id="19" name="Tekstvak 18">
                <a:extLst>
                  <a:ext uri="{FF2B5EF4-FFF2-40B4-BE49-F238E27FC236}">
                    <a16:creationId xmlns:a16="http://schemas.microsoft.com/office/drawing/2014/main" id="{83E9078F-EECD-4CA7-A8A0-FB4D2595C11B}"/>
                  </a:ext>
                </a:extLst>
              </p:cNvPr>
              <p:cNvSpPr txBox="1">
                <a:spLocks noRot="1" noChangeAspect="1" noMove="1" noResize="1" noEditPoints="1" noAdjustHandles="1" noChangeArrowheads="1" noChangeShapeType="1" noTextEdit="1"/>
              </p:cNvSpPr>
              <p:nvPr/>
            </p:nvSpPr>
            <p:spPr>
              <a:xfrm>
                <a:off x="10221423" y="4512710"/>
                <a:ext cx="952440" cy="520399"/>
              </a:xfrm>
              <a:prstGeom prst="rect">
                <a:avLst/>
              </a:prstGeom>
              <a:blipFill>
                <a:blip r:embed="rId8"/>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0" name="Tekstvak 19">
                <a:extLst>
                  <a:ext uri="{FF2B5EF4-FFF2-40B4-BE49-F238E27FC236}">
                    <a16:creationId xmlns:a16="http://schemas.microsoft.com/office/drawing/2014/main" id="{9AAE77FC-B53A-4B93-814C-F1A994D06CA3}"/>
                  </a:ext>
                </a:extLst>
              </p:cNvPr>
              <p:cNvSpPr txBox="1"/>
              <p:nvPr/>
            </p:nvSpPr>
            <p:spPr>
              <a:xfrm>
                <a:off x="10156341" y="5437691"/>
                <a:ext cx="1484124"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𝑦</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13</m:t>
                          </m:r>
                        </m:num>
                        <m:den>
                          <m:r>
                            <a:rPr lang="nl-NL" b="0" i="1" smtClean="0">
                              <a:latin typeface="Cambria Math" panose="02040503050406030204" pitchFamily="18" charset="0"/>
                            </a:rPr>
                            <m:t>30</m:t>
                          </m:r>
                        </m:den>
                      </m:f>
                      <m:r>
                        <a:rPr lang="nl-NL" b="0" i="1" smtClean="0">
                          <a:latin typeface="Cambria Math" panose="02040503050406030204" pitchFamily="18" charset="0"/>
                        </a:rPr>
                        <m:t>𝑥</m:t>
                      </m:r>
                      <m:r>
                        <a:rPr lang="nl-NL" b="0" i="1" smtClean="0">
                          <a:latin typeface="Cambria Math" panose="02040503050406030204" pitchFamily="18" charset="0"/>
                        </a:rPr>
                        <m:t>−3</m:t>
                      </m:r>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3</m:t>
                          </m:r>
                        </m:den>
                      </m:f>
                    </m:oMath>
                  </m:oMathPara>
                </a14:m>
                <a:endParaRPr lang="nl-BE" dirty="0"/>
              </a:p>
            </p:txBody>
          </p:sp>
        </mc:Choice>
        <mc:Fallback xmlns="">
          <p:sp>
            <p:nvSpPr>
              <p:cNvPr id="20" name="Tekstvak 19">
                <a:extLst>
                  <a:ext uri="{FF2B5EF4-FFF2-40B4-BE49-F238E27FC236}">
                    <a16:creationId xmlns:a16="http://schemas.microsoft.com/office/drawing/2014/main" id="{9AAE77FC-B53A-4B93-814C-F1A994D06CA3}"/>
                  </a:ext>
                </a:extLst>
              </p:cNvPr>
              <p:cNvSpPr txBox="1">
                <a:spLocks noRot="1" noChangeAspect="1" noMove="1" noResize="1" noEditPoints="1" noAdjustHandles="1" noChangeArrowheads="1" noChangeShapeType="1" noTextEdit="1"/>
              </p:cNvSpPr>
              <p:nvPr/>
            </p:nvSpPr>
            <p:spPr>
              <a:xfrm>
                <a:off x="10156341" y="5437691"/>
                <a:ext cx="1484124" cy="520399"/>
              </a:xfrm>
              <a:prstGeom prst="rect">
                <a:avLst/>
              </a:prstGeom>
              <a:blipFill>
                <a:blip r:embed="rId9"/>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1" name="Tekstvak 20">
                <a:extLst>
                  <a:ext uri="{FF2B5EF4-FFF2-40B4-BE49-F238E27FC236}">
                    <a16:creationId xmlns:a16="http://schemas.microsoft.com/office/drawing/2014/main" id="{1325684F-102A-45E6-8686-D7ECCFF69988}"/>
                  </a:ext>
                </a:extLst>
              </p:cNvPr>
              <p:cNvSpPr txBox="1"/>
              <p:nvPr/>
            </p:nvSpPr>
            <p:spPr>
              <a:xfrm>
                <a:off x="10156341" y="6145430"/>
                <a:ext cx="1498424"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𝐴</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13</m:t>
                          </m:r>
                        </m:num>
                        <m:den>
                          <m:r>
                            <a:rPr lang="nl-NL" b="0" i="1" smtClean="0">
                              <a:latin typeface="Cambria Math" panose="02040503050406030204" pitchFamily="18" charset="0"/>
                            </a:rPr>
                            <m:t>30</m:t>
                          </m:r>
                        </m:den>
                      </m:f>
                      <m:r>
                        <a:rPr lang="nl-NL" b="0" i="1" smtClean="0">
                          <a:latin typeface="Cambria Math" panose="02040503050406030204" pitchFamily="18" charset="0"/>
                        </a:rPr>
                        <m:t>𝐿</m:t>
                      </m:r>
                      <m:r>
                        <a:rPr lang="nl-NL" b="0" i="1" smtClean="0">
                          <a:latin typeface="Cambria Math" panose="02040503050406030204" pitchFamily="18" charset="0"/>
                        </a:rPr>
                        <m:t>−3</m:t>
                      </m:r>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3</m:t>
                          </m:r>
                        </m:den>
                      </m:f>
                    </m:oMath>
                  </m:oMathPara>
                </a14:m>
                <a:endParaRPr lang="nl-BE" dirty="0"/>
              </a:p>
            </p:txBody>
          </p:sp>
        </mc:Choice>
        <mc:Fallback xmlns="">
          <p:sp>
            <p:nvSpPr>
              <p:cNvPr id="21" name="Tekstvak 20">
                <a:extLst>
                  <a:ext uri="{FF2B5EF4-FFF2-40B4-BE49-F238E27FC236}">
                    <a16:creationId xmlns:a16="http://schemas.microsoft.com/office/drawing/2014/main" id="{1325684F-102A-45E6-8686-D7ECCFF69988}"/>
                  </a:ext>
                </a:extLst>
              </p:cNvPr>
              <p:cNvSpPr txBox="1">
                <a:spLocks noRot="1" noChangeAspect="1" noMove="1" noResize="1" noEditPoints="1" noAdjustHandles="1" noChangeArrowheads="1" noChangeShapeType="1" noTextEdit="1"/>
              </p:cNvSpPr>
              <p:nvPr/>
            </p:nvSpPr>
            <p:spPr>
              <a:xfrm>
                <a:off x="10156341" y="6145430"/>
                <a:ext cx="1498424" cy="520399"/>
              </a:xfrm>
              <a:prstGeom prst="rect">
                <a:avLst/>
              </a:prstGeom>
              <a:blipFill>
                <a:blip r:embed="rId10"/>
                <a:stretch>
                  <a:fillRect/>
                </a:stretch>
              </a:blipFill>
            </p:spPr>
            <p:txBody>
              <a:bodyPr/>
              <a:lstStyle/>
              <a:p>
                <a:r>
                  <a:rPr lang="nl-BE">
                    <a:noFill/>
                  </a:rPr>
                  <a:t> </a:t>
                </a:r>
              </a:p>
            </p:txBody>
          </p:sp>
        </mc:Fallback>
      </mc:AlternateContent>
      <p:pic>
        <p:nvPicPr>
          <p:cNvPr id="24" name="Afbeelding 23">
            <a:extLst>
              <a:ext uri="{FF2B5EF4-FFF2-40B4-BE49-F238E27FC236}">
                <a16:creationId xmlns:a16="http://schemas.microsoft.com/office/drawing/2014/main" id="{C0BA79DB-63E8-4CD5-A1C0-58EDA36740D9}"/>
              </a:ext>
            </a:extLst>
          </p:cNvPr>
          <p:cNvPicPr>
            <a:picLocks noChangeAspect="1"/>
          </p:cNvPicPr>
          <p:nvPr/>
        </p:nvPicPr>
        <p:blipFill>
          <a:blip r:embed="rId11"/>
          <a:stretch>
            <a:fillRect/>
          </a:stretch>
        </p:blipFill>
        <p:spPr>
          <a:xfrm>
            <a:off x="5649651" y="52711"/>
            <a:ext cx="6542350" cy="5118532"/>
          </a:xfrm>
          <a:prstGeom prst="rect">
            <a:avLst/>
          </a:prstGeom>
        </p:spPr>
      </p:pic>
    </p:spTree>
    <p:extLst>
      <p:ext uri="{BB962C8B-B14F-4D97-AF65-F5344CB8AC3E}">
        <p14:creationId xmlns:p14="http://schemas.microsoft.com/office/powerpoint/2010/main" val="306667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14" grpId="0" animBg="1"/>
      <p:bldP spid="15" grpId="0"/>
      <p:bldP spid="16" grpId="0"/>
      <p:bldP spid="18" grpId="0"/>
      <p:bldP spid="19" grpId="0"/>
      <p:bldP spid="20"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31B0479-8792-4C0E-90A2-9E9BB29A06B8}"/>
              </a:ext>
            </a:extLst>
          </p:cNvPr>
          <p:cNvPicPr>
            <a:picLocks noChangeAspect="1"/>
          </p:cNvPicPr>
          <p:nvPr/>
        </p:nvPicPr>
        <p:blipFill>
          <a:blip r:embed="rId2"/>
          <a:stretch>
            <a:fillRect/>
          </a:stretch>
        </p:blipFill>
        <p:spPr>
          <a:xfrm>
            <a:off x="0" y="0"/>
            <a:ext cx="5670000" cy="1984500"/>
          </a:xfrm>
          <a:prstGeom prst="rect">
            <a:avLst/>
          </a:prstGeom>
        </p:spPr>
      </p:pic>
      <p:pic>
        <p:nvPicPr>
          <p:cNvPr id="5" name="Afbeelding 4">
            <a:extLst>
              <a:ext uri="{FF2B5EF4-FFF2-40B4-BE49-F238E27FC236}">
                <a16:creationId xmlns:a16="http://schemas.microsoft.com/office/drawing/2014/main" id="{34C617F1-FC66-4F07-A260-4651B533742D}"/>
              </a:ext>
            </a:extLst>
          </p:cNvPr>
          <p:cNvPicPr>
            <a:picLocks noChangeAspect="1"/>
          </p:cNvPicPr>
          <p:nvPr/>
        </p:nvPicPr>
        <p:blipFill>
          <a:blip r:embed="rId3"/>
          <a:stretch>
            <a:fillRect/>
          </a:stretch>
        </p:blipFill>
        <p:spPr>
          <a:xfrm>
            <a:off x="342900" y="1984500"/>
            <a:ext cx="6544800" cy="4114800"/>
          </a:xfrm>
          <a:prstGeom prst="rect">
            <a:avLst/>
          </a:prstGeom>
        </p:spPr>
      </p:pic>
      <p:sp>
        <p:nvSpPr>
          <p:cNvPr id="6" name="Tekstvak 5">
            <a:extLst>
              <a:ext uri="{FF2B5EF4-FFF2-40B4-BE49-F238E27FC236}">
                <a16:creationId xmlns:a16="http://schemas.microsoft.com/office/drawing/2014/main" id="{A116FC5A-BCB9-4919-B0AD-454A62B2D1A6}"/>
              </a:ext>
            </a:extLst>
          </p:cNvPr>
          <p:cNvSpPr txBox="1"/>
          <p:nvPr/>
        </p:nvSpPr>
        <p:spPr>
          <a:xfrm>
            <a:off x="5219700" y="3429000"/>
            <a:ext cx="1562100" cy="781050"/>
          </a:xfrm>
          <a:prstGeom prst="rect">
            <a:avLst/>
          </a:prstGeom>
          <a:noFill/>
          <a:ln w="38100">
            <a:solidFill>
              <a:srgbClr val="FF0000"/>
            </a:solidFill>
          </a:ln>
        </p:spPr>
        <p:txBody>
          <a:bodyPr wrap="square" rtlCol="0">
            <a:spAutoFit/>
          </a:bodyPr>
          <a:lstStyle/>
          <a:p>
            <a:endParaRPr lang="nl-BE" dirty="0"/>
          </a:p>
        </p:txBody>
      </p:sp>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2C8283FF-619C-45BE-B42E-7133D3E7E214}"/>
                  </a:ext>
                </a:extLst>
              </p:cNvPr>
              <p:cNvSpPr txBox="1"/>
              <p:nvPr/>
            </p:nvSpPr>
            <p:spPr>
              <a:xfrm>
                <a:off x="6274677" y="333251"/>
                <a:ext cx="5624360" cy="553998"/>
              </a:xfrm>
              <a:prstGeom prst="rect">
                <a:avLst/>
              </a:prstGeom>
              <a:noFill/>
            </p:spPr>
            <p:txBody>
              <a:bodyPr wrap="none" lIns="0" tIns="0" rIns="0" bIns="0" rtlCol="0">
                <a:spAutoFit/>
              </a:bodyPr>
              <a:lstStyle/>
              <a:p>
                <a14:m>
                  <m:oMath xmlns:m="http://schemas.openxmlformats.org/officeDocument/2006/math">
                    <m:r>
                      <a:rPr lang="nl-NL" b="0" i="1" smtClean="0">
                        <a:latin typeface="Cambria Math" panose="02040503050406030204" pitchFamily="18" charset="0"/>
                      </a:rPr>
                      <m:t>𝑂𝑣𝑒𝑟</m:t>
                    </m:r>
                    <m:r>
                      <a:rPr lang="nl-NL" b="0" i="1" smtClean="0">
                        <a:latin typeface="Cambria Math" panose="02040503050406030204" pitchFamily="18" charset="0"/>
                      </a:rPr>
                      <m:t> </m:t>
                    </m:r>
                    <m:r>
                      <a:rPr lang="nl-NL" b="0" i="1" smtClean="0">
                        <a:latin typeface="Cambria Math" panose="02040503050406030204" pitchFamily="18" charset="0"/>
                      </a:rPr>
                      <m:t>𝑒𝑒𝑛</m:t>
                    </m:r>
                    <m:r>
                      <a:rPr lang="nl-NL" b="0" i="1" smtClean="0">
                        <a:latin typeface="Cambria Math" panose="02040503050406030204" pitchFamily="18" charset="0"/>
                      </a:rPr>
                      <m:t> </m:t>
                    </m:r>
                    <m:r>
                      <a:rPr lang="nl-NL" b="0" i="1" smtClean="0">
                        <a:latin typeface="Cambria Math" panose="02040503050406030204" pitchFamily="18" charset="0"/>
                      </a:rPr>
                      <m:t>𝑣𝑒𝑟𝑠𝑐h𝑖𝑙</m:t>
                    </m:r>
                    <m:r>
                      <a:rPr lang="nl-NL" b="0" i="1" smtClean="0">
                        <a:latin typeface="Cambria Math" panose="02040503050406030204" pitchFamily="18" charset="0"/>
                      </a:rPr>
                      <m:t> </m:t>
                    </m:r>
                    <m:r>
                      <a:rPr lang="nl-NL" b="0" i="1" smtClean="0">
                        <a:latin typeface="Cambria Math" panose="02040503050406030204" pitchFamily="18" charset="0"/>
                      </a:rPr>
                      <m:t>𝑣𝑎𝑛</m:t>
                    </m:r>
                    <m:r>
                      <a:rPr lang="nl-NL" b="0" i="1" smtClean="0">
                        <a:latin typeface="Cambria Math" panose="02040503050406030204" pitchFamily="18" charset="0"/>
                      </a:rPr>
                      <m:t> 500 </m:t>
                    </m:r>
                    <m:r>
                      <a:rPr lang="nl-NL" b="0" i="1" smtClean="0">
                        <a:latin typeface="Cambria Math" panose="02040503050406030204" pitchFamily="18" charset="0"/>
                      </a:rPr>
                      <m:t>𝑒𝑢𝑟𝑜</m:t>
                    </m:r>
                    <m:r>
                      <a:rPr lang="nl-NL" b="0" i="1" smtClean="0">
                        <a:latin typeface="Cambria Math" panose="02040503050406030204" pitchFamily="18" charset="0"/>
                      </a:rPr>
                      <m:t> </m:t>
                    </m:r>
                    <m:r>
                      <a:rPr lang="nl-NL" b="0" i="1" smtClean="0">
                        <a:latin typeface="Cambria Math" panose="02040503050406030204" pitchFamily="18" charset="0"/>
                      </a:rPr>
                      <m:t>𝑖𝑛</m:t>
                    </m:r>
                    <m:r>
                      <a:rPr lang="nl-NL" b="0" i="1" smtClean="0">
                        <a:latin typeface="Cambria Math" panose="02040503050406030204" pitchFamily="18" charset="0"/>
                      </a:rPr>
                      <m:t> </m:t>
                    </m:r>
                    <m:r>
                      <a:rPr lang="nl-NL" b="0" i="1" smtClean="0">
                        <a:latin typeface="Cambria Math" panose="02040503050406030204" pitchFamily="18" charset="0"/>
                      </a:rPr>
                      <m:t>h𝑒𝑡</m:t>
                    </m:r>
                    <m:r>
                      <a:rPr lang="nl-NL" b="0" i="1" smtClean="0">
                        <a:latin typeface="Cambria Math" panose="02040503050406030204" pitchFamily="18" charset="0"/>
                      </a:rPr>
                      <m:t> </m:t>
                    </m:r>
                    <m:r>
                      <a:rPr lang="nl-NL" b="0" i="1" smtClean="0">
                        <a:latin typeface="Cambria Math" panose="02040503050406030204" pitchFamily="18" charset="0"/>
                      </a:rPr>
                      <m:t>𝑔𝑒𝑧𝑖𝑛𝑠𝑖𝑛𝑘𝑜𝑚𝑒𝑛</m:t>
                    </m:r>
                  </m:oMath>
                </a14:m>
                <a:r>
                  <a:rPr lang="nl-BE" dirty="0"/>
                  <a:t> </a:t>
                </a:r>
              </a:p>
              <a:p>
                <a14:m>
                  <m:oMath xmlns:m="http://schemas.openxmlformats.org/officeDocument/2006/math">
                    <m:r>
                      <a:rPr lang="nl-NL" b="0" i="1" smtClean="0">
                        <a:latin typeface="Cambria Math" panose="02040503050406030204" pitchFamily="18" charset="0"/>
                      </a:rPr>
                      <m:t>h𝑜𝑜𝑟𝑡</m:t>
                    </m:r>
                    <m:r>
                      <a:rPr lang="nl-NL" b="0" i="1" smtClean="0">
                        <a:latin typeface="Cambria Math" panose="02040503050406030204" pitchFamily="18" charset="0"/>
                      </a:rPr>
                      <m:t> </m:t>
                    </m:r>
                    <m:r>
                      <a:rPr lang="nl-NL" b="0" i="1" smtClean="0">
                        <a:latin typeface="Cambria Math" panose="02040503050406030204" pitchFamily="18" charset="0"/>
                      </a:rPr>
                      <m:t>𝑒𝑒𝑛</m:t>
                    </m:r>
                    <m:r>
                      <a:rPr lang="nl-NL" b="0" i="1" smtClean="0">
                        <a:latin typeface="Cambria Math" panose="02040503050406030204" pitchFamily="18" charset="0"/>
                      </a:rPr>
                      <m:t> </m:t>
                    </m:r>
                    <m:r>
                      <a:rPr lang="nl-NL" b="0" i="1" smtClean="0">
                        <a:latin typeface="Cambria Math" panose="02040503050406030204" pitchFamily="18" charset="0"/>
                      </a:rPr>
                      <m:t>𝑏𝑖𝑗h𝑜𝑟𝑒𝑛𝑑</m:t>
                    </m:r>
                    <m:r>
                      <a:rPr lang="nl-NL" b="0" i="1" smtClean="0">
                        <a:latin typeface="Cambria Math" panose="02040503050406030204" pitchFamily="18" charset="0"/>
                      </a:rPr>
                      <m:t> </m:t>
                    </m:r>
                    <m:r>
                      <a:rPr lang="nl-NL" b="0" i="1" smtClean="0">
                        <a:latin typeface="Cambria Math" panose="02040503050406030204" pitchFamily="18" charset="0"/>
                      </a:rPr>
                      <m:t>𝑣𝑒𝑟𝑠𝑐h𝑖𝑙</m:t>
                    </m:r>
                    <m:r>
                      <a:rPr lang="nl-NL" b="0" i="1" smtClean="0">
                        <a:latin typeface="Cambria Math" panose="02040503050406030204" pitchFamily="18" charset="0"/>
                      </a:rPr>
                      <m:t> </m:t>
                    </m:r>
                    <m:r>
                      <a:rPr lang="nl-NL" b="0" i="1" smtClean="0">
                        <a:latin typeface="Cambria Math" panose="02040503050406030204" pitchFamily="18" charset="0"/>
                      </a:rPr>
                      <m:t>𝑖𝑛</m:t>
                    </m:r>
                    <m:r>
                      <a:rPr lang="nl-NL" b="0" i="1" smtClean="0">
                        <a:latin typeface="Cambria Math" panose="02040503050406030204" pitchFamily="18" charset="0"/>
                      </a:rPr>
                      <m:t> </m:t>
                    </m:r>
                    <m:r>
                      <a:rPr lang="nl-NL" b="0" i="1" smtClean="0">
                        <a:latin typeface="Cambria Math" panose="02040503050406030204" pitchFamily="18" charset="0"/>
                      </a:rPr>
                      <m:t>𝑎𝑙𝑖𝑚𝑒𝑛𝑡𝑎𝑡𝑖𝑒</m:t>
                    </m:r>
                    <m:r>
                      <a:rPr lang="nl-NL" b="0" i="1" smtClean="0">
                        <a:latin typeface="Cambria Math" panose="02040503050406030204" pitchFamily="18" charset="0"/>
                      </a:rPr>
                      <m:t> </m:t>
                    </m:r>
                    <m:r>
                      <a:rPr lang="nl-NL" b="0" i="1" smtClean="0">
                        <a:latin typeface="Cambria Math" panose="02040503050406030204" pitchFamily="18" charset="0"/>
                      </a:rPr>
                      <m:t>𝑣𝑎𝑛</m:t>
                    </m:r>
                    <m:r>
                      <a:rPr lang="nl-NL" b="0" i="1" smtClean="0">
                        <a:latin typeface="Cambria Math" panose="02040503050406030204" pitchFamily="18" charset="0"/>
                      </a:rPr>
                      <m:t> 136</m:t>
                    </m:r>
                  </m:oMath>
                </a14:m>
                <a:r>
                  <a:rPr lang="nl-BE" dirty="0"/>
                  <a:t> </a:t>
                </a:r>
              </a:p>
            </p:txBody>
          </p:sp>
        </mc:Choice>
        <mc:Fallback xmlns="">
          <p:sp>
            <p:nvSpPr>
              <p:cNvPr id="7" name="Tekstvak 6">
                <a:extLst>
                  <a:ext uri="{FF2B5EF4-FFF2-40B4-BE49-F238E27FC236}">
                    <a16:creationId xmlns:a16="http://schemas.microsoft.com/office/drawing/2014/main" id="{2C8283FF-619C-45BE-B42E-7133D3E7E214}"/>
                  </a:ext>
                </a:extLst>
              </p:cNvPr>
              <p:cNvSpPr txBox="1">
                <a:spLocks noRot="1" noChangeAspect="1" noMove="1" noResize="1" noEditPoints="1" noAdjustHandles="1" noChangeArrowheads="1" noChangeShapeType="1" noTextEdit="1"/>
              </p:cNvSpPr>
              <p:nvPr/>
            </p:nvSpPr>
            <p:spPr>
              <a:xfrm>
                <a:off x="6274677" y="333251"/>
                <a:ext cx="5624360" cy="553998"/>
              </a:xfrm>
              <a:prstGeom prst="rect">
                <a:avLst/>
              </a:prstGeom>
              <a:blipFill>
                <a:blip r:embed="rId4"/>
                <a:stretch>
                  <a:fillRect l="-1517" t="-2198" b="-16484"/>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9A027959-DA1C-4BF6-91D9-A7233F881FA9}"/>
                  </a:ext>
                </a:extLst>
              </p:cNvPr>
              <p:cNvSpPr txBox="1"/>
              <p:nvPr/>
            </p:nvSpPr>
            <p:spPr>
              <a:xfrm>
                <a:off x="6887700" y="3429000"/>
                <a:ext cx="15878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𝑉𝑒𝑟𝑠𝑐h𝑖𝑙</m:t>
                      </m:r>
                      <m:r>
                        <a:rPr lang="nl-NL" b="0" i="1" smtClean="0">
                          <a:latin typeface="Cambria Math" panose="02040503050406030204" pitchFamily="18" charset="0"/>
                        </a:rPr>
                        <m:t> </m:t>
                      </m:r>
                      <m:r>
                        <a:rPr lang="nl-NL" b="0" i="1" smtClean="0">
                          <a:latin typeface="Cambria Math" panose="02040503050406030204" pitchFamily="18" charset="0"/>
                        </a:rPr>
                        <m:t>𝑖𝑠</m:t>
                      </m:r>
                      <m:r>
                        <a:rPr lang="nl-NL" b="0" i="1" smtClean="0">
                          <a:latin typeface="Cambria Math" panose="02040503050406030204" pitchFamily="18" charset="0"/>
                        </a:rPr>
                        <m:t> 500</m:t>
                      </m:r>
                    </m:oMath>
                  </m:oMathPara>
                </a14:m>
                <a:endParaRPr lang="nl-BE" dirty="0"/>
              </a:p>
            </p:txBody>
          </p:sp>
        </mc:Choice>
        <mc:Fallback xmlns="">
          <p:sp>
            <p:nvSpPr>
              <p:cNvPr id="8" name="Tekstvak 7">
                <a:extLst>
                  <a:ext uri="{FF2B5EF4-FFF2-40B4-BE49-F238E27FC236}">
                    <a16:creationId xmlns:a16="http://schemas.microsoft.com/office/drawing/2014/main" id="{9A027959-DA1C-4BF6-91D9-A7233F881FA9}"/>
                  </a:ext>
                </a:extLst>
              </p:cNvPr>
              <p:cNvSpPr txBox="1">
                <a:spLocks noRot="1" noChangeAspect="1" noMove="1" noResize="1" noEditPoints="1" noAdjustHandles="1" noChangeArrowheads="1" noChangeShapeType="1" noTextEdit="1"/>
              </p:cNvSpPr>
              <p:nvPr/>
            </p:nvSpPr>
            <p:spPr>
              <a:xfrm>
                <a:off x="6887700" y="3429000"/>
                <a:ext cx="1587807" cy="276999"/>
              </a:xfrm>
              <a:prstGeom prst="rect">
                <a:avLst/>
              </a:prstGeom>
              <a:blipFill>
                <a:blip r:embed="rId5"/>
                <a:stretch>
                  <a:fillRect l="-3077" r="-3462" b="-6667"/>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611AC08D-818A-443D-829F-091DB7AB9FEB}"/>
                  </a:ext>
                </a:extLst>
              </p:cNvPr>
              <p:cNvSpPr txBox="1"/>
              <p:nvPr/>
            </p:nvSpPr>
            <p:spPr>
              <a:xfrm>
                <a:off x="6887700" y="3960206"/>
                <a:ext cx="15878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𝑉𝑒𝑟𝑠𝑐h𝑖𝑙</m:t>
                      </m:r>
                      <m:r>
                        <a:rPr lang="nl-NL" b="0" i="1" smtClean="0">
                          <a:latin typeface="Cambria Math" panose="02040503050406030204" pitchFamily="18" charset="0"/>
                        </a:rPr>
                        <m:t> </m:t>
                      </m:r>
                      <m:r>
                        <a:rPr lang="nl-NL" b="0" i="1" smtClean="0">
                          <a:latin typeface="Cambria Math" panose="02040503050406030204" pitchFamily="18" charset="0"/>
                        </a:rPr>
                        <m:t>𝑖𝑠</m:t>
                      </m:r>
                      <m:r>
                        <a:rPr lang="nl-NL" b="0" i="1" smtClean="0">
                          <a:latin typeface="Cambria Math" panose="02040503050406030204" pitchFamily="18" charset="0"/>
                        </a:rPr>
                        <m:t> 136</m:t>
                      </m:r>
                    </m:oMath>
                  </m:oMathPara>
                </a14:m>
                <a:endParaRPr lang="nl-BE" dirty="0"/>
              </a:p>
            </p:txBody>
          </p:sp>
        </mc:Choice>
        <mc:Fallback xmlns="">
          <p:sp>
            <p:nvSpPr>
              <p:cNvPr id="9" name="Tekstvak 8">
                <a:extLst>
                  <a:ext uri="{FF2B5EF4-FFF2-40B4-BE49-F238E27FC236}">
                    <a16:creationId xmlns:a16="http://schemas.microsoft.com/office/drawing/2014/main" id="{611AC08D-818A-443D-829F-091DB7AB9FEB}"/>
                  </a:ext>
                </a:extLst>
              </p:cNvPr>
              <p:cNvSpPr txBox="1">
                <a:spLocks noRot="1" noChangeAspect="1" noMove="1" noResize="1" noEditPoints="1" noAdjustHandles="1" noChangeArrowheads="1" noChangeShapeType="1" noTextEdit="1"/>
              </p:cNvSpPr>
              <p:nvPr/>
            </p:nvSpPr>
            <p:spPr>
              <a:xfrm>
                <a:off x="6887700" y="3960206"/>
                <a:ext cx="1587807" cy="276999"/>
              </a:xfrm>
              <a:prstGeom prst="rect">
                <a:avLst/>
              </a:prstGeom>
              <a:blipFill>
                <a:blip r:embed="rId6"/>
                <a:stretch>
                  <a:fillRect l="-3077" r="-3077" b="-8889"/>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05F95D4B-0628-485A-958B-2F7916BBE43E}"/>
                  </a:ext>
                </a:extLst>
              </p:cNvPr>
              <p:cNvSpPr txBox="1"/>
              <p:nvPr/>
            </p:nvSpPr>
            <p:spPr>
              <a:xfrm>
                <a:off x="6274677" y="1846000"/>
                <a:ext cx="20406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4820−4000=820</m:t>
                      </m:r>
                    </m:oMath>
                  </m:oMathPara>
                </a14:m>
                <a:endParaRPr lang="nl-BE" dirty="0"/>
              </a:p>
            </p:txBody>
          </p:sp>
        </mc:Choice>
        <mc:Fallback xmlns="">
          <p:sp>
            <p:nvSpPr>
              <p:cNvPr id="10" name="Tekstvak 9">
                <a:extLst>
                  <a:ext uri="{FF2B5EF4-FFF2-40B4-BE49-F238E27FC236}">
                    <a16:creationId xmlns:a16="http://schemas.microsoft.com/office/drawing/2014/main" id="{05F95D4B-0628-485A-958B-2F7916BBE43E}"/>
                  </a:ext>
                </a:extLst>
              </p:cNvPr>
              <p:cNvSpPr txBox="1">
                <a:spLocks noRot="1" noChangeAspect="1" noMove="1" noResize="1" noEditPoints="1" noAdjustHandles="1" noChangeArrowheads="1" noChangeShapeType="1" noTextEdit="1"/>
              </p:cNvSpPr>
              <p:nvPr/>
            </p:nvSpPr>
            <p:spPr>
              <a:xfrm>
                <a:off x="6274677" y="1846000"/>
                <a:ext cx="2040623" cy="276999"/>
              </a:xfrm>
              <a:prstGeom prst="rect">
                <a:avLst/>
              </a:prstGeom>
              <a:blipFill>
                <a:blip r:embed="rId7"/>
                <a:stretch>
                  <a:fillRect l="-2090" r="-2388" b="-6667"/>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ED6DF6FF-2676-4D96-99FE-38727FE67059}"/>
                  </a:ext>
                </a:extLst>
              </p:cNvPr>
              <p:cNvSpPr txBox="1"/>
              <p:nvPr/>
            </p:nvSpPr>
            <p:spPr>
              <a:xfrm>
                <a:off x="6274677" y="973929"/>
                <a:ext cx="5330370" cy="670440"/>
              </a:xfrm>
              <a:prstGeom prst="rect">
                <a:avLst/>
              </a:prstGeom>
              <a:noFill/>
            </p:spPr>
            <p:txBody>
              <a:bodyPr wrap="none" lIns="0" tIns="0" rIns="0" bIns="0" rtlCol="0">
                <a:spAutoFit/>
              </a:bodyPr>
              <a:lstStyle/>
              <a:p>
                <a14:m>
                  <m:oMath xmlns:m="http://schemas.openxmlformats.org/officeDocument/2006/math">
                    <m:r>
                      <a:rPr lang="nl-NL" b="0" i="1" smtClean="0">
                        <a:latin typeface="Cambria Math" panose="02040503050406030204" pitchFamily="18" charset="0"/>
                      </a:rPr>
                      <m:t>𝑂𝑣𝑒𝑟</m:t>
                    </m:r>
                    <m:r>
                      <a:rPr lang="nl-NL" b="0" i="1" smtClean="0">
                        <a:latin typeface="Cambria Math" panose="02040503050406030204" pitchFamily="18" charset="0"/>
                      </a:rPr>
                      <m:t> </m:t>
                    </m:r>
                    <m:r>
                      <a:rPr lang="nl-NL" b="0" i="1" smtClean="0">
                        <a:latin typeface="Cambria Math" panose="02040503050406030204" pitchFamily="18" charset="0"/>
                      </a:rPr>
                      <m:t>𝑒𝑒𝑛</m:t>
                    </m:r>
                    <m:r>
                      <a:rPr lang="nl-NL" b="0" i="1" smtClean="0">
                        <a:latin typeface="Cambria Math" panose="02040503050406030204" pitchFamily="18" charset="0"/>
                      </a:rPr>
                      <m:t> </m:t>
                    </m:r>
                    <m:r>
                      <a:rPr lang="nl-NL" b="0" i="1" smtClean="0">
                        <a:latin typeface="Cambria Math" panose="02040503050406030204" pitchFamily="18" charset="0"/>
                      </a:rPr>
                      <m:t>𝑣𝑒𝑟𝑠𝑐h𝑖𝑙</m:t>
                    </m:r>
                    <m:r>
                      <a:rPr lang="nl-NL" b="0" i="1" smtClean="0">
                        <a:latin typeface="Cambria Math" panose="02040503050406030204" pitchFamily="18" charset="0"/>
                      </a:rPr>
                      <m:t> </m:t>
                    </m:r>
                    <m:r>
                      <a:rPr lang="nl-NL" b="0" i="1" smtClean="0">
                        <a:latin typeface="Cambria Math" panose="02040503050406030204" pitchFamily="18" charset="0"/>
                      </a:rPr>
                      <m:t>𝑣𝑎𝑛</m:t>
                    </m:r>
                    <m:r>
                      <a:rPr lang="nl-NL" b="0" i="1" smtClean="0">
                        <a:latin typeface="Cambria Math" panose="02040503050406030204" pitchFamily="18" charset="0"/>
                      </a:rPr>
                      <m:t> 1 </m:t>
                    </m:r>
                    <m:r>
                      <a:rPr lang="nl-NL" b="0" i="1" smtClean="0">
                        <a:latin typeface="Cambria Math" panose="02040503050406030204" pitchFamily="18" charset="0"/>
                      </a:rPr>
                      <m:t>𝑒𝑢𝑟𝑜</m:t>
                    </m:r>
                    <m:r>
                      <a:rPr lang="nl-NL" b="0" i="1" smtClean="0">
                        <a:latin typeface="Cambria Math" panose="02040503050406030204" pitchFamily="18" charset="0"/>
                      </a:rPr>
                      <m:t> </m:t>
                    </m:r>
                    <m:r>
                      <a:rPr lang="nl-NL" b="0" i="1" smtClean="0">
                        <a:latin typeface="Cambria Math" panose="02040503050406030204" pitchFamily="18" charset="0"/>
                      </a:rPr>
                      <m:t>𝑖𝑛</m:t>
                    </m:r>
                    <m:r>
                      <a:rPr lang="nl-NL" b="0" i="1" smtClean="0">
                        <a:latin typeface="Cambria Math" panose="02040503050406030204" pitchFamily="18" charset="0"/>
                      </a:rPr>
                      <m:t> </m:t>
                    </m:r>
                    <m:r>
                      <a:rPr lang="nl-NL" b="0" i="1" smtClean="0">
                        <a:latin typeface="Cambria Math" panose="02040503050406030204" pitchFamily="18" charset="0"/>
                      </a:rPr>
                      <m:t>h𝑒𝑡</m:t>
                    </m:r>
                    <m:r>
                      <a:rPr lang="nl-NL" b="0" i="1" smtClean="0">
                        <a:latin typeface="Cambria Math" panose="02040503050406030204" pitchFamily="18" charset="0"/>
                      </a:rPr>
                      <m:t> </m:t>
                    </m:r>
                    <m:r>
                      <a:rPr lang="nl-NL" b="0" i="1" smtClean="0">
                        <a:latin typeface="Cambria Math" panose="02040503050406030204" pitchFamily="18" charset="0"/>
                      </a:rPr>
                      <m:t>𝑔𝑒𝑧𝑖𝑛𝑠𝑖𝑛𝑘𝑜𝑚𝑒𝑛</m:t>
                    </m:r>
                  </m:oMath>
                </a14:m>
                <a:r>
                  <a:rPr lang="nl-BE" dirty="0"/>
                  <a:t> </a:t>
                </a:r>
              </a:p>
              <a:p>
                <a14:m>
                  <m:oMath xmlns:m="http://schemas.openxmlformats.org/officeDocument/2006/math">
                    <m:r>
                      <a:rPr lang="nl-NL" b="0" i="1" smtClean="0">
                        <a:latin typeface="Cambria Math" panose="02040503050406030204" pitchFamily="18" charset="0"/>
                      </a:rPr>
                      <m:t>h𝑜𝑜𝑟𝑡</m:t>
                    </m:r>
                    <m:r>
                      <a:rPr lang="nl-NL" b="0" i="1" smtClean="0">
                        <a:latin typeface="Cambria Math" panose="02040503050406030204" pitchFamily="18" charset="0"/>
                      </a:rPr>
                      <m:t> </m:t>
                    </m:r>
                    <m:r>
                      <a:rPr lang="nl-NL" b="0" i="1" smtClean="0">
                        <a:latin typeface="Cambria Math" panose="02040503050406030204" pitchFamily="18" charset="0"/>
                      </a:rPr>
                      <m:t>𝑒𝑒𝑛</m:t>
                    </m:r>
                    <m:r>
                      <a:rPr lang="nl-NL" b="0" i="1" smtClean="0">
                        <a:latin typeface="Cambria Math" panose="02040503050406030204" pitchFamily="18" charset="0"/>
                      </a:rPr>
                      <m:t> </m:t>
                    </m:r>
                    <m:r>
                      <a:rPr lang="nl-NL" b="0" i="1" smtClean="0">
                        <a:latin typeface="Cambria Math" panose="02040503050406030204" pitchFamily="18" charset="0"/>
                      </a:rPr>
                      <m:t>𝑏𝑖𝑗h𝑜𝑟𝑒𝑛𝑑</m:t>
                    </m:r>
                    <m:r>
                      <a:rPr lang="nl-NL" b="0" i="1" smtClean="0">
                        <a:latin typeface="Cambria Math" panose="02040503050406030204" pitchFamily="18" charset="0"/>
                      </a:rPr>
                      <m:t> </m:t>
                    </m:r>
                    <m:r>
                      <a:rPr lang="nl-NL" b="0" i="1" smtClean="0">
                        <a:latin typeface="Cambria Math" panose="02040503050406030204" pitchFamily="18" charset="0"/>
                      </a:rPr>
                      <m:t>𝑣𝑒𝑟𝑠𝑐h𝑖𝑙</m:t>
                    </m:r>
                    <m:r>
                      <a:rPr lang="nl-NL" b="0" i="1" smtClean="0">
                        <a:latin typeface="Cambria Math" panose="02040503050406030204" pitchFamily="18" charset="0"/>
                      </a:rPr>
                      <m:t> </m:t>
                    </m:r>
                    <m:r>
                      <a:rPr lang="nl-NL" b="0" i="1" smtClean="0">
                        <a:latin typeface="Cambria Math" panose="02040503050406030204" pitchFamily="18" charset="0"/>
                      </a:rPr>
                      <m:t>𝑖𝑛</m:t>
                    </m:r>
                    <m:r>
                      <a:rPr lang="nl-NL" b="0" i="1" smtClean="0">
                        <a:latin typeface="Cambria Math" panose="02040503050406030204" pitchFamily="18" charset="0"/>
                      </a:rPr>
                      <m:t> </m:t>
                    </m:r>
                    <m:r>
                      <a:rPr lang="nl-NL" b="0" i="1" smtClean="0">
                        <a:latin typeface="Cambria Math" panose="02040503050406030204" pitchFamily="18" charset="0"/>
                      </a:rPr>
                      <m:t>𝑎𝑙𝑖𝑚𝑒𝑛𝑡𝑎𝑡𝑖𝑒</m:t>
                    </m:r>
                    <m:r>
                      <a:rPr lang="nl-NL" b="0" i="1" smtClean="0">
                        <a:latin typeface="Cambria Math" panose="02040503050406030204" pitchFamily="18" charset="0"/>
                      </a:rPr>
                      <m:t> </m:t>
                    </m:r>
                    <m:r>
                      <a:rPr lang="nl-NL" b="0" i="1" smtClean="0">
                        <a:latin typeface="Cambria Math" panose="02040503050406030204" pitchFamily="18" charset="0"/>
                      </a:rPr>
                      <m:t>𝑣𝑎𝑛</m:t>
                    </m:r>
                    <m:f>
                      <m:fPr>
                        <m:ctrlPr>
                          <a:rPr lang="nl-NL" b="0" i="1" smtClean="0">
                            <a:latin typeface="Cambria Math" panose="02040503050406030204" pitchFamily="18" charset="0"/>
                          </a:rPr>
                        </m:ctrlPr>
                      </m:fPr>
                      <m:num>
                        <m:r>
                          <a:rPr lang="nl-NL" b="0" i="1" smtClean="0">
                            <a:latin typeface="Cambria Math" panose="02040503050406030204" pitchFamily="18" charset="0"/>
                          </a:rPr>
                          <m:t>136</m:t>
                        </m:r>
                      </m:num>
                      <m:den>
                        <m:r>
                          <a:rPr lang="nl-NL" b="0" i="1" smtClean="0">
                            <a:latin typeface="Cambria Math" panose="02040503050406030204" pitchFamily="18" charset="0"/>
                          </a:rPr>
                          <m:t>500</m:t>
                        </m:r>
                      </m:den>
                    </m:f>
                  </m:oMath>
                </a14:m>
                <a:r>
                  <a:rPr lang="nl-BE" dirty="0"/>
                  <a:t> </a:t>
                </a:r>
              </a:p>
            </p:txBody>
          </p:sp>
        </mc:Choice>
        <mc:Fallback xmlns="">
          <p:sp>
            <p:nvSpPr>
              <p:cNvPr id="11" name="Tekstvak 10">
                <a:extLst>
                  <a:ext uri="{FF2B5EF4-FFF2-40B4-BE49-F238E27FC236}">
                    <a16:creationId xmlns:a16="http://schemas.microsoft.com/office/drawing/2014/main" id="{ED6DF6FF-2676-4D96-99FE-38727FE67059}"/>
                  </a:ext>
                </a:extLst>
              </p:cNvPr>
              <p:cNvSpPr txBox="1">
                <a:spLocks noRot="1" noChangeAspect="1" noMove="1" noResize="1" noEditPoints="1" noAdjustHandles="1" noChangeArrowheads="1" noChangeShapeType="1" noTextEdit="1"/>
              </p:cNvSpPr>
              <p:nvPr/>
            </p:nvSpPr>
            <p:spPr>
              <a:xfrm>
                <a:off x="6274677" y="973929"/>
                <a:ext cx="5330370" cy="670440"/>
              </a:xfrm>
              <a:prstGeom prst="rect">
                <a:avLst/>
              </a:prstGeom>
              <a:blipFill>
                <a:blip r:embed="rId8"/>
                <a:stretch>
                  <a:fillRect l="-1600" t="-909" b="-818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567C138F-5772-45D9-A4E2-77DD3E9C4A43}"/>
                  </a:ext>
                </a:extLst>
              </p:cNvPr>
              <p:cNvSpPr txBox="1"/>
              <p:nvPr/>
            </p:nvSpPr>
            <p:spPr>
              <a:xfrm>
                <a:off x="6274677" y="2240196"/>
                <a:ext cx="5671809" cy="670440"/>
              </a:xfrm>
              <a:prstGeom prst="rect">
                <a:avLst/>
              </a:prstGeom>
              <a:noFill/>
            </p:spPr>
            <p:txBody>
              <a:bodyPr wrap="none" lIns="0" tIns="0" rIns="0" bIns="0" rtlCol="0">
                <a:spAutoFit/>
              </a:bodyPr>
              <a:lstStyle/>
              <a:p>
                <a14:m>
                  <m:oMath xmlns:m="http://schemas.openxmlformats.org/officeDocument/2006/math">
                    <m:r>
                      <a:rPr lang="nl-NL" b="0" i="1" smtClean="0">
                        <a:latin typeface="Cambria Math" panose="02040503050406030204" pitchFamily="18" charset="0"/>
                      </a:rPr>
                      <m:t>𝑂𝑣𝑒𝑟</m:t>
                    </m:r>
                    <m:r>
                      <a:rPr lang="nl-NL" b="0" i="1" smtClean="0">
                        <a:latin typeface="Cambria Math" panose="02040503050406030204" pitchFamily="18" charset="0"/>
                      </a:rPr>
                      <m:t> </m:t>
                    </m:r>
                    <m:r>
                      <a:rPr lang="nl-NL" b="0" i="1" smtClean="0">
                        <a:latin typeface="Cambria Math" panose="02040503050406030204" pitchFamily="18" charset="0"/>
                      </a:rPr>
                      <m:t>𝑒𝑒𝑛</m:t>
                    </m:r>
                    <m:r>
                      <a:rPr lang="nl-NL" b="0" i="1" smtClean="0">
                        <a:latin typeface="Cambria Math" panose="02040503050406030204" pitchFamily="18" charset="0"/>
                      </a:rPr>
                      <m:t> </m:t>
                    </m:r>
                    <m:r>
                      <a:rPr lang="nl-NL" b="0" i="1" smtClean="0">
                        <a:latin typeface="Cambria Math" panose="02040503050406030204" pitchFamily="18" charset="0"/>
                      </a:rPr>
                      <m:t>𝑣𝑒𝑟𝑠𝑐h𝑖𝑙</m:t>
                    </m:r>
                    <m:r>
                      <a:rPr lang="nl-NL" b="0" i="1" smtClean="0">
                        <a:latin typeface="Cambria Math" panose="02040503050406030204" pitchFamily="18" charset="0"/>
                      </a:rPr>
                      <m:t> </m:t>
                    </m:r>
                    <m:r>
                      <a:rPr lang="nl-NL" b="0" i="1" smtClean="0">
                        <a:latin typeface="Cambria Math" panose="02040503050406030204" pitchFamily="18" charset="0"/>
                      </a:rPr>
                      <m:t>𝑣𝑎𝑛</m:t>
                    </m:r>
                    <m:r>
                      <a:rPr lang="nl-NL" b="0" i="1" smtClean="0">
                        <a:latin typeface="Cambria Math" panose="02040503050406030204" pitchFamily="18" charset="0"/>
                      </a:rPr>
                      <m:t> 820 </m:t>
                    </m:r>
                    <m:r>
                      <a:rPr lang="nl-NL" b="0" i="1" smtClean="0">
                        <a:latin typeface="Cambria Math" panose="02040503050406030204" pitchFamily="18" charset="0"/>
                      </a:rPr>
                      <m:t>𝑒𝑢𝑟𝑜</m:t>
                    </m:r>
                    <m:r>
                      <a:rPr lang="nl-NL" b="0" i="1" smtClean="0">
                        <a:latin typeface="Cambria Math" panose="02040503050406030204" pitchFamily="18" charset="0"/>
                      </a:rPr>
                      <m:t> </m:t>
                    </m:r>
                    <m:r>
                      <a:rPr lang="nl-NL" b="0" i="1" smtClean="0">
                        <a:latin typeface="Cambria Math" panose="02040503050406030204" pitchFamily="18" charset="0"/>
                      </a:rPr>
                      <m:t>𝑖𝑛</m:t>
                    </m:r>
                    <m:r>
                      <a:rPr lang="nl-NL" b="0" i="1" smtClean="0">
                        <a:latin typeface="Cambria Math" panose="02040503050406030204" pitchFamily="18" charset="0"/>
                      </a:rPr>
                      <m:t> </m:t>
                    </m:r>
                    <m:r>
                      <a:rPr lang="nl-NL" b="0" i="1" smtClean="0">
                        <a:latin typeface="Cambria Math" panose="02040503050406030204" pitchFamily="18" charset="0"/>
                      </a:rPr>
                      <m:t>h𝑒𝑡</m:t>
                    </m:r>
                    <m:r>
                      <a:rPr lang="nl-NL" b="0" i="1" smtClean="0">
                        <a:latin typeface="Cambria Math" panose="02040503050406030204" pitchFamily="18" charset="0"/>
                      </a:rPr>
                      <m:t> </m:t>
                    </m:r>
                    <m:r>
                      <a:rPr lang="nl-NL" b="0" i="1" smtClean="0">
                        <a:latin typeface="Cambria Math" panose="02040503050406030204" pitchFamily="18" charset="0"/>
                      </a:rPr>
                      <m:t>𝑔𝑒𝑧𝑖𝑛𝑠𝑖𝑛𝑘𝑜𝑚𝑒𝑛</m:t>
                    </m:r>
                  </m:oMath>
                </a14:m>
                <a:r>
                  <a:rPr lang="nl-BE" dirty="0"/>
                  <a:t> </a:t>
                </a:r>
              </a:p>
              <a:p>
                <a14:m>
                  <m:oMath xmlns:m="http://schemas.openxmlformats.org/officeDocument/2006/math">
                    <m:r>
                      <a:rPr lang="nl-NL" b="0" i="1" smtClean="0">
                        <a:latin typeface="Cambria Math" panose="02040503050406030204" pitchFamily="18" charset="0"/>
                      </a:rPr>
                      <m:t>h𝑜𝑜𝑟𝑡</m:t>
                    </m:r>
                    <m:r>
                      <a:rPr lang="nl-NL" b="0" i="1" smtClean="0">
                        <a:latin typeface="Cambria Math" panose="02040503050406030204" pitchFamily="18" charset="0"/>
                      </a:rPr>
                      <m:t> </m:t>
                    </m:r>
                    <m:r>
                      <a:rPr lang="nl-NL" b="0" i="1" smtClean="0">
                        <a:latin typeface="Cambria Math" panose="02040503050406030204" pitchFamily="18" charset="0"/>
                      </a:rPr>
                      <m:t>𝑒𝑒𝑛</m:t>
                    </m:r>
                    <m:r>
                      <a:rPr lang="nl-NL" b="0" i="1" smtClean="0">
                        <a:latin typeface="Cambria Math" panose="02040503050406030204" pitchFamily="18" charset="0"/>
                      </a:rPr>
                      <m:t> </m:t>
                    </m:r>
                    <m:r>
                      <a:rPr lang="nl-NL" b="0" i="1" smtClean="0">
                        <a:latin typeface="Cambria Math" panose="02040503050406030204" pitchFamily="18" charset="0"/>
                      </a:rPr>
                      <m:t>𝑏𝑖𝑗h𝑜𝑟𝑒𝑛𝑑</m:t>
                    </m:r>
                    <m:r>
                      <a:rPr lang="nl-NL" b="0" i="1" smtClean="0">
                        <a:latin typeface="Cambria Math" panose="02040503050406030204" pitchFamily="18" charset="0"/>
                      </a:rPr>
                      <m:t> </m:t>
                    </m:r>
                    <m:r>
                      <a:rPr lang="nl-NL" b="0" i="1" smtClean="0">
                        <a:latin typeface="Cambria Math" panose="02040503050406030204" pitchFamily="18" charset="0"/>
                      </a:rPr>
                      <m:t>𝑣𝑒𝑟𝑠𝑐h𝑖𝑙</m:t>
                    </m:r>
                    <m:r>
                      <a:rPr lang="nl-NL" b="0" i="1" smtClean="0">
                        <a:latin typeface="Cambria Math" panose="02040503050406030204" pitchFamily="18" charset="0"/>
                      </a:rPr>
                      <m:t> </m:t>
                    </m:r>
                    <m:r>
                      <a:rPr lang="nl-NL" b="0" i="1" smtClean="0">
                        <a:latin typeface="Cambria Math" panose="02040503050406030204" pitchFamily="18" charset="0"/>
                      </a:rPr>
                      <m:t>𝑖𝑛</m:t>
                    </m:r>
                    <m:r>
                      <a:rPr lang="nl-NL" b="0" i="1" smtClean="0">
                        <a:latin typeface="Cambria Math" panose="02040503050406030204" pitchFamily="18" charset="0"/>
                      </a:rPr>
                      <m:t> </m:t>
                    </m:r>
                    <m:r>
                      <a:rPr lang="nl-NL" b="0" i="1" smtClean="0">
                        <a:latin typeface="Cambria Math" panose="02040503050406030204" pitchFamily="18" charset="0"/>
                      </a:rPr>
                      <m:t>𝑎𝑙𝑖𝑚𝑒𝑛𝑡𝑎𝑡𝑖𝑒</m:t>
                    </m:r>
                    <m:r>
                      <a:rPr lang="nl-NL" b="0" i="1" smtClean="0">
                        <a:latin typeface="Cambria Math" panose="02040503050406030204" pitchFamily="18" charset="0"/>
                      </a:rPr>
                      <m:t> </m:t>
                    </m:r>
                    <m:r>
                      <a:rPr lang="nl-NL" b="0" i="1" smtClean="0">
                        <a:latin typeface="Cambria Math" panose="02040503050406030204" pitchFamily="18" charset="0"/>
                      </a:rPr>
                      <m:t>𝑣𝑎𝑛</m:t>
                    </m:r>
                    <m:f>
                      <m:fPr>
                        <m:ctrlPr>
                          <a:rPr lang="nl-NL" b="0" i="1" smtClean="0">
                            <a:latin typeface="Cambria Math" panose="02040503050406030204" pitchFamily="18" charset="0"/>
                          </a:rPr>
                        </m:ctrlPr>
                      </m:fPr>
                      <m:num>
                        <m:r>
                          <a:rPr lang="nl-NL" b="0" i="1" smtClean="0">
                            <a:latin typeface="Cambria Math" panose="02040503050406030204" pitchFamily="18" charset="0"/>
                          </a:rPr>
                          <m:t>136</m:t>
                        </m:r>
                        <m:r>
                          <a:rPr lang="nl-NL" b="0" i="1" smtClean="0">
                            <a:latin typeface="Cambria Math" panose="02040503050406030204" pitchFamily="18" charset="0"/>
                            <a:ea typeface="Cambria Math" panose="02040503050406030204" pitchFamily="18" charset="0"/>
                          </a:rPr>
                          <m:t>∙820</m:t>
                        </m:r>
                      </m:num>
                      <m:den>
                        <m:r>
                          <a:rPr lang="nl-NL" b="0" i="1" smtClean="0">
                            <a:latin typeface="Cambria Math" panose="02040503050406030204" pitchFamily="18" charset="0"/>
                          </a:rPr>
                          <m:t>500</m:t>
                        </m:r>
                      </m:den>
                    </m:f>
                  </m:oMath>
                </a14:m>
                <a:r>
                  <a:rPr lang="nl-BE" dirty="0"/>
                  <a:t> </a:t>
                </a:r>
              </a:p>
            </p:txBody>
          </p:sp>
        </mc:Choice>
        <mc:Fallback xmlns="">
          <p:sp>
            <p:nvSpPr>
              <p:cNvPr id="12" name="Tekstvak 11">
                <a:extLst>
                  <a:ext uri="{FF2B5EF4-FFF2-40B4-BE49-F238E27FC236}">
                    <a16:creationId xmlns:a16="http://schemas.microsoft.com/office/drawing/2014/main" id="{567C138F-5772-45D9-A4E2-77DD3E9C4A43}"/>
                  </a:ext>
                </a:extLst>
              </p:cNvPr>
              <p:cNvSpPr txBox="1">
                <a:spLocks noRot="1" noChangeAspect="1" noMove="1" noResize="1" noEditPoints="1" noAdjustHandles="1" noChangeArrowheads="1" noChangeShapeType="1" noTextEdit="1"/>
              </p:cNvSpPr>
              <p:nvPr/>
            </p:nvSpPr>
            <p:spPr>
              <a:xfrm>
                <a:off x="6274677" y="2240196"/>
                <a:ext cx="5671809" cy="670440"/>
              </a:xfrm>
              <a:prstGeom prst="rect">
                <a:avLst/>
              </a:prstGeom>
              <a:blipFill>
                <a:blip r:embed="rId9"/>
                <a:stretch>
                  <a:fillRect l="-1504" t="-909" b="-818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15A3134F-59A3-48EA-8E2B-D7ADCBF0902F}"/>
                  </a:ext>
                </a:extLst>
              </p:cNvPr>
              <p:cNvSpPr txBox="1"/>
              <p:nvPr/>
            </p:nvSpPr>
            <p:spPr>
              <a:xfrm>
                <a:off x="10967051" y="3100201"/>
                <a:ext cx="979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=223,04</m:t>
                      </m:r>
                    </m:oMath>
                  </m:oMathPara>
                </a14:m>
                <a:endParaRPr lang="nl-BE" dirty="0"/>
              </a:p>
            </p:txBody>
          </p:sp>
        </mc:Choice>
        <mc:Fallback xmlns="">
          <p:sp>
            <p:nvSpPr>
              <p:cNvPr id="13" name="Tekstvak 12">
                <a:extLst>
                  <a:ext uri="{FF2B5EF4-FFF2-40B4-BE49-F238E27FC236}">
                    <a16:creationId xmlns:a16="http://schemas.microsoft.com/office/drawing/2014/main" id="{15A3134F-59A3-48EA-8E2B-D7ADCBF0902F}"/>
                  </a:ext>
                </a:extLst>
              </p:cNvPr>
              <p:cNvSpPr txBox="1">
                <a:spLocks noRot="1" noChangeAspect="1" noMove="1" noResize="1" noEditPoints="1" noAdjustHandles="1" noChangeArrowheads="1" noChangeShapeType="1" noTextEdit="1"/>
              </p:cNvSpPr>
              <p:nvPr/>
            </p:nvSpPr>
            <p:spPr>
              <a:xfrm>
                <a:off x="10967051" y="3100201"/>
                <a:ext cx="979435" cy="276999"/>
              </a:xfrm>
              <a:prstGeom prst="rect">
                <a:avLst/>
              </a:prstGeom>
              <a:blipFill>
                <a:blip r:embed="rId10"/>
                <a:stretch>
                  <a:fillRect l="-1863" r="-5590" b="-6667"/>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E6709A5E-2CB0-4FD8-B5F1-B4C2C5C86C93}"/>
                  </a:ext>
                </a:extLst>
              </p:cNvPr>
              <p:cNvSpPr txBox="1"/>
              <p:nvPr/>
            </p:nvSpPr>
            <p:spPr>
              <a:xfrm>
                <a:off x="6586043" y="5239052"/>
                <a:ext cx="438100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nl-NL" b="0" i="0" smtClean="0">
                          <a:latin typeface="Cambria Math" panose="02040503050406030204" pitchFamily="18" charset="0"/>
                        </a:rPr>
                        <m:t>Bij</m:t>
                      </m:r>
                      <m:r>
                        <a:rPr lang="nl-NL" b="0" i="0" smtClean="0">
                          <a:latin typeface="Cambria Math" panose="02040503050406030204" pitchFamily="18" charset="0"/>
                        </a:rPr>
                        <m:t> </m:t>
                      </m:r>
                      <m:r>
                        <m:rPr>
                          <m:sty m:val="p"/>
                        </m:rPr>
                        <a:rPr lang="nl-NL" b="0" i="0" smtClean="0">
                          <a:latin typeface="Cambria Math" panose="02040503050406030204" pitchFamily="18" charset="0"/>
                        </a:rPr>
                        <m:t>een</m:t>
                      </m:r>
                      <m:r>
                        <a:rPr lang="nl-NL" b="0" i="0" smtClean="0">
                          <a:latin typeface="Cambria Math" panose="02040503050406030204" pitchFamily="18" charset="0"/>
                        </a:rPr>
                        <m:t> </m:t>
                      </m:r>
                      <m:r>
                        <m:rPr>
                          <m:sty m:val="p"/>
                        </m:rPr>
                        <a:rPr lang="nl-NL" b="0" i="0" smtClean="0">
                          <a:latin typeface="Cambria Math" panose="02040503050406030204" pitchFamily="18" charset="0"/>
                        </a:rPr>
                        <m:t>G</m:t>
                      </m:r>
                      <m:r>
                        <a:rPr lang="nl-NL" b="0" i="0" smtClean="0">
                          <a:latin typeface="Cambria Math" panose="02040503050406030204" pitchFamily="18" charset="0"/>
                        </a:rPr>
                        <m:t> </m:t>
                      </m:r>
                      <m:r>
                        <m:rPr>
                          <m:sty m:val="p"/>
                        </m:rPr>
                        <a:rPr lang="nl-NL" b="0" i="0" smtClean="0">
                          <a:latin typeface="Cambria Math" panose="02040503050406030204" pitchFamily="18" charset="0"/>
                        </a:rPr>
                        <m:t>van</m:t>
                      </m:r>
                      <m:r>
                        <a:rPr lang="nl-NL" b="0" i="0" smtClean="0">
                          <a:latin typeface="Cambria Math" panose="02040503050406030204" pitchFamily="18" charset="0"/>
                        </a:rPr>
                        <m:t> 4820 </m:t>
                      </m:r>
                      <m:r>
                        <m:rPr>
                          <m:sty m:val="p"/>
                        </m:rPr>
                        <a:rPr lang="nl-NL" b="0" i="0" smtClean="0">
                          <a:latin typeface="Cambria Math" panose="02040503050406030204" pitchFamily="18" charset="0"/>
                        </a:rPr>
                        <m:t>hoort</m:t>
                      </m:r>
                      <m:r>
                        <a:rPr lang="nl-NL" b="0" i="0" smtClean="0">
                          <a:latin typeface="Cambria Math" panose="02040503050406030204" pitchFamily="18" charset="0"/>
                        </a:rPr>
                        <m:t> </m:t>
                      </m:r>
                      <m:r>
                        <m:rPr>
                          <m:sty m:val="p"/>
                        </m:rPr>
                        <a:rPr lang="nl-NL" b="0" i="0" smtClean="0">
                          <a:latin typeface="Cambria Math" panose="02040503050406030204" pitchFamily="18" charset="0"/>
                        </a:rPr>
                        <m:t>een</m:t>
                      </m:r>
                      <m:r>
                        <a:rPr lang="nl-NL" b="0" i="0" smtClean="0">
                          <a:latin typeface="Cambria Math" panose="02040503050406030204" pitchFamily="18" charset="0"/>
                        </a:rPr>
                        <m:t> </m:t>
                      </m:r>
                      <m:r>
                        <m:rPr>
                          <m:sty m:val="p"/>
                        </m:rPr>
                        <a:rPr lang="nl-NL" b="0" i="0" smtClean="0">
                          <a:latin typeface="Cambria Math" panose="02040503050406030204" pitchFamily="18" charset="0"/>
                        </a:rPr>
                        <m:t>A</m:t>
                      </m:r>
                      <m:r>
                        <a:rPr lang="nl-NL" b="0" i="0" smtClean="0">
                          <a:latin typeface="Cambria Math" panose="02040503050406030204" pitchFamily="18" charset="0"/>
                        </a:rPr>
                        <m:t> </m:t>
                      </m:r>
                      <m:r>
                        <m:rPr>
                          <m:sty m:val="p"/>
                        </m:rPr>
                        <a:rPr lang="nl-NL" b="0" i="0" smtClean="0">
                          <a:latin typeface="Cambria Math" panose="02040503050406030204" pitchFamily="18" charset="0"/>
                        </a:rPr>
                        <m:t>waarde</m:t>
                      </m:r>
                      <m:r>
                        <a:rPr lang="nl-NL" b="0" i="0" smtClean="0">
                          <a:latin typeface="Cambria Math" panose="02040503050406030204" pitchFamily="18" charset="0"/>
                        </a:rPr>
                        <m:t> </m:t>
                      </m:r>
                      <m:r>
                        <m:rPr>
                          <m:sty m:val="p"/>
                        </m:rPr>
                        <a:rPr lang="nl-NL" b="0" i="0" smtClean="0">
                          <a:latin typeface="Cambria Math" panose="02040503050406030204" pitchFamily="18" charset="0"/>
                        </a:rPr>
                        <m:t>van</m:t>
                      </m:r>
                      <m:r>
                        <a:rPr lang="nl-NL" b="0" i="0" smtClean="0">
                          <a:latin typeface="Cambria Math" panose="02040503050406030204" pitchFamily="18" charset="0"/>
                        </a:rPr>
                        <m:t> </m:t>
                      </m:r>
                    </m:oMath>
                  </m:oMathPara>
                </a14:m>
                <a:endParaRPr lang="nl-NL" b="0" i="0" dirty="0">
                  <a:latin typeface="Cambria Math" panose="02040503050406030204" pitchFamily="18" charset="0"/>
                </a:endParaRPr>
              </a:p>
              <a:p>
                <a14:m>
                  <m:oMath xmlns:m="http://schemas.openxmlformats.org/officeDocument/2006/math">
                    <m:r>
                      <a:rPr lang="nl-NL" b="0" i="0" smtClean="0">
                        <a:latin typeface="Cambria Math" panose="02040503050406030204" pitchFamily="18" charset="0"/>
                      </a:rPr>
                      <m:t>977+223,04=1200,04</m:t>
                    </m:r>
                  </m:oMath>
                </a14:m>
                <a:r>
                  <a:rPr lang="nl-BE" dirty="0"/>
                  <a:t> </a:t>
                </a:r>
              </a:p>
            </p:txBody>
          </p:sp>
        </mc:Choice>
        <mc:Fallback xmlns="">
          <p:sp>
            <p:nvSpPr>
              <p:cNvPr id="14" name="Tekstvak 13">
                <a:extLst>
                  <a:ext uri="{FF2B5EF4-FFF2-40B4-BE49-F238E27FC236}">
                    <a16:creationId xmlns:a16="http://schemas.microsoft.com/office/drawing/2014/main" id="{E6709A5E-2CB0-4FD8-B5F1-B4C2C5C86C93}"/>
                  </a:ext>
                </a:extLst>
              </p:cNvPr>
              <p:cNvSpPr txBox="1">
                <a:spLocks noRot="1" noChangeAspect="1" noMove="1" noResize="1" noEditPoints="1" noAdjustHandles="1" noChangeArrowheads="1" noChangeShapeType="1" noTextEdit="1"/>
              </p:cNvSpPr>
              <p:nvPr/>
            </p:nvSpPr>
            <p:spPr>
              <a:xfrm>
                <a:off x="6586043" y="5239052"/>
                <a:ext cx="4381008" cy="553998"/>
              </a:xfrm>
              <a:prstGeom prst="rect">
                <a:avLst/>
              </a:prstGeom>
              <a:blipFill>
                <a:blip r:embed="rId11"/>
                <a:stretch>
                  <a:fillRect l="-1808" b="-3297"/>
                </a:stretch>
              </a:blipFill>
            </p:spPr>
            <p:txBody>
              <a:bodyPr/>
              <a:lstStyle/>
              <a:p>
                <a:r>
                  <a:rPr lang="nl-BE">
                    <a:noFill/>
                  </a:rPr>
                  <a:t> </a:t>
                </a:r>
              </a:p>
            </p:txBody>
          </p:sp>
        </mc:Fallback>
      </mc:AlternateContent>
    </p:spTree>
    <p:extLst>
      <p:ext uri="{BB962C8B-B14F-4D97-AF65-F5344CB8AC3E}">
        <p14:creationId xmlns:p14="http://schemas.microsoft.com/office/powerpoint/2010/main" val="280717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P spid="12" grpId="0"/>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A9D07E7-2E2E-4CB3-8EAD-2429FFB40D3F}"/>
              </a:ext>
            </a:extLst>
          </p:cNvPr>
          <p:cNvPicPr>
            <a:picLocks noChangeAspect="1"/>
          </p:cNvPicPr>
          <p:nvPr/>
        </p:nvPicPr>
        <p:blipFill>
          <a:blip r:embed="rId2"/>
          <a:stretch>
            <a:fillRect/>
          </a:stretch>
        </p:blipFill>
        <p:spPr>
          <a:xfrm>
            <a:off x="0" y="1962150"/>
            <a:ext cx="5924550" cy="1333500"/>
          </a:xfrm>
          <a:prstGeom prst="rect">
            <a:avLst/>
          </a:prstGeom>
        </p:spPr>
      </p:pic>
      <p:pic>
        <p:nvPicPr>
          <p:cNvPr id="5" name="Afbeelding 4">
            <a:extLst>
              <a:ext uri="{FF2B5EF4-FFF2-40B4-BE49-F238E27FC236}">
                <a16:creationId xmlns:a16="http://schemas.microsoft.com/office/drawing/2014/main" id="{FF64BFCD-1050-4C41-BA73-BEA4C0B00622}"/>
              </a:ext>
            </a:extLst>
          </p:cNvPr>
          <p:cNvPicPr>
            <a:picLocks noChangeAspect="1"/>
          </p:cNvPicPr>
          <p:nvPr/>
        </p:nvPicPr>
        <p:blipFill>
          <a:blip r:embed="rId3"/>
          <a:stretch>
            <a:fillRect/>
          </a:stretch>
        </p:blipFill>
        <p:spPr>
          <a:xfrm>
            <a:off x="0" y="0"/>
            <a:ext cx="7991475" cy="1962150"/>
          </a:xfrm>
          <a:prstGeom prst="rect">
            <a:avLst/>
          </a:prstGeom>
        </p:spPr>
      </p:pic>
      <p:sp>
        <p:nvSpPr>
          <p:cNvPr id="6" name="Tekstvak 5">
            <a:extLst>
              <a:ext uri="{FF2B5EF4-FFF2-40B4-BE49-F238E27FC236}">
                <a16:creationId xmlns:a16="http://schemas.microsoft.com/office/drawing/2014/main" id="{4E190AFC-967E-422B-BBF4-184106CD3D5D}"/>
              </a:ext>
            </a:extLst>
          </p:cNvPr>
          <p:cNvSpPr txBox="1"/>
          <p:nvPr/>
        </p:nvSpPr>
        <p:spPr>
          <a:xfrm>
            <a:off x="88776" y="3429000"/>
            <a:ext cx="5193437" cy="923330"/>
          </a:xfrm>
          <a:prstGeom prst="rect">
            <a:avLst/>
          </a:prstGeom>
          <a:noFill/>
        </p:spPr>
        <p:txBody>
          <a:bodyPr wrap="square" rtlCol="0">
            <a:spAutoFit/>
          </a:bodyPr>
          <a:lstStyle/>
          <a:p>
            <a:r>
              <a:rPr lang="nl-NL" dirty="0"/>
              <a:t>We stellen het lineair verband van 1500 tot 4000 op.</a:t>
            </a:r>
          </a:p>
          <a:p>
            <a:r>
              <a:rPr lang="nl-NL" dirty="0"/>
              <a:t>Per euro dat het gezinsinkomen stijgt willen we dat de alimentatie met 0,35 cent stijgt.</a:t>
            </a:r>
            <a:endParaRPr lang="nl-BE" dirty="0"/>
          </a:p>
        </p:txBody>
      </p:sp>
      <mc:AlternateContent xmlns:mc="http://schemas.openxmlformats.org/markup-compatibility/2006" xmlns:a14="http://schemas.microsoft.com/office/drawing/2010/main">
        <mc:Choice Requires="a14">
          <p:sp>
            <p:nvSpPr>
              <p:cNvPr id="2" name="Tekstvak 1">
                <a:extLst>
                  <a:ext uri="{FF2B5EF4-FFF2-40B4-BE49-F238E27FC236}">
                    <a16:creationId xmlns:a16="http://schemas.microsoft.com/office/drawing/2014/main" id="{E0E1E2AC-90ED-40EA-AB17-DF252F847A15}"/>
                  </a:ext>
                </a:extLst>
              </p:cNvPr>
              <p:cNvSpPr txBox="1"/>
              <p:nvPr/>
            </p:nvSpPr>
            <p:spPr>
              <a:xfrm>
                <a:off x="275207" y="4485680"/>
                <a:ext cx="13664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𝐴</m:t>
                      </m:r>
                      <m:r>
                        <a:rPr lang="nl-NL" b="0" i="1" smtClean="0">
                          <a:latin typeface="Cambria Math" panose="02040503050406030204" pitchFamily="18" charset="0"/>
                        </a:rPr>
                        <m:t>=</m:t>
                      </m:r>
                      <m:r>
                        <a:rPr lang="nl-NL" b="0" i="1" smtClean="0">
                          <a:latin typeface="Cambria Math" panose="02040503050406030204" pitchFamily="18" charset="0"/>
                        </a:rPr>
                        <m:t>𝑎</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𝐺</m:t>
                      </m:r>
                      <m:r>
                        <a:rPr lang="nl-NL" b="0" i="1" smtClean="0">
                          <a:latin typeface="Cambria Math" panose="02040503050406030204" pitchFamily="18" charset="0"/>
                        </a:rPr>
                        <m:t>+</m:t>
                      </m:r>
                      <m:r>
                        <a:rPr lang="nl-NL" b="0" i="1" smtClean="0">
                          <a:latin typeface="Cambria Math" panose="02040503050406030204" pitchFamily="18" charset="0"/>
                        </a:rPr>
                        <m:t>𝑏</m:t>
                      </m:r>
                    </m:oMath>
                  </m:oMathPara>
                </a14:m>
                <a:endParaRPr lang="nl-BE" dirty="0"/>
              </a:p>
            </p:txBody>
          </p:sp>
        </mc:Choice>
        <mc:Fallback xmlns="">
          <p:sp>
            <p:nvSpPr>
              <p:cNvPr id="2" name="Tekstvak 1">
                <a:extLst>
                  <a:ext uri="{FF2B5EF4-FFF2-40B4-BE49-F238E27FC236}">
                    <a16:creationId xmlns:a16="http://schemas.microsoft.com/office/drawing/2014/main" id="{E0E1E2AC-90ED-40EA-AB17-DF252F847A15}"/>
                  </a:ext>
                </a:extLst>
              </p:cNvPr>
              <p:cNvSpPr txBox="1">
                <a:spLocks noRot="1" noChangeAspect="1" noMove="1" noResize="1" noEditPoints="1" noAdjustHandles="1" noChangeArrowheads="1" noChangeShapeType="1" noTextEdit="1"/>
              </p:cNvSpPr>
              <p:nvPr/>
            </p:nvSpPr>
            <p:spPr>
              <a:xfrm>
                <a:off x="275207" y="4485680"/>
                <a:ext cx="1366400" cy="276999"/>
              </a:xfrm>
              <a:prstGeom prst="rect">
                <a:avLst/>
              </a:prstGeom>
              <a:blipFill>
                <a:blip r:embed="rId4"/>
                <a:stretch>
                  <a:fillRect l="-3571" r="-3571" b="-8889"/>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3" name="Tekstvak 2">
                <a:extLst>
                  <a:ext uri="{FF2B5EF4-FFF2-40B4-BE49-F238E27FC236}">
                    <a16:creationId xmlns:a16="http://schemas.microsoft.com/office/drawing/2014/main" id="{E6373D35-6D7D-4129-A5C8-419F2B25F8EA}"/>
                  </a:ext>
                </a:extLst>
              </p:cNvPr>
              <p:cNvSpPr txBox="1"/>
              <p:nvPr/>
            </p:nvSpPr>
            <p:spPr>
              <a:xfrm>
                <a:off x="754601" y="4994779"/>
                <a:ext cx="3303918" cy="5260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𝑎</m:t>
                      </m:r>
                      <m:r>
                        <a:rPr lang="nl-NL" b="0" i="1" smtClean="0">
                          <a:latin typeface="Cambria Math" panose="02040503050406030204" pitchFamily="18" charset="0"/>
                        </a:rPr>
                        <m:t>=</m:t>
                      </m:r>
                      <m:r>
                        <a:rPr lang="nl-NL" b="0" i="1" smtClean="0">
                          <a:latin typeface="Cambria Math" panose="02040503050406030204" pitchFamily="18" charset="0"/>
                        </a:rPr>
                        <m:t>𝑟𝑐</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1226−359</m:t>
                          </m:r>
                        </m:num>
                        <m:den>
                          <m:r>
                            <a:rPr lang="nl-NL" b="0" i="1" smtClean="0">
                              <a:latin typeface="Cambria Math" panose="02040503050406030204" pitchFamily="18" charset="0"/>
                            </a:rPr>
                            <m:t>4000−1500</m:t>
                          </m:r>
                        </m:den>
                      </m:f>
                      <m:r>
                        <a:rPr lang="nl-NL" b="0" i="1" smtClean="0">
                          <a:latin typeface="Cambria Math" panose="02040503050406030204" pitchFamily="18" charset="0"/>
                        </a:rPr>
                        <m:t>=0,3468</m:t>
                      </m:r>
                    </m:oMath>
                  </m:oMathPara>
                </a14:m>
                <a:endParaRPr lang="nl-BE" dirty="0"/>
              </a:p>
            </p:txBody>
          </p:sp>
        </mc:Choice>
        <mc:Fallback xmlns="">
          <p:sp>
            <p:nvSpPr>
              <p:cNvPr id="3" name="Tekstvak 2">
                <a:extLst>
                  <a:ext uri="{FF2B5EF4-FFF2-40B4-BE49-F238E27FC236}">
                    <a16:creationId xmlns:a16="http://schemas.microsoft.com/office/drawing/2014/main" id="{E6373D35-6D7D-4129-A5C8-419F2B25F8EA}"/>
                  </a:ext>
                </a:extLst>
              </p:cNvPr>
              <p:cNvSpPr txBox="1">
                <a:spLocks noRot="1" noChangeAspect="1" noMove="1" noResize="1" noEditPoints="1" noAdjustHandles="1" noChangeArrowheads="1" noChangeShapeType="1" noTextEdit="1"/>
              </p:cNvSpPr>
              <p:nvPr/>
            </p:nvSpPr>
            <p:spPr>
              <a:xfrm>
                <a:off x="754601" y="4994779"/>
                <a:ext cx="3303918" cy="526041"/>
              </a:xfrm>
              <a:prstGeom prst="rect">
                <a:avLst/>
              </a:prstGeom>
              <a:blipFill>
                <a:blip r:embed="rId5"/>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460F185B-1A06-43DD-93BB-C44214DC6ECE}"/>
                  </a:ext>
                </a:extLst>
              </p:cNvPr>
              <p:cNvSpPr txBox="1"/>
              <p:nvPr/>
            </p:nvSpPr>
            <p:spPr>
              <a:xfrm>
                <a:off x="4181382" y="5119299"/>
                <a:ext cx="7197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BE"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0,35</m:t>
                      </m:r>
                    </m:oMath>
                  </m:oMathPara>
                </a14:m>
                <a:endParaRPr lang="nl-BE" dirty="0"/>
              </a:p>
            </p:txBody>
          </p:sp>
        </mc:Choice>
        <mc:Fallback xmlns="">
          <p:sp>
            <p:nvSpPr>
              <p:cNvPr id="7" name="Tekstvak 6">
                <a:extLst>
                  <a:ext uri="{FF2B5EF4-FFF2-40B4-BE49-F238E27FC236}">
                    <a16:creationId xmlns:a16="http://schemas.microsoft.com/office/drawing/2014/main" id="{460F185B-1A06-43DD-93BB-C44214DC6ECE}"/>
                  </a:ext>
                </a:extLst>
              </p:cNvPr>
              <p:cNvSpPr txBox="1">
                <a:spLocks noRot="1" noChangeAspect="1" noMove="1" noResize="1" noEditPoints="1" noAdjustHandles="1" noChangeArrowheads="1" noChangeShapeType="1" noTextEdit="1"/>
              </p:cNvSpPr>
              <p:nvPr/>
            </p:nvSpPr>
            <p:spPr>
              <a:xfrm>
                <a:off x="4181382" y="5119299"/>
                <a:ext cx="719749" cy="276999"/>
              </a:xfrm>
              <a:prstGeom prst="rect">
                <a:avLst/>
              </a:prstGeom>
              <a:blipFill>
                <a:blip r:embed="rId6"/>
                <a:stretch>
                  <a:fillRect l="-3390" r="-8475" b="-8889"/>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AD66F9C5-2459-4378-BAE8-DF2527BF41B6}"/>
                  </a:ext>
                </a:extLst>
              </p:cNvPr>
              <p:cNvSpPr txBox="1"/>
              <p:nvPr/>
            </p:nvSpPr>
            <p:spPr>
              <a:xfrm>
                <a:off x="275207" y="5837437"/>
                <a:ext cx="16653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𝐴</m:t>
                      </m:r>
                      <m:r>
                        <a:rPr lang="nl-NL" b="0" i="1" smtClean="0">
                          <a:latin typeface="Cambria Math" panose="02040503050406030204" pitchFamily="18" charset="0"/>
                        </a:rPr>
                        <m:t>=0,35∙</m:t>
                      </m:r>
                      <m:r>
                        <a:rPr lang="nl-NL" b="0" i="1" smtClean="0">
                          <a:latin typeface="Cambria Math" panose="02040503050406030204" pitchFamily="18" charset="0"/>
                        </a:rPr>
                        <m:t>𝐺</m:t>
                      </m:r>
                      <m:r>
                        <a:rPr lang="nl-NL" b="0" i="1" smtClean="0">
                          <a:latin typeface="Cambria Math" panose="02040503050406030204" pitchFamily="18" charset="0"/>
                        </a:rPr>
                        <m:t>+</m:t>
                      </m:r>
                      <m:r>
                        <a:rPr lang="nl-NL" b="0" i="1" smtClean="0">
                          <a:latin typeface="Cambria Math" panose="02040503050406030204" pitchFamily="18" charset="0"/>
                        </a:rPr>
                        <m:t>𝑏</m:t>
                      </m:r>
                    </m:oMath>
                  </m:oMathPara>
                </a14:m>
                <a:endParaRPr lang="nl-BE" dirty="0"/>
              </a:p>
            </p:txBody>
          </p:sp>
        </mc:Choice>
        <mc:Fallback xmlns="">
          <p:sp>
            <p:nvSpPr>
              <p:cNvPr id="8" name="Tekstvak 7">
                <a:extLst>
                  <a:ext uri="{FF2B5EF4-FFF2-40B4-BE49-F238E27FC236}">
                    <a16:creationId xmlns:a16="http://schemas.microsoft.com/office/drawing/2014/main" id="{AD66F9C5-2459-4378-BAE8-DF2527BF41B6}"/>
                  </a:ext>
                </a:extLst>
              </p:cNvPr>
              <p:cNvSpPr txBox="1">
                <a:spLocks noRot="1" noChangeAspect="1" noMove="1" noResize="1" noEditPoints="1" noAdjustHandles="1" noChangeArrowheads="1" noChangeShapeType="1" noTextEdit="1"/>
              </p:cNvSpPr>
              <p:nvPr/>
            </p:nvSpPr>
            <p:spPr>
              <a:xfrm>
                <a:off x="275207" y="5837437"/>
                <a:ext cx="1665328" cy="276999"/>
              </a:xfrm>
              <a:prstGeom prst="rect">
                <a:avLst/>
              </a:prstGeom>
              <a:blipFill>
                <a:blip r:embed="rId7"/>
                <a:stretch>
                  <a:fillRect l="-2564" r="-2564" b="-8889"/>
                </a:stretch>
              </a:blipFill>
            </p:spPr>
            <p:txBody>
              <a:bodyPr/>
              <a:lstStyle/>
              <a:p>
                <a:r>
                  <a:rPr lang="nl-BE">
                    <a:noFill/>
                  </a:rPr>
                  <a:t> </a:t>
                </a:r>
              </a:p>
            </p:txBody>
          </p:sp>
        </mc:Fallback>
      </mc:AlternateContent>
      <p:sp>
        <p:nvSpPr>
          <p:cNvPr id="9" name="Tekstvak 8">
            <a:extLst>
              <a:ext uri="{FF2B5EF4-FFF2-40B4-BE49-F238E27FC236}">
                <a16:creationId xmlns:a16="http://schemas.microsoft.com/office/drawing/2014/main" id="{C278A74C-2AB6-45F6-8FE9-D1326474C55F}"/>
              </a:ext>
            </a:extLst>
          </p:cNvPr>
          <p:cNvSpPr txBox="1"/>
          <p:nvPr/>
        </p:nvSpPr>
        <p:spPr>
          <a:xfrm>
            <a:off x="88776" y="6287789"/>
            <a:ext cx="9960746" cy="369332"/>
          </a:xfrm>
          <a:prstGeom prst="rect">
            <a:avLst/>
          </a:prstGeom>
          <a:noFill/>
        </p:spPr>
        <p:txBody>
          <a:bodyPr wrap="square" rtlCol="0">
            <a:spAutoFit/>
          </a:bodyPr>
          <a:lstStyle/>
          <a:p>
            <a:r>
              <a:rPr lang="nl-NL" dirty="0"/>
              <a:t>We zien nu aan de formule dat als G met 1 stijgt dat A met 0,35 zal stijgen.</a:t>
            </a:r>
            <a:endParaRPr lang="nl-BE" dirty="0"/>
          </a:p>
        </p:txBody>
      </p:sp>
    </p:spTree>
    <p:extLst>
      <p:ext uri="{BB962C8B-B14F-4D97-AF65-F5344CB8AC3E}">
        <p14:creationId xmlns:p14="http://schemas.microsoft.com/office/powerpoint/2010/main" val="314941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7170E5E-0EEB-4044-8F38-8A6682E421B2}"/>
              </a:ext>
            </a:extLst>
          </p:cNvPr>
          <p:cNvPicPr>
            <a:picLocks noChangeAspect="1"/>
          </p:cNvPicPr>
          <p:nvPr/>
        </p:nvPicPr>
        <p:blipFill>
          <a:blip r:embed="rId2"/>
          <a:stretch>
            <a:fillRect/>
          </a:stretch>
        </p:blipFill>
        <p:spPr>
          <a:xfrm>
            <a:off x="0" y="0"/>
            <a:ext cx="8020050" cy="5953125"/>
          </a:xfrm>
          <a:prstGeom prst="rect">
            <a:avLst/>
          </a:prstGeom>
        </p:spPr>
      </p:pic>
      <p:pic>
        <p:nvPicPr>
          <p:cNvPr id="5" name="Afbeelding 4">
            <a:extLst>
              <a:ext uri="{FF2B5EF4-FFF2-40B4-BE49-F238E27FC236}">
                <a16:creationId xmlns:a16="http://schemas.microsoft.com/office/drawing/2014/main" id="{8EE1B5E5-ED76-47D6-A4FB-8D88A2C5B8F7}"/>
              </a:ext>
            </a:extLst>
          </p:cNvPr>
          <p:cNvPicPr>
            <a:picLocks noChangeAspect="1"/>
          </p:cNvPicPr>
          <p:nvPr/>
        </p:nvPicPr>
        <p:blipFill rotWithShape="1">
          <a:blip r:embed="rId3"/>
          <a:srcRect r="3117"/>
          <a:stretch/>
        </p:blipFill>
        <p:spPr>
          <a:xfrm>
            <a:off x="6029574" y="0"/>
            <a:ext cx="6162426" cy="1562276"/>
          </a:xfrm>
          <a:prstGeom prst="rect">
            <a:avLst/>
          </a:prstGeom>
        </p:spPr>
      </p:pic>
      <p:sp>
        <p:nvSpPr>
          <p:cNvPr id="7" name="Tekstvak 6">
            <a:extLst>
              <a:ext uri="{FF2B5EF4-FFF2-40B4-BE49-F238E27FC236}">
                <a16:creationId xmlns:a16="http://schemas.microsoft.com/office/drawing/2014/main" id="{0CBD047B-A722-4EA9-AD53-4C33A1B89670}"/>
              </a:ext>
            </a:extLst>
          </p:cNvPr>
          <p:cNvSpPr txBox="1"/>
          <p:nvPr/>
        </p:nvSpPr>
        <p:spPr>
          <a:xfrm>
            <a:off x="7940152" y="5583793"/>
            <a:ext cx="4394447" cy="369332"/>
          </a:xfrm>
          <a:prstGeom prst="rect">
            <a:avLst/>
          </a:prstGeom>
          <a:noFill/>
        </p:spPr>
        <p:txBody>
          <a:bodyPr wrap="square" rtlCol="0">
            <a:spAutoFit/>
          </a:bodyPr>
          <a:lstStyle/>
          <a:p>
            <a:r>
              <a:rPr lang="nl-NL" dirty="0"/>
              <a:t>Grafiek III is de juiste.</a:t>
            </a:r>
            <a:endParaRPr lang="nl-BE" dirty="0"/>
          </a:p>
        </p:txBody>
      </p:sp>
      <p:sp>
        <p:nvSpPr>
          <p:cNvPr id="8" name="Tekstvak 7">
            <a:extLst>
              <a:ext uri="{FF2B5EF4-FFF2-40B4-BE49-F238E27FC236}">
                <a16:creationId xmlns:a16="http://schemas.microsoft.com/office/drawing/2014/main" id="{E45CA24F-F934-48A7-A60C-CF6789810207}"/>
              </a:ext>
            </a:extLst>
          </p:cNvPr>
          <p:cNvSpPr txBox="1"/>
          <p:nvPr/>
        </p:nvSpPr>
        <p:spPr>
          <a:xfrm>
            <a:off x="7940152" y="1944209"/>
            <a:ext cx="4171950" cy="923330"/>
          </a:xfrm>
          <a:prstGeom prst="rect">
            <a:avLst/>
          </a:prstGeom>
          <a:noFill/>
        </p:spPr>
        <p:txBody>
          <a:bodyPr wrap="square" rtlCol="0">
            <a:spAutoFit/>
          </a:bodyPr>
          <a:lstStyle/>
          <a:p>
            <a:r>
              <a:rPr lang="nl-NL" dirty="0"/>
              <a:t>Als je meer dan 4 kinderen hebt dan blijft de alimentatie per kind zakken. Grafiek 2 en 4 kunnen dus niet.</a:t>
            </a:r>
            <a:endParaRPr lang="nl-BE" dirty="0"/>
          </a:p>
        </p:txBody>
      </p:sp>
      <p:sp>
        <p:nvSpPr>
          <p:cNvPr id="9" name="Tekstvak 8">
            <a:extLst>
              <a:ext uri="{FF2B5EF4-FFF2-40B4-BE49-F238E27FC236}">
                <a16:creationId xmlns:a16="http://schemas.microsoft.com/office/drawing/2014/main" id="{FBBD405C-7B5E-45DD-93B1-BCCAB23A32F0}"/>
              </a:ext>
            </a:extLst>
          </p:cNvPr>
          <p:cNvSpPr txBox="1"/>
          <p:nvPr/>
        </p:nvSpPr>
        <p:spPr>
          <a:xfrm>
            <a:off x="7856738" y="3886640"/>
            <a:ext cx="4335262" cy="646331"/>
          </a:xfrm>
          <a:prstGeom prst="rect">
            <a:avLst/>
          </a:prstGeom>
          <a:noFill/>
        </p:spPr>
        <p:txBody>
          <a:bodyPr wrap="square" rtlCol="0">
            <a:spAutoFit/>
          </a:bodyPr>
          <a:lstStyle/>
          <a:p>
            <a:r>
              <a:rPr lang="nl-NL" dirty="0"/>
              <a:t>We zien dat de alimentatie per kind niet gelijkmatig zakt, dus grafiek 1 kan ook niet.</a:t>
            </a:r>
            <a:endParaRPr lang="nl-BE" dirty="0"/>
          </a:p>
        </p:txBody>
      </p:sp>
    </p:spTree>
    <p:extLst>
      <p:ext uri="{BB962C8B-B14F-4D97-AF65-F5344CB8AC3E}">
        <p14:creationId xmlns:p14="http://schemas.microsoft.com/office/powerpoint/2010/main" val="196395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B06C3C9-A9AC-4A2A-BFCC-EBEFC188D148}"/>
              </a:ext>
            </a:extLst>
          </p:cNvPr>
          <p:cNvPicPr>
            <a:picLocks noChangeAspect="1"/>
          </p:cNvPicPr>
          <p:nvPr/>
        </p:nvPicPr>
        <p:blipFill>
          <a:blip r:embed="rId2"/>
          <a:stretch>
            <a:fillRect/>
          </a:stretch>
        </p:blipFill>
        <p:spPr>
          <a:xfrm>
            <a:off x="0" y="0"/>
            <a:ext cx="7439025" cy="4657725"/>
          </a:xfrm>
          <a:prstGeom prst="rect">
            <a:avLst/>
          </a:prstGeom>
        </p:spPr>
      </p:pic>
      <p:pic>
        <p:nvPicPr>
          <p:cNvPr id="5" name="Afbeelding 4">
            <a:extLst>
              <a:ext uri="{FF2B5EF4-FFF2-40B4-BE49-F238E27FC236}">
                <a16:creationId xmlns:a16="http://schemas.microsoft.com/office/drawing/2014/main" id="{3CAA0B39-515D-4F9F-B65C-CBBC9083A347}"/>
              </a:ext>
            </a:extLst>
          </p:cNvPr>
          <p:cNvPicPr>
            <a:picLocks noChangeAspect="1"/>
          </p:cNvPicPr>
          <p:nvPr/>
        </p:nvPicPr>
        <p:blipFill>
          <a:blip r:embed="rId3"/>
          <a:stretch>
            <a:fillRect/>
          </a:stretch>
        </p:blipFill>
        <p:spPr>
          <a:xfrm>
            <a:off x="439260" y="4758662"/>
            <a:ext cx="6057900" cy="1495425"/>
          </a:xfrm>
          <a:prstGeom prst="rect">
            <a:avLst/>
          </a:prstGeom>
        </p:spPr>
      </p:pic>
      <p:sp>
        <p:nvSpPr>
          <p:cNvPr id="6" name="Tekstvak 5">
            <a:extLst>
              <a:ext uri="{FF2B5EF4-FFF2-40B4-BE49-F238E27FC236}">
                <a16:creationId xmlns:a16="http://schemas.microsoft.com/office/drawing/2014/main" id="{F73D17DF-2D81-4ADE-8B52-D9B31ADD8BD1}"/>
              </a:ext>
            </a:extLst>
          </p:cNvPr>
          <p:cNvSpPr txBox="1"/>
          <p:nvPr/>
        </p:nvSpPr>
        <p:spPr>
          <a:xfrm>
            <a:off x="7714695" y="735082"/>
            <a:ext cx="1979720" cy="369332"/>
          </a:xfrm>
          <a:prstGeom prst="rect">
            <a:avLst/>
          </a:prstGeom>
          <a:noFill/>
        </p:spPr>
        <p:txBody>
          <a:bodyPr wrap="square" rtlCol="0">
            <a:spAutoFit/>
          </a:bodyPr>
          <a:lstStyle/>
          <a:p>
            <a:r>
              <a:rPr lang="nl-NL" dirty="0"/>
              <a:t>b is het begingetal</a:t>
            </a:r>
            <a:endParaRPr lang="nl-BE" dirty="0"/>
          </a:p>
        </p:txBody>
      </p:sp>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507DCC28-CC58-457A-BE0C-C61A3A747104}"/>
                  </a:ext>
                </a:extLst>
              </p:cNvPr>
              <p:cNvSpPr txBox="1"/>
              <p:nvPr/>
            </p:nvSpPr>
            <p:spPr>
              <a:xfrm>
                <a:off x="7794594" y="1296140"/>
                <a:ext cx="7408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𝑏</m:t>
                      </m:r>
                      <m:r>
                        <a:rPr lang="nl-NL" b="0" i="1" smtClean="0">
                          <a:latin typeface="Cambria Math" panose="02040503050406030204" pitchFamily="18" charset="0"/>
                        </a:rPr>
                        <m:t>=38</m:t>
                      </m:r>
                    </m:oMath>
                  </m:oMathPara>
                </a14:m>
                <a:endParaRPr lang="nl-BE" dirty="0"/>
              </a:p>
            </p:txBody>
          </p:sp>
        </mc:Choice>
        <mc:Fallback xmlns="">
          <p:sp>
            <p:nvSpPr>
              <p:cNvPr id="7" name="Tekstvak 6">
                <a:extLst>
                  <a:ext uri="{FF2B5EF4-FFF2-40B4-BE49-F238E27FC236}">
                    <a16:creationId xmlns:a16="http://schemas.microsoft.com/office/drawing/2014/main" id="{507DCC28-CC58-457A-BE0C-C61A3A747104}"/>
                  </a:ext>
                </a:extLst>
              </p:cNvPr>
              <p:cNvSpPr txBox="1">
                <a:spLocks noRot="1" noChangeAspect="1" noMove="1" noResize="1" noEditPoints="1" noAdjustHandles="1" noChangeArrowheads="1" noChangeShapeType="1" noTextEdit="1"/>
              </p:cNvSpPr>
              <p:nvPr/>
            </p:nvSpPr>
            <p:spPr>
              <a:xfrm>
                <a:off x="7794594" y="1296140"/>
                <a:ext cx="740844" cy="276999"/>
              </a:xfrm>
              <a:prstGeom prst="rect">
                <a:avLst/>
              </a:prstGeom>
              <a:blipFill>
                <a:blip r:embed="rId4"/>
                <a:stretch>
                  <a:fillRect l="-7438" r="-7438" b="-8889"/>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64F9E822-35E7-49EE-99C2-28C8A675958B}"/>
                  </a:ext>
                </a:extLst>
              </p:cNvPr>
              <p:cNvSpPr txBox="1"/>
              <p:nvPr/>
            </p:nvSpPr>
            <p:spPr>
              <a:xfrm>
                <a:off x="7776839" y="2130641"/>
                <a:ext cx="2521258" cy="369332"/>
              </a:xfrm>
              <a:prstGeom prst="rect">
                <a:avLst/>
              </a:prstGeom>
              <a:noFill/>
            </p:spPr>
            <p:txBody>
              <a:bodyPr wrap="square" rtlCol="0">
                <a:spAutoFit/>
              </a:bodyPr>
              <a:lstStyle/>
              <a:p>
                <a:r>
                  <a:rPr lang="nl-NL" dirty="0"/>
                  <a:t>Bij </a:t>
                </a:r>
                <a14:m>
                  <m:oMath xmlns:m="http://schemas.openxmlformats.org/officeDocument/2006/math">
                    <m:r>
                      <a:rPr lang="nl-NL" i="1" dirty="0" smtClean="0">
                        <a:latin typeface="Cambria Math" panose="02040503050406030204" pitchFamily="18" charset="0"/>
                      </a:rPr>
                      <m:t>𝑆</m:t>
                    </m:r>
                    <m:r>
                      <a:rPr lang="nl-NL" i="1" dirty="0" smtClean="0">
                        <a:latin typeface="Cambria Math" panose="02040503050406030204" pitchFamily="18" charset="0"/>
                      </a:rPr>
                      <m:t>=0</m:t>
                    </m:r>
                  </m:oMath>
                </a14:m>
                <a:r>
                  <a:rPr lang="nl-NL" dirty="0"/>
                  <a:t> geldt </a:t>
                </a:r>
                <a14:m>
                  <m:oMath xmlns:m="http://schemas.openxmlformats.org/officeDocument/2006/math">
                    <m:r>
                      <a:rPr lang="nl-NL" i="1" dirty="0" smtClean="0">
                        <a:latin typeface="Cambria Math" panose="02040503050406030204" pitchFamily="18" charset="0"/>
                      </a:rPr>
                      <m:t>𝐸</m:t>
                    </m:r>
                    <m:r>
                      <a:rPr lang="nl-NL" i="1" dirty="0" smtClean="0">
                        <a:latin typeface="Cambria Math" panose="02040503050406030204" pitchFamily="18" charset="0"/>
                      </a:rPr>
                      <m:t>=38</m:t>
                    </m:r>
                  </m:oMath>
                </a14:m>
                <a:endParaRPr lang="nl-BE" dirty="0"/>
              </a:p>
            </p:txBody>
          </p:sp>
        </mc:Choice>
        <mc:Fallback xmlns="">
          <p:sp>
            <p:nvSpPr>
              <p:cNvPr id="8" name="Tekstvak 7">
                <a:extLst>
                  <a:ext uri="{FF2B5EF4-FFF2-40B4-BE49-F238E27FC236}">
                    <a16:creationId xmlns:a16="http://schemas.microsoft.com/office/drawing/2014/main" id="{64F9E822-35E7-49EE-99C2-28C8A675958B}"/>
                  </a:ext>
                </a:extLst>
              </p:cNvPr>
              <p:cNvSpPr txBox="1">
                <a:spLocks noRot="1" noChangeAspect="1" noMove="1" noResize="1" noEditPoints="1" noAdjustHandles="1" noChangeArrowheads="1" noChangeShapeType="1" noTextEdit="1"/>
              </p:cNvSpPr>
              <p:nvPr/>
            </p:nvSpPr>
            <p:spPr>
              <a:xfrm>
                <a:off x="7776839" y="2130641"/>
                <a:ext cx="2521258" cy="369332"/>
              </a:xfrm>
              <a:prstGeom prst="rect">
                <a:avLst/>
              </a:prstGeom>
              <a:blipFill>
                <a:blip r:embed="rId5"/>
                <a:stretch>
                  <a:fillRect l="-2179" t="-10000" b="-26667"/>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6D7111D1-EFD2-4780-8776-DB13DB96C3FC}"/>
                  </a:ext>
                </a:extLst>
              </p:cNvPr>
              <p:cNvSpPr txBox="1"/>
              <p:nvPr/>
            </p:nvSpPr>
            <p:spPr>
              <a:xfrm>
                <a:off x="7776839" y="3156868"/>
                <a:ext cx="2521258" cy="369332"/>
              </a:xfrm>
              <a:prstGeom prst="rect">
                <a:avLst/>
              </a:prstGeom>
              <a:noFill/>
            </p:spPr>
            <p:txBody>
              <a:bodyPr wrap="square" rtlCol="0">
                <a:spAutoFit/>
              </a:bodyPr>
              <a:lstStyle/>
              <a:p>
                <a:r>
                  <a:rPr lang="nl-NL" dirty="0"/>
                  <a:t>Bij </a:t>
                </a:r>
                <a14:m>
                  <m:oMath xmlns:m="http://schemas.openxmlformats.org/officeDocument/2006/math">
                    <m:r>
                      <a:rPr lang="nl-NL" i="1" dirty="0" smtClean="0">
                        <a:latin typeface="Cambria Math" panose="02040503050406030204" pitchFamily="18" charset="0"/>
                      </a:rPr>
                      <m:t>𝑆</m:t>
                    </m:r>
                    <m:r>
                      <a:rPr lang="nl-NL" i="1" dirty="0" smtClean="0">
                        <a:latin typeface="Cambria Math" panose="02040503050406030204" pitchFamily="18" charset="0"/>
                      </a:rPr>
                      <m:t>=4</m:t>
                    </m:r>
                  </m:oMath>
                </a14:m>
                <a:r>
                  <a:rPr lang="nl-NL" dirty="0"/>
                  <a:t> geldt </a:t>
                </a:r>
                <a14:m>
                  <m:oMath xmlns:m="http://schemas.openxmlformats.org/officeDocument/2006/math">
                    <m:r>
                      <a:rPr lang="nl-NL" i="1" dirty="0" smtClean="0">
                        <a:latin typeface="Cambria Math" panose="02040503050406030204" pitchFamily="18" charset="0"/>
                      </a:rPr>
                      <m:t>𝐸</m:t>
                    </m:r>
                    <m:r>
                      <a:rPr lang="nl-NL" i="1" dirty="0" smtClean="0">
                        <a:latin typeface="Cambria Math" panose="02040503050406030204" pitchFamily="18" charset="0"/>
                      </a:rPr>
                      <m:t>=5</m:t>
                    </m:r>
                  </m:oMath>
                </a14:m>
                <a:endParaRPr lang="nl-BE" dirty="0"/>
              </a:p>
            </p:txBody>
          </p:sp>
        </mc:Choice>
        <mc:Fallback xmlns="">
          <p:sp>
            <p:nvSpPr>
              <p:cNvPr id="9" name="Tekstvak 8">
                <a:extLst>
                  <a:ext uri="{FF2B5EF4-FFF2-40B4-BE49-F238E27FC236}">
                    <a16:creationId xmlns:a16="http://schemas.microsoft.com/office/drawing/2014/main" id="{6D7111D1-EFD2-4780-8776-DB13DB96C3FC}"/>
                  </a:ext>
                </a:extLst>
              </p:cNvPr>
              <p:cNvSpPr txBox="1">
                <a:spLocks noRot="1" noChangeAspect="1" noMove="1" noResize="1" noEditPoints="1" noAdjustHandles="1" noChangeArrowheads="1" noChangeShapeType="1" noTextEdit="1"/>
              </p:cNvSpPr>
              <p:nvPr/>
            </p:nvSpPr>
            <p:spPr>
              <a:xfrm>
                <a:off x="7776839" y="3156868"/>
                <a:ext cx="2521258" cy="369332"/>
              </a:xfrm>
              <a:prstGeom prst="rect">
                <a:avLst/>
              </a:prstGeom>
              <a:blipFill>
                <a:blip r:embed="rId6"/>
                <a:stretch>
                  <a:fillRect l="-2179" t="-10000" b="-26667"/>
                </a:stretch>
              </a:blipFill>
            </p:spPr>
            <p:txBody>
              <a:bodyPr/>
              <a:lstStyle/>
              <a:p>
                <a:r>
                  <a:rPr lang="nl-BE">
                    <a:noFill/>
                  </a:rPr>
                  <a:t> </a:t>
                </a:r>
              </a:p>
            </p:txBody>
          </p:sp>
        </mc:Fallback>
      </mc:AlternateContent>
      <p:cxnSp>
        <p:nvCxnSpPr>
          <p:cNvPr id="11" name="Rechte verbindingslijn met pijl 10">
            <a:extLst>
              <a:ext uri="{FF2B5EF4-FFF2-40B4-BE49-F238E27FC236}">
                <a16:creationId xmlns:a16="http://schemas.microsoft.com/office/drawing/2014/main" id="{7BB7F1C6-A1A0-4813-BF56-73A582EF6A6F}"/>
              </a:ext>
            </a:extLst>
          </p:cNvPr>
          <p:cNvCxnSpPr/>
          <p:nvPr/>
        </p:nvCxnSpPr>
        <p:spPr>
          <a:xfrm>
            <a:off x="8407154" y="2581571"/>
            <a:ext cx="0" cy="57884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3A35239D-85CC-4E9F-A781-F288CAE3A978}"/>
              </a:ext>
            </a:extLst>
          </p:cNvPr>
          <p:cNvCxnSpPr/>
          <p:nvPr/>
        </p:nvCxnSpPr>
        <p:spPr>
          <a:xfrm>
            <a:off x="9544975" y="2578028"/>
            <a:ext cx="0" cy="57884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3" name="Tekstvak 12">
            <a:extLst>
              <a:ext uri="{FF2B5EF4-FFF2-40B4-BE49-F238E27FC236}">
                <a16:creationId xmlns:a16="http://schemas.microsoft.com/office/drawing/2014/main" id="{B082ECFD-ED10-4423-9C64-620FB03B38A8}"/>
              </a:ext>
            </a:extLst>
          </p:cNvPr>
          <p:cNvSpPr txBox="1"/>
          <p:nvPr/>
        </p:nvSpPr>
        <p:spPr>
          <a:xfrm>
            <a:off x="6979330" y="2647558"/>
            <a:ext cx="1349406" cy="369332"/>
          </a:xfrm>
          <a:prstGeom prst="rect">
            <a:avLst/>
          </a:prstGeom>
          <a:noFill/>
        </p:spPr>
        <p:txBody>
          <a:bodyPr wrap="square" rtlCol="0">
            <a:spAutoFit/>
          </a:bodyPr>
          <a:lstStyle/>
          <a:p>
            <a:r>
              <a:rPr lang="nl-NL" dirty="0"/>
              <a:t>4 eenheden</a:t>
            </a:r>
            <a:endParaRPr lang="nl-BE" dirty="0"/>
          </a:p>
        </p:txBody>
      </p:sp>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3F0822B8-BE6B-4D66-8384-7D524F86CE9A}"/>
                  </a:ext>
                </a:extLst>
              </p:cNvPr>
              <p:cNvSpPr txBox="1"/>
              <p:nvPr/>
            </p:nvSpPr>
            <p:spPr>
              <a:xfrm>
                <a:off x="9544975" y="2647558"/>
                <a:ext cx="134940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nl-NL" b="0" i="1" smtClean="0">
                              <a:latin typeface="Cambria Math" panose="02040503050406030204" pitchFamily="18" charset="0"/>
                            </a:rPr>
                          </m:ctrlPr>
                        </m:sSupPr>
                        <m:e>
                          <m:r>
                            <a:rPr lang="nl-NL" b="0" i="1" smtClean="0">
                              <a:latin typeface="Cambria Math" panose="02040503050406030204" pitchFamily="18" charset="0"/>
                            </a:rPr>
                            <m:t>𝑔</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𝑔</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𝑔</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𝑔</m:t>
                          </m:r>
                          <m:r>
                            <a:rPr lang="nl-NL" b="0" i="1" smtClean="0">
                              <a:latin typeface="Cambria Math" panose="02040503050406030204" pitchFamily="18" charset="0"/>
                            </a:rPr>
                            <m:t>=</m:t>
                          </m:r>
                          <m:r>
                            <a:rPr lang="nl-NL" b="0" i="1" smtClean="0">
                              <a:latin typeface="Cambria Math" panose="02040503050406030204" pitchFamily="18" charset="0"/>
                            </a:rPr>
                            <m:t>𝑔</m:t>
                          </m:r>
                        </m:e>
                        <m:sup>
                          <m:r>
                            <a:rPr lang="nl-NL" b="0" i="1" smtClean="0">
                              <a:latin typeface="Cambria Math" panose="02040503050406030204" pitchFamily="18" charset="0"/>
                            </a:rPr>
                            <m:t>4</m:t>
                          </m:r>
                        </m:sup>
                      </m:sSup>
                    </m:oMath>
                  </m:oMathPara>
                </a14:m>
                <a:endParaRPr lang="nl-BE" dirty="0"/>
              </a:p>
            </p:txBody>
          </p:sp>
        </mc:Choice>
        <mc:Fallback xmlns="">
          <p:sp>
            <p:nvSpPr>
              <p:cNvPr id="14" name="Tekstvak 13">
                <a:extLst>
                  <a:ext uri="{FF2B5EF4-FFF2-40B4-BE49-F238E27FC236}">
                    <a16:creationId xmlns:a16="http://schemas.microsoft.com/office/drawing/2014/main" id="{3F0822B8-BE6B-4D66-8384-7D524F86CE9A}"/>
                  </a:ext>
                </a:extLst>
              </p:cNvPr>
              <p:cNvSpPr txBox="1">
                <a:spLocks noRot="1" noChangeAspect="1" noMove="1" noResize="1" noEditPoints="1" noAdjustHandles="1" noChangeArrowheads="1" noChangeShapeType="1" noTextEdit="1"/>
              </p:cNvSpPr>
              <p:nvPr/>
            </p:nvSpPr>
            <p:spPr>
              <a:xfrm>
                <a:off x="9544975" y="2647558"/>
                <a:ext cx="1349406" cy="369332"/>
              </a:xfrm>
              <a:prstGeom prst="rect">
                <a:avLst/>
              </a:prstGeom>
              <a:blipFill>
                <a:blip r:embed="rId7"/>
                <a:stretch>
                  <a:fillRect r="-30769" b="-6557"/>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70061B61-1E08-43EC-9206-5C5B69AD57BF}"/>
                  </a:ext>
                </a:extLst>
              </p:cNvPr>
              <p:cNvSpPr txBox="1"/>
              <p:nvPr/>
            </p:nvSpPr>
            <p:spPr>
              <a:xfrm>
                <a:off x="7714695" y="4330091"/>
                <a:ext cx="115967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38</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𝑔</m:t>
                          </m:r>
                        </m:e>
                        <m:sup>
                          <m:r>
                            <a:rPr lang="nl-NL" b="0" i="1" smtClean="0">
                              <a:latin typeface="Cambria Math" panose="02040503050406030204" pitchFamily="18" charset="0"/>
                              <a:ea typeface="Cambria Math" panose="02040503050406030204" pitchFamily="18" charset="0"/>
                            </a:rPr>
                            <m:t>4</m:t>
                          </m:r>
                        </m:sup>
                      </m:sSup>
                      <m:r>
                        <a:rPr lang="nl-NL" b="0" i="1" smtClean="0">
                          <a:latin typeface="Cambria Math" panose="02040503050406030204" pitchFamily="18" charset="0"/>
                          <a:ea typeface="Cambria Math" panose="02040503050406030204" pitchFamily="18" charset="0"/>
                        </a:rPr>
                        <m:t>=5</m:t>
                      </m:r>
                    </m:oMath>
                  </m:oMathPara>
                </a14:m>
                <a:endParaRPr lang="nl-BE" dirty="0"/>
              </a:p>
            </p:txBody>
          </p:sp>
        </mc:Choice>
        <mc:Fallback xmlns="">
          <p:sp>
            <p:nvSpPr>
              <p:cNvPr id="15" name="Tekstvak 14">
                <a:extLst>
                  <a:ext uri="{FF2B5EF4-FFF2-40B4-BE49-F238E27FC236}">
                    <a16:creationId xmlns:a16="http://schemas.microsoft.com/office/drawing/2014/main" id="{70061B61-1E08-43EC-9206-5C5B69AD57BF}"/>
                  </a:ext>
                </a:extLst>
              </p:cNvPr>
              <p:cNvSpPr txBox="1">
                <a:spLocks noRot="1" noChangeAspect="1" noMove="1" noResize="1" noEditPoints="1" noAdjustHandles="1" noChangeArrowheads="1" noChangeShapeType="1" noTextEdit="1"/>
              </p:cNvSpPr>
              <p:nvPr/>
            </p:nvSpPr>
            <p:spPr>
              <a:xfrm>
                <a:off x="7714695" y="4330091"/>
                <a:ext cx="1159676" cy="276999"/>
              </a:xfrm>
              <a:prstGeom prst="rect">
                <a:avLst/>
              </a:prstGeom>
              <a:blipFill>
                <a:blip r:embed="rId8"/>
                <a:stretch>
                  <a:fillRect l="-4737" t="-4348" r="-4737" b="-23913"/>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6" name="Tekstvak 15">
                <a:extLst>
                  <a:ext uri="{FF2B5EF4-FFF2-40B4-BE49-F238E27FC236}">
                    <a16:creationId xmlns:a16="http://schemas.microsoft.com/office/drawing/2014/main" id="{65E4DD74-2E9B-484F-9487-B26BC2AD848A}"/>
                  </a:ext>
                </a:extLst>
              </p:cNvPr>
              <p:cNvSpPr txBox="1"/>
              <p:nvPr/>
            </p:nvSpPr>
            <p:spPr>
              <a:xfrm>
                <a:off x="7714695" y="4758662"/>
                <a:ext cx="863121" cy="525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𝑔</m:t>
                          </m:r>
                        </m:e>
                        <m:sup>
                          <m:r>
                            <a:rPr lang="nl-NL" b="0" i="1" smtClean="0">
                              <a:latin typeface="Cambria Math" panose="02040503050406030204" pitchFamily="18" charset="0"/>
                              <a:ea typeface="Cambria Math" panose="02040503050406030204" pitchFamily="18" charset="0"/>
                            </a:rPr>
                            <m:t>4</m:t>
                          </m:r>
                        </m:sup>
                      </m:sSup>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5</m:t>
                          </m:r>
                        </m:num>
                        <m:den>
                          <m:r>
                            <a:rPr lang="nl-NL" b="0" i="1" smtClean="0">
                              <a:latin typeface="Cambria Math" panose="02040503050406030204" pitchFamily="18" charset="0"/>
                              <a:ea typeface="Cambria Math" panose="02040503050406030204" pitchFamily="18" charset="0"/>
                            </a:rPr>
                            <m:t>38</m:t>
                          </m:r>
                        </m:den>
                      </m:f>
                    </m:oMath>
                  </m:oMathPara>
                </a14:m>
                <a:endParaRPr lang="nl-BE" dirty="0"/>
              </a:p>
            </p:txBody>
          </p:sp>
        </mc:Choice>
        <mc:Fallback xmlns="">
          <p:sp>
            <p:nvSpPr>
              <p:cNvPr id="16" name="Tekstvak 15">
                <a:extLst>
                  <a:ext uri="{FF2B5EF4-FFF2-40B4-BE49-F238E27FC236}">
                    <a16:creationId xmlns:a16="http://schemas.microsoft.com/office/drawing/2014/main" id="{65E4DD74-2E9B-484F-9487-B26BC2AD848A}"/>
                  </a:ext>
                </a:extLst>
              </p:cNvPr>
              <p:cNvSpPr txBox="1">
                <a:spLocks noRot="1" noChangeAspect="1" noMove="1" noResize="1" noEditPoints="1" noAdjustHandles="1" noChangeArrowheads="1" noChangeShapeType="1" noTextEdit="1"/>
              </p:cNvSpPr>
              <p:nvPr/>
            </p:nvSpPr>
            <p:spPr>
              <a:xfrm>
                <a:off x="7714695" y="4758662"/>
                <a:ext cx="863121" cy="525978"/>
              </a:xfrm>
              <a:prstGeom prst="rect">
                <a:avLst/>
              </a:prstGeom>
              <a:blipFill>
                <a:blip r:embed="rId9"/>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7" name="Tekstvak 16">
                <a:extLst>
                  <a:ext uri="{FF2B5EF4-FFF2-40B4-BE49-F238E27FC236}">
                    <a16:creationId xmlns:a16="http://schemas.microsoft.com/office/drawing/2014/main" id="{3FC34B00-D03F-4495-B18D-7E1DBF4FBDD4}"/>
                  </a:ext>
                </a:extLst>
              </p:cNvPr>
              <p:cNvSpPr txBox="1"/>
              <p:nvPr/>
            </p:nvSpPr>
            <p:spPr>
              <a:xfrm>
                <a:off x="7714695" y="5387449"/>
                <a:ext cx="10571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𝑔</m:t>
                      </m:r>
                      <m:r>
                        <a:rPr lang="nl-NL" b="0" i="1" smtClean="0">
                          <a:latin typeface="Cambria Math" panose="02040503050406030204" pitchFamily="18" charset="0"/>
                          <a:ea typeface="Cambria Math" panose="02040503050406030204" pitchFamily="18" charset="0"/>
                        </a:rPr>
                        <m:t>≈0,603</m:t>
                      </m:r>
                    </m:oMath>
                  </m:oMathPara>
                </a14:m>
                <a:endParaRPr lang="nl-BE" dirty="0"/>
              </a:p>
            </p:txBody>
          </p:sp>
        </mc:Choice>
        <mc:Fallback xmlns="">
          <p:sp>
            <p:nvSpPr>
              <p:cNvPr id="17" name="Tekstvak 16">
                <a:extLst>
                  <a:ext uri="{FF2B5EF4-FFF2-40B4-BE49-F238E27FC236}">
                    <a16:creationId xmlns:a16="http://schemas.microsoft.com/office/drawing/2014/main" id="{3FC34B00-D03F-4495-B18D-7E1DBF4FBDD4}"/>
                  </a:ext>
                </a:extLst>
              </p:cNvPr>
              <p:cNvSpPr txBox="1">
                <a:spLocks noRot="1" noChangeAspect="1" noMove="1" noResize="1" noEditPoints="1" noAdjustHandles="1" noChangeArrowheads="1" noChangeShapeType="1" noTextEdit="1"/>
              </p:cNvSpPr>
              <p:nvPr/>
            </p:nvSpPr>
            <p:spPr>
              <a:xfrm>
                <a:off x="7714695" y="5387449"/>
                <a:ext cx="1057149" cy="276999"/>
              </a:xfrm>
              <a:prstGeom prst="rect">
                <a:avLst/>
              </a:prstGeom>
              <a:blipFill>
                <a:blip r:embed="rId10"/>
                <a:stretch>
                  <a:fillRect l="-5202" r="-5202" b="-26667"/>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8A3247B8-7FD8-45C5-97C4-38573491F657}"/>
                  </a:ext>
                </a:extLst>
              </p:cNvPr>
              <p:cNvSpPr txBox="1"/>
              <p:nvPr/>
            </p:nvSpPr>
            <p:spPr>
              <a:xfrm>
                <a:off x="7714882" y="6064999"/>
                <a:ext cx="1604542" cy="2778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𝐸</m:t>
                      </m:r>
                      <m:r>
                        <a:rPr lang="nl-NL" b="0" i="1" smtClean="0">
                          <a:latin typeface="Cambria Math" panose="02040503050406030204" pitchFamily="18" charset="0"/>
                        </a:rPr>
                        <m:t>=38∙</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0,603</m:t>
                          </m:r>
                        </m:e>
                        <m:sup>
                          <m:r>
                            <a:rPr lang="nl-NL" b="0" i="1" smtClean="0">
                              <a:latin typeface="Cambria Math" panose="02040503050406030204" pitchFamily="18" charset="0"/>
                              <a:ea typeface="Cambria Math" panose="02040503050406030204" pitchFamily="18" charset="0"/>
                            </a:rPr>
                            <m:t>𝑆</m:t>
                          </m:r>
                        </m:sup>
                      </m:sSup>
                    </m:oMath>
                  </m:oMathPara>
                </a14:m>
                <a:endParaRPr lang="nl-BE" dirty="0"/>
              </a:p>
            </p:txBody>
          </p:sp>
        </mc:Choice>
        <mc:Fallback xmlns="">
          <p:sp>
            <p:nvSpPr>
              <p:cNvPr id="18" name="Tekstvak 17">
                <a:extLst>
                  <a:ext uri="{FF2B5EF4-FFF2-40B4-BE49-F238E27FC236}">
                    <a16:creationId xmlns:a16="http://schemas.microsoft.com/office/drawing/2014/main" id="{8A3247B8-7FD8-45C5-97C4-38573491F657}"/>
                  </a:ext>
                </a:extLst>
              </p:cNvPr>
              <p:cNvSpPr txBox="1">
                <a:spLocks noRot="1" noChangeAspect="1" noMove="1" noResize="1" noEditPoints="1" noAdjustHandles="1" noChangeArrowheads="1" noChangeShapeType="1" noTextEdit="1"/>
              </p:cNvSpPr>
              <p:nvPr/>
            </p:nvSpPr>
            <p:spPr>
              <a:xfrm>
                <a:off x="7714882" y="6064999"/>
                <a:ext cx="1604542" cy="277897"/>
              </a:xfrm>
              <a:prstGeom prst="rect">
                <a:avLst/>
              </a:prstGeom>
              <a:blipFill>
                <a:blip r:embed="rId11"/>
                <a:stretch>
                  <a:fillRect l="-3422" t="-2174" r="-760" b="-6522"/>
                </a:stretch>
              </a:blipFill>
            </p:spPr>
            <p:txBody>
              <a:bodyPr/>
              <a:lstStyle/>
              <a:p>
                <a:r>
                  <a:rPr lang="nl-BE">
                    <a:noFill/>
                  </a:rPr>
                  <a:t> </a:t>
                </a:r>
              </a:p>
            </p:txBody>
          </p:sp>
        </mc:Fallback>
      </mc:AlternateContent>
    </p:spTree>
    <p:extLst>
      <p:ext uri="{BB962C8B-B14F-4D97-AF65-F5344CB8AC3E}">
        <p14:creationId xmlns:p14="http://schemas.microsoft.com/office/powerpoint/2010/main" val="351354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p:bldP spid="14" grpId="0"/>
      <p:bldP spid="15" grpId="0"/>
      <p:bldP spid="16" grpId="0"/>
      <p:bldP spid="17"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D570646-3B03-4E24-963A-E0A7505E3BB7}"/>
              </a:ext>
            </a:extLst>
          </p:cNvPr>
          <p:cNvPicPr>
            <a:picLocks noChangeAspect="1"/>
          </p:cNvPicPr>
          <p:nvPr/>
        </p:nvPicPr>
        <p:blipFill>
          <a:blip r:embed="rId2"/>
          <a:stretch>
            <a:fillRect/>
          </a:stretch>
        </p:blipFill>
        <p:spPr>
          <a:xfrm>
            <a:off x="0" y="0"/>
            <a:ext cx="6445188" cy="4657742"/>
          </a:xfrm>
          <a:prstGeom prst="rect">
            <a:avLst/>
          </a:prstGeom>
        </p:spPr>
      </p:pic>
      <p:pic>
        <p:nvPicPr>
          <p:cNvPr id="5" name="Afbeelding 4">
            <a:extLst>
              <a:ext uri="{FF2B5EF4-FFF2-40B4-BE49-F238E27FC236}">
                <a16:creationId xmlns:a16="http://schemas.microsoft.com/office/drawing/2014/main" id="{ED1EF7E8-80FB-41B0-90D3-6A6EF8D94E42}"/>
              </a:ext>
            </a:extLst>
          </p:cNvPr>
          <p:cNvPicPr>
            <a:picLocks noChangeAspect="1"/>
          </p:cNvPicPr>
          <p:nvPr/>
        </p:nvPicPr>
        <p:blipFill>
          <a:blip r:embed="rId3"/>
          <a:stretch>
            <a:fillRect/>
          </a:stretch>
        </p:blipFill>
        <p:spPr>
          <a:xfrm>
            <a:off x="6027363" y="3660974"/>
            <a:ext cx="6164636" cy="3197026"/>
          </a:xfrm>
          <a:prstGeom prst="rect">
            <a:avLst/>
          </a:prstGeom>
        </p:spPr>
      </p:pic>
      <p:sp>
        <p:nvSpPr>
          <p:cNvPr id="6" name="Tekstvak 5">
            <a:extLst>
              <a:ext uri="{FF2B5EF4-FFF2-40B4-BE49-F238E27FC236}">
                <a16:creationId xmlns:a16="http://schemas.microsoft.com/office/drawing/2014/main" id="{27491B7E-0F4D-418B-A5B5-28696A5D46AC}"/>
              </a:ext>
            </a:extLst>
          </p:cNvPr>
          <p:cNvSpPr txBox="1"/>
          <p:nvPr/>
        </p:nvSpPr>
        <p:spPr>
          <a:xfrm>
            <a:off x="6516210" y="115410"/>
            <a:ext cx="541538" cy="369332"/>
          </a:xfrm>
          <a:prstGeom prst="rect">
            <a:avLst/>
          </a:prstGeom>
          <a:noFill/>
        </p:spPr>
        <p:txBody>
          <a:bodyPr wrap="square" rtlCol="0">
            <a:spAutoFit/>
          </a:bodyPr>
          <a:lstStyle/>
          <a:p>
            <a:r>
              <a:rPr lang="nl-NL" dirty="0"/>
              <a:t>a)</a:t>
            </a:r>
            <a:endParaRPr lang="nl-BE" dirty="0"/>
          </a:p>
        </p:txBody>
      </p:sp>
      <p:sp>
        <p:nvSpPr>
          <p:cNvPr id="8" name="Tekstvak 7">
            <a:extLst>
              <a:ext uri="{FF2B5EF4-FFF2-40B4-BE49-F238E27FC236}">
                <a16:creationId xmlns:a16="http://schemas.microsoft.com/office/drawing/2014/main" id="{AF13525C-9A02-4A8D-AE46-61A89F0B7873}"/>
              </a:ext>
            </a:extLst>
          </p:cNvPr>
          <p:cNvSpPr txBox="1"/>
          <p:nvPr/>
        </p:nvSpPr>
        <p:spPr>
          <a:xfrm>
            <a:off x="520826" y="5867660"/>
            <a:ext cx="5621136" cy="369332"/>
          </a:xfrm>
          <a:prstGeom prst="rect">
            <a:avLst/>
          </a:prstGeom>
          <a:noFill/>
        </p:spPr>
        <p:txBody>
          <a:bodyPr wrap="square" rtlCol="0">
            <a:spAutoFit/>
          </a:bodyPr>
          <a:lstStyle/>
          <a:p>
            <a:r>
              <a:rPr lang="nl-NL" dirty="0"/>
              <a:t>De tijdsduur van deze 2 uitbarstingen is 1,8 minuten.</a:t>
            </a:r>
            <a:endParaRPr lang="nl-BE" dirty="0"/>
          </a:p>
        </p:txBody>
      </p:sp>
      <p:sp>
        <p:nvSpPr>
          <p:cNvPr id="9" name="Tekstvak 8">
            <a:extLst>
              <a:ext uri="{FF2B5EF4-FFF2-40B4-BE49-F238E27FC236}">
                <a16:creationId xmlns:a16="http://schemas.microsoft.com/office/drawing/2014/main" id="{6BAAAB9B-2681-4715-8DCF-C0E1DDE8C56D}"/>
              </a:ext>
            </a:extLst>
          </p:cNvPr>
          <p:cNvSpPr txBox="1"/>
          <p:nvPr/>
        </p:nvSpPr>
        <p:spPr>
          <a:xfrm>
            <a:off x="6853561" y="115410"/>
            <a:ext cx="3080552" cy="369332"/>
          </a:xfrm>
          <a:prstGeom prst="rect">
            <a:avLst/>
          </a:prstGeom>
          <a:noFill/>
        </p:spPr>
        <p:txBody>
          <a:bodyPr wrap="square" rtlCol="0">
            <a:spAutoFit/>
          </a:bodyPr>
          <a:lstStyle/>
          <a:p>
            <a:r>
              <a:rPr lang="nl-NL" dirty="0"/>
              <a:t>Ruwe schatting 1:2</a:t>
            </a:r>
            <a:endParaRPr lang="nl-BE" dirty="0"/>
          </a:p>
        </p:txBody>
      </p:sp>
      <p:sp>
        <p:nvSpPr>
          <p:cNvPr id="10" name="Tekstvak 9">
            <a:extLst>
              <a:ext uri="{FF2B5EF4-FFF2-40B4-BE49-F238E27FC236}">
                <a16:creationId xmlns:a16="http://schemas.microsoft.com/office/drawing/2014/main" id="{3FC69698-8DE8-4B51-944E-8F765FAE3EFD}"/>
              </a:ext>
            </a:extLst>
          </p:cNvPr>
          <p:cNvSpPr txBox="1"/>
          <p:nvPr/>
        </p:nvSpPr>
        <p:spPr>
          <a:xfrm>
            <a:off x="6853561" y="550415"/>
            <a:ext cx="2831977" cy="369332"/>
          </a:xfrm>
          <a:prstGeom prst="rect">
            <a:avLst/>
          </a:prstGeom>
          <a:noFill/>
        </p:spPr>
        <p:txBody>
          <a:bodyPr wrap="square" rtlCol="0">
            <a:spAutoFit/>
          </a:bodyPr>
          <a:lstStyle/>
          <a:p>
            <a:r>
              <a:rPr lang="nl-NL" dirty="0"/>
              <a:t>Iets nauwkeuriger:</a:t>
            </a:r>
            <a:endParaRPr lang="nl-BE" dirty="0"/>
          </a:p>
        </p:txBody>
      </p:sp>
      <p:cxnSp>
        <p:nvCxnSpPr>
          <p:cNvPr id="12" name="Rechte verbindingslijn met pijl 11">
            <a:extLst>
              <a:ext uri="{FF2B5EF4-FFF2-40B4-BE49-F238E27FC236}">
                <a16:creationId xmlns:a16="http://schemas.microsoft.com/office/drawing/2014/main" id="{D5F6F28F-538C-4DD3-B474-4F126841E031}"/>
              </a:ext>
            </a:extLst>
          </p:cNvPr>
          <p:cNvCxnSpPr>
            <a:cxnSpLocks/>
          </p:cNvCxnSpPr>
          <p:nvPr/>
        </p:nvCxnSpPr>
        <p:spPr>
          <a:xfrm>
            <a:off x="3009530" y="2757920"/>
            <a:ext cx="238809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33AB5C34-E09C-4E1B-873A-EB2753FAAFB5}"/>
              </a:ext>
            </a:extLst>
          </p:cNvPr>
          <p:cNvSpPr txBox="1"/>
          <p:nvPr/>
        </p:nvSpPr>
        <p:spPr>
          <a:xfrm>
            <a:off x="3906175" y="2757920"/>
            <a:ext cx="1420427" cy="369332"/>
          </a:xfrm>
          <a:prstGeom prst="rect">
            <a:avLst/>
          </a:prstGeom>
          <a:noFill/>
        </p:spPr>
        <p:txBody>
          <a:bodyPr wrap="square" rtlCol="0">
            <a:spAutoFit/>
          </a:bodyPr>
          <a:lstStyle/>
          <a:p>
            <a:r>
              <a:rPr lang="nl-NL" dirty="0"/>
              <a:t>11 staafjes</a:t>
            </a:r>
            <a:endParaRPr lang="nl-BE" dirty="0"/>
          </a:p>
        </p:txBody>
      </p:sp>
      <p:cxnSp>
        <p:nvCxnSpPr>
          <p:cNvPr id="17" name="Rechte verbindingslijn 16">
            <a:extLst>
              <a:ext uri="{FF2B5EF4-FFF2-40B4-BE49-F238E27FC236}">
                <a16:creationId xmlns:a16="http://schemas.microsoft.com/office/drawing/2014/main" id="{8B78D9A2-CEF9-43F3-88EA-204A615A92C1}"/>
              </a:ext>
            </a:extLst>
          </p:cNvPr>
          <p:cNvCxnSpPr/>
          <p:nvPr/>
        </p:nvCxnSpPr>
        <p:spPr>
          <a:xfrm flipV="1">
            <a:off x="2996214" y="2317195"/>
            <a:ext cx="0" cy="2223609"/>
          </a:xfrm>
          <a:prstGeom prst="line">
            <a:avLst/>
          </a:prstGeom>
        </p:spPr>
        <p:style>
          <a:lnRef idx="3">
            <a:schemeClr val="dk1"/>
          </a:lnRef>
          <a:fillRef idx="0">
            <a:schemeClr val="dk1"/>
          </a:fillRef>
          <a:effectRef idx="2">
            <a:schemeClr val="dk1"/>
          </a:effectRef>
          <a:fontRef idx="minor">
            <a:schemeClr val="tx1"/>
          </a:fontRef>
        </p:style>
      </p:cxnSp>
      <p:cxnSp>
        <p:nvCxnSpPr>
          <p:cNvPr id="19" name="Rechte verbindingslijn met pijl 18">
            <a:extLst>
              <a:ext uri="{FF2B5EF4-FFF2-40B4-BE49-F238E27FC236}">
                <a16:creationId xmlns:a16="http://schemas.microsoft.com/office/drawing/2014/main" id="{EC58C824-6496-4A94-B276-2453E6E87795}"/>
              </a:ext>
            </a:extLst>
          </p:cNvPr>
          <p:cNvCxnSpPr>
            <a:cxnSpLocks/>
          </p:cNvCxnSpPr>
          <p:nvPr/>
        </p:nvCxnSpPr>
        <p:spPr>
          <a:xfrm>
            <a:off x="665827" y="2757920"/>
            <a:ext cx="228156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kstvak 19">
            <a:extLst>
              <a:ext uri="{FF2B5EF4-FFF2-40B4-BE49-F238E27FC236}">
                <a16:creationId xmlns:a16="http://schemas.microsoft.com/office/drawing/2014/main" id="{A8DCA196-27FB-4F97-ACE0-B29F8722D535}"/>
              </a:ext>
            </a:extLst>
          </p:cNvPr>
          <p:cNvSpPr txBox="1"/>
          <p:nvPr/>
        </p:nvSpPr>
        <p:spPr>
          <a:xfrm>
            <a:off x="1562472" y="2757920"/>
            <a:ext cx="1420427" cy="369332"/>
          </a:xfrm>
          <a:prstGeom prst="rect">
            <a:avLst/>
          </a:prstGeom>
          <a:noFill/>
        </p:spPr>
        <p:txBody>
          <a:bodyPr wrap="square" rtlCol="0">
            <a:spAutoFit/>
          </a:bodyPr>
          <a:lstStyle/>
          <a:p>
            <a:r>
              <a:rPr lang="nl-NL" dirty="0"/>
              <a:t>11 staafjes</a:t>
            </a:r>
            <a:endParaRPr lang="nl-BE" dirty="0"/>
          </a:p>
        </p:txBody>
      </p:sp>
      <p:sp>
        <p:nvSpPr>
          <p:cNvPr id="22" name="Tekstvak 21">
            <a:extLst>
              <a:ext uri="{FF2B5EF4-FFF2-40B4-BE49-F238E27FC236}">
                <a16:creationId xmlns:a16="http://schemas.microsoft.com/office/drawing/2014/main" id="{29E91159-C122-4394-9623-BD67EB1BB237}"/>
              </a:ext>
            </a:extLst>
          </p:cNvPr>
          <p:cNvSpPr txBox="1"/>
          <p:nvPr/>
        </p:nvSpPr>
        <p:spPr>
          <a:xfrm>
            <a:off x="2423604" y="4576315"/>
            <a:ext cx="1482571" cy="369332"/>
          </a:xfrm>
          <a:prstGeom prst="rect">
            <a:avLst/>
          </a:prstGeom>
          <a:noFill/>
        </p:spPr>
        <p:txBody>
          <a:bodyPr wrap="square" rtlCol="0">
            <a:spAutoFit/>
          </a:bodyPr>
          <a:lstStyle/>
          <a:p>
            <a:r>
              <a:rPr lang="nl-NL" dirty="0"/>
              <a:t>Grens 67,5</a:t>
            </a:r>
            <a:endParaRPr lang="nl-BE" dirty="0"/>
          </a:p>
        </p:txBody>
      </p:sp>
      <mc:AlternateContent xmlns:mc="http://schemas.openxmlformats.org/markup-compatibility/2006" xmlns:a14="http://schemas.microsoft.com/office/drawing/2010/main">
        <mc:Choice Requires="a14">
          <p:sp>
            <p:nvSpPr>
              <p:cNvPr id="23" name="Tekstvak 22">
                <a:extLst>
                  <a:ext uri="{FF2B5EF4-FFF2-40B4-BE49-F238E27FC236}">
                    <a16:creationId xmlns:a16="http://schemas.microsoft.com/office/drawing/2014/main" id="{AC064645-7552-4AB2-8F73-04F81D472E49}"/>
                  </a:ext>
                </a:extLst>
              </p:cNvPr>
              <p:cNvSpPr txBox="1"/>
              <p:nvPr/>
            </p:nvSpPr>
            <p:spPr>
              <a:xfrm>
                <a:off x="7057747" y="1227430"/>
                <a:ext cx="4589755" cy="646331"/>
              </a:xfrm>
              <a:prstGeom prst="rect">
                <a:avLst/>
              </a:prstGeom>
              <a:noFill/>
            </p:spPr>
            <p:txBody>
              <a:bodyPr wrap="square" rtlCol="0">
                <a:spAutoFit/>
              </a:bodyPr>
              <a:lstStyle/>
              <a:p>
                <a:r>
                  <a:rPr lang="nl-NL" dirty="0"/>
                  <a:t>Frequenties links: </a:t>
                </a:r>
                <a14:m>
                  <m:oMath xmlns:m="http://schemas.openxmlformats.org/officeDocument/2006/math">
                    <m:r>
                      <a:rPr lang="nl-NL" b="0" i="1" smtClean="0">
                        <a:latin typeface="Cambria Math" panose="02040503050406030204" pitchFamily="18" charset="0"/>
                      </a:rPr>
                      <m:t>2+3+3+19+8+11+7+10+4+3+5=75</m:t>
                    </m:r>
                  </m:oMath>
                </a14:m>
                <a:endParaRPr lang="nl-BE" dirty="0"/>
              </a:p>
            </p:txBody>
          </p:sp>
        </mc:Choice>
        <mc:Fallback xmlns="">
          <p:sp>
            <p:nvSpPr>
              <p:cNvPr id="23" name="Tekstvak 22">
                <a:extLst>
                  <a:ext uri="{FF2B5EF4-FFF2-40B4-BE49-F238E27FC236}">
                    <a16:creationId xmlns:a16="http://schemas.microsoft.com/office/drawing/2014/main" id="{AC064645-7552-4AB2-8F73-04F81D472E49}"/>
                  </a:ext>
                </a:extLst>
              </p:cNvPr>
              <p:cNvSpPr txBox="1">
                <a:spLocks noRot="1" noChangeAspect="1" noMove="1" noResize="1" noEditPoints="1" noAdjustHandles="1" noChangeArrowheads="1" noChangeShapeType="1" noTextEdit="1"/>
              </p:cNvSpPr>
              <p:nvPr/>
            </p:nvSpPr>
            <p:spPr>
              <a:xfrm>
                <a:off x="7057747" y="1227430"/>
                <a:ext cx="4589755" cy="646331"/>
              </a:xfrm>
              <a:prstGeom prst="rect">
                <a:avLst/>
              </a:prstGeom>
              <a:blipFill>
                <a:blip r:embed="rId4"/>
                <a:stretch>
                  <a:fillRect l="-1195" t="-4717"/>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5" name="Tekstvak 24">
                <a:extLst>
                  <a:ext uri="{FF2B5EF4-FFF2-40B4-BE49-F238E27FC236}">
                    <a16:creationId xmlns:a16="http://schemas.microsoft.com/office/drawing/2014/main" id="{B640B3F1-3ADA-45CF-80C6-91D0FF9F7E59}"/>
                  </a:ext>
                </a:extLst>
              </p:cNvPr>
              <p:cNvSpPr txBox="1"/>
              <p:nvPr/>
            </p:nvSpPr>
            <p:spPr>
              <a:xfrm>
                <a:off x="7057747" y="1929274"/>
                <a:ext cx="4589755" cy="369332"/>
              </a:xfrm>
              <a:prstGeom prst="rect">
                <a:avLst/>
              </a:prstGeom>
              <a:noFill/>
            </p:spPr>
            <p:txBody>
              <a:bodyPr wrap="square" rtlCol="0">
                <a:spAutoFit/>
              </a:bodyPr>
              <a:lstStyle/>
              <a:p>
                <a:r>
                  <a:rPr lang="nl-NL" dirty="0"/>
                  <a:t>Frequenties rechts: </a:t>
                </a:r>
                <a14:m>
                  <m:oMath xmlns:m="http://schemas.openxmlformats.org/officeDocument/2006/math">
                    <m:r>
                      <a:rPr lang="nl-NL" b="0" i="1" smtClean="0">
                        <a:latin typeface="Cambria Math" panose="02040503050406030204" pitchFamily="18" charset="0"/>
                      </a:rPr>
                      <m:t>222−75=147</m:t>
                    </m:r>
                  </m:oMath>
                </a14:m>
                <a:endParaRPr lang="nl-BE" dirty="0"/>
              </a:p>
            </p:txBody>
          </p:sp>
        </mc:Choice>
        <mc:Fallback xmlns="">
          <p:sp>
            <p:nvSpPr>
              <p:cNvPr id="25" name="Tekstvak 24">
                <a:extLst>
                  <a:ext uri="{FF2B5EF4-FFF2-40B4-BE49-F238E27FC236}">
                    <a16:creationId xmlns:a16="http://schemas.microsoft.com/office/drawing/2014/main" id="{B640B3F1-3ADA-45CF-80C6-91D0FF9F7E59}"/>
                  </a:ext>
                </a:extLst>
              </p:cNvPr>
              <p:cNvSpPr txBox="1">
                <a:spLocks noRot="1" noChangeAspect="1" noMove="1" noResize="1" noEditPoints="1" noAdjustHandles="1" noChangeArrowheads="1" noChangeShapeType="1" noTextEdit="1"/>
              </p:cNvSpPr>
              <p:nvPr/>
            </p:nvSpPr>
            <p:spPr>
              <a:xfrm>
                <a:off x="7057747" y="1929274"/>
                <a:ext cx="4589755" cy="369332"/>
              </a:xfrm>
              <a:prstGeom prst="rect">
                <a:avLst/>
              </a:prstGeom>
              <a:blipFill>
                <a:blip r:embed="rId5"/>
                <a:stretch>
                  <a:fillRect l="-1195" t="-8197" b="-24590"/>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6" name="Tekstvak 25">
                <a:extLst>
                  <a:ext uri="{FF2B5EF4-FFF2-40B4-BE49-F238E27FC236}">
                    <a16:creationId xmlns:a16="http://schemas.microsoft.com/office/drawing/2014/main" id="{FB62A8B1-E307-454A-94A9-74EDE81BEF7E}"/>
                  </a:ext>
                </a:extLst>
              </p:cNvPr>
              <p:cNvSpPr txBox="1"/>
              <p:nvPr/>
            </p:nvSpPr>
            <p:spPr>
              <a:xfrm>
                <a:off x="7560899" y="2446728"/>
                <a:ext cx="2415661"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147</m:t>
                          </m:r>
                        </m:num>
                        <m:den>
                          <m:r>
                            <a:rPr lang="nl-NL" b="0" i="1" smtClean="0">
                              <a:latin typeface="Cambria Math" panose="02040503050406030204" pitchFamily="18" charset="0"/>
                            </a:rPr>
                            <m:t>75</m:t>
                          </m:r>
                        </m:den>
                      </m:f>
                      <m:r>
                        <a:rPr lang="nl-NL" b="0" i="1" smtClean="0">
                          <a:latin typeface="Cambria Math" panose="02040503050406030204" pitchFamily="18" charset="0"/>
                        </a:rPr>
                        <m:t>=1,96   </m:t>
                      </m:r>
                      <m:r>
                        <a:rPr lang="nl-NL" b="0" i="1" smtClean="0">
                          <a:latin typeface="Cambria Math" panose="02040503050406030204" pitchFamily="18" charset="0"/>
                        </a:rPr>
                        <m:t>𝑑𝑢𝑠</m:t>
                      </m:r>
                      <m:r>
                        <a:rPr lang="nl-NL" b="0" i="1" smtClean="0">
                          <a:latin typeface="Cambria Math" panose="02040503050406030204" pitchFamily="18" charset="0"/>
                        </a:rPr>
                        <m:t> 1:1,96</m:t>
                      </m:r>
                    </m:oMath>
                  </m:oMathPara>
                </a14:m>
                <a:endParaRPr lang="nl-BE" dirty="0"/>
              </a:p>
            </p:txBody>
          </p:sp>
        </mc:Choice>
        <mc:Fallback xmlns="">
          <p:sp>
            <p:nvSpPr>
              <p:cNvPr id="26" name="Tekstvak 25">
                <a:extLst>
                  <a:ext uri="{FF2B5EF4-FFF2-40B4-BE49-F238E27FC236}">
                    <a16:creationId xmlns:a16="http://schemas.microsoft.com/office/drawing/2014/main" id="{FB62A8B1-E307-454A-94A9-74EDE81BEF7E}"/>
                  </a:ext>
                </a:extLst>
              </p:cNvPr>
              <p:cNvSpPr txBox="1">
                <a:spLocks noRot="1" noChangeAspect="1" noMove="1" noResize="1" noEditPoints="1" noAdjustHandles="1" noChangeArrowheads="1" noChangeShapeType="1" noTextEdit="1"/>
              </p:cNvSpPr>
              <p:nvPr/>
            </p:nvSpPr>
            <p:spPr>
              <a:xfrm>
                <a:off x="7560899" y="2446728"/>
                <a:ext cx="2415661" cy="520463"/>
              </a:xfrm>
              <a:prstGeom prst="rect">
                <a:avLst/>
              </a:prstGeom>
              <a:blipFill>
                <a:blip r:embed="rId6"/>
                <a:stretch>
                  <a:fillRect/>
                </a:stretch>
              </a:blipFill>
            </p:spPr>
            <p:txBody>
              <a:bodyPr/>
              <a:lstStyle/>
              <a:p>
                <a:r>
                  <a:rPr lang="nl-BE">
                    <a:noFill/>
                  </a:rPr>
                  <a:t> </a:t>
                </a:r>
              </a:p>
            </p:txBody>
          </p:sp>
        </mc:Fallback>
      </mc:AlternateContent>
      <p:sp>
        <p:nvSpPr>
          <p:cNvPr id="27" name="Tekstvak 26">
            <a:extLst>
              <a:ext uri="{FF2B5EF4-FFF2-40B4-BE49-F238E27FC236}">
                <a16:creationId xmlns:a16="http://schemas.microsoft.com/office/drawing/2014/main" id="{696B3951-1F46-4178-8C54-8AE27F585449}"/>
              </a:ext>
            </a:extLst>
          </p:cNvPr>
          <p:cNvSpPr txBox="1"/>
          <p:nvPr/>
        </p:nvSpPr>
        <p:spPr>
          <a:xfrm>
            <a:off x="232300" y="5877576"/>
            <a:ext cx="541538" cy="369332"/>
          </a:xfrm>
          <a:prstGeom prst="rect">
            <a:avLst/>
          </a:prstGeom>
          <a:noFill/>
        </p:spPr>
        <p:txBody>
          <a:bodyPr wrap="square" rtlCol="0">
            <a:spAutoFit/>
          </a:bodyPr>
          <a:lstStyle/>
          <a:p>
            <a:r>
              <a:rPr lang="nl-NL" dirty="0"/>
              <a:t>b)</a:t>
            </a:r>
            <a:endParaRPr lang="nl-BE" dirty="0"/>
          </a:p>
        </p:txBody>
      </p:sp>
    </p:spTree>
    <p:extLst>
      <p:ext uri="{BB962C8B-B14F-4D97-AF65-F5344CB8AC3E}">
        <p14:creationId xmlns:p14="http://schemas.microsoft.com/office/powerpoint/2010/main" val="376022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P spid="20" grpId="0"/>
      <p:bldP spid="22" grpId="0"/>
      <p:bldP spid="23" grpId="0"/>
      <p:bldP spid="25" grpId="0"/>
      <p:bldP spid="26" grpId="0"/>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AD4865F-D54A-4FDA-9389-DEAF496BB585}"/>
              </a:ext>
            </a:extLst>
          </p:cNvPr>
          <p:cNvPicPr>
            <a:picLocks noChangeAspect="1"/>
          </p:cNvPicPr>
          <p:nvPr/>
        </p:nvPicPr>
        <p:blipFill>
          <a:blip r:embed="rId2"/>
          <a:stretch>
            <a:fillRect/>
          </a:stretch>
        </p:blipFill>
        <p:spPr>
          <a:xfrm>
            <a:off x="0" y="0"/>
            <a:ext cx="8086725" cy="4629150"/>
          </a:xfrm>
          <a:prstGeom prst="rect">
            <a:avLst/>
          </a:prstGeom>
        </p:spPr>
      </p:pic>
      <p:sp>
        <p:nvSpPr>
          <p:cNvPr id="5" name="Tekstvak 4">
            <a:extLst>
              <a:ext uri="{FF2B5EF4-FFF2-40B4-BE49-F238E27FC236}">
                <a16:creationId xmlns:a16="http://schemas.microsoft.com/office/drawing/2014/main" id="{558E4C9F-0FE1-4170-A370-A2BE85424400}"/>
              </a:ext>
            </a:extLst>
          </p:cNvPr>
          <p:cNvSpPr txBox="1"/>
          <p:nvPr/>
        </p:nvSpPr>
        <p:spPr>
          <a:xfrm>
            <a:off x="4261281" y="2627790"/>
            <a:ext cx="683581" cy="369332"/>
          </a:xfrm>
          <a:prstGeom prst="rect">
            <a:avLst/>
          </a:prstGeom>
          <a:noFill/>
        </p:spPr>
        <p:txBody>
          <a:bodyPr wrap="square" rtlCol="0">
            <a:spAutoFit/>
          </a:bodyPr>
          <a:lstStyle/>
          <a:p>
            <a:r>
              <a:rPr lang="nl-NL" dirty="0"/>
              <a:t>c)</a:t>
            </a:r>
            <a:endParaRPr lang="nl-BE" dirty="0"/>
          </a:p>
        </p:txBody>
      </p:sp>
      <p:pic>
        <p:nvPicPr>
          <p:cNvPr id="6" name="Afbeelding 5">
            <a:extLst>
              <a:ext uri="{FF2B5EF4-FFF2-40B4-BE49-F238E27FC236}">
                <a16:creationId xmlns:a16="http://schemas.microsoft.com/office/drawing/2014/main" id="{90E8E59C-08E8-4009-96ED-A317BB01D2C1}"/>
              </a:ext>
            </a:extLst>
          </p:cNvPr>
          <p:cNvPicPr>
            <a:picLocks noChangeAspect="1"/>
          </p:cNvPicPr>
          <p:nvPr/>
        </p:nvPicPr>
        <p:blipFill rotWithShape="1">
          <a:blip r:embed="rId3"/>
          <a:srcRect t="52796"/>
          <a:stretch/>
        </p:blipFill>
        <p:spPr>
          <a:xfrm>
            <a:off x="6466602" y="0"/>
            <a:ext cx="5725397" cy="1953087"/>
          </a:xfrm>
          <a:prstGeom prst="rect">
            <a:avLst/>
          </a:prstGeom>
        </p:spPr>
      </p:pic>
      <p:pic>
        <p:nvPicPr>
          <p:cNvPr id="7" name="Afbeelding 6">
            <a:extLst>
              <a:ext uri="{FF2B5EF4-FFF2-40B4-BE49-F238E27FC236}">
                <a16:creationId xmlns:a16="http://schemas.microsoft.com/office/drawing/2014/main" id="{CFB2F967-66EC-4C6C-AFA1-665E20C5EB0C}"/>
              </a:ext>
            </a:extLst>
          </p:cNvPr>
          <p:cNvPicPr>
            <a:picLocks noChangeAspect="1"/>
          </p:cNvPicPr>
          <p:nvPr/>
        </p:nvPicPr>
        <p:blipFill rotWithShape="1">
          <a:blip r:embed="rId4"/>
          <a:srcRect l="37887"/>
          <a:stretch/>
        </p:blipFill>
        <p:spPr>
          <a:xfrm>
            <a:off x="7877175" y="3255382"/>
            <a:ext cx="4314823" cy="3602618"/>
          </a:xfrm>
          <a:prstGeom prst="rect">
            <a:avLst/>
          </a:prstGeom>
        </p:spPr>
      </p:pic>
      <p:sp>
        <p:nvSpPr>
          <p:cNvPr id="8" name="Tekstvak 7">
            <a:extLst>
              <a:ext uri="{FF2B5EF4-FFF2-40B4-BE49-F238E27FC236}">
                <a16:creationId xmlns:a16="http://schemas.microsoft.com/office/drawing/2014/main" id="{DAE29C74-2A7C-48CC-AB65-5B200E64F7C2}"/>
              </a:ext>
            </a:extLst>
          </p:cNvPr>
          <p:cNvSpPr txBox="1"/>
          <p:nvPr/>
        </p:nvSpPr>
        <p:spPr>
          <a:xfrm>
            <a:off x="5939251" y="2921786"/>
            <a:ext cx="1866900" cy="369332"/>
          </a:xfrm>
          <a:prstGeom prst="rect">
            <a:avLst/>
          </a:prstGeom>
          <a:noFill/>
        </p:spPr>
        <p:txBody>
          <a:bodyPr wrap="square" rtlCol="0">
            <a:spAutoFit/>
          </a:bodyPr>
          <a:lstStyle/>
          <a:p>
            <a:r>
              <a:rPr lang="nl-NL" dirty="0"/>
              <a:t>Figuur 12.31</a:t>
            </a:r>
            <a:endParaRPr lang="nl-BE" dirty="0"/>
          </a:p>
        </p:txBody>
      </p:sp>
      <p:sp>
        <p:nvSpPr>
          <p:cNvPr id="9" name="Tekstvak 8">
            <a:extLst>
              <a:ext uri="{FF2B5EF4-FFF2-40B4-BE49-F238E27FC236}">
                <a16:creationId xmlns:a16="http://schemas.microsoft.com/office/drawing/2014/main" id="{BC9C7C58-BE2A-4930-B874-9EB13EEC31D4}"/>
              </a:ext>
            </a:extLst>
          </p:cNvPr>
          <p:cNvSpPr txBox="1"/>
          <p:nvPr/>
        </p:nvSpPr>
        <p:spPr>
          <a:xfrm>
            <a:off x="5939251" y="3284234"/>
            <a:ext cx="1866900" cy="369332"/>
          </a:xfrm>
          <a:prstGeom prst="rect">
            <a:avLst/>
          </a:prstGeom>
          <a:noFill/>
        </p:spPr>
        <p:txBody>
          <a:bodyPr wrap="square" rtlCol="0">
            <a:spAutoFit/>
          </a:bodyPr>
          <a:lstStyle/>
          <a:p>
            <a:r>
              <a:rPr lang="nl-NL" dirty="0"/>
              <a:t>Beide</a:t>
            </a:r>
            <a:endParaRPr lang="nl-BE" dirty="0"/>
          </a:p>
        </p:txBody>
      </p:sp>
      <p:sp>
        <p:nvSpPr>
          <p:cNvPr id="10" name="Tekstvak 9">
            <a:extLst>
              <a:ext uri="{FF2B5EF4-FFF2-40B4-BE49-F238E27FC236}">
                <a16:creationId xmlns:a16="http://schemas.microsoft.com/office/drawing/2014/main" id="{98FC798F-E6E7-4283-B31A-D5BE0D4400D0}"/>
              </a:ext>
            </a:extLst>
          </p:cNvPr>
          <p:cNvSpPr txBox="1"/>
          <p:nvPr/>
        </p:nvSpPr>
        <p:spPr>
          <a:xfrm>
            <a:off x="5939251" y="3646682"/>
            <a:ext cx="2076450" cy="369332"/>
          </a:xfrm>
          <a:prstGeom prst="rect">
            <a:avLst/>
          </a:prstGeom>
          <a:noFill/>
        </p:spPr>
        <p:txBody>
          <a:bodyPr wrap="square" rtlCol="0">
            <a:spAutoFit/>
          </a:bodyPr>
          <a:lstStyle/>
          <a:p>
            <a:r>
              <a:rPr lang="nl-NL" dirty="0"/>
              <a:t>Geen enkel van de 2</a:t>
            </a:r>
            <a:endParaRPr lang="nl-BE" dirty="0"/>
          </a:p>
        </p:txBody>
      </p:sp>
      <p:sp>
        <p:nvSpPr>
          <p:cNvPr id="11" name="Tekstvak 10">
            <a:extLst>
              <a:ext uri="{FF2B5EF4-FFF2-40B4-BE49-F238E27FC236}">
                <a16:creationId xmlns:a16="http://schemas.microsoft.com/office/drawing/2014/main" id="{2A7F2A57-594C-4207-BFF3-9C103C253D98}"/>
              </a:ext>
            </a:extLst>
          </p:cNvPr>
          <p:cNvSpPr txBox="1"/>
          <p:nvPr/>
        </p:nvSpPr>
        <p:spPr>
          <a:xfrm>
            <a:off x="5939251" y="4004704"/>
            <a:ext cx="1866900" cy="369332"/>
          </a:xfrm>
          <a:prstGeom prst="rect">
            <a:avLst/>
          </a:prstGeom>
          <a:noFill/>
        </p:spPr>
        <p:txBody>
          <a:bodyPr wrap="square" rtlCol="0">
            <a:spAutoFit/>
          </a:bodyPr>
          <a:lstStyle/>
          <a:p>
            <a:r>
              <a:rPr lang="nl-NL" dirty="0"/>
              <a:t>Figuur 12.31</a:t>
            </a:r>
            <a:endParaRPr lang="nl-BE" dirty="0"/>
          </a:p>
        </p:txBody>
      </p:sp>
      <p:sp>
        <p:nvSpPr>
          <p:cNvPr id="15" name="Tekstvak 14">
            <a:extLst>
              <a:ext uri="{FF2B5EF4-FFF2-40B4-BE49-F238E27FC236}">
                <a16:creationId xmlns:a16="http://schemas.microsoft.com/office/drawing/2014/main" id="{2759F39C-3DB5-41F4-ADCA-0D8C59CE8B8F}"/>
              </a:ext>
            </a:extLst>
          </p:cNvPr>
          <p:cNvSpPr txBox="1"/>
          <p:nvPr/>
        </p:nvSpPr>
        <p:spPr>
          <a:xfrm>
            <a:off x="515505" y="4676431"/>
            <a:ext cx="7055713" cy="646331"/>
          </a:xfrm>
          <a:prstGeom prst="rect">
            <a:avLst/>
          </a:prstGeom>
          <a:noFill/>
        </p:spPr>
        <p:txBody>
          <a:bodyPr wrap="square" rtlCol="0">
            <a:spAutoFit/>
          </a:bodyPr>
          <a:lstStyle/>
          <a:p>
            <a:r>
              <a:rPr lang="nl-NL" dirty="0"/>
              <a:t>Gemiddeld duurt een uitbarsting 3,5 minuten en zitten er 70 minuten tussen de uitbarstingen.</a:t>
            </a:r>
            <a:endParaRPr lang="nl-BE" dirty="0"/>
          </a:p>
        </p:txBody>
      </p:sp>
      <p:sp>
        <p:nvSpPr>
          <p:cNvPr id="16" name="Tekstvak 15">
            <a:extLst>
              <a:ext uri="{FF2B5EF4-FFF2-40B4-BE49-F238E27FC236}">
                <a16:creationId xmlns:a16="http://schemas.microsoft.com/office/drawing/2014/main" id="{470FE119-96DA-4FFF-ABC7-0B788209BD55}"/>
              </a:ext>
            </a:extLst>
          </p:cNvPr>
          <p:cNvSpPr txBox="1"/>
          <p:nvPr/>
        </p:nvSpPr>
        <p:spPr>
          <a:xfrm>
            <a:off x="53266" y="4676431"/>
            <a:ext cx="683581" cy="369332"/>
          </a:xfrm>
          <a:prstGeom prst="rect">
            <a:avLst/>
          </a:prstGeom>
          <a:noFill/>
        </p:spPr>
        <p:txBody>
          <a:bodyPr wrap="square" rtlCol="0">
            <a:spAutoFit/>
          </a:bodyPr>
          <a:lstStyle/>
          <a:p>
            <a:r>
              <a:rPr lang="nl-NL" dirty="0"/>
              <a:t>d)</a:t>
            </a:r>
            <a:endParaRPr lang="nl-BE" dirty="0"/>
          </a:p>
        </p:txBody>
      </p:sp>
      <p:sp>
        <p:nvSpPr>
          <p:cNvPr id="17" name="Ovaal 16">
            <a:extLst>
              <a:ext uri="{FF2B5EF4-FFF2-40B4-BE49-F238E27FC236}">
                <a16:creationId xmlns:a16="http://schemas.microsoft.com/office/drawing/2014/main" id="{EF50B0E3-45A3-402C-85C6-BF31E7A152C6}"/>
              </a:ext>
            </a:extLst>
          </p:cNvPr>
          <p:cNvSpPr/>
          <p:nvPr/>
        </p:nvSpPr>
        <p:spPr>
          <a:xfrm>
            <a:off x="10036205" y="4935984"/>
            <a:ext cx="127535" cy="12753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18" name="Tekstvak 17">
            <a:extLst>
              <a:ext uri="{FF2B5EF4-FFF2-40B4-BE49-F238E27FC236}">
                <a16:creationId xmlns:a16="http://schemas.microsoft.com/office/drawing/2014/main" id="{B616FE9E-F397-46DB-B829-689276495140}"/>
              </a:ext>
            </a:extLst>
          </p:cNvPr>
          <p:cNvSpPr txBox="1"/>
          <p:nvPr/>
        </p:nvSpPr>
        <p:spPr>
          <a:xfrm>
            <a:off x="550416" y="5440246"/>
            <a:ext cx="7022236" cy="369332"/>
          </a:xfrm>
          <a:prstGeom prst="rect">
            <a:avLst/>
          </a:prstGeom>
          <a:noFill/>
        </p:spPr>
        <p:txBody>
          <a:bodyPr wrap="square" rtlCol="0">
            <a:spAutoFit/>
          </a:bodyPr>
          <a:lstStyle/>
          <a:p>
            <a:r>
              <a:rPr lang="nl-NL" dirty="0"/>
              <a:t>Per uitbarsting ben je dus 73,5 minuten kwijt</a:t>
            </a:r>
            <a:endParaRPr lang="nl-BE" dirty="0"/>
          </a:p>
        </p:txBody>
      </p:sp>
      <mc:AlternateContent xmlns:mc="http://schemas.openxmlformats.org/markup-compatibility/2006" xmlns:a14="http://schemas.microsoft.com/office/drawing/2010/main">
        <mc:Choice Requires="a14">
          <p:sp>
            <p:nvSpPr>
              <p:cNvPr id="19" name="Tekstvak 18">
                <a:extLst>
                  <a:ext uri="{FF2B5EF4-FFF2-40B4-BE49-F238E27FC236}">
                    <a16:creationId xmlns:a16="http://schemas.microsoft.com/office/drawing/2014/main" id="{33E7C231-51E3-4882-82E3-8D393EC95521}"/>
                  </a:ext>
                </a:extLst>
              </p:cNvPr>
              <p:cNvSpPr txBox="1"/>
              <p:nvPr/>
            </p:nvSpPr>
            <p:spPr>
              <a:xfrm>
                <a:off x="550416" y="6076956"/>
                <a:ext cx="4873241" cy="506742"/>
              </a:xfrm>
              <a:prstGeom prst="rect">
                <a:avLst/>
              </a:prstGeom>
              <a:noFill/>
            </p:spPr>
            <p:txBody>
              <a:bodyPr wrap="square" rtlCol="0">
                <a:spAutoFit/>
              </a:bodyPr>
              <a:lstStyle/>
              <a:p>
                <a:r>
                  <a:rPr lang="nl-NL" dirty="0"/>
                  <a:t>Per dag: </a:t>
                </a:r>
                <a14:m>
                  <m:oMath xmlns:m="http://schemas.openxmlformats.org/officeDocument/2006/math">
                    <m:f>
                      <m:fPr>
                        <m:ctrlPr>
                          <a:rPr lang="nl-NL" i="1" smtClean="0">
                            <a:latin typeface="Cambria Math" panose="02040503050406030204" pitchFamily="18" charset="0"/>
                          </a:rPr>
                        </m:ctrlPr>
                      </m:fPr>
                      <m:num>
                        <m:r>
                          <a:rPr lang="nl-NL" b="0" i="1" smtClean="0">
                            <a:latin typeface="Cambria Math" panose="02040503050406030204" pitchFamily="18" charset="0"/>
                          </a:rPr>
                          <m:t>24</m:t>
                        </m:r>
                        <m:r>
                          <a:rPr lang="nl-NL" b="0" i="1" smtClean="0">
                            <a:latin typeface="Cambria Math" panose="02040503050406030204" pitchFamily="18" charset="0"/>
                            <a:ea typeface="Cambria Math" panose="02040503050406030204" pitchFamily="18" charset="0"/>
                          </a:rPr>
                          <m:t>∙60</m:t>
                        </m:r>
                      </m:num>
                      <m:den>
                        <m:r>
                          <a:rPr lang="nl-NL" b="0" i="1" smtClean="0">
                            <a:latin typeface="Cambria Math" panose="02040503050406030204" pitchFamily="18" charset="0"/>
                          </a:rPr>
                          <m:t>73,5</m:t>
                        </m:r>
                      </m:den>
                    </m:f>
                    <m:r>
                      <a:rPr lang="nl-NL" b="0" i="1" smtClean="0">
                        <a:latin typeface="Cambria Math" panose="02040503050406030204" pitchFamily="18" charset="0"/>
                      </a:rPr>
                      <m:t>=19,59…</m:t>
                    </m:r>
                    <m:r>
                      <a:rPr lang="nl-NL" b="0" i="1" smtClean="0">
                        <a:latin typeface="Cambria Math" panose="02040503050406030204" pitchFamily="18" charset="0"/>
                        <a:ea typeface="Cambria Math" panose="02040503050406030204" pitchFamily="18" charset="0"/>
                      </a:rPr>
                      <m:t>≈20</m:t>
                    </m:r>
                  </m:oMath>
                </a14:m>
                <a:endParaRPr lang="nl-BE" dirty="0"/>
              </a:p>
            </p:txBody>
          </p:sp>
        </mc:Choice>
        <mc:Fallback xmlns="">
          <p:sp>
            <p:nvSpPr>
              <p:cNvPr id="19" name="Tekstvak 18">
                <a:extLst>
                  <a:ext uri="{FF2B5EF4-FFF2-40B4-BE49-F238E27FC236}">
                    <a16:creationId xmlns:a16="http://schemas.microsoft.com/office/drawing/2014/main" id="{33E7C231-51E3-4882-82E3-8D393EC95521}"/>
                  </a:ext>
                </a:extLst>
              </p:cNvPr>
              <p:cNvSpPr txBox="1">
                <a:spLocks noRot="1" noChangeAspect="1" noMove="1" noResize="1" noEditPoints="1" noAdjustHandles="1" noChangeArrowheads="1" noChangeShapeType="1" noTextEdit="1"/>
              </p:cNvSpPr>
              <p:nvPr/>
            </p:nvSpPr>
            <p:spPr>
              <a:xfrm>
                <a:off x="550416" y="6076956"/>
                <a:ext cx="4873241" cy="506742"/>
              </a:xfrm>
              <a:prstGeom prst="rect">
                <a:avLst/>
              </a:prstGeom>
              <a:blipFill>
                <a:blip r:embed="rId5"/>
                <a:stretch>
                  <a:fillRect l="-1000" b="-3614"/>
                </a:stretch>
              </a:blipFill>
            </p:spPr>
            <p:txBody>
              <a:bodyPr/>
              <a:lstStyle/>
              <a:p>
                <a:r>
                  <a:rPr lang="nl-BE">
                    <a:noFill/>
                  </a:rPr>
                  <a:t> </a:t>
                </a:r>
              </a:p>
            </p:txBody>
          </p:sp>
        </mc:Fallback>
      </mc:AlternateContent>
    </p:spTree>
    <p:extLst>
      <p:ext uri="{BB962C8B-B14F-4D97-AF65-F5344CB8AC3E}">
        <p14:creationId xmlns:p14="http://schemas.microsoft.com/office/powerpoint/2010/main" val="317534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5" grpId="0"/>
      <p:bldP spid="16" grpId="0"/>
      <p:bldP spid="17" grpId="0" animBg="1"/>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25389A5-D9EC-4ABC-A71B-12C5759729BC}"/>
              </a:ext>
            </a:extLst>
          </p:cNvPr>
          <p:cNvPicPr>
            <a:picLocks noChangeAspect="1"/>
          </p:cNvPicPr>
          <p:nvPr/>
        </p:nvPicPr>
        <p:blipFill>
          <a:blip r:embed="rId2"/>
          <a:stretch>
            <a:fillRect/>
          </a:stretch>
        </p:blipFill>
        <p:spPr>
          <a:xfrm>
            <a:off x="0" y="0"/>
            <a:ext cx="3943350" cy="4514850"/>
          </a:xfrm>
          <a:prstGeom prst="rect">
            <a:avLst/>
          </a:prstGeom>
        </p:spPr>
      </p:pic>
      <p:pic>
        <p:nvPicPr>
          <p:cNvPr id="7" name="Afbeelding 6">
            <a:extLst>
              <a:ext uri="{FF2B5EF4-FFF2-40B4-BE49-F238E27FC236}">
                <a16:creationId xmlns:a16="http://schemas.microsoft.com/office/drawing/2014/main" id="{CE7E515D-0EEA-4F85-86F2-A34478DC599B}"/>
              </a:ext>
            </a:extLst>
          </p:cNvPr>
          <p:cNvPicPr>
            <a:picLocks noChangeAspect="1"/>
          </p:cNvPicPr>
          <p:nvPr/>
        </p:nvPicPr>
        <p:blipFill>
          <a:blip r:embed="rId3"/>
          <a:stretch>
            <a:fillRect/>
          </a:stretch>
        </p:blipFill>
        <p:spPr>
          <a:xfrm>
            <a:off x="4768974" y="0"/>
            <a:ext cx="4391025" cy="5334000"/>
          </a:xfrm>
          <a:prstGeom prst="rect">
            <a:avLst/>
          </a:prstGeom>
        </p:spPr>
      </p:pic>
      <p:cxnSp>
        <p:nvCxnSpPr>
          <p:cNvPr id="9" name="Rechte verbindingslijn 8">
            <a:extLst>
              <a:ext uri="{FF2B5EF4-FFF2-40B4-BE49-F238E27FC236}">
                <a16:creationId xmlns:a16="http://schemas.microsoft.com/office/drawing/2014/main" id="{0944D0B4-51CC-45C0-9706-C5FDA00E3639}"/>
              </a:ext>
            </a:extLst>
          </p:cNvPr>
          <p:cNvCxnSpPr/>
          <p:nvPr/>
        </p:nvCxnSpPr>
        <p:spPr>
          <a:xfrm>
            <a:off x="7910005" y="2547891"/>
            <a:ext cx="0" cy="2343705"/>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10" name="Rechte verbindingslijn 9">
            <a:extLst>
              <a:ext uri="{FF2B5EF4-FFF2-40B4-BE49-F238E27FC236}">
                <a16:creationId xmlns:a16="http://schemas.microsoft.com/office/drawing/2014/main" id="{03839622-633E-4588-A05B-2E759BB4EDF5}"/>
              </a:ext>
            </a:extLst>
          </p:cNvPr>
          <p:cNvCxnSpPr>
            <a:cxnSpLocks/>
          </p:cNvCxnSpPr>
          <p:nvPr/>
        </p:nvCxnSpPr>
        <p:spPr>
          <a:xfrm>
            <a:off x="7049702" y="2547891"/>
            <a:ext cx="0" cy="2717593"/>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11" name="Rechte verbindingslijn 10">
            <a:extLst>
              <a:ext uri="{FF2B5EF4-FFF2-40B4-BE49-F238E27FC236}">
                <a16:creationId xmlns:a16="http://schemas.microsoft.com/office/drawing/2014/main" id="{00A4C1C3-DB15-422C-A73D-5729BAC5A6AB}"/>
              </a:ext>
            </a:extLst>
          </p:cNvPr>
          <p:cNvCxnSpPr>
            <a:cxnSpLocks/>
          </p:cNvCxnSpPr>
          <p:nvPr/>
        </p:nvCxnSpPr>
        <p:spPr>
          <a:xfrm>
            <a:off x="5690587" y="2556769"/>
            <a:ext cx="2237174" cy="0"/>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14" name="Tekstvak 13">
            <a:extLst>
              <a:ext uri="{FF2B5EF4-FFF2-40B4-BE49-F238E27FC236}">
                <a16:creationId xmlns:a16="http://schemas.microsoft.com/office/drawing/2014/main" id="{0AEAA5AB-2881-4CFA-84C2-FE258DA39331}"/>
              </a:ext>
            </a:extLst>
          </p:cNvPr>
          <p:cNvSpPr txBox="1"/>
          <p:nvPr/>
        </p:nvSpPr>
        <p:spPr>
          <a:xfrm>
            <a:off x="4474347" y="2372103"/>
            <a:ext cx="1216240" cy="369332"/>
          </a:xfrm>
          <a:prstGeom prst="rect">
            <a:avLst/>
          </a:prstGeom>
          <a:noFill/>
        </p:spPr>
        <p:txBody>
          <a:bodyPr wrap="square" rtlCol="0">
            <a:spAutoFit/>
          </a:bodyPr>
          <a:lstStyle/>
          <a:p>
            <a:r>
              <a:rPr lang="nl-NL" dirty="0"/>
              <a:t>21,5 km</a:t>
            </a:r>
            <a:endParaRPr lang="nl-BE" dirty="0"/>
          </a:p>
        </p:txBody>
      </p:sp>
      <p:sp>
        <p:nvSpPr>
          <p:cNvPr id="15" name="Ovaal 14">
            <a:extLst>
              <a:ext uri="{FF2B5EF4-FFF2-40B4-BE49-F238E27FC236}">
                <a16:creationId xmlns:a16="http://schemas.microsoft.com/office/drawing/2014/main" id="{EEAE3773-0922-4CD3-B939-A123340AED37}"/>
              </a:ext>
            </a:extLst>
          </p:cNvPr>
          <p:cNvSpPr/>
          <p:nvPr/>
        </p:nvSpPr>
        <p:spPr>
          <a:xfrm>
            <a:off x="7015024" y="2522090"/>
            <a:ext cx="69357" cy="69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kstvak 15">
            <a:extLst>
              <a:ext uri="{FF2B5EF4-FFF2-40B4-BE49-F238E27FC236}">
                <a16:creationId xmlns:a16="http://schemas.microsoft.com/office/drawing/2014/main" id="{7B5EE830-EB01-46B1-A00B-3F54AEA85C2A}"/>
              </a:ext>
            </a:extLst>
          </p:cNvPr>
          <p:cNvSpPr txBox="1"/>
          <p:nvPr/>
        </p:nvSpPr>
        <p:spPr>
          <a:xfrm>
            <a:off x="6569476" y="5265484"/>
            <a:ext cx="1571349" cy="369332"/>
          </a:xfrm>
          <a:prstGeom prst="rect">
            <a:avLst/>
          </a:prstGeom>
          <a:noFill/>
        </p:spPr>
        <p:txBody>
          <a:bodyPr wrap="square" rtlCol="0">
            <a:spAutoFit/>
          </a:bodyPr>
          <a:lstStyle/>
          <a:p>
            <a:r>
              <a:rPr lang="nl-NL" dirty="0"/>
              <a:t>55 km/uur</a:t>
            </a:r>
            <a:endParaRPr lang="nl-BE" dirty="0"/>
          </a:p>
        </p:txBody>
      </p:sp>
      <p:sp>
        <p:nvSpPr>
          <p:cNvPr id="18" name="Tekstvak 17">
            <a:extLst>
              <a:ext uri="{FF2B5EF4-FFF2-40B4-BE49-F238E27FC236}">
                <a16:creationId xmlns:a16="http://schemas.microsoft.com/office/drawing/2014/main" id="{3610F8DF-E9AC-4B37-BB66-E89EB8429D08}"/>
              </a:ext>
            </a:extLst>
          </p:cNvPr>
          <p:cNvSpPr txBox="1"/>
          <p:nvPr/>
        </p:nvSpPr>
        <p:spPr>
          <a:xfrm>
            <a:off x="469040" y="5113538"/>
            <a:ext cx="5081251" cy="923330"/>
          </a:xfrm>
          <a:prstGeom prst="rect">
            <a:avLst/>
          </a:prstGeom>
          <a:noFill/>
        </p:spPr>
        <p:txBody>
          <a:bodyPr wrap="square" rtlCol="0">
            <a:spAutoFit/>
          </a:bodyPr>
          <a:lstStyle/>
          <a:p>
            <a:r>
              <a:rPr lang="nl-NL" dirty="0"/>
              <a:t>Antwoord:</a:t>
            </a:r>
          </a:p>
          <a:p>
            <a:r>
              <a:rPr lang="nl-NL" b="1" dirty="0"/>
              <a:t>Om dezelfde literafstand te hebben, moet je 55 km/uur rijden in de derde versnelling.</a:t>
            </a:r>
            <a:endParaRPr lang="nl-BE" b="1" dirty="0"/>
          </a:p>
        </p:txBody>
      </p:sp>
    </p:spTree>
    <p:extLst>
      <p:ext uri="{BB962C8B-B14F-4D97-AF65-F5344CB8AC3E}">
        <p14:creationId xmlns:p14="http://schemas.microsoft.com/office/powerpoint/2010/main" val="234654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38C6290-2DDA-4E06-97A9-2200A9D85110}"/>
              </a:ext>
            </a:extLst>
          </p:cNvPr>
          <p:cNvPicPr>
            <a:picLocks noChangeAspect="1"/>
          </p:cNvPicPr>
          <p:nvPr/>
        </p:nvPicPr>
        <p:blipFill>
          <a:blip r:embed="rId2"/>
          <a:stretch>
            <a:fillRect/>
          </a:stretch>
        </p:blipFill>
        <p:spPr>
          <a:xfrm>
            <a:off x="75923" y="0"/>
            <a:ext cx="7332954" cy="5797117"/>
          </a:xfrm>
          <a:prstGeom prst="rect">
            <a:avLst/>
          </a:prstGeom>
        </p:spPr>
      </p:pic>
      <p:pic>
        <p:nvPicPr>
          <p:cNvPr id="5" name="Afbeelding 4">
            <a:extLst>
              <a:ext uri="{FF2B5EF4-FFF2-40B4-BE49-F238E27FC236}">
                <a16:creationId xmlns:a16="http://schemas.microsoft.com/office/drawing/2014/main" id="{6B29F27C-9039-41AC-B3D7-C5569CD3085D}"/>
              </a:ext>
            </a:extLst>
          </p:cNvPr>
          <p:cNvPicPr>
            <a:picLocks noChangeAspect="1"/>
          </p:cNvPicPr>
          <p:nvPr/>
        </p:nvPicPr>
        <p:blipFill>
          <a:blip r:embed="rId3"/>
          <a:stretch>
            <a:fillRect/>
          </a:stretch>
        </p:blipFill>
        <p:spPr>
          <a:xfrm>
            <a:off x="75923" y="5844047"/>
            <a:ext cx="5655071" cy="843378"/>
          </a:xfrm>
          <a:prstGeom prst="rect">
            <a:avLst/>
          </a:prstGeom>
        </p:spPr>
      </p:pic>
      <p:sp>
        <p:nvSpPr>
          <p:cNvPr id="6" name="Tekstvak 5">
            <a:extLst>
              <a:ext uri="{FF2B5EF4-FFF2-40B4-BE49-F238E27FC236}">
                <a16:creationId xmlns:a16="http://schemas.microsoft.com/office/drawing/2014/main" id="{FDE050AA-FE40-4DB4-A9C0-832A5D3380D9}"/>
              </a:ext>
            </a:extLst>
          </p:cNvPr>
          <p:cNvSpPr txBox="1"/>
          <p:nvPr/>
        </p:nvSpPr>
        <p:spPr>
          <a:xfrm>
            <a:off x="7408877" y="186431"/>
            <a:ext cx="443883" cy="369332"/>
          </a:xfrm>
          <a:prstGeom prst="rect">
            <a:avLst/>
          </a:prstGeom>
          <a:noFill/>
        </p:spPr>
        <p:txBody>
          <a:bodyPr wrap="square" rtlCol="0">
            <a:spAutoFit/>
          </a:bodyPr>
          <a:lstStyle/>
          <a:p>
            <a:r>
              <a:rPr lang="nl-NL" dirty="0"/>
              <a:t>e)</a:t>
            </a:r>
            <a:endParaRPr lang="nl-BE" dirty="0"/>
          </a:p>
        </p:txBody>
      </p:sp>
      <p:sp>
        <p:nvSpPr>
          <p:cNvPr id="7" name="Tekstvak 6">
            <a:extLst>
              <a:ext uri="{FF2B5EF4-FFF2-40B4-BE49-F238E27FC236}">
                <a16:creationId xmlns:a16="http://schemas.microsoft.com/office/drawing/2014/main" id="{D6A578F8-412F-4A3D-91F6-FA3CDBB80469}"/>
              </a:ext>
            </a:extLst>
          </p:cNvPr>
          <p:cNvSpPr txBox="1"/>
          <p:nvPr/>
        </p:nvSpPr>
        <p:spPr>
          <a:xfrm>
            <a:off x="7719595" y="186431"/>
            <a:ext cx="4396482" cy="646331"/>
          </a:xfrm>
          <a:prstGeom prst="rect">
            <a:avLst/>
          </a:prstGeom>
          <a:noFill/>
        </p:spPr>
        <p:txBody>
          <a:bodyPr wrap="square" rtlCol="0">
            <a:spAutoFit/>
          </a:bodyPr>
          <a:lstStyle/>
          <a:p>
            <a:r>
              <a:rPr lang="nl-NL" dirty="0"/>
              <a:t>2 roosterpunten waar de lijn doorgaat zijn:</a:t>
            </a:r>
          </a:p>
          <a:p>
            <a:r>
              <a:rPr lang="nl-NL" dirty="0"/>
              <a:t>(2,5 ; 60) en (3,5 ; 70)</a:t>
            </a:r>
            <a:endParaRPr lang="nl-BE" dirty="0"/>
          </a:p>
        </p:txBody>
      </p:sp>
      <p:sp>
        <p:nvSpPr>
          <p:cNvPr id="8" name="Ovaal 7">
            <a:extLst>
              <a:ext uri="{FF2B5EF4-FFF2-40B4-BE49-F238E27FC236}">
                <a16:creationId xmlns:a16="http://schemas.microsoft.com/office/drawing/2014/main" id="{045C6B44-C641-4707-AC4A-68FFCF7449A0}"/>
              </a:ext>
            </a:extLst>
          </p:cNvPr>
          <p:cNvSpPr/>
          <p:nvPr/>
        </p:nvSpPr>
        <p:spPr>
          <a:xfrm>
            <a:off x="4092606" y="2272683"/>
            <a:ext cx="106532" cy="106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al 8">
            <a:extLst>
              <a:ext uri="{FF2B5EF4-FFF2-40B4-BE49-F238E27FC236}">
                <a16:creationId xmlns:a16="http://schemas.microsoft.com/office/drawing/2014/main" id="{7B4DD7D3-767C-433D-832C-0E6FBB620A6E}"/>
              </a:ext>
            </a:extLst>
          </p:cNvPr>
          <p:cNvSpPr/>
          <p:nvPr/>
        </p:nvSpPr>
        <p:spPr>
          <a:xfrm>
            <a:off x="5123895" y="1785891"/>
            <a:ext cx="106532" cy="106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F960951B-271B-450D-99C4-8CF4528BA3D7}"/>
                  </a:ext>
                </a:extLst>
              </p:cNvPr>
              <p:cNvSpPr txBox="1"/>
              <p:nvPr/>
            </p:nvSpPr>
            <p:spPr>
              <a:xfrm>
                <a:off x="7790616" y="1122128"/>
                <a:ext cx="13826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𝐸</m:t>
                      </m:r>
                      <m:r>
                        <a:rPr lang="nl-NL" b="0" i="1" smtClean="0">
                          <a:latin typeface="Cambria Math" panose="02040503050406030204" pitchFamily="18" charset="0"/>
                        </a:rPr>
                        <m:t>=</m:t>
                      </m:r>
                      <m:r>
                        <a:rPr lang="nl-NL" b="0" i="1" smtClean="0">
                          <a:latin typeface="Cambria Math" panose="02040503050406030204" pitchFamily="18" charset="0"/>
                        </a:rPr>
                        <m:t>𝑎</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𝐷</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𝑏</m:t>
                      </m:r>
                    </m:oMath>
                  </m:oMathPara>
                </a14:m>
                <a:endParaRPr lang="nl-BE" dirty="0"/>
              </a:p>
            </p:txBody>
          </p:sp>
        </mc:Choice>
        <mc:Fallback xmlns="">
          <p:sp>
            <p:nvSpPr>
              <p:cNvPr id="10" name="Tekstvak 9">
                <a:extLst>
                  <a:ext uri="{FF2B5EF4-FFF2-40B4-BE49-F238E27FC236}">
                    <a16:creationId xmlns:a16="http://schemas.microsoft.com/office/drawing/2014/main" id="{F960951B-271B-450D-99C4-8CF4528BA3D7}"/>
                  </a:ext>
                </a:extLst>
              </p:cNvPr>
              <p:cNvSpPr txBox="1">
                <a:spLocks noRot="1" noChangeAspect="1" noMove="1" noResize="1" noEditPoints="1" noAdjustHandles="1" noChangeArrowheads="1" noChangeShapeType="1" noTextEdit="1"/>
              </p:cNvSpPr>
              <p:nvPr/>
            </p:nvSpPr>
            <p:spPr>
              <a:xfrm>
                <a:off x="7790616" y="1122128"/>
                <a:ext cx="1382623" cy="276999"/>
              </a:xfrm>
              <a:prstGeom prst="rect">
                <a:avLst/>
              </a:prstGeom>
              <a:blipFill>
                <a:blip r:embed="rId4"/>
                <a:stretch>
                  <a:fillRect l="-3965" r="-3084"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86AC7EF8-A1EE-4E06-BA6C-44F521408F18}"/>
                  </a:ext>
                </a:extLst>
              </p:cNvPr>
              <p:cNvSpPr txBox="1"/>
              <p:nvPr/>
            </p:nvSpPr>
            <p:spPr>
              <a:xfrm>
                <a:off x="8218889" y="1511040"/>
                <a:ext cx="3091262" cy="54970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𝑎</m:t>
                      </m:r>
                      <m:r>
                        <a:rPr lang="nl-NL" b="0" i="1" smtClean="0">
                          <a:latin typeface="Cambria Math" panose="02040503050406030204" pitchFamily="18" charset="0"/>
                        </a:rPr>
                        <m:t>=</m:t>
                      </m:r>
                      <m:r>
                        <a:rPr lang="nl-NL" b="0" i="1" smtClean="0">
                          <a:latin typeface="Cambria Math" panose="02040503050406030204" pitchFamily="18" charset="0"/>
                        </a:rPr>
                        <m:t>𝑟𝑐</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70−60</m:t>
                          </m:r>
                        </m:num>
                        <m:den>
                          <m:r>
                            <a:rPr lang="nl-NL" b="0" i="1" smtClean="0">
                              <a:latin typeface="Cambria Math" panose="02040503050406030204" pitchFamily="18" charset="0"/>
                            </a:rPr>
                            <m:t>3,5−2,5</m:t>
                          </m:r>
                        </m:den>
                      </m:f>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10</m:t>
                          </m:r>
                        </m:num>
                        <m:den>
                          <m:r>
                            <a:rPr lang="nl-NL" b="0" i="1" smtClean="0">
                              <a:latin typeface="Cambria Math" panose="02040503050406030204" pitchFamily="18" charset="0"/>
                            </a:rPr>
                            <m:t>1</m:t>
                          </m:r>
                        </m:den>
                      </m:f>
                      <m:r>
                        <a:rPr lang="nl-NL" b="0" i="1" smtClean="0">
                          <a:latin typeface="Cambria Math" panose="02040503050406030204" pitchFamily="18" charset="0"/>
                        </a:rPr>
                        <m:t>=10</m:t>
                      </m:r>
                    </m:oMath>
                  </m:oMathPara>
                </a14:m>
                <a:endParaRPr lang="nl-BE" dirty="0"/>
              </a:p>
            </p:txBody>
          </p:sp>
        </mc:Choice>
        <mc:Fallback xmlns="">
          <p:sp>
            <p:nvSpPr>
              <p:cNvPr id="11" name="Tekstvak 10">
                <a:extLst>
                  <a:ext uri="{FF2B5EF4-FFF2-40B4-BE49-F238E27FC236}">
                    <a16:creationId xmlns:a16="http://schemas.microsoft.com/office/drawing/2014/main" id="{86AC7EF8-A1EE-4E06-BA6C-44F521408F18}"/>
                  </a:ext>
                </a:extLst>
              </p:cNvPr>
              <p:cNvSpPr txBox="1">
                <a:spLocks noRot="1" noChangeAspect="1" noMove="1" noResize="1" noEditPoints="1" noAdjustHandles="1" noChangeArrowheads="1" noChangeShapeType="1" noTextEdit="1"/>
              </p:cNvSpPr>
              <p:nvPr/>
            </p:nvSpPr>
            <p:spPr>
              <a:xfrm>
                <a:off x="8218889" y="1511040"/>
                <a:ext cx="3091262" cy="549702"/>
              </a:xfrm>
              <a:prstGeom prst="rect">
                <a:avLst/>
              </a:prstGeom>
              <a:blipFill>
                <a:blip r:embed="rId5"/>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6B03B6C9-C2D0-492C-A8D9-E38476A134E2}"/>
                  </a:ext>
                </a:extLst>
              </p:cNvPr>
              <p:cNvSpPr txBox="1"/>
              <p:nvPr/>
            </p:nvSpPr>
            <p:spPr>
              <a:xfrm>
                <a:off x="7852760" y="2240715"/>
                <a:ext cx="15052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𝐸</m:t>
                      </m:r>
                      <m:r>
                        <a:rPr lang="nl-NL" b="0" i="1" smtClean="0">
                          <a:latin typeface="Cambria Math" panose="02040503050406030204" pitchFamily="18" charset="0"/>
                        </a:rPr>
                        <m:t>=10∙</m:t>
                      </m:r>
                      <m:r>
                        <a:rPr lang="nl-NL" b="0" i="1" smtClean="0">
                          <a:latin typeface="Cambria Math" panose="02040503050406030204" pitchFamily="18" charset="0"/>
                          <a:ea typeface="Cambria Math" panose="02040503050406030204" pitchFamily="18" charset="0"/>
                        </a:rPr>
                        <m:t>𝐷</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𝑏</m:t>
                      </m:r>
                    </m:oMath>
                  </m:oMathPara>
                </a14:m>
                <a:endParaRPr lang="nl-BE" dirty="0"/>
              </a:p>
            </p:txBody>
          </p:sp>
        </mc:Choice>
        <mc:Fallback xmlns="">
          <p:sp>
            <p:nvSpPr>
              <p:cNvPr id="12" name="Tekstvak 11">
                <a:extLst>
                  <a:ext uri="{FF2B5EF4-FFF2-40B4-BE49-F238E27FC236}">
                    <a16:creationId xmlns:a16="http://schemas.microsoft.com/office/drawing/2014/main" id="{6B03B6C9-C2D0-492C-A8D9-E38476A134E2}"/>
                  </a:ext>
                </a:extLst>
              </p:cNvPr>
              <p:cNvSpPr txBox="1">
                <a:spLocks noRot="1" noChangeAspect="1" noMove="1" noResize="1" noEditPoints="1" noAdjustHandles="1" noChangeArrowheads="1" noChangeShapeType="1" noTextEdit="1"/>
              </p:cNvSpPr>
              <p:nvPr/>
            </p:nvSpPr>
            <p:spPr>
              <a:xfrm>
                <a:off x="7852760" y="2240715"/>
                <a:ext cx="1505220" cy="276999"/>
              </a:xfrm>
              <a:prstGeom prst="rect">
                <a:avLst/>
              </a:prstGeom>
              <a:blipFill>
                <a:blip r:embed="rId6"/>
                <a:stretch>
                  <a:fillRect l="-3239" r="-2834" b="-8889"/>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F2D6E656-345B-4AD7-BDB0-391C2D1499AA}"/>
                  </a:ext>
                </a:extLst>
              </p:cNvPr>
              <p:cNvSpPr txBox="1"/>
              <p:nvPr/>
            </p:nvSpPr>
            <p:spPr>
              <a:xfrm>
                <a:off x="7852760" y="2697687"/>
                <a:ext cx="95699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(2,5 ;60)</m:t>
                      </m:r>
                    </m:oMath>
                  </m:oMathPara>
                </a14:m>
                <a:endParaRPr lang="nl-BE" dirty="0"/>
              </a:p>
            </p:txBody>
          </p:sp>
        </mc:Choice>
        <mc:Fallback xmlns="">
          <p:sp>
            <p:nvSpPr>
              <p:cNvPr id="13" name="Tekstvak 12">
                <a:extLst>
                  <a:ext uri="{FF2B5EF4-FFF2-40B4-BE49-F238E27FC236}">
                    <a16:creationId xmlns:a16="http://schemas.microsoft.com/office/drawing/2014/main" id="{F2D6E656-345B-4AD7-BDB0-391C2D1499AA}"/>
                  </a:ext>
                </a:extLst>
              </p:cNvPr>
              <p:cNvSpPr txBox="1">
                <a:spLocks noRot="1" noChangeAspect="1" noMove="1" noResize="1" noEditPoints="1" noAdjustHandles="1" noChangeArrowheads="1" noChangeShapeType="1" noTextEdit="1"/>
              </p:cNvSpPr>
              <p:nvPr/>
            </p:nvSpPr>
            <p:spPr>
              <a:xfrm>
                <a:off x="7852760" y="2697687"/>
                <a:ext cx="956993" cy="276999"/>
              </a:xfrm>
              <a:prstGeom prst="rect">
                <a:avLst/>
              </a:prstGeom>
              <a:blipFill>
                <a:blip r:embed="rId7"/>
                <a:stretch>
                  <a:fillRect l="-8280" t="-4444" r="-8917" b="-35556"/>
                </a:stretch>
              </a:blipFill>
            </p:spPr>
            <p:txBody>
              <a:bodyPr/>
              <a:lstStyle/>
              <a:p>
                <a:r>
                  <a:rPr lang="nl-BE">
                    <a:noFill/>
                  </a:rPr>
                  <a:t> </a:t>
                </a:r>
              </a:p>
            </p:txBody>
          </p:sp>
        </mc:Fallback>
      </mc:AlternateContent>
      <p:sp>
        <p:nvSpPr>
          <p:cNvPr id="14" name="Rechteraccolade 13">
            <a:extLst>
              <a:ext uri="{FF2B5EF4-FFF2-40B4-BE49-F238E27FC236}">
                <a16:creationId xmlns:a16="http://schemas.microsoft.com/office/drawing/2014/main" id="{044B94F5-FDAD-483C-8BAA-042E92EA9F5C}"/>
              </a:ext>
            </a:extLst>
          </p:cNvPr>
          <p:cNvSpPr/>
          <p:nvPr/>
        </p:nvSpPr>
        <p:spPr>
          <a:xfrm>
            <a:off x="9365938" y="2240715"/>
            <a:ext cx="106532" cy="804326"/>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nl-BE"/>
          </a:p>
        </p:txBody>
      </p:sp>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3AC194F2-D67D-46D8-863E-3A1CE7356BBD}"/>
                  </a:ext>
                </a:extLst>
              </p:cNvPr>
              <p:cNvSpPr txBox="1"/>
              <p:nvPr/>
            </p:nvSpPr>
            <p:spPr>
              <a:xfrm>
                <a:off x="9665285" y="2469774"/>
                <a:ext cx="17459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60=10</m:t>
                      </m:r>
                      <m:r>
                        <a:rPr lang="nl-NL" b="0" i="1" smtClean="0">
                          <a:latin typeface="Cambria Math" panose="02040503050406030204" pitchFamily="18" charset="0"/>
                          <a:ea typeface="Cambria Math" panose="02040503050406030204" pitchFamily="18" charset="0"/>
                        </a:rPr>
                        <m:t>∙2,5+</m:t>
                      </m:r>
                      <m:r>
                        <a:rPr lang="nl-NL" b="0" i="1" smtClean="0">
                          <a:latin typeface="Cambria Math" panose="02040503050406030204" pitchFamily="18" charset="0"/>
                          <a:ea typeface="Cambria Math" panose="02040503050406030204" pitchFamily="18" charset="0"/>
                        </a:rPr>
                        <m:t>𝑏</m:t>
                      </m:r>
                    </m:oMath>
                  </m:oMathPara>
                </a14:m>
                <a:endParaRPr lang="nl-BE" dirty="0"/>
              </a:p>
            </p:txBody>
          </p:sp>
        </mc:Choice>
        <mc:Fallback xmlns="">
          <p:sp>
            <p:nvSpPr>
              <p:cNvPr id="15" name="Tekstvak 14">
                <a:extLst>
                  <a:ext uri="{FF2B5EF4-FFF2-40B4-BE49-F238E27FC236}">
                    <a16:creationId xmlns:a16="http://schemas.microsoft.com/office/drawing/2014/main" id="{3AC194F2-D67D-46D8-863E-3A1CE7356BBD}"/>
                  </a:ext>
                </a:extLst>
              </p:cNvPr>
              <p:cNvSpPr txBox="1">
                <a:spLocks noRot="1" noChangeAspect="1" noMove="1" noResize="1" noEditPoints="1" noAdjustHandles="1" noChangeArrowheads="1" noChangeShapeType="1" noTextEdit="1"/>
              </p:cNvSpPr>
              <p:nvPr/>
            </p:nvSpPr>
            <p:spPr>
              <a:xfrm>
                <a:off x="9665285" y="2469774"/>
                <a:ext cx="1745927" cy="276999"/>
              </a:xfrm>
              <a:prstGeom prst="rect">
                <a:avLst/>
              </a:prstGeom>
              <a:blipFill>
                <a:blip r:embed="rId8"/>
                <a:stretch>
                  <a:fillRect l="-2797" r="-2448"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6" name="Tekstvak 15">
                <a:extLst>
                  <a:ext uri="{FF2B5EF4-FFF2-40B4-BE49-F238E27FC236}">
                    <a16:creationId xmlns:a16="http://schemas.microsoft.com/office/drawing/2014/main" id="{80E47621-5115-49E0-9AE7-2FDBF03181F9}"/>
                  </a:ext>
                </a:extLst>
              </p:cNvPr>
              <p:cNvSpPr txBox="1"/>
              <p:nvPr/>
            </p:nvSpPr>
            <p:spPr>
              <a:xfrm>
                <a:off x="9665284" y="2847733"/>
                <a:ext cx="12730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60=25</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𝑏</m:t>
                      </m:r>
                    </m:oMath>
                  </m:oMathPara>
                </a14:m>
                <a:endParaRPr lang="nl-BE" dirty="0"/>
              </a:p>
            </p:txBody>
          </p:sp>
        </mc:Choice>
        <mc:Fallback xmlns="">
          <p:sp>
            <p:nvSpPr>
              <p:cNvPr id="16" name="Tekstvak 15">
                <a:extLst>
                  <a:ext uri="{FF2B5EF4-FFF2-40B4-BE49-F238E27FC236}">
                    <a16:creationId xmlns:a16="http://schemas.microsoft.com/office/drawing/2014/main" id="{80E47621-5115-49E0-9AE7-2FDBF03181F9}"/>
                  </a:ext>
                </a:extLst>
              </p:cNvPr>
              <p:cNvSpPr txBox="1">
                <a:spLocks noRot="1" noChangeAspect="1" noMove="1" noResize="1" noEditPoints="1" noAdjustHandles="1" noChangeArrowheads="1" noChangeShapeType="1" noTextEdit="1"/>
              </p:cNvSpPr>
              <p:nvPr/>
            </p:nvSpPr>
            <p:spPr>
              <a:xfrm>
                <a:off x="9665284" y="2847733"/>
                <a:ext cx="1273041" cy="276999"/>
              </a:xfrm>
              <a:prstGeom prst="rect">
                <a:avLst/>
              </a:prstGeom>
              <a:blipFill>
                <a:blip r:embed="rId9"/>
                <a:stretch>
                  <a:fillRect l="-4327" r="-3846"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7" name="Tekstvak 16">
                <a:extLst>
                  <a:ext uri="{FF2B5EF4-FFF2-40B4-BE49-F238E27FC236}">
                    <a16:creationId xmlns:a16="http://schemas.microsoft.com/office/drawing/2014/main" id="{ABD78696-DAAC-4CCF-93AA-037F820AB5FF}"/>
                  </a:ext>
                </a:extLst>
              </p:cNvPr>
              <p:cNvSpPr txBox="1"/>
              <p:nvPr/>
            </p:nvSpPr>
            <p:spPr>
              <a:xfrm>
                <a:off x="9665284" y="3225692"/>
                <a:ext cx="7408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35=</m:t>
                      </m:r>
                      <m:r>
                        <a:rPr lang="nl-NL" b="0" i="1" smtClean="0">
                          <a:latin typeface="Cambria Math" panose="02040503050406030204" pitchFamily="18" charset="0"/>
                          <a:ea typeface="Cambria Math" panose="02040503050406030204" pitchFamily="18" charset="0"/>
                        </a:rPr>
                        <m:t>𝑏</m:t>
                      </m:r>
                    </m:oMath>
                  </m:oMathPara>
                </a14:m>
                <a:endParaRPr lang="nl-BE" dirty="0"/>
              </a:p>
            </p:txBody>
          </p:sp>
        </mc:Choice>
        <mc:Fallback xmlns="">
          <p:sp>
            <p:nvSpPr>
              <p:cNvPr id="17" name="Tekstvak 16">
                <a:extLst>
                  <a:ext uri="{FF2B5EF4-FFF2-40B4-BE49-F238E27FC236}">
                    <a16:creationId xmlns:a16="http://schemas.microsoft.com/office/drawing/2014/main" id="{ABD78696-DAAC-4CCF-93AA-037F820AB5FF}"/>
                  </a:ext>
                </a:extLst>
              </p:cNvPr>
              <p:cNvSpPr txBox="1">
                <a:spLocks noRot="1" noChangeAspect="1" noMove="1" noResize="1" noEditPoints="1" noAdjustHandles="1" noChangeArrowheads="1" noChangeShapeType="1" noTextEdit="1"/>
              </p:cNvSpPr>
              <p:nvPr/>
            </p:nvSpPr>
            <p:spPr>
              <a:xfrm>
                <a:off x="9665284" y="3225692"/>
                <a:ext cx="740844" cy="276999"/>
              </a:xfrm>
              <a:prstGeom prst="rect">
                <a:avLst/>
              </a:prstGeom>
              <a:blipFill>
                <a:blip r:embed="rId10"/>
                <a:stretch>
                  <a:fillRect l="-7438" r="-6612"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DED2743C-9472-476F-9F87-059DE97719AD}"/>
                  </a:ext>
                </a:extLst>
              </p:cNvPr>
              <p:cNvSpPr txBox="1"/>
              <p:nvPr/>
            </p:nvSpPr>
            <p:spPr>
              <a:xfrm>
                <a:off x="7913984" y="3603648"/>
                <a:ext cx="163160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𝐸</m:t>
                      </m:r>
                      <m:r>
                        <a:rPr lang="nl-NL" b="0" i="1" smtClean="0">
                          <a:latin typeface="Cambria Math" panose="02040503050406030204" pitchFamily="18" charset="0"/>
                        </a:rPr>
                        <m:t>=10∙</m:t>
                      </m:r>
                      <m:r>
                        <a:rPr lang="nl-NL" b="0" i="1" smtClean="0">
                          <a:latin typeface="Cambria Math" panose="02040503050406030204" pitchFamily="18" charset="0"/>
                          <a:ea typeface="Cambria Math" panose="02040503050406030204" pitchFamily="18" charset="0"/>
                        </a:rPr>
                        <m:t>𝐷</m:t>
                      </m:r>
                      <m:r>
                        <a:rPr lang="nl-NL" b="0" i="1" smtClean="0">
                          <a:latin typeface="Cambria Math" panose="02040503050406030204" pitchFamily="18" charset="0"/>
                          <a:ea typeface="Cambria Math" panose="02040503050406030204" pitchFamily="18" charset="0"/>
                        </a:rPr>
                        <m:t>+35</m:t>
                      </m:r>
                    </m:oMath>
                  </m:oMathPara>
                </a14:m>
                <a:endParaRPr lang="nl-BE" dirty="0"/>
              </a:p>
            </p:txBody>
          </p:sp>
        </mc:Choice>
        <mc:Fallback xmlns="">
          <p:sp>
            <p:nvSpPr>
              <p:cNvPr id="18" name="Tekstvak 17">
                <a:extLst>
                  <a:ext uri="{FF2B5EF4-FFF2-40B4-BE49-F238E27FC236}">
                    <a16:creationId xmlns:a16="http://schemas.microsoft.com/office/drawing/2014/main" id="{DED2743C-9472-476F-9F87-059DE97719AD}"/>
                  </a:ext>
                </a:extLst>
              </p:cNvPr>
              <p:cNvSpPr txBox="1">
                <a:spLocks noRot="1" noChangeAspect="1" noMove="1" noResize="1" noEditPoints="1" noAdjustHandles="1" noChangeArrowheads="1" noChangeShapeType="1" noTextEdit="1"/>
              </p:cNvSpPr>
              <p:nvPr/>
            </p:nvSpPr>
            <p:spPr>
              <a:xfrm>
                <a:off x="7913984" y="3603648"/>
                <a:ext cx="1631601" cy="276999"/>
              </a:xfrm>
              <a:prstGeom prst="rect">
                <a:avLst/>
              </a:prstGeom>
              <a:blipFill>
                <a:blip r:embed="rId11"/>
                <a:stretch>
                  <a:fillRect l="-2985" r="-2985" b="-6522"/>
                </a:stretch>
              </a:blipFill>
            </p:spPr>
            <p:txBody>
              <a:bodyPr/>
              <a:lstStyle/>
              <a:p>
                <a:r>
                  <a:rPr lang="nl-BE">
                    <a:noFill/>
                  </a:rPr>
                  <a:t> </a:t>
                </a:r>
              </a:p>
            </p:txBody>
          </p:sp>
        </mc:Fallback>
      </mc:AlternateContent>
      <p:sp>
        <p:nvSpPr>
          <p:cNvPr id="19" name="Tekstvak 18">
            <a:extLst>
              <a:ext uri="{FF2B5EF4-FFF2-40B4-BE49-F238E27FC236}">
                <a16:creationId xmlns:a16="http://schemas.microsoft.com/office/drawing/2014/main" id="{FFD2853F-704E-4A70-84D6-30FDC319E297}"/>
              </a:ext>
            </a:extLst>
          </p:cNvPr>
          <p:cNvSpPr txBox="1"/>
          <p:nvPr/>
        </p:nvSpPr>
        <p:spPr>
          <a:xfrm>
            <a:off x="6096000" y="4209495"/>
            <a:ext cx="443883" cy="369332"/>
          </a:xfrm>
          <a:prstGeom prst="rect">
            <a:avLst/>
          </a:prstGeom>
          <a:noFill/>
        </p:spPr>
        <p:txBody>
          <a:bodyPr wrap="square" rtlCol="0">
            <a:spAutoFit/>
          </a:bodyPr>
          <a:lstStyle/>
          <a:p>
            <a:r>
              <a:rPr lang="nl-NL" dirty="0"/>
              <a:t>f)</a:t>
            </a:r>
            <a:endParaRPr lang="nl-BE" dirty="0"/>
          </a:p>
        </p:txBody>
      </p:sp>
      <mc:AlternateContent xmlns:mc="http://schemas.openxmlformats.org/markup-compatibility/2006" xmlns:a14="http://schemas.microsoft.com/office/drawing/2010/main">
        <mc:Choice Requires="a14">
          <p:sp>
            <p:nvSpPr>
              <p:cNvPr id="20" name="Tekstvak 19">
                <a:extLst>
                  <a:ext uri="{FF2B5EF4-FFF2-40B4-BE49-F238E27FC236}">
                    <a16:creationId xmlns:a16="http://schemas.microsoft.com/office/drawing/2014/main" id="{13011F4D-8236-4033-83EA-846C0DA230EA}"/>
                  </a:ext>
                </a:extLst>
              </p:cNvPr>
              <p:cNvSpPr txBox="1"/>
              <p:nvPr/>
            </p:nvSpPr>
            <p:spPr>
              <a:xfrm>
                <a:off x="6436255" y="4255661"/>
                <a:ext cx="232698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𝐸</m:t>
                      </m:r>
                      <m:r>
                        <a:rPr lang="nl-NL" b="0" i="1" smtClean="0">
                          <a:latin typeface="Cambria Math" panose="02040503050406030204" pitchFamily="18" charset="0"/>
                        </a:rPr>
                        <m:t>=10∙4,3+35=78</m:t>
                      </m:r>
                    </m:oMath>
                  </m:oMathPara>
                </a14:m>
                <a:endParaRPr lang="nl-BE" dirty="0"/>
              </a:p>
            </p:txBody>
          </p:sp>
        </mc:Choice>
        <mc:Fallback xmlns="">
          <p:sp>
            <p:nvSpPr>
              <p:cNvPr id="20" name="Tekstvak 19">
                <a:extLst>
                  <a:ext uri="{FF2B5EF4-FFF2-40B4-BE49-F238E27FC236}">
                    <a16:creationId xmlns:a16="http://schemas.microsoft.com/office/drawing/2014/main" id="{13011F4D-8236-4033-83EA-846C0DA230EA}"/>
                  </a:ext>
                </a:extLst>
              </p:cNvPr>
              <p:cNvSpPr txBox="1">
                <a:spLocks noRot="1" noChangeAspect="1" noMove="1" noResize="1" noEditPoints="1" noAdjustHandles="1" noChangeArrowheads="1" noChangeShapeType="1" noTextEdit="1"/>
              </p:cNvSpPr>
              <p:nvPr/>
            </p:nvSpPr>
            <p:spPr>
              <a:xfrm>
                <a:off x="6436255" y="4255661"/>
                <a:ext cx="2326984" cy="276999"/>
              </a:xfrm>
              <a:prstGeom prst="rect">
                <a:avLst/>
              </a:prstGeom>
              <a:blipFill>
                <a:blip r:embed="rId12"/>
                <a:stretch>
                  <a:fillRect l="-2094" r="-1832" b="-6522"/>
                </a:stretch>
              </a:blipFill>
            </p:spPr>
            <p:txBody>
              <a:bodyPr/>
              <a:lstStyle/>
              <a:p>
                <a:r>
                  <a:rPr lang="nl-BE">
                    <a:noFill/>
                  </a:rPr>
                  <a:t> </a:t>
                </a:r>
              </a:p>
            </p:txBody>
          </p:sp>
        </mc:Fallback>
      </mc:AlternateContent>
      <p:sp>
        <p:nvSpPr>
          <p:cNvPr id="22" name="Tekstvak 21">
            <a:extLst>
              <a:ext uri="{FF2B5EF4-FFF2-40B4-BE49-F238E27FC236}">
                <a16:creationId xmlns:a16="http://schemas.microsoft.com/office/drawing/2014/main" id="{E67C8141-D066-4A2D-A978-326B85D2E1C7}"/>
              </a:ext>
            </a:extLst>
          </p:cNvPr>
          <p:cNvSpPr txBox="1"/>
          <p:nvPr/>
        </p:nvSpPr>
        <p:spPr>
          <a:xfrm>
            <a:off x="6317441" y="5004916"/>
            <a:ext cx="4891596" cy="369332"/>
          </a:xfrm>
          <a:prstGeom prst="rect">
            <a:avLst/>
          </a:prstGeom>
          <a:noFill/>
        </p:spPr>
        <p:txBody>
          <a:bodyPr wrap="square" rtlCol="0">
            <a:spAutoFit/>
          </a:bodyPr>
          <a:lstStyle/>
          <a:p>
            <a:r>
              <a:rPr lang="nl-NL" dirty="0"/>
              <a:t>Om zeker te zijn komt hij best 15 min te vroeg.</a:t>
            </a:r>
            <a:endParaRPr lang="nl-BE" dirty="0"/>
          </a:p>
        </p:txBody>
      </p:sp>
      <p:sp>
        <p:nvSpPr>
          <p:cNvPr id="23" name="Tekstvak 22">
            <a:extLst>
              <a:ext uri="{FF2B5EF4-FFF2-40B4-BE49-F238E27FC236}">
                <a16:creationId xmlns:a16="http://schemas.microsoft.com/office/drawing/2014/main" id="{BB7FB3C3-FACA-49BE-86D0-896442614BE4}"/>
              </a:ext>
            </a:extLst>
          </p:cNvPr>
          <p:cNvSpPr txBox="1"/>
          <p:nvPr/>
        </p:nvSpPr>
        <p:spPr>
          <a:xfrm>
            <a:off x="6317941" y="4566159"/>
            <a:ext cx="5885895" cy="369332"/>
          </a:xfrm>
          <a:prstGeom prst="rect">
            <a:avLst/>
          </a:prstGeom>
          <a:noFill/>
        </p:spPr>
        <p:txBody>
          <a:bodyPr wrap="square" rtlCol="0">
            <a:spAutoFit/>
          </a:bodyPr>
          <a:lstStyle/>
          <a:p>
            <a:r>
              <a:rPr lang="nl-NL" dirty="0"/>
              <a:t>Hij moet 78 minuten wachten tot de volgende uitbarsting.</a:t>
            </a:r>
          </a:p>
        </p:txBody>
      </p:sp>
      <mc:AlternateContent xmlns:mc="http://schemas.openxmlformats.org/markup-compatibility/2006" xmlns:a14="http://schemas.microsoft.com/office/drawing/2010/main">
        <mc:Choice Requires="a14">
          <p:sp>
            <p:nvSpPr>
              <p:cNvPr id="24" name="Tekstvak 23">
                <a:extLst>
                  <a:ext uri="{FF2B5EF4-FFF2-40B4-BE49-F238E27FC236}">
                    <a16:creationId xmlns:a16="http://schemas.microsoft.com/office/drawing/2014/main" id="{76C0A893-34FD-4A11-B3B7-A56FA4BA3315}"/>
                  </a:ext>
                </a:extLst>
              </p:cNvPr>
              <p:cNvSpPr txBox="1"/>
              <p:nvPr/>
            </p:nvSpPr>
            <p:spPr>
              <a:xfrm>
                <a:off x="6391194" y="5503795"/>
                <a:ext cx="13994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78−15=63</m:t>
                      </m:r>
                    </m:oMath>
                  </m:oMathPara>
                </a14:m>
                <a:endParaRPr lang="nl-BE" dirty="0"/>
              </a:p>
            </p:txBody>
          </p:sp>
        </mc:Choice>
        <mc:Fallback xmlns="">
          <p:sp>
            <p:nvSpPr>
              <p:cNvPr id="24" name="Tekstvak 23">
                <a:extLst>
                  <a:ext uri="{FF2B5EF4-FFF2-40B4-BE49-F238E27FC236}">
                    <a16:creationId xmlns:a16="http://schemas.microsoft.com/office/drawing/2014/main" id="{76C0A893-34FD-4A11-B3B7-A56FA4BA3315}"/>
                  </a:ext>
                </a:extLst>
              </p:cNvPr>
              <p:cNvSpPr txBox="1">
                <a:spLocks noRot="1" noChangeAspect="1" noMove="1" noResize="1" noEditPoints="1" noAdjustHandles="1" noChangeArrowheads="1" noChangeShapeType="1" noTextEdit="1"/>
              </p:cNvSpPr>
              <p:nvPr/>
            </p:nvSpPr>
            <p:spPr>
              <a:xfrm>
                <a:off x="6391194" y="5503795"/>
                <a:ext cx="1399422" cy="276999"/>
              </a:xfrm>
              <a:prstGeom prst="rect">
                <a:avLst/>
              </a:prstGeom>
              <a:blipFill>
                <a:blip r:embed="rId13"/>
                <a:stretch>
                  <a:fillRect l="-3478" r="-3478" b="-8889"/>
                </a:stretch>
              </a:blipFill>
            </p:spPr>
            <p:txBody>
              <a:bodyPr/>
              <a:lstStyle/>
              <a:p>
                <a:r>
                  <a:rPr lang="nl-BE">
                    <a:noFill/>
                  </a:rPr>
                  <a:t> </a:t>
                </a:r>
              </a:p>
            </p:txBody>
          </p:sp>
        </mc:Fallback>
      </mc:AlternateContent>
      <p:sp>
        <p:nvSpPr>
          <p:cNvPr id="25" name="Tekstvak 24">
            <a:extLst>
              <a:ext uri="{FF2B5EF4-FFF2-40B4-BE49-F238E27FC236}">
                <a16:creationId xmlns:a16="http://schemas.microsoft.com/office/drawing/2014/main" id="{614BB9EF-97FC-4958-94CA-CBFBF19DFF52}"/>
              </a:ext>
            </a:extLst>
          </p:cNvPr>
          <p:cNvSpPr txBox="1"/>
          <p:nvPr/>
        </p:nvSpPr>
        <p:spPr>
          <a:xfrm>
            <a:off x="6317441" y="5917249"/>
            <a:ext cx="5576194" cy="646331"/>
          </a:xfrm>
          <a:prstGeom prst="rect">
            <a:avLst/>
          </a:prstGeom>
          <a:noFill/>
        </p:spPr>
        <p:txBody>
          <a:bodyPr wrap="square" rtlCol="0">
            <a:spAutoFit/>
          </a:bodyPr>
          <a:lstStyle/>
          <a:p>
            <a:r>
              <a:rPr lang="nl-NL" dirty="0"/>
              <a:t>Om de volgende uitbarsting met 99% zekerheid te zien is best om 12u10 bij de Old </a:t>
            </a:r>
            <a:r>
              <a:rPr lang="nl-NL" dirty="0" err="1"/>
              <a:t>Faithful</a:t>
            </a:r>
            <a:r>
              <a:rPr lang="nl-NL" dirty="0"/>
              <a:t>.</a:t>
            </a:r>
            <a:endParaRPr lang="nl-BE" dirty="0"/>
          </a:p>
        </p:txBody>
      </p:sp>
      <mc:AlternateContent xmlns:mc="http://schemas.openxmlformats.org/markup-compatibility/2006" xmlns:a14="http://schemas.microsoft.com/office/drawing/2010/main">
        <mc:Choice Requires="a14">
          <p:sp>
            <p:nvSpPr>
              <p:cNvPr id="26" name="Tekstvak 25">
                <a:extLst>
                  <a:ext uri="{FF2B5EF4-FFF2-40B4-BE49-F238E27FC236}">
                    <a16:creationId xmlns:a16="http://schemas.microsoft.com/office/drawing/2014/main" id="{12D6268E-E9C2-44F5-B9BB-637085861E60}"/>
                  </a:ext>
                </a:extLst>
              </p:cNvPr>
              <p:cNvSpPr txBox="1"/>
              <p:nvPr/>
            </p:nvSpPr>
            <p:spPr>
              <a:xfrm>
                <a:off x="8231122" y="5532883"/>
                <a:ext cx="26289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11</m:t>
                      </m:r>
                      <m:r>
                        <a:rPr lang="nl-NL" b="0" i="1" smtClean="0">
                          <a:latin typeface="Cambria Math" panose="02040503050406030204" pitchFamily="18" charset="0"/>
                        </a:rPr>
                        <m:t>𝑢</m:t>
                      </m:r>
                      <m:r>
                        <a:rPr lang="nl-NL" b="0" i="1" smtClean="0">
                          <a:latin typeface="Cambria Math" panose="02040503050406030204" pitchFamily="18" charset="0"/>
                        </a:rPr>
                        <m:t>07+67</m:t>
                      </m:r>
                      <m:func>
                        <m:funcPr>
                          <m:ctrlPr>
                            <a:rPr lang="nl-NL" b="0" i="1" smtClean="0">
                              <a:latin typeface="Cambria Math" panose="02040503050406030204" pitchFamily="18" charset="0"/>
                            </a:rPr>
                          </m:ctrlPr>
                        </m:funcPr>
                        <m:fName>
                          <m:r>
                            <m:rPr>
                              <m:sty m:val="p"/>
                            </m:rPr>
                            <a:rPr lang="nl-NL" b="0" i="0" smtClean="0">
                              <a:latin typeface="Cambria Math" panose="02040503050406030204" pitchFamily="18" charset="0"/>
                            </a:rPr>
                            <m:t>min</m:t>
                          </m:r>
                        </m:fName>
                        <m:e>
                          <m:r>
                            <a:rPr lang="nl-NL" b="0" i="1" smtClean="0">
                              <a:latin typeface="Cambria Math" panose="02040503050406030204" pitchFamily="18" charset="0"/>
                            </a:rPr>
                            <m:t>⇒12</m:t>
                          </m:r>
                          <m:r>
                            <a:rPr lang="nl-NL" b="0" i="1" smtClean="0">
                              <a:latin typeface="Cambria Math" panose="02040503050406030204" pitchFamily="18" charset="0"/>
                            </a:rPr>
                            <m:t>𝑢</m:t>
                          </m:r>
                          <m:r>
                            <a:rPr lang="nl-NL" b="0" i="1" smtClean="0">
                              <a:latin typeface="Cambria Math" panose="02040503050406030204" pitchFamily="18" charset="0"/>
                            </a:rPr>
                            <m:t>10</m:t>
                          </m:r>
                        </m:e>
                      </m:func>
                    </m:oMath>
                  </m:oMathPara>
                </a14:m>
                <a:endParaRPr lang="nl-BE" dirty="0"/>
              </a:p>
            </p:txBody>
          </p:sp>
        </mc:Choice>
        <mc:Fallback xmlns="">
          <p:sp>
            <p:nvSpPr>
              <p:cNvPr id="26" name="Tekstvak 25">
                <a:extLst>
                  <a:ext uri="{FF2B5EF4-FFF2-40B4-BE49-F238E27FC236}">
                    <a16:creationId xmlns:a16="http://schemas.microsoft.com/office/drawing/2014/main" id="{12D6268E-E9C2-44F5-B9BB-637085861E60}"/>
                  </a:ext>
                </a:extLst>
              </p:cNvPr>
              <p:cNvSpPr txBox="1">
                <a:spLocks noRot="1" noChangeAspect="1" noMove="1" noResize="1" noEditPoints="1" noAdjustHandles="1" noChangeArrowheads="1" noChangeShapeType="1" noTextEdit="1"/>
              </p:cNvSpPr>
              <p:nvPr/>
            </p:nvSpPr>
            <p:spPr>
              <a:xfrm>
                <a:off x="8231122" y="5532883"/>
                <a:ext cx="2628925" cy="276999"/>
              </a:xfrm>
              <a:prstGeom prst="rect">
                <a:avLst/>
              </a:prstGeom>
              <a:blipFill>
                <a:blip r:embed="rId14"/>
                <a:stretch>
                  <a:fillRect l="-1620" r="-1852" b="-6667"/>
                </a:stretch>
              </a:blipFill>
            </p:spPr>
            <p:txBody>
              <a:bodyPr/>
              <a:lstStyle/>
              <a:p>
                <a:r>
                  <a:rPr lang="nl-BE">
                    <a:noFill/>
                  </a:rPr>
                  <a:t> </a:t>
                </a:r>
              </a:p>
            </p:txBody>
          </p:sp>
        </mc:Fallback>
      </mc:AlternateContent>
    </p:spTree>
    <p:extLst>
      <p:ext uri="{BB962C8B-B14F-4D97-AF65-F5344CB8AC3E}">
        <p14:creationId xmlns:p14="http://schemas.microsoft.com/office/powerpoint/2010/main" val="268739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500"/>
                                        <p:tgtEl>
                                          <p:spTgt spid="2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500"/>
                                        <p:tgtEl>
                                          <p:spTgt spid="2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500"/>
                                        <p:tgtEl>
                                          <p:spTgt spid="26"/>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2" grpId="0"/>
      <p:bldP spid="13" grpId="0"/>
      <p:bldP spid="14" grpId="0" animBg="1"/>
      <p:bldP spid="15" grpId="0"/>
      <p:bldP spid="16" grpId="0"/>
      <p:bldP spid="17" grpId="0"/>
      <p:bldP spid="18" grpId="0"/>
      <p:bldP spid="19" grpId="0"/>
      <p:bldP spid="20" grpId="0"/>
      <p:bldP spid="22" grpId="0"/>
      <p:bldP spid="23" grpId="0"/>
      <p:bldP spid="24" grpId="0"/>
      <p:bldP spid="25" grpId="0"/>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1E2B2B0-990B-47B6-A9E3-B7AADEA2C5BD}"/>
              </a:ext>
            </a:extLst>
          </p:cNvPr>
          <p:cNvPicPr>
            <a:picLocks noChangeAspect="1"/>
          </p:cNvPicPr>
          <p:nvPr/>
        </p:nvPicPr>
        <p:blipFill>
          <a:blip r:embed="rId2"/>
          <a:stretch>
            <a:fillRect/>
          </a:stretch>
        </p:blipFill>
        <p:spPr>
          <a:xfrm>
            <a:off x="0" y="0"/>
            <a:ext cx="6638925" cy="6000750"/>
          </a:xfrm>
          <a:prstGeom prst="rect">
            <a:avLst/>
          </a:prstGeom>
        </p:spPr>
      </p:pic>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7B200ECB-EAEC-44CC-AA0E-18087591E7D8}"/>
                  </a:ext>
                </a:extLst>
              </p:cNvPr>
              <p:cNvSpPr txBox="1"/>
              <p:nvPr/>
            </p:nvSpPr>
            <p:spPr>
              <a:xfrm>
                <a:off x="6638925" y="672584"/>
                <a:ext cx="317182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10000</m:t>
                      </m:r>
                      <m:r>
                        <a:rPr lang="nl-NL" b="0" i="1" smtClean="0">
                          <a:latin typeface="Cambria Math" panose="02040503050406030204" pitchFamily="18" charset="0"/>
                          <a:ea typeface="Cambria Math" panose="02040503050406030204" pitchFamily="18" charset="0"/>
                        </a:rPr>
                        <m:t>∙7,50=75000</m:t>
                      </m:r>
                    </m:oMath>
                  </m:oMathPara>
                </a14:m>
                <a:endParaRPr lang="nl-BE" dirty="0"/>
              </a:p>
            </p:txBody>
          </p:sp>
        </mc:Choice>
        <mc:Fallback xmlns="">
          <p:sp>
            <p:nvSpPr>
              <p:cNvPr id="5" name="Tekstvak 4">
                <a:extLst>
                  <a:ext uri="{FF2B5EF4-FFF2-40B4-BE49-F238E27FC236}">
                    <a16:creationId xmlns:a16="http://schemas.microsoft.com/office/drawing/2014/main" id="{7B200ECB-EAEC-44CC-AA0E-18087591E7D8}"/>
                  </a:ext>
                </a:extLst>
              </p:cNvPr>
              <p:cNvSpPr txBox="1">
                <a:spLocks noRot="1" noChangeAspect="1" noMove="1" noResize="1" noEditPoints="1" noAdjustHandles="1" noChangeArrowheads="1" noChangeShapeType="1" noTextEdit="1"/>
              </p:cNvSpPr>
              <p:nvPr/>
            </p:nvSpPr>
            <p:spPr>
              <a:xfrm>
                <a:off x="6638925" y="672584"/>
                <a:ext cx="3171825" cy="369332"/>
              </a:xfrm>
              <a:prstGeom prst="rect">
                <a:avLst/>
              </a:prstGeom>
              <a:blipFill>
                <a:blip r:embed="rId3"/>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98AAE93D-5729-43B2-BADF-1A11B68EBB25}"/>
                  </a:ext>
                </a:extLst>
              </p:cNvPr>
              <p:cNvSpPr txBox="1"/>
              <p:nvPr/>
            </p:nvSpPr>
            <p:spPr>
              <a:xfrm>
                <a:off x="6858463" y="1854122"/>
                <a:ext cx="364382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10001</m:t>
                      </m:r>
                      <m:r>
                        <a:rPr lang="nl-NL" b="0" i="1" smtClean="0">
                          <a:latin typeface="Cambria Math" panose="02040503050406030204" pitchFamily="18" charset="0"/>
                          <a:ea typeface="Cambria Math" panose="02040503050406030204" pitchFamily="18" charset="0"/>
                        </a:rPr>
                        <m:t>∙7,50∙0,75=56255,63</m:t>
                      </m:r>
                    </m:oMath>
                  </m:oMathPara>
                </a14:m>
                <a:endParaRPr lang="nl-BE" dirty="0"/>
              </a:p>
            </p:txBody>
          </p:sp>
        </mc:Choice>
        <mc:Fallback xmlns="">
          <p:sp>
            <p:nvSpPr>
              <p:cNvPr id="6" name="Tekstvak 5">
                <a:extLst>
                  <a:ext uri="{FF2B5EF4-FFF2-40B4-BE49-F238E27FC236}">
                    <a16:creationId xmlns:a16="http://schemas.microsoft.com/office/drawing/2014/main" id="{98AAE93D-5729-43B2-BADF-1A11B68EBB25}"/>
                  </a:ext>
                </a:extLst>
              </p:cNvPr>
              <p:cNvSpPr txBox="1">
                <a:spLocks noRot="1" noChangeAspect="1" noMove="1" noResize="1" noEditPoints="1" noAdjustHandles="1" noChangeArrowheads="1" noChangeShapeType="1" noTextEdit="1"/>
              </p:cNvSpPr>
              <p:nvPr/>
            </p:nvSpPr>
            <p:spPr>
              <a:xfrm>
                <a:off x="6858463" y="1854122"/>
                <a:ext cx="3643821" cy="369332"/>
              </a:xfrm>
              <a:prstGeom prst="rect">
                <a:avLst/>
              </a:prstGeom>
              <a:blipFill>
                <a:blip r:embed="rId4"/>
                <a:stretch>
                  <a:fillRect/>
                </a:stretch>
              </a:blipFill>
            </p:spPr>
            <p:txBody>
              <a:bodyPr/>
              <a:lstStyle/>
              <a:p>
                <a:r>
                  <a:rPr lang="nl-BE">
                    <a:noFill/>
                  </a:rPr>
                  <a:t> </a:t>
                </a:r>
              </a:p>
            </p:txBody>
          </p:sp>
        </mc:Fallback>
      </mc:AlternateContent>
      <p:sp>
        <p:nvSpPr>
          <p:cNvPr id="7" name="Tekstvak 6">
            <a:extLst>
              <a:ext uri="{FF2B5EF4-FFF2-40B4-BE49-F238E27FC236}">
                <a16:creationId xmlns:a16="http://schemas.microsoft.com/office/drawing/2014/main" id="{DE987802-0A42-44CB-8074-9AAA858E430E}"/>
              </a:ext>
            </a:extLst>
          </p:cNvPr>
          <p:cNvSpPr txBox="1"/>
          <p:nvPr/>
        </p:nvSpPr>
        <p:spPr>
          <a:xfrm>
            <a:off x="7031114" y="281967"/>
            <a:ext cx="2849732" cy="369332"/>
          </a:xfrm>
          <a:prstGeom prst="rect">
            <a:avLst/>
          </a:prstGeom>
          <a:noFill/>
        </p:spPr>
        <p:txBody>
          <a:bodyPr wrap="square" rtlCol="0">
            <a:spAutoFit/>
          </a:bodyPr>
          <a:lstStyle/>
          <a:p>
            <a:r>
              <a:rPr lang="nl-NL" dirty="0"/>
              <a:t>10000 exemplaren:</a:t>
            </a:r>
            <a:endParaRPr lang="nl-BE" dirty="0"/>
          </a:p>
        </p:txBody>
      </p:sp>
      <p:sp>
        <p:nvSpPr>
          <p:cNvPr id="8" name="Tekstvak 7">
            <a:extLst>
              <a:ext uri="{FF2B5EF4-FFF2-40B4-BE49-F238E27FC236}">
                <a16:creationId xmlns:a16="http://schemas.microsoft.com/office/drawing/2014/main" id="{50AE5861-0F30-40E5-865E-496F27071ECF}"/>
              </a:ext>
            </a:extLst>
          </p:cNvPr>
          <p:cNvSpPr txBox="1"/>
          <p:nvPr/>
        </p:nvSpPr>
        <p:spPr>
          <a:xfrm>
            <a:off x="7039992" y="1506178"/>
            <a:ext cx="2849732" cy="369332"/>
          </a:xfrm>
          <a:prstGeom prst="rect">
            <a:avLst/>
          </a:prstGeom>
          <a:noFill/>
        </p:spPr>
        <p:txBody>
          <a:bodyPr wrap="square" rtlCol="0">
            <a:spAutoFit/>
          </a:bodyPr>
          <a:lstStyle/>
          <a:p>
            <a:r>
              <a:rPr lang="nl-NL" dirty="0"/>
              <a:t>10001 exemplaren:</a:t>
            </a:r>
            <a:endParaRPr lang="nl-BE" dirty="0"/>
          </a:p>
        </p:txBody>
      </p:sp>
    </p:spTree>
    <p:extLst>
      <p:ext uri="{BB962C8B-B14F-4D97-AF65-F5344CB8AC3E}">
        <p14:creationId xmlns:p14="http://schemas.microsoft.com/office/powerpoint/2010/main" val="162554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6815156-88AF-4A3E-85CE-19F9607B44EA}"/>
              </a:ext>
            </a:extLst>
          </p:cNvPr>
          <p:cNvPicPr>
            <a:picLocks noChangeAspect="1"/>
          </p:cNvPicPr>
          <p:nvPr/>
        </p:nvPicPr>
        <p:blipFill>
          <a:blip r:embed="rId2"/>
          <a:stretch>
            <a:fillRect/>
          </a:stretch>
        </p:blipFill>
        <p:spPr>
          <a:xfrm>
            <a:off x="126091" y="64548"/>
            <a:ext cx="6788723" cy="4850352"/>
          </a:xfrm>
          <a:prstGeom prst="rect">
            <a:avLst/>
          </a:prstGeom>
        </p:spPr>
      </p:pic>
      <p:pic>
        <p:nvPicPr>
          <p:cNvPr id="3" name="Afbeelding 2">
            <a:extLst>
              <a:ext uri="{FF2B5EF4-FFF2-40B4-BE49-F238E27FC236}">
                <a16:creationId xmlns:a16="http://schemas.microsoft.com/office/drawing/2014/main" id="{11D1DC85-0D4A-4980-B25F-A32D413999D5}"/>
              </a:ext>
            </a:extLst>
          </p:cNvPr>
          <p:cNvPicPr>
            <a:picLocks noChangeAspect="1"/>
          </p:cNvPicPr>
          <p:nvPr/>
        </p:nvPicPr>
        <p:blipFill>
          <a:blip r:embed="rId3"/>
          <a:stretch>
            <a:fillRect/>
          </a:stretch>
        </p:blipFill>
        <p:spPr>
          <a:xfrm>
            <a:off x="7076115" y="64548"/>
            <a:ext cx="5115885" cy="778889"/>
          </a:xfrm>
          <a:prstGeom prst="rect">
            <a:avLst/>
          </a:prstGeom>
        </p:spPr>
      </p:pic>
      <p:pic>
        <p:nvPicPr>
          <p:cNvPr id="4" name="Afbeelding 3">
            <a:extLst>
              <a:ext uri="{FF2B5EF4-FFF2-40B4-BE49-F238E27FC236}">
                <a16:creationId xmlns:a16="http://schemas.microsoft.com/office/drawing/2014/main" id="{418A3A15-52A6-43F9-ACA1-AE98F0248D68}"/>
              </a:ext>
            </a:extLst>
          </p:cNvPr>
          <p:cNvPicPr>
            <a:picLocks noChangeAspect="1"/>
          </p:cNvPicPr>
          <p:nvPr/>
        </p:nvPicPr>
        <p:blipFill rotWithShape="1">
          <a:blip r:embed="rId4"/>
          <a:srcRect l="6176" t="50952" b="14335"/>
          <a:stretch/>
        </p:blipFill>
        <p:spPr>
          <a:xfrm>
            <a:off x="200025" y="5000705"/>
            <a:ext cx="5788152" cy="1935622"/>
          </a:xfrm>
          <a:prstGeom prst="rect">
            <a:avLst/>
          </a:prstGeom>
        </p:spPr>
      </p:pic>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E1377171-C277-45FC-9330-B4B82451A632}"/>
                  </a:ext>
                </a:extLst>
              </p:cNvPr>
              <p:cNvSpPr txBox="1"/>
              <p:nvPr/>
            </p:nvSpPr>
            <p:spPr>
              <a:xfrm>
                <a:off x="7076115" y="1343415"/>
                <a:ext cx="3692648" cy="646331"/>
              </a:xfrm>
              <a:prstGeom prst="rect">
                <a:avLst/>
              </a:prstGeom>
              <a:noFill/>
            </p:spPr>
            <p:txBody>
              <a:bodyPr wrap="square" rtlCol="0">
                <a:spAutoFit/>
              </a:bodyPr>
              <a:lstStyle/>
              <a:p>
                <a:r>
                  <a:rPr lang="nl-NL" dirty="0"/>
                  <a:t>Bedrijf A:</a:t>
                </a:r>
              </a:p>
              <a:p>
                <a14:m>
                  <m:oMath xmlns:m="http://schemas.openxmlformats.org/officeDocument/2006/math">
                    <m:r>
                      <a:rPr lang="nl-NL" b="0" i="1" smtClean="0">
                        <a:latin typeface="Cambria Math" panose="02040503050406030204" pitchFamily="18" charset="0"/>
                      </a:rPr>
                      <m:t>45000</m:t>
                    </m:r>
                    <m:r>
                      <a:rPr lang="nl-NL" b="0" i="1" smtClean="0">
                        <a:latin typeface="Cambria Math" panose="02040503050406030204" pitchFamily="18" charset="0"/>
                        <a:ea typeface="Cambria Math" panose="02040503050406030204" pitchFamily="18" charset="0"/>
                      </a:rPr>
                      <m:t>∙7,50∙0,50=168750</m:t>
                    </m:r>
                  </m:oMath>
                </a14:m>
                <a:r>
                  <a:rPr lang="nl-BE" dirty="0"/>
                  <a:t> </a:t>
                </a:r>
              </a:p>
            </p:txBody>
          </p:sp>
        </mc:Choice>
        <mc:Fallback xmlns="">
          <p:sp>
            <p:nvSpPr>
              <p:cNvPr id="5" name="Tekstvak 4">
                <a:extLst>
                  <a:ext uri="{FF2B5EF4-FFF2-40B4-BE49-F238E27FC236}">
                    <a16:creationId xmlns:a16="http://schemas.microsoft.com/office/drawing/2014/main" id="{E1377171-C277-45FC-9330-B4B82451A632}"/>
                  </a:ext>
                </a:extLst>
              </p:cNvPr>
              <p:cNvSpPr txBox="1">
                <a:spLocks noRot="1" noChangeAspect="1" noMove="1" noResize="1" noEditPoints="1" noAdjustHandles="1" noChangeArrowheads="1" noChangeShapeType="1" noTextEdit="1"/>
              </p:cNvSpPr>
              <p:nvPr/>
            </p:nvSpPr>
            <p:spPr>
              <a:xfrm>
                <a:off x="7076115" y="1343415"/>
                <a:ext cx="3692648" cy="646331"/>
              </a:xfrm>
              <a:prstGeom prst="rect">
                <a:avLst/>
              </a:prstGeom>
              <a:blipFill>
                <a:blip r:embed="rId5"/>
                <a:stretch>
                  <a:fillRect l="-1485" t="-4717"/>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080EE524-6202-438C-B82D-21AD49C2BAA9}"/>
                  </a:ext>
                </a:extLst>
              </p:cNvPr>
              <p:cNvSpPr txBox="1"/>
              <p:nvPr/>
            </p:nvSpPr>
            <p:spPr>
              <a:xfrm>
                <a:off x="7076115" y="2489724"/>
                <a:ext cx="3692648" cy="916982"/>
              </a:xfrm>
              <a:prstGeom prst="rect">
                <a:avLst/>
              </a:prstGeom>
              <a:noFill/>
            </p:spPr>
            <p:txBody>
              <a:bodyPr wrap="square" rtlCol="0">
                <a:spAutoFit/>
              </a:bodyPr>
              <a:lstStyle/>
              <a:p>
                <a:r>
                  <a:rPr lang="nl-NL" dirty="0"/>
                  <a:t>Bedrijf B:</a:t>
                </a:r>
              </a:p>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5000</m:t>
                      </m:r>
                      <m:r>
                        <a:rPr lang="nl-NL" b="0" i="1" smtClean="0">
                          <a:latin typeface="Cambria Math" panose="02040503050406030204" pitchFamily="18" charset="0"/>
                          <a:ea typeface="Cambria Math" panose="02040503050406030204" pitchFamily="18" charset="0"/>
                        </a:rPr>
                        <m:t>∙7,50+5000∙5+10000∙3+25000∙2=145000</m:t>
                      </m:r>
                    </m:oMath>
                  </m:oMathPara>
                </a14:m>
                <a:endParaRPr lang="nl-BE" dirty="0"/>
              </a:p>
            </p:txBody>
          </p:sp>
        </mc:Choice>
        <mc:Fallback xmlns="">
          <p:sp>
            <p:nvSpPr>
              <p:cNvPr id="6" name="Tekstvak 5">
                <a:extLst>
                  <a:ext uri="{FF2B5EF4-FFF2-40B4-BE49-F238E27FC236}">
                    <a16:creationId xmlns:a16="http://schemas.microsoft.com/office/drawing/2014/main" id="{080EE524-6202-438C-B82D-21AD49C2BAA9}"/>
                  </a:ext>
                </a:extLst>
              </p:cNvPr>
              <p:cNvSpPr txBox="1">
                <a:spLocks noRot="1" noChangeAspect="1" noMove="1" noResize="1" noEditPoints="1" noAdjustHandles="1" noChangeArrowheads="1" noChangeShapeType="1" noTextEdit="1"/>
              </p:cNvSpPr>
              <p:nvPr/>
            </p:nvSpPr>
            <p:spPr>
              <a:xfrm>
                <a:off x="7076115" y="2489724"/>
                <a:ext cx="3692648" cy="916982"/>
              </a:xfrm>
              <a:prstGeom prst="rect">
                <a:avLst/>
              </a:prstGeom>
              <a:blipFill>
                <a:blip r:embed="rId6"/>
                <a:stretch>
                  <a:fillRect l="-1485" t="-3311"/>
                </a:stretch>
              </a:blipFill>
            </p:spPr>
            <p:txBody>
              <a:bodyPr/>
              <a:lstStyle/>
              <a:p>
                <a:r>
                  <a:rPr lang="nl-BE">
                    <a:noFill/>
                  </a:rPr>
                  <a:t> </a:t>
                </a:r>
              </a:p>
            </p:txBody>
          </p:sp>
        </mc:Fallback>
      </mc:AlternateContent>
      <p:sp>
        <p:nvSpPr>
          <p:cNvPr id="7" name="Tekstvak 6">
            <a:extLst>
              <a:ext uri="{FF2B5EF4-FFF2-40B4-BE49-F238E27FC236}">
                <a16:creationId xmlns:a16="http://schemas.microsoft.com/office/drawing/2014/main" id="{D6E8A6F1-B698-486A-89FB-9B9F672A8785}"/>
              </a:ext>
            </a:extLst>
          </p:cNvPr>
          <p:cNvSpPr txBox="1"/>
          <p:nvPr/>
        </p:nvSpPr>
        <p:spPr>
          <a:xfrm>
            <a:off x="7076115" y="3729106"/>
            <a:ext cx="2831977" cy="369332"/>
          </a:xfrm>
          <a:prstGeom prst="rect">
            <a:avLst/>
          </a:prstGeom>
          <a:noFill/>
        </p:spPr>
        <p:txBody>
          <a:bodyPr wrap="square" rtlCol="0">
            <a:spAutoFit/>
          </a:bodyPr>
          <a:lstStyle/>
          <a:p>
            <a:r>
              <a:rPr lang="nl-NL" b="1" dirty="0"/>
              <a:t>Bedrijf B is goedkoper</a:t>
            </a:r>
            <a:endParaRPr lang="nl-BE" b="1" dirty="0"/>
          </a:p>
        </p:txBody>
      </p:sp>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6AFCF11D-011C-40FF-A319-58E9722EDD8E}"/>
                  </a:ext>
                </a:extLst>
              </p:cNvPr>
              <p:cNvSpPr txBox="1"/>
              <p:nvPr/>
            </p:nvSpPr>
            <p:spPr>
              <a:xfrm>
                <a:off x="7076115" y="4595303"/>
                <a:ext cx="3692648" cy="923330"/>
              </a:xfrm>
              <a:prstGeom prst="rect">
                <a:avLst/>
              </a:prstGeom>
              <a:noFill/>
            </p:spPr>
            <p:txBody>
              <a:bodyPr wrap="square" rtlCol="0">
                <a:spAutoFit/>
              </a:bodyPr>
              <a:lstStyle/>
              <a:p>
                <a:r>
                  <a:rPr lang="nl-NL" dirty="0"/>
                  <a:t>Opmerking</a:t>
                </a:r>
              </a:p>
              <a:p>
                <a:r>
                  <a:rPr lang="nl-NL" dirty="0"/>
                  <a:t>Bedrijf A:</a:t>
                </a:r>
              </a:p>
              <a:p>
                <a14:m>
                  <m:oMath xmlns:m="http://schemas.openxmlformats.org/officeDocument/2006/math">
                    <m:r>
                      <a:rPr lang="nl-NL" b="0" i="1" smtClean="0">
                        <a:latin typeface="Cambria Math" panose="02040503050406030204" pitchFamily="18" charset="0"/>
                      </a:rPr>
                      <m:t>500001</m:t>
                    </m:r>
                    <m:r>
                      <a:rPr lang="nl-NL" b="0" i="1" smtClean="0">
                        <a:latin typeface="Cambria Math" panose="02040503050406030204" pitchFamily="18" charset="0"/>
                        <a:ea typeface="Cambria Math" panose="02040503050406030204" pitchFamily="18" charset="0"/>
                      </a:rPr>
                      <m:t>∙7,50∙0,30=112502,25</m:t>
                    </m:r>
                  </m:oMath>
                </a14:m>
                <a:r>
                  <a:rPr lang="nl-BE" dirty="0"/>
                  <a:t> </a:t>
                </a:r>
              </a:p>
            </p:txBody>
          </p:sp>
        </mc:Choice>
        <mc:Fallback xmlns="">
          <p:sp>
            <p:nvSpPr>
              <p:cNvPr id="11" name="Tekstvak 10">
                <a:extLst>
                  <a:ext uri="{FF2B5EF4-FFF2-40B4-BE49-F238E27FC236}">
                    <a16:creationId xmlns:a16="http://schemas.microsoft.com/office/drawing/2014/main" id="{6AFCF11D-011C-40FF-A319-58E9722EDD8E}"/>
                  </a:ext>
                </a:extLst>
              </p:cNvPr>
              <p:cNvSpPr txBox="1">
                <a:spLocks noRot="1" noChangeAspect="1" noMove="1" noResize="1" noEditPoints="1" noAdjustHandles="1" noChangeArrowheads="1" noChangeShapeType="1" noTextEdit="1"/>
              </p:cNvSpPr>
              <p:nvPr/>
            </p:nvSpPr>
            <p:spPr>
              <a:xfrm>
                <a:off x="7076115" y="4595303"/>
                <a:ext cx="3692648" cy="923330"/>
              </a:xfrm>
              <a:prstGeom prst="rect">
                <a:avLst/>
              </a:prstGeom>
              <a:blipFill>
                <a:blip r:embed="rId7"/>
                <a:stretch>
                  <a:fillRect l="-1485" t="-3974"/>
                </a:stretch>
              </a:blipFill>
            </p:spPr>
            <p:txBody>
              <a:bodyPr/>
              <a:lstStyle/>
              <a:p>
                <a:r>
                  <a:rPr lang="nl-BE">
                    <a:noFill/>
                  </a:rPr>
                  <a:t> </a:t>
                </a:r>
              </a:p>
            </p:txBody>
          </p:sp>
        </mc:Fallback>
      </mc:AlternateContent>
    </p:spTree>
    <p:extLst>
      <p:ext uri="{BB962C8B-B14F-4D97-AF65-F5344CB8AC3E}">
        <p14:creationId xmlns:p14="http://schemas.microsoft.com/office/powerpoint/2010/main" val="342368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BFDFABE-8BA3-4FEA-9541-74F6C15CF3D3}"/>
              </a:ext>
            </a:extLst>
          </p:cNvPr>
          <p:cNvPicPr>
            <a:picLocks noChangeAspect="1"/>
          </p:cNvPicPr>
          <p:nvPr/>
        </p:nvPicPr>
        <p:blipFill>
          <a:blip r:embed="rId2"/>
          <a:stretch>
            <a:fillRect/>
          </a:stretch>
        </p:blipFill>
        <p:spPr>
          <a:xfrm>
            <a:off x="0" y="19050"/>
            <a:ext cx="6248400" cy="6838950"/>
          </a:xfrm>
          <a:prstGeom prst="rect">
            <a:avLst/>
          </a:prstGeom>
        </p:spPr>
      </p:pic>
      <p:pic>
        <p:nvPicPr>
          <p:cNvPr id="3" name="Afbeelding 2">
            <a:extLst>
              <a:ext uri="{FF2B5EF4-FFF2-40B4-BE49-F238E27FC236}">
                <a16:creationId xmlns:a16="http://schemas.microsoft.com/office/drawing/2014/main" id="{237894FD-BDBD-4EEF-B12E-ECCE7B92C6F8}"/>
              </a:ext>
            </a:extLst>
          </p:cNvPr>
          <p:cNvPicPr>
            <a:picLocks noChangeAspect="1"/>
          </p:cNvPicPr>
          <p:nvPr/>
        </p:nvPicPr>
        <p:blipFill>
          <a:blip r:embed="rId3"/>
          <a:stretch>
            <a:fillRect/>
          </a:stretch>
        </p:blipFill>
        <p:spPr>
          <a:xfrm>
            <a:off x="6423595" y="348634"/>
            <a:ext cx="5381625" cy="1562100"/>
          </a:xfrm>
          <a:prstGeom prst="rect">
            <a:avLst/>
          </a:prstGeom>
        </p:spPr>
      </p:pic>
      <p:sp>
        <p:nvSpPr>
          <p:cNvPr id="4" name="Ovaal 3">
            <a:extLst>
              <a:ext uri="{FF2B5EF4-FFF2-40B4-BE49-F238E27FC236}">
                <a16:creationId xmlns:a16="http://schemas.microsoft.com/office/drawing/2014/main" id="{685285D8-B1B0-4B7C-8E3A-26500DA85B9D}"/>
              </a:ext>
            </a:extLst>
          </p:cNvPr>
          <p:cNvSpPr/>
          <p:nvPr/>
        </p:nvSpPr>
        <p:spPr>
          <a:xfrm>
            <a:off x="4514896" y="5255580"/>
            <a:ext cx="97654" cy="9765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BE"/>
          </a:p>
        </p:txBody>
      </p:sp>
      <p:sp>
        <p:nvSpPr>
          <p:cNvPr id="5" name="Ovaal 4">
            <a:extLst>
              <a:ext uri="{FF2B5EF4-FFF2-40B4-BE49-F238E27FC236}">
                <a16:creationId xmlns:a16="http://schemas.microsoft.com/office/drawing/2014/main" id="{534D07D5-9008-446C-8127-66CF1D2163A9}"/>
              </a:ext>
            </a:extLst>
          </p:cNvPr>
          <p:cNvSpPr/>
          <p:nvPr/>
        </p:nvSpPr>
        <p:spPr>
          <a:xfrm>
            <a:off x="2311894" y="3863265"/>
            <a:ext cx="97654" cy="9765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BE"/>
          </a:p>
        </p:txBody>
      </p:sp>
      <p:cxnSp>
        <p:nvCxnSpPr>
          <p:cNvPr id="7" name="Rechte verbindingslijn 6">
            <a:extLst>
              <a:ext uri="{FF2B5EF4-FFF2-40B4-BE49-F238E27FC236}">
                <a16:creationId xmlns:a16="http://schemas.microsoft.com/office/drawing/2014/main" id="{4DDE3611-330D-47E0-AF9E-47CEC05D9C5D}"/>
              </a:ext>
            </a:extLst>
          </p:cNvPr>
          <p:cNvCxnSpPr>
            <a:endCxn id="5" idx="6"/>
          </p:cNvCxnSpPr>
          <p:nvPr/>
        </p:nvCxnSpPr>
        <p:spPr>
          <a:xfrm>
            <a:off x="701336" y="3912092"/>
            <a:ext cx="1708212"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8" name="Rechte verbindingslijn 7">
            <a:extLst>
              <a:ext uri="{FF2B5EF4-FFF2-40B4-BE49-F238E27FC236}">
                <a16:creationId xmlns:a16="http://schemas.microsoft.com/office/drawing/2014/main" id="{4E07F63E-57CB-4A86-B068-46AF315F41E4}"/>
              </a:ext>
            </a:extLst>
          </p:cNvPr>
          <p:cNvCxnSpPr>
            <a:cxnSpLocks/>
          </p:cNvCxnSpPr>
          <p:nvPr/>
        </p:nvCxnSpPr>
        <p:spPr>
          <a:xfrm>
            <a:off x="679143" y="5313285"/>
            <a:ext cx="3844631"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11" name="Rechte verbindingslijn 10">
            <a:extLst>
              <a:ext uri="{FF2B5EF4-FFF2-40B4-BE49-F238E27FC236}">
                <a16:creationId xmlns:a16="http://schemas.microsoft.com/office/drawing/2014/main" id="{68BF59FC-2BE3-4BDE-BC28-A7B92F8A2D9B}"/>
              </a:ext>
            </a:extLst>
          </p:cNvPr>
          <p:cNvCxnSpPr>
            <a:cxnSpLocks/>
          </p:cNvCxnSpPr>
          <p:nvPr/>
        </p:nvCxnSpPr>
        <p:spPr>
          <a:xfrm>
            <a:off x="2360721" y="3912092"/>
            <a:ext cx="0" cy="2249011"/>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13" name="Rechte verbindingslijn 12">
            <a:extLst>
              <a:ext uri="{FF2B5EF4-FFF2-40B4-BE49-F238E27FC236}">
                <a16:creationId xmlns:a16="http://schemas.microsoft.com/office/drawing/2014/main" id="{EB0FDF37-B235-4C6A-A284-A962D2DC0CCD}"/>
              </a:ext>
            </a:extLst>
          </p:cNvPr>
          <p:cNvCxnSpPr>
            <a:cxnSpLocks/>
          </p:cNvCxnSpPr>
          <p:nvPr/>
        </p:nvCxnSpPr>
        <p:spPr>
          <a:xfrm>
            <a:off x="4563723" y="5353234"/>
            <a:ext cx="0" cy="856696"/>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16" name="Tekstvak 15">
            <a:extLst>
              <a:ext uri="{FF2B5EF4-FFF2-40B4-BE49-F238E27FC236}">
                <a16:creationId xmlns:a16="http://schemas.microsoft.com/office/drawing/2014/main" id="{16C3776F-6F0E-489F-94C1-79F334BA01FE}"/>
              </a:ext>
            </a:extLst>
          </p:cNvPr>
          <p:cNvSpPr txBox="1"/>
          <p:nvPr/>
        </p:nvSpPr>
        <p:spPr>
          <a:xfrm>
            <a:off x="6423595" y="2530136"/>
            <a:ext cx="3435658" cy="369332"/>
          </a:xfrm>
          <a:prstGeom prst="rect">
            <a:avLst/>
          </a:prstGeom>
          <a:noFill/>
        </p:spPr>
        <p:txBody>
          <a:bodyPr wrap="square" rtlCol="0">
            <a:spAutoFit/>
          </a:bodyPr>
          <a:lstStyle/>
          <a:p>
            <a:r>
              <a:rPr lang="nl-NL" dirty="0"/>
              <a:t>Formule door (30,80) en (70,30):</a:t>
            </a:r>
            <a:endParaRPr lang="nl-BE" dirty="0"/>
          </a:p>
        </p:txBody>
      </p:sp>
      <mc:AlternateContent xmlns:mc="http://schemas.openxmlformats.org/markup-compatibility/2006" xmlns:a14="http://schemas.microsoft.com/office/drawing/2010/main">
        <mc:Choice Requires="a14">
          <p:sp>
            <p:nvSpPr>
              <p:cNvPr id="17" name="Tekstvak 16">
                <a:extLst>
                  <a:ext uri="{FF2B5EF4-FFF2-40B4-BE49-F238E27FC236}">
                    <a16:creationId xmlns:a16="http://schemas.microsoft.com/office/drawing/2014/main" id="{501A7BF5-4A45-426C-9A65-407D5E8D81CE}"/>
                  </a:ext>
                </a:extLst>
              </p:cNvPr>
              <p:cNvSpPr txBox="1"/>
              <p:nvPr/>
            </p:nvSpPr>
            <p:spPr>
              <a:xfrm>
                <a:off x="6753576" y="3055440"/>
                <a:ext cx="2775696" cy="525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𝑟𝑐</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30−80</m:t>
                          </m:r>
                        </m:num>
                        <m:den>
                          <m:r>
                            <a:rPr lang="nl-NL" b="0" i="1" smtClean="0">
                              <a:latin typeface="Cambria Math" panose="02040503050406030204" pitchFamily="18" charset="0"/>
                            </a:rPr>
                            <m:t>70−30</m:t>
                          </m:r>
                        </m:den>
                      </m:f>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50</m:t>
                          </m:r>
                        </m:num>
                        <m:den>
                          <m:r>
                            <a:rPr lang="nl-NL" b="0" i="1" smtClean="0">
                              <a:latin typeface="Cambria Math" panose="02040503050406030204" pitchFamily="18" charset="0"/>
                            </a:rPr>
                            <m:t>40</m:t>
                          </m:r>
                        </m:den>
                      </m:f>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5</m:t>
                          </m:r>
                        </m:num>
                        <m:den>
                          <m:r>
                            <a:rPr lang="nl-NL" b="0" i="1" smtClean="0">
                              <a:latin typeface="Cambria Math" panose="02040503050406030204" pitchFamily="18" charset="0"/>
                            </a:rPr>
                            <m:t>4</m:t>
                          </m:r>
                        </m:den>
                      </m:f>
                    </m:oMath>
                  </m:oMathPara>
                </a14:m>
                <a:endParaRPr lang="nl-BE" dirty="0"/>
              </a:p>
            </p:txBody>
          </p:sp>
        </mc:Choice>
        <mc:Fallback xmlns="">
          <p:sp>
            <p:nvSpPr>
              <p:cNvPr id="17" name="Tekstvak 16">
                <a:extLst>
                  <a:ext uri="{FF2B5EF4-FFF2-40B4-BE49-F238E27FC236}">
                    <a16:creationId xmlns:a16="http://schemas.microsoft.com/office/drawing/2014/main" id="{501A7BF5-4A45-426C-9A65-407D5E8D81CE}"/>
                  </a:ext>
                </a:extLst>
              </p:cNvPr>
              <p:cNvSpPr txBox="1">
                <a:spLocks noRot="1" noChangeAspect="1" noMove="1" noResize="1" noEditPoints="1" noAdjustHandles="1" noChangeArrowheads="1" noChangeShapeType="1" noTextEdit="1"/>
              </p:cNvSpPr>
              <p:nvPr/>
            </p:nvSpPr>
            <p:spPr>
              <a:xfrm>
                <a:off x="6753576" y="3055440"/>
                <a:ext cx="2775696" cy="525978"/>
              </a:xfrm>
              <a:prstGeom prst="rect">
                <a:avLst/>
              </a:prstGeom>
              <a:blipFill>
                <a:blip r:embed="rId4"/>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3B408FA1-4C40-47BF-946A-16FC8C011D0E}"/>
                  </a:ext>
                </a:extLst>
              </p:cNvPr>
              <p:cNvSpPr txBox="1"/>
              <p:nvPr/>
            </p:nvSpPr>
            <p:spPr>
              <a:xfrm>
                <a:off x="6738796" y="3863265"/>
                <a:ext cx="1366143" cy="524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𝑃</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5</m:t>
                          </m:r>
                        </m:num>
                        <m:den>
                          <m:r>
                            <a:rPr lang="nl-NL" b="0" i="1" smtClean="0">
                              <a:latin typeface="Cambria Math" panose="02040503050406030204" pitchFamily="18" charset="0"/>
                            </a:rPr>
                            <m:t>4</m:t>
                          </m:r>
                        </m:den>
                      </m:f>
                      <m:r>
                        <a:rPr lang="nl-NL" b="0" i="1" smtClean="0">
                          <a:latin typeface="Cambria Math" panose="02040503050406030204" pitchFamily="18" charset="0"/>
                        </a:rPr>
                        <m:t>𝑙</m:t>
                      </m:r>
                      <m:r>
                        <a:rPr lang="nl-NL" b="0" i="1" smtClean="0">
                          <a:latin typeface="Cambria Math" panose="02040503050406030204" pitchFamily="18" charset="0"/>
                        </a:rPr>
                        <m:t>+</m:t>
                      </m:r>
                      <m:r>
                        <a:rPr lang="nl-NL" b="0" i="1" smtClean="0">
                          <a:latin typeface="Cambria Math" panose="02040503050406030204" pitchFamily="18" charset="0"/>
                        </a:rPr>
                        <m:t>𝑏</m:t>
                      </m:r>
                    </m:oMath>
                  </m:oMathPara>
                </a14:m>
                <a:endParaRPr lang="nl-BE" dirty="0"/>
              </a:p>
            </p:txBody>
          </p:sp>
        </mc:Choice>
        <mc:Fallback xmlns="">
          <p:sp>
            <p:nvSpPr>
              <p:cNvPr id="18" name="Tekstvak 17">
                <a:extLst>
                  <a:ext uri="{FF2B5EF4-FFF2-40B4-BE49-F238E27FC236}">
                    <a16:creationId xmlns:a16="http://schemas.microsoft.com/office/drawing/2014/main" id="{3B408FA1-4C40-47BF-946A-16FC8C011D0E}"/>
                  </a:ext>
                </a:extLst>
              </p:cNvPr>
              <p:cNvSpPr txBox="1">
                <a:spLocks noRot="1" noChangeAspect="1" noMove="1" noResize="1" noEditPoints="1" noAdjustHandles="1" noChangeArrowheads="1" noChangeShapeType="1" noTextEdit="1"/>
              </p:cNvSpPr>
              <p:nvPr/>
            </p:nvSpPr>
            <p:spPr>
              <a:xfrm>
                <a:off x="6738796" y="3863265"/>
                <a:ext cx="1366143" cy="524182"/>
              </a:xfrm>
              <a:prstGeom prst="rect">
                <a:avLst/>
              </a:prstGeom>
              <a:blipFill>
                <a:blip r:embed="rId5"/>
                <a:stretch>
                  <a:fillRect/>
                </a:stretch>
              </a:blipFill>
            </p:spPr>
            <p:txBody>
              <a:bodyPr/>
              <a:lstStyle/>
              <a:p>
                <a:r>
                  <a:rPr lang="nl-BE">
                    <a:noFill/>
                  </a:rPr>
                  <a:t> </a:t>
                </a:r>
              </a:p>
            </p:txBody>
          </p:sp>
        </mc:Fallback>
      </mc:AlternateContent>
      <p:sp>
        <p:nvSpPr>
          <p:cNvPr id="19" name="Tekstvak 18">
            <a:extLst>
              <a:ext uri="{FF2B5EF4-FFF2-40B4-BE49-F238E27FC236}">
                <a16:creationId xmlns:a16="http://schemas.microsoft.com/office/drawing/2014/main" id="{76C23D2F-15B6-4956-8A02-E17ED1E6A95F}"/>
              </a:ext>
            </a:extLst>
          </p:cNvPr>
          <p:cNvSpPr txBox="1"/>
          <p:nvPr/>
        </p:nvSpPr>
        <p:spPr>
          <a:xfrm>
            <a:off x="7322460" y="4478424"/>
            <a:ext cx="1058661" cy="381739"/>
          </a:xfrm>
          <a:prstGeom prst="rect">
            <a:avLst/>
          </a:prstGeom>
          <a:noFill/>
        </p:spPr>
        <p:txBody>
          <a:bodyPr wrap="square" rtlCol="0">
            <a:spAutoFit/>
          </a:bodyPr>
          <a:lstStyle/>
          <a:p>
            <a:r>
              <a:rPr lang="nl-NL" dirty="0"/>
              <a:t>(30,80)</a:t>
            </a:r>
            <a:endParaRPr lang="nl-BE" dirty="0"/>
          </a:p>
        </p:txBody>
      </p:sp>
      <p:sp>
        <p:nvSpPr>
          <p:cNvPr id="20" name="Rechteraccolade 19">
            <a:extLst>
              <a:ext uri="{FF2B5EF4-FFF2-40B4-BE49-F238E27FC236}">
                <a16:creationId xmlns:a16="http://schemas.microsoft.com/office/drawing/2014/main" id="{95CA910D-A74F-49AC-9C73-2C1B6C00E746}"/>
              </a:ext>
            </a:extLst>
          </p:cNvPr>
          <p:cNvSpPr/>
          <p:nvPr/>
        </p:nvSpPr>
        <p:spPr>
          <a:xfrm>
            <a:off x="8211845" y="3912092"/>
            <a:ext cx="150920" cy="952871"/>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nl-BE" dirty="0"/>
          </a:p>
        </p:txBody>
      </p:sp>
      <mc:AlternateContent xmlns:mc="http://schemas.openxmlformats.org/markup-compatibility/2006" xmlns:a14="http://schemas.microsoft.com/office/drawing/2010/main">
        <mc:Choice Requires="a14">
          <p:sp>
            <p:nvSpPr>
              <p:cNvPr id="21" name="Rechthoek 20">
                <a:extLst>
                  <a:ext uri="{FF2B5EF4-FFF2-40B4-BE49-F238E27FC236}">
                    <a16:creationId xmlns:a16="http://schemas.microsoft.com/office/drawing/2014/main" id="{1ECF24DE-998B-409A-ACB5-A6ED4A5A9ADF}"/>
                  </a:ext>
                </a:extLst>
              </p:cNvPr>
              <p:cNvSpPr/>
              <p:nvPr/>
            </p:nvSpPr>
            <p:spPr>
              <a:xfrm>
                <a:off x="8410692" y="4061295"/>
                <a:ext cx="1965859" cy="616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80=−</m:t>
                      </m:r>
                      <m:f>
                        <m:fPr>
                          <m:ctrlPr>
                            <a:rPr lang="nl-NL" b="0" i="1" smtClean="0">
                              <a:latin typeface="Cambria Math" panose="02040503050406030204" pitchFamily="18" charset="0"/>
                            </a:rPr>
                          </m:ctrlPr>
                        </m:fPr>
                        <m:num>
                          <m:r>
                            <a:rPr lang="nl-NL" b="0" i="1" smtClean="0">
                              <a:latin typeface="Cambria Math" panose="02040503050406030204" pitchFamily="18" charset="0"/>
                            </a:rPr>
                            <m:t>5</m:t>
                          </m:r>
                        </m:num>
                        <m:den>
                          <m:r>
                            <a:rPr lang="nl-NL" b="0" i="1" smtClean="0">
                              <a:latin typeface="Cambria Math" panose="02040503050406030204" pitchFamily="18" charset="0"/>
                            </a:rPr>
                            <m:t>4</m:t>
                          </m:r>
                        </m:den>
                      </m:f>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30+</m:t>
                      </m:r>
                      <m:r>
                        <a:rPr lang="nl-NL" b="0" i="1" smtClean="0">
                          <a:latin typeface="Cambria Math" panose="02040503050406030204" pitchFamily="18" charset="0"/>
                        </a:rPr>
                        <m:t>𝑏</m:t>
                      </m:r>
                    </m:oMath>
                  </m:oMathPara>
                </a14:m>
                <a:endParaRPr lang="nl-BE" dirty="0"/>
              </a:p>
            </p:txBody>
          </p:sp>
        </mc:Choice>
        <mc:Fallback xmlns="">
          <p:sp>
            <p:nvSpPr>
              <p:cNvPr id="21" name="Rechthoek 20">
                <a:extLst>
                  <a:ext uri="{FF2B5EF4-FFF2-40B4-BE49-F238E27FC236}">
                    <a16:creationId xmlns:a16="http://schemas.microsoft.com/office/drawing/2014/main" id="{1ECF24DE-998B-409A-ACB5-A6ED4A5A9ADF}"/>
                  </a:ext>
                </a:extLst>
              </p:cNvPr>
              <p:cNvSpPr>
                <a:spLocks noRot="1" noChangeAspect="1" noMove="1" noResize="1" noEditPoints="1" noAdjustHandles="1" noChangeArrowheads="1" noChangeShapeType="1" noTextEdit="1"/>
              </p:cNvSpPr>
              <p:nvPr/>
            </p:nvSpPr>
            <p:spPr>
              <a:xfrm>
                <a:off x="8410692" y="4061295"/>
                <a:ext cx="1965859" cy="616515"/>
              </a:xfrm>
              <a:prstGeom prst="rect">
                <a:avLst/>
              </a:prstGeom>
              <a:blipFill>
                <a:blip r:embed="rId6"/>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2" name="Rechthoek 21">
                <a:extLst>
                  <a:ext uri="{FF2B5EF4-FFF2-40B4-BE49-F238E27FC236}">
                    <a16:creationId xmlns:a16="http://schemas.microsoft.com/office/drawing/2014/main" id="{975B59EC-66DE-44A1-9964-BC2FB87C9458}"/>
                  </a:ext>
                </a:extLst>
              </p:cNvPr>
              <p:cNvSpPr/>
              <p:nvPr/>
            </p:nvSpPr>
            <p:spPr>
              <a:xfrm>
                <a:off x="8451401" y="4747323"/>
                <a:ext cx="18071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80=−37,5+</m:t>
                      </m:r>
                      <m:r>
                        <a:rPr lang="nl-NL" b="0" i="1" smtClean="0">
                          <a:latin typeface="Cambria Math" panose="02040503050406030204" pitchFamily="18" charset="0"/>
                        </a:rPr>
                        <m:t>𝑏</m:t>
                      </m:r>
                    </m:oMath>
                  </m:oMathPara>
                </a14:m>
                <a:endParaRPr lang="nl-BE" dirty="0"/>
              </a:p>
            </p:txBody>
          </p:sp>
        </mc:Choice>
        <mc:Fallback xmlns="">
          <p:sp>
            <p:nvSpPr>
              <p:cNvPr id="22" name="Rechthoek 21">
                <a:extLst>
                  <a:ext uri="{FF2B5EF4-FFF2-40B4-BE49-F238E27FC236}">
                    <a16:creationId xmlns:a16="http://schemas.microsoft.com/office/drawing/2014/main" id="{975B59EC-66DE-44A1-9964-BC2FB87C9458}"/>
                  </a:ext>
                </a:extLst>
              </p:cNvPr>
              <p:cNvSpPr>
                <a:spLocks noRot="1" noChangeAspect="1" noMove="1" noResize="1" noEditPoints="1" noAdjustHandles="1" noChangeArrowheads="1" noChangeShapeType="1" noTextEdit="1"/>
              </p:cNvSpPr>
              <p:nvPr/>
            </p:nvSpPr>
            <p:spPr>
              <a:xfrm>
                <a:off x="8451401" y="4747323"/>
                <a:ext cx="1807161" cy="369332"/>
              </a:xfrm>
              <a:prstGeom prst="rect">
                <a:avLst/>
              </a:prstGeom>
              <a:blipFill>
                <a:blip r:embed="rId7"/>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3" name="Rechthoek 22">
                <a:extLst>
                  <a:ext uri="{FF2B5EF4-FFF2-40B4-BE49-F238E27FC236}">
                    <a16:creationId xmlns:a16="http://schemas.microsoft.com/office/drawing/2014/main" id="{DF502743-D302-4884-82A6-E9995A0FA92B}"/>
                  </a:ext>
                </a:extLst>
              </p:cNvPr>
              <p:cNvSpPr/>
              <p:nvPr/>
            </p:nvSpPr>
            <p:spPr>
              <a:xfrm>
                <a:off x="8163541" y="5186168"/>
                <a:ext cx="12300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117,5=</m:t>
                      </m:r>
                      <m:r>
                        <a:rPr lang="nl-NL" b="0" i="1" smtClean="0">
                          <a:latin typeface="Cambria Math" panose="02040503050406030204" pitchFamily="18" charset="0"/>
                        </a:rPr>
                        <m:t>𝑏</m:t>
                      </m:r>
                    </m:oMath>
                  </m:oMathPara>
                </a14:m>
                <a:endParaRPr lang="nl-BE" dirty="0"/>
              </a:p>
            </p:txBody>
          </p:sp>
        </mc:Choice>
        <mc:Fallback xmlns="">
          <p:sp>
            <p:nvSpPr>
              <p:cNvPr id="23" name="Rechthoek 22">
                <a:extLst>
                  <a:ext uri="{FF2B5EF4-FFF2-40B4-BE49-F238E27FC236}">
                    <a16:creationId xmlns:a16="http://schemas.microsoft.com/office/drawing/2014/main" id="{DF502743-D302-4884-82A6-E9995A0FA92B}"/>
                  </a:ext>
                </a:extLst>
              </p:cNvPr>
              <p:cNvSpPr>
                <a:spLocks noRot="1" noChangeAspect="1" noMove="1" noResize="1" noEditPoints="1" noAdjustHandles="1" noChangeArrowheads="1" noChangeShapeType="1" noTextEdit="1"/>
              </p:cNvSpPr>
              <p:nvPr/>
            </p:nvSpPr>
            <p:spPr>
              <a:xfrm>
                <a:off x="8163541" y="5186168"/>
                <a:ext cx="1230080" cy="369332"/>
              </a:xfrm>
              <a:prstGeom prst="rect">
                <a:avLst/>
              </a:prstGeom>
              <a:blipFill>
                <a:blip r:embed="rId8"/>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4" name="Tekstvak 23">
                <a:extLst>
                  <a:ext uri="{FF2B5EF4-FFF2-40B4-BE49-F238E27FC236}">
                    <a16:creationId xmlns:a16="http://schemas.microsoft.com/office/drawing/2014/main" id="{03310E5C-7493-4E12-9210-20797679E757}"/>
                  </a:ext>
                </a:extLst>
              </p:cNvPr>
              <p:cNvSpPr txBox="1"/>
              <p:nvPr/>
            </p:nvSpPr>
            <p:spPr>
              <a:xfrm>
                <a:off x="6753576" y="5526198"/>
                <a:ext cx="1833579" cy="524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𝑃</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5</m:t>
                          </m:r>
                        </m:num>
                        <m:den>
                          <m:r>
                            <a:rPr lang="nl-NL" b="0" i="1" smtClean="0">
                              <a:latin typeface="Cambria Math" panose="02040503050406030204" pitchFamily="18" charset="0"/>
                            </a:rPr>
                            <m:t>4</m:t>
                          </m:r>
                        </m:den>
                      </m:f>
                      <m:r>
                        <a:rPr lang="nl-NL" b="0" i="1" smtClean="0">
                          <a:latin typeface="Cambria Math" panose="02040503050406030204" pitchFamily="18" charset="0"/>
                        </a:rPr>
                        <m:t>𝑙</m:t>
                      </m:r>
                      <m:r>
                        <a:rPr lang="nl-NL" b="0" i="1" smtClean="0">
                          <a:latin typeface="Cambria Math" panose="02040503050406030204" pitchFamily="18" charset="0"/>
                        </a:rPr>
                        <m:t>+117,5</m:t>
                      </m:r>
                    </m:oMath>
                  </m:oMathPara>
                </a14:m>
                <a:endParaRPr lang="nl-BE" dirty="0"/>
              </a:p>
            </p:txBody>
          </p:sp>
        </mc:Choice>
        <mc:Fallback xmlns="">
          <p:sp>
            <p:nvSpPr>
              <p:cNvPr id="24" name="Tekstvak 23">
                <a:extLst>
                  <a:ext uri="{FF2B5EF4-FFF2-40B4-BE49-F238E27FC236}">
                    <a16:creationId xmlns:a16="http://schemas.microsoft.com/office/drawing/2014/main" id="{03310E5C-7493-4E12-9210-20797679E757}"/>
                  </a:ext>
                </a:extLst>
              </p:cNvPr>
              <p:cNvSpPr txBox="1">
                <a:spLocks noRot="1" noChangeAspect="1" noMove="1" noResize="1" noEditPoints="1" noAdjustHandles="1" noChangeArrowheads="1" noChangeShapeType="1" noTextEdit="1"/>
              </p:cNvSpPr>
              <p:nvPr/>
            </p:nvSpPr>
            <p:spPr>
              <a:xfrm>
                <a:off x="6753576" y="5526198"/>
                <a:ext cx="1833579" cy="524182"/>
              </a:xfrm>
              <a:prstGeom prst="rect">
                <a:avLst/>
              </a:prstGeom>
              <a:blipFill>
                <a:blip r:embed="rId9"/>
                <a:stretch>
                  <a:fillRect/>
                </a:stretch>
              </a:blipFill>
            </p:spPr>
            <p:txBody>
              <a:bodyPr/>
              <a:lstStyle/>
              <a:p>
                <a:r>
                  <a:rPr lang="nl-BE">
                    <a:noFill/>
                  </a:rPr>
                  <a:t> </a:t>
                </a:r>
              </a:p>
            </p:txBody>
          </p:sp>
        </mc:Fallback>
      </mc:AlternateContent>
    </p:spTree>
    <p:extLst>
      <p:ext uri="{BB962C8B-B14F-4D97-AF65-F5344CB8AC3E}">
        <p14:creationId xmlns:p14="http://schemas.microsoft.com/office/powerpoint/2010/main" val="403562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P spid="18" grpId="0"/>
      <p:bldP spid="19" grpId="0"/>
      <p:bldP spid="20" grpId="0" animBg="1"/>
      <p:bldP spid="21" grpId="0"/>
      <p:bldP spid="22" grpId="0"/>
      <p:bldP spid="23" grpId="0"/>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CB7C607-AFD9-4C9E-9547-F212346CFDA7}"/>
              </a:ext>
            </a:extLst>
          </p:cNvPr>
          <p:cNvPicPr>
            <a:picLocks noChangeAspect="1"/>
          </p:cNvPicPr>
          <p:nvPr/>
        </p:nvPicPr>
        <p:blipFill>
          <a:blip r:embed="rId2"/>
          <a:stretch>
            <a:fillRect/>
          </a:stretch>
        </p:blipFill>
        <p:spPr>
          <a:xfrm>
            <a:off x="168675" y="150920"/>
            <a:ext cx="6019800" cy="3086100"/>
          </a:xfrm>
          <a:prstGeom prst="rect">
            <a:avLst/>
          </a:prstGeom>
        </p:spPr>
      </p:pic>
      <p:pic>
        <p:nvPicPr>
          <p:cNvPr id="3" name="Afbeelding 2">
            <a:extLst>
              <a:ext uri="{FF2B5EF4-FFF2-40B4-BE49-F238E27FC236}">
                <a16:creationId xmlns:a16="http://schemas.microsoft.com/office/drawing/2014/main" id="{AA91B068-2805-42A5-81F7-D8722850E8DC}"/>
              </a:ext>
            </a:extLst>
          </p:cNvPr>
          <p:cNvPicPr>
            <a:picLocks noChangeAspect="1"/>
          </p:cNvPicPr>
          <p:nvPr/>
        </p:nvPicPr>
        <p:blipFill rotWithShape="1">
          <a:blip r:embed="rId3"/>
          <a:srcRect t="41520"/>
          <a:stretch/>
        </p:blipFill>
        <p:spPr>
          <a:xfrm>
            <a:off x="5943600" y="150920"/>
            <a:ext cx="6248400" cy="3999390"/>
          </a:xfrm>
          <a:prstGeom prst="rect">
            <a:avLst/>
          </a:prstGeom>
        </p:spPr>
      </p:pic>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123BA1D3-05F4-45F9-9787-88BE09DB0BBC}"/>
                  </a:ext>
                </a:extLst>
              </p:cNvPr>
              <p:cNvSpPr txBox="1"/>
              <p:nvPr/>
            </p:nvSpPr>
            <p:spPr>
              <a:xfrm>
                <a:off x="690127" y="3358890"/>
                <a:ext cx="1833579" cy="524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𝑃</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5</m:t>
                          </m:r>
                        </m:num>
                        <m:den>
                          <m:r>
                            <a:rPr lang="nl-NL" b="0" i="1" smtClean="0">
                              <a:latin typeface="Cambria Math" panose="02040503050406030204" pitchFamily="18" charset="0"/>
                            </a:rPr>
                            <m:t>4</m:t>
                          </m:r>
                        </m:den>
                      </m:f>
                      <m:r>
                        <a:rPr lang="nl-NL" b="0" i="1" smtClean="0">
                          <a:latin typeface="Cambria Math" panose="02040503050406030204" pitchFamily="18" charset="0"/>
                        </a:rPr>
                        <m:t>𝑙</m:t>
                      </m:r>
                      <m:r>
                        <a:rPr lang="nl-NL" b="0" i="1" smtClean="0">
                          <a:latin typeface="Cambria Math" panose="02040503050406030204" pitchFamily="18" charset="0"/>
                        </a:rPr>
                        <m:t>+117,5</m:t>
                      </m:r>
                    </m:oMath>
                  </m:oMathPara>
                </a14:m>
                <a:endParaRPr lang="nl-BE" dirty="0"/>
              </a:p>
            </p:txBody>
          </p:sp>
        </mc:Choice>
        <mc:Fallback xmlns="">
          <p:sp>
            <p:nvSpPr>
              <p:cNvPr id="4" name="Tekstvak 3">
                <a:extLst>
                  <a:ext uri="{FF2B5EF4-FFF2-40B4-BE49-F238E27FC236}">
                    <a16:creationId xmlns:a16="http://schemas.microsoft.com/office/drawing/2014/main" id="{123BA1D3-05F4-45F9-9787-88BE09DB0BBC}"/>
                  </a:ext>
                </a:extLst>
              </p:cNvPr>
              <p:cNvSpPr txBox="1">
                <a:spLocks noRot="1" noChangeAspect="1" noMove="1" noResize="1" noEditPoints="1" noAdjustHandles="1" noChangeArrowheads="1" noChangeShapeType="1" noTextEdit="1"/>
              </p:cNvSpPr>
              <p:nvPr/>
            </p:nvSpPr>
            <p:spPr>
              <a:xfrm>
                <a:off x="690127" y="3358890"/>
                <a:ext cx="1833579" cy="524182"/>
              </a:xfrm>
              <a:prstGeom prst="rect">
                <a:avLst/>
              </a:prstGeom>
              <a:blipFill>
                <a:blip r:embed="rId4"/>
                <a:stretch>
                  <a:fillRect/>
                </a:stretch>
              </a:blipFill>
            </p:spPr>
            <p:txBody>
              <a:bodyPr/>
              <a:lstStyle/>
              <a:p>
                <a:r>
                  <a:rPr lang="nl-BE">
                    <a:noFill/>
                  </a:rPr>
                  <a:t> </a:t>
                </a:r>
              </a:p>
            </p:txBody>
          </p:sp>
        </mc:Fallback>
      </mc:AlternateContent>
      <p:cxnSp>
        <p:nvCxnSpPr>
          <p:cNvPr id="5" name="Rechte verbindingslijn 4">
            <a:extLst>
              <a:ext uri="{FF2B5EF4-FFF2-40B4-BE49-F238E27FC236}">
                <a16:creationId xmlns:a16="http://schemas.microsoft.com/office/drawing/2014/main" id="{3D9EFB51-D798-44DF-9B0C-014B5C6A0442}"/>
              </a:ext>
            </a:extLst>
          </p:cNvPr>
          <p:cNvCxnSpPr>
            <a:cxnSpLocks/>
          </p:cNvCxnSpPr>
          <p:nvPr/>
        </p:nvCxnSpPr>
        <p:spPr>
          <a:xfrm>
            <a:off x="6604985" y="772358"/>
            <a:ext cx="982460"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6" name="Rechte verbindingslijn 5">
            <a:extLst>
              <a:ext uri="{FF2B5EF4-FFF2-40B4-BE49-F238E27FC236}">
                <a16:creationId xmlns:a16="http://schemas.microsoft.com/office/drawing/2014/main" id="{68ADAD04-296E-4549-94FF-A6365596CA6F}"/>
              </a:ext>
            </a:extLst>
          </p:cNvPr>
          <p:cNvCxnSpPr>
            <a:cxnSpLocks/>
          </p:cNvCxnSpPr>
          <p:nvPr/>
        </p:nvCxnSpPr>
        <p:spPr>
          <a:xfrm>
            <a:off x="7599885" y="754602"/>
            <a:ext cx="0" cy="2674398"/>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10" name="Rechte verbindingslijn 9">
            <a:extLst>
              <a:ext uri="{FF2B5EF4-FFF2-40B4-BE49-F238E27FC236}">
                <a16:creationId xmlns:a16="http://schemas.microsoft.com/office/drawing/2014/main" id="{5B926B0B-0B00-4FF0-8CC9-FE4A254D152A}"/>
              </a:ext>
            </a:extLst>
          </p:cNvPr>
          <p:cNvCxnSpPr>
            <a:cxnSpLocks/>
          </p:cNvCxnSpPr>
          <p:nvPr/>
        </p:nvCxnSpPr>
        <p:spPr>
          <a:xfrm>
            <a:off x="6471821" y="1359764"/>
            <a:ext cx="1133380" cy="0"/>
          </a:xfrm>
          <a:prstGeom prst="line">
            <a:avLst/>
          </a:prstGeom>
          <a:ln>
            <a:prstDash val="dash"/>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219B3F3F-7111-4616-94CC-5214991B453D}"/>
                  </a:ext>
                </a:extLst>
              </p:cNvPr>
              <p:cNvSpPr txBox="1"/>
              <p:nvPr/>
            </p:nvSpPr>
            <p:spPr>
              <a:xfrm>
                <a:off x="690127" y="4004942"/>
                <a:ext cx="2103974" cy="524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𝑃</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5</m:t>
                          </m:r>
                        </m:num>
                        <m:den>
                          <m:r>
                            <a:rPr lang="nl-NL" b="0" i="1" smtClean="0">
                              <a:latin typeface="Cambria Math" panose="02040503050406030204" pitchFamily="18" charset="0"/>
                            </a:rPr>
                            <m:t>4</m:t>
                          </m:r>
                        </m:den>
                      </m:f>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17+117,5</m:t>
                      </m:r>
                    </m:oMath>
                  </m:oMathPara>
                </a14:m>
                <a:endParaRPr lang="nl-BE" dirty="0"/>
              </a:p>
            </p:txBody>
          </p:sp>
        </mc:Choice>
        <mc:Fallback xmlns="">
          <p:sp>
            <p:nvSpPr>
              <p:cNvPr id="11" name="Tekstvak 10">
                <a:extLst>
                  <a:ext uri="{FF2B5EF4-FFF2-40B4-BE49-F238E27FC236}">
                    <a16:creationId xmlns:a16="http://schemas.microsoft.com/office/drawing/2014/main" id="{219B3F3F-7111-4616-94CC-5214991B453D}"/>
                  </a:ext>
                </a:extLst>
              </p:cNvPr>
              <p:cNvSpPr txBox="1">
                <a:spLocks noRot="1" noChangeAspect="1" noMove="1" noResize="1" noEditPoints="1" noAdjustHandles="1" noChangeArrowheads="1" noChangeShapeType="1" noTextEdit="1"/>
              </p:cNvSpPr>
              <p:nvPr/>
            </p:nvSpPr>
            <p:spPr>
              <a:xfrm>
                <a:off x="690127" y="4004942"/>
                <a:ext cx="2103974" cy="524182"/>
              </a:xfrm>
              <a:prstGeom prst="rect">
                <a:avLst/>
              </a:prstGeom>
              <a:blipFill>
                <a:blip r:embed="rId5"/>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3773321B-0816-4332-99B3-071EF7E244F5}"/>
                  </a:ext>
                </a:extLst>
              </p:cNvPr>
              <p:cNvSpPr txBox="1"/>
              <p:nvPr/>
            </p:nvSpPr>
            <p:spPr>
              <a:xfrm>
                <a:off x="690127" y="4623456"/>
                <a:ext cx="10636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𝑃</m:t>
                      </m:r>
                      <m:r>
                        <a:rPr lang="nl-NL" b="0" i="1" smtClean="0">
                          <a:latin typeface="Cambria Math" panose="02040503050406030204" pitchFamily="18" charset="0"/>
                        </a:rPr>
                        <m:t>=96,25</m:t>
                      </m:r>
                    </m:oMath>
                  </m:oMathPara>
                </a14:m>
                <a:endParaRPr lang="nl-BE" dirty="0"/>
              </a:p>
            </p:txBody>
          </p:sp>
        </mc:Choice>
        <mc:Fallback xmlns="">
          <p:sp>
            <p:nvSpPr>
              <p:cNvPr id="12" name="Tekstvak 11">
                <a:extLst>
                  <a:ext uri="{FF2B5EF4-FFF2-40B4-BE49-F238E27FC236}">
                    <a16:creationId xmlns:a16="http://schemas.microsoft.com/office/drawing/2014/main" id="{3773321B-0816-4332-99B3-071EF7E244F5}"/>
                  </a:ext>
                </a:extLst>
              </p:cNvPr>
              <p:cNvSpPr txBox="1">
                <a:spLocks noRot="1" noChangeAspect="1" noMove="1" noResize="1" noEditPoints="1" noAdjustHandles="1" noChangeArrowheads="1" noChangeShapeType="1" noTextEdit="1"/>
              </p:cNvSpPr>
              <p:nvPr/>
            </p:nvSpPr>
            <p:spPr>
              <a:xfrm>
                <a:off x="690127" y="4623456"/>
                <a:ext cx="1063625" cy="276999"/>
              </a:xfrm>
              <a:prstGeom prst="rect">
                <a:avLst/>
              </a:prstGeom>
              <a:blipFill>
                <a:blip r:embed="rId6"/>
                <a:stretch>
                  <a:fillRect l="-4571" r="-5143" b="-6522"/>
                </a:stretch>
              </a:blipFill>
            </p:spPr>
            <p:txBody>
              <a:bodyPr/>
              <a:lstStyle/>
              <a:p>
                <a:r>
                  <a:rPr lang="nl-BE">
                    <a:noFill/>
                  </a:rPr>
                  <a:t> </a:t>
                </a:r>
              </a:p>
            </p:txBody>
          </p:sp>
        </mc:Fallback>
      </mc:AlternateContent>
      <p:sp>
        <p:nvSpPr>
          <p:cNvPr id="13" name="Tekstvak 12">
            <a:extLst>
              <a:ext uri="{FF2B5EF4-FFF2-40B4-BE49-F238E27FC236}">
                <a16:creationId xmlns:a16="http://schemas.microsoft.com/office/drawing/2014/main" id="{09710515-DB46-43BD-B17B-713C56C1C1AA}"/>
              </a:ext>
            </a:extLst>
          </p:cNvPr>
          <p:cNvSpPr txBox="1"/>
          <p:nvPr/>
        </p:nvSpPr>
        <p:spPr>
          <a:xfrm>
            <a:off x="690127" y="5112380"/>
            <a:ext cx="7288567" cy="369332"/>
          </a:xfrm>
          <a:prstGeom prst="rect">
            <a:avLst/>
          </a:prstGeom>
          <a:noFill/>
        </p:spPr>
        <p:txBody>
          <a:bodyPr wrap="square" rtlCol="0">
            <a:spAutoFit/>
          </a:bodyPr>
          <a:lstStyle/>
          <a:p>
            <a:r>
              <a:rPr lang="nl-NL" dirty="0"/>
              <a:t>Volgens de trendlijn is het percentage met versta-problemen: 3,75%</a:t>
            </a:r>
            <a:endParaRPr lang="nl-BE" dirty="0"/>
          </a:p>
        </p:txBody>
      </p:sp>
      <p:sp>
        <p:nvSpPr>
          <p:cNvPr id="14" name="Tekstvak 13">
            <a:extLst>
              <a:ext uri="{FF2B5EF4-FFF2-40B4-BE49-F238E27FC236}">
                <a16:creationId xmlns:a16="http://schemas.microsoft.com/office/drawing/2014/main" id="{96060E71-B77D-4C3E-8940-CDD4AA4F9232}"/>
              </a:ext>
            </a:extLst>
          </p:cNvPr>
          <p:cNvSpPr txBox="1"/>
          <p:nvPr/>
        </p:nvSpPr>
        <p:spPr>
          <a:xfrm>
            <a:off x="5965793" y="1170949"/>
            <a:ext cx="1313896" cy="369332"/>
          </a:xfrm>
          <a:prstGeom prst="rect">
            <a:avLst/>
          </a:prstGeom>
          <a:noFill/>
        </p:spPr>
        <p:txBody>
          <a:bodyPr wrap="square" rtlCol="0">
            <a:spAutoFit/>
          </a:bodyPr>
          <a:lstStyle/>
          <a:p>
            <a:r>
              <a:rPr lang="nl-NL" dirty="0"/>
              <a:t>75%</a:t>
            </a:r>
            <a:endParaRPr lang="nl-BE" dirty="0"/>
          </a:p>
        </p:txBody>
      </p:sp>
      <p:sp>
        <p:nvSpPr>
          <p:cNvPr id="16" name="Tekstvak 15">
            <a:extLst>
              <a:ext uri="{FF2B5EF4-FFF2-40B4-BE49-F238E27FC236}">
                <a16:creationId xmlns:a16="http://schemas.microsoft.com/office/drawing/2014/main" id="{68985CFC-A192-4210-A4AD-5AACCC4428AE}"/>
              </a:ext>
            </a:extLst>
          </p:cNvPr>
          <p:cNvSpPr txBox="1"/>
          <p:nvPr/>
        </p:nvSpPr>
        <p:spPr>
          <a:xfrm>
            <a:off x="690127" y="5447708"/>
            <a:ext cx="7288567" cy="369332"/>
          </a:xfrm>
          <a:prstGeom prst="rect">
            <a:avLst/>
          </a:prstGeom>
          <a:noFill/>
        </p:spPr>
        <p:txBody>
          <a:bodyPr wrap="square" rtlCol="0">
            <a:spAutoFit/>
          </a:bodyPr>
          <a:lstStyle/>
          <a:p>
            <a:r>
              <a:rPr lang="nl-NL" dirty="0"/>
              <a:t>Volgens de grafiek is het percentage met versta-problemen: 25%</a:t>
            </a:r>
            <a:endParaRPr lang="nl-BE" dirty="0"/>
          </a:p>
        </p:txBody>
      </p:sp>
      <mc:AlternateContent xmlns:mc="http://schemas.openxmlformats.org/markup-compatibility/2006" xmlns:a14="http://schemas.microsoft.com/office/drawing/2010/main">
        <mc:Choice Requires="a14">
          <p:sp>
            <p:nvSpPr>
              <p:cNvPr id="19" name="Tekstvak 18">
                <a:extLst>
                  <a:ext uri="{FF2B5EF4-FFF2-40B4-BE49-F238E27FC236}">
                    <a16:creationId xmlns:a16="http://schemas.microsoft.com/office/drawing/2014/main" id="{3E8785E4-9C36-44F4-BA8A-2DE3875020AE}"/>
                  </a:ext>
                </a:extLst>
              </p:cNvPr>
              <p:cNvSpPr txBox="1"/>
              <p:nvPr/>
            </p:nvSpPr>
            <p:spPr>
              <a:xfrm>
                <a:off x="690127" y="6013868"/>
                <a:ext cx="3271858" cy="5552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𝐻𝑒𝑡</m:t>
                      </m:r>
                      <m:r>
                        <a:rPr lang="nl-NL" b="0" i="1" smtClean="0">
                          <a:latin typeface="Cambria Math" panose="02040503050406030204" pitchFamily="18" charset="0"/>
                        </a:rPr>
                        <m:t> </m:t>
                      </m:r>
                      <m:r>
                        <a:rPr lang="nl-NL" b="0" i="1" smtClean="0">
                          <a:latin typeface="Cambria Math" panose="02040503050406030204" pitchFamily="18" charset="0"/>
                        </a:rPr>
                        <m:t>𝑔𝑒𝑡𝑎𝑙</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25</m:t>
                          </m:r>
                        </m:num>
                        <m:den>
                          <m:r>
                            <a:rPr lang="nl-NL" b="0" i="1" smtClean="0">
                              <a:latin typeface="Cambria Math" panose="02040503050406030204" pitchFamily="18" charset="0"/>
                            </a:rPr>
                            <m:t>3,75</m:t>
                          </m:r>
                        </m:den>
                      </m:f>
                      <m:r>
                        <a:rPr lang="nl-NL" b="0" i="0" smtClean="0">
                          <a:latin typeface="Cambria Math" panose="02040503050406030204" pitchFamily="18" charset="0"/>
                        </a:rPr>
                        <m:t>=6,666…</m:t>
                      </m:r>
                      <m:r>
                        <a:rPr lang="nl-NL" b="0" i="1" smtClean="0">
                          <a:latin typeface="Cambria Math" panose="02040503050406030204" pitchFamily="18" charset="0"/>
                          <a:ea typeface="Cambria Math" panose="02040503050406030204" pitchFamily="18" charset="0"/>
                        </a:rPr>
                        <m:t>≈7</m:t>
                      </m:r>
                    </m:oMath>
                  </m:oMathPara>
                </a14:m>
                <a:endParaRPr lang="nl-BE" dirty="0"/>
              </a:p>
            </p:txBody>
          </p:sp>
        </mc:Choice>
        <mc:Fallback xmlns="">
          <p:sp>
            <p:nvSpPr>
              <p:cNvPr id="19" name="Tekstvak 18">
                <a:extLst>
                  <a:ext uri="{FF2B5EF4-FFF2-40B4-BE49-F238E27FC236}">
                    <a16:creationId xmlns:a16="http://schemas.microsoft.com/office/drawing/2014/main" id="{3E8785E4-9C36-44F4-BA8A-2DE3875020AE}"/>
                  </a:ext>
                </a:extLst>
              </p:cNvPr>
              <p:cNvSpPr txBox="1">
                <a:spLocks noRot="1" noChangeAspect="1" noMove="1" noResize="1" noEditPoints="1" noAdjustHandles="1" noChangeArrowheads="1" noChangeShapeType="1" noTextEdit="1"/>
              </p:cNvSpPr>
              <p:nvPr/>
            </p:nvSpPr>
            <p:spPr>
              <a:xfrm>
                <a:off x="690127" y="6013868"/>
                <a:ext cx="3271858" cy="555280"/>
              </a:xfrm>
              <a:prstGeom prst="rect">
                <a:avLst/>
              </a:prstGeom>
              <a:blipFill>
                <a:blip r:embed="rId7"/>
                <a:stretch>
                  <a:fillRect/>
                </a:stretch>
              </a:blipFill>
            </p:spPr>
            <p:txBody>
              <a:bodyPr/>
              <a:lstStyle/>
              <a:p>
                <a:r>
                  <a:rPr lang="nl-BE">
                    <a:noFill/>
                  </a:rPr>
                  <a:t> </a:t>
                </a:r>
              </a:p>
            </p:txBody>
          </p:sp>
        </mc:Fallback>
      </mc:AlternateContent>
    </p:spTree>
    <p:extLst>
      <p:ext uri="{BB962C8B-B14F-4D97-AF65-F5344CB8AC3E}">
        <p14:creationId xmlns:p14="http://schemas.microsoft.com/office/powerpoint/2010/main" val="36180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4" grpId="0"/>
      <p:bldP spid="16"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F44D0DC-3524-47E8-8866-B1D5AF0082B3}"/>
              </a:ext>
            </a:extLst>
          </p:cNvPr>
          <p:cNvPicPr>
            <a:picLocks noChangeAspect="1"/>
          </p:cNvPicPr>
          <p:nvPr/>
        </p:nvPicPr>
        <p:blipFill>
          <a:blip r:embed="rId2"/>
          <a:stretch>
            <a:fillRect/>
          </a:stretch>
        </p:blipFill>
        <p:spPr>
          <a:xfrm>
            <a:off x="87897" y="131315"/>
            <a:ext cx="8429625" cy="4038600"/>
          </a:xfrm>
          <a:prstGeom prst="rect">
            <a:avLst/>
          </a:prstGeom>
        </p:spPr>
      </p:pic>
      <mc:AlternateContent xmlns:mc="http://schemas.openxmlformats.org/markup-compatibility/2006" xmlns:a14="http://schemas.microsoft.com/office/drawing/2010/main">
        <mc:Choice Requires="a14">
          <p:sp>
            <p:nvSpPr>
              <p:cNvPr id="3" name="Tekstvak 2">
                <a:extLst>
                  <a:ext uri="{FF2B5EF4-FFF2-40B4-BE49-F238E27FC236}">
                    <a16:creationId xmlns:a16="http://schemas.microsoft.com/office/drawing/2014/main" id="{233985A5-1BBC-454D-90F8-685F6BEFD1DE}"/>
                  </a:ext>
                </a:extLst>
              </p:cNvPr>
              <p:cNvSpPr txBox="1"/>
              <p:nvPr/>
            </p:nvSpPr>
            <p:spPr>
              <a:xfrm>
                <a:off x="687275" y="4305670"/>
                <a:ext cx="54087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𝑂𝑝</m:t>
                      </m:r>
                      <m:r>
                        <a:rPr lang="nl-NL" b="0" i="1" smtClean="0">
                          <a:latin typeface="Cambria Math" panose="02040503050406030204" pitchFamily="18" charset="0"/>
                        </a:rPr>
                        <m:t> 42 </m:t>
                      </m:r>
                      <m:r>
                        <a:rPr lang="nl-NL" b="0" i="1" smtClean="0">
                          <a:latin typeface="Cambria Math" panose="02040503050406030204" pitchFamily="18" charset="0"/>
                        </a:rPr>
                        <m:t>𝑗𝑎𝑎𝑟</m:t>
                      </m:r>
                      <m:r>
                        <a:rPr lang="nl-NL" b="0" i="1" smtClean="0">
                          <a:latin typeface="Cambria Math" panose="02040503050406030204" pitchFamily="18" charset="0"/>
                        </a:rPr>
                        <m:t> </m:t>
                      </m:r>
                      <m:r>
                        <a:rPr lang="nl-NL" b="0" i="1" smtClean="0">
                          <a:latin typeface="Cambria Math" panose="02040503050406030204" pitchFamily="18" charset="0"/>
                        </a:rPr>
                        <m:t>𝑖𝑠</m:t>
                      </m:r>
                      <m:r>
                        <a:rPr lang="nl-NL" b="0" i="1" smtClean="0">
                          <a:latin typeface="Cambria Math" panose="02040503050406030204" pitchFamily="18" charset="0"/>
                        </a:rPr>
                        <m:t> </m:t>
                      </m:r>
                      <m:r>
                        <a:rPr lang="nl-NL" b="0" i="1" smtClean="0">
                          <a:latin typeface="Cambria Math" panose="02040503050406030204" pitchFamily="18" charset="0"/>
                        </a:rPr>
                        <m:t>h𝑒𝑡</m:t>
                      </m:r>
                      <m:r>
                        <a:rPr lang="nl-NL" b="0" i="1" smtClean="0">
                          <a:latin typeface="Cambria Math" panose="02040503050406030204" pitchFamily="18" charset="0"/>
                        </a:rPr>
                        <m:t> </m:t>
                      </m:r>
                      <m:r>
                        <a:rPr lang="nl-NL" b="0" i="1" smtClean="0">
                          <a:latin typeface="Cambria Math" panose="02040503050406030204" pitchFamily="18" charset="0"/>
                        </a:rPr>
                        <m:t>𝑎𝑎𝑛𝑡𝑎𝑙</m:t>
                      </m:r>
                      <m:r>
                        <a:rPr lang="nl-NL" b="0" i="1" smtClean="0">
                          <a:latin typeface="Cambria Math" panose="02040503050406030204" pitchFamily="18" charset="0"/>
                        </a:rPr>
                        <m:t> </m:t>
                      </m:r>
                      <m:r>
                        <a:rPr lang="nl-NL" b="0" i="1" smtClean="0">
                          <a:latin typeface="Cambria Math" panose="02040503050406030204" pitchFamily="18" charset="0"/>
                        </a:rPr>
                        <m:t>𝑡𝑜𝑒𝑔𝑒𝑛𝑜𝑚𝑒𝑛</m:t>
                      </m:r>
                      <m:r>
                        <a:rPr lang="nl-NL" b="0" i="1" smtClean="0">
                          <a:latin typeface="Cambria Math" panose="02040503050406030204" pitchFamily="18" charset="0"/>
                        </a:rPr>
                        <m:t> </m:t>
                      </m:r>
                      <m:r>
                        <a:rPr lang="nl-NL" b="0" i="1" smtClean="0">
                          <a:latin typeface="Cambria Math" panose="02040503050406030204" pitchFamily="18" charset="0"/>
                        </a:rPr>
                        <m:t>𝑚𝑒𝑡</m:t>
                      </m:r>
                      <m:r>
                        <a:rPr lang="nl-NL" b="0" i="1" smtClean="0">
                          <a:latin typeface="Cambria Math" panose="02040503050406030204" pitchFamily="18" charset="0"/>
                        </a:rPr>
                        <m:t> </m:t>
                      </m:r>
                      <m:r>
                        <a:rPr lang="nl-NL" b="0" i="1" smtClean="0">
                          <a:latin typeface="Cambria Math" panose="02040503050406030204" pitchFamily="18" charset="0"/>
                        </a:rPr>
                        <m:t>𝑓𝑎𝑐𝑡𝑜𝑟</m:t>
                      </m:r>
                      <m:r>
                        <a:rPr lang="nl-NL" b="0" i="1" smtClean="0">
                          <a:latin typeface="Cambria Math" panose="02040503050406030204" pitchFamily="18" charset="0"/>
                        </a:rPr>
                        <m:t> 9,6</m:t>
                      </m:r>
                    </m:oMath>
                  </m:oMathPara>
                </a14:m>
                <a:endParaRPr lang="nl-BE" dirty="0"/>
              </a:p>
            </p:txBody>
          </p:sp>
        </mc:Choice>
        <mc:Fallback xmlns="">
          <p:sp>
            <p:nvSpPr>
              <p:cNvPr id="3" name="Tekstvak 2">
                <a:extLst>
                  <a:ext uri="{FF2B5EF4-FFF2-40B4-BE49-F238E27FC236}">
                    <a16:creationId xmlns:a16="http://schemas.microsoft.com/office/drawing/2014/main" id="{233985A5-1BBC-454D-90F8-685F6BEFD1DE}"/>
                  </a:ext>
                </a:extLst>
              </p:cNvPr>
              <p:cNvSpPr txBox="1">
                <a:spLocks noRot="1" noChangeAspect="1" noMove="1" noResize="1" noEditPoints="1" noAdjustHandles="1" noChangeArrowheads="1" noChangeShapeType="1" noTextEdit="1"/>
              </p:cNvSpPr>
              <p:nvPr/>
            </p:nvSpPr>
            <p:spPr>
              <a:xfrm>
                <a:off x="687275" y="4305670"/>
                <a:ext cx="5408725" cy="276999"/>
              </a:xfrm>
              <a:prstGeom prst="rect">
                <a:avLst/>
              </a:prstGeom>
              <a:blipFill>
                <a:blip r:embed="rId3"/>
                <a:stretch>
                  <a:fillRect l="-1015" t="-2174" r="-564" b="-32609"/>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FD66E95A-FF4F-4A68-AEEF-61158E13BCBA}"/>
                  </a:ext>
                </a:extLst>
              </p:cNvPr>
              <p:cNvSpPr txBox="1"/>
              <p:nvPr/>
            </p:nvSpPr>
            <p:spPr>
              <a:xfrm>
                <a:off x="687275" y="4971495"/>
                <a:ext cx="1081450"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𝑔</m:t>
                          </m:r>
                        </m:e>
                        <m:sub>
                          <m:r>
                            <a:rPr lang="nl-NL" b="0" i="1" smtClean="0">
                              <a:latin typeface="Cambria Math" panose="02040503050406030204" pitchFamily="18" charset="0"/>
                            </a:rPr>
                            <m:t>42</m:t>
                          </m:r>
                          <m:r>
                            <a:rPr lang="nl-NL" b="0" i="1" smtClean="0">
                              <a:latin typeface="Cambria Math" panose="02040503050406030204" pitchFamily="18" charset="0"/>
                            </a:rPr>
                            <m:t>𝑗</m:t>
                          </m:r>
                        </m:sub>
                      </m:sSub>
                      <m:r>
                        <a:rPr lang="nl-NL" b="0" i="1" smtClean="0">
                          <a:latin typeface="Cambria Math" panose="02040503050406030204" pitchFamily="18" charset="0"/>
                        </a:rPr>
                        <m:t>=9,6</m:t>
                      </m:r>
                    </m:oMath>
                  </m:oMathPara>
                </a14:m>
                <a:endParaRPr lang="nl-BE" dirty="0"/>
              </a:p>
            </p:txBody>
          </p:sp>
        </mc:Choice>
        <mc:Fallback xmlns="">
          <p:sp>
            <p:nvSpPr>
              <p:cNvPr id="4" name="Tekstvak 3">
                <a:extLst>
                  <a:ext uri="{FF2B5EF4-FFF2-40B4-BE49-F238E27FC236}">
                    <a16:creationId xmlns:a16="http://schemas.microsoft.com/office/drawing/2014/main" id="{FD66E95A-FF4F-4A68-AEEF-61158E13BCBA}"/>
                  </a:ext>
                </a:extLst>
              </p:cNvPr>
              <p:cNvSpPr txBox="1">
                <a:spLocks noRot="1" noChangeAspect="1" noMove="1" noResize="1" noEditPoints="1" noAdjustHandles="1" noChangeArrowheads="1" noChangeShapeType="1" noTextEdit="1"/>
              </p:cNvSpPr>
              <p:nvPr/>
            </p:nvSpPr>
            <p:spPr>
              <a:xfrm>
                <a:off x="687275" y="4971495"/>
                <a:ext cx="1081450" cy="299313"/>
              </a:xfrm>
              <a:prstGeom prst="rect">
                <a:avLst/>
              </a:prstGeom>
              <a:blipFill>
                <a:blip r:embed="rId4"/>
                <a:stretch>
                  <a:fillRect l="-5085" r="-5085" b="-26531"/>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0D72024C-B08B-4F0B-99BD-81290E81376E}"/>
                  </a:ext>
                </a:extLst>
              </p:cNvPr>
              <p:cNvSpPr txBox="1"/>
              <p:nvPr/>
            </p:nvSpPr>
            <p:spPr>
              <a:xfrm>
                <a:off x="687275" y="5360321"/>
                <a:ext cx="2042675" cy="4296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𝑔</m:t>
                          </m:r>
                        </m:e>
                        <m:sub>
                          <m:r>
                            <a:rPr lang="nl-NL" b="0" i="1" smtClean="0">
                              <a:latin typeface="Cambria Math" panose="02040503050406030204" pitchFamily="18" charset="0"/>
                            </a:rPr>
                            <m:t>1</m:t>
                          </m:r>
                          <m:r>
                            <a:rPr lang="nl-NL" b="0" i="1" smtClean="0">
                              <a:latin typeface="Cambria Math" panose="02040503050406030204" pitchFamily="18" charset="0"/>
                            </a:rPr>
                            <m:t>𝑗</m:t>
                          </m:r>
                        </m:sub>
                      </m:sSub>
                      <m:r>
                        <a:rPr lang="nl-NL" b="0" i="1" smtClean="0">
                          <a:latin typeface="Cambria Math" panose="02040503050406030204" pitchFamily="18" charset="0"/>
                        </a:rPr>
                        <m:t>=</m:t>
                      </m:r>
                      <m:sSup>
                        <m:sSupPr>
                          <m:ctrlPr>
                            <a:rPr lang="nl-NL" b="0" i="1" smtClean="0">
                              <a:latin typeface="Cambria Math" panose="02040503050406030204" pitchFamily="18" charset="0"/>
                            </a:rPr>
                          </m:ctrlPr>
                        </m:sSupPr>
                        <m:e>
                          <m:r>
                            <a:rPr lang="nl-NL" b="0" i="1" smtClean="0">
                              <a:latin typeface="Cambria Math" panose="02040503050406030204" pitchFamily="18" charset="0"/>
                            </a:rPr>
                            <m:t>9,6</m:t>
                          </m:r>
                        </m:e>
                        <m:sup>
                          <m:f>
                            <m:fPr>
                              <m:ctrlPr>
                                <a:rPr lang="nl-NL" b="0" i="1" smtClean="0">
                                  <a:latin typeface="Cambria Math" panose="02040503050406030204" pitchFamily="18" charset="0"/>
                                </a:rPr>
                              </m:ctrlPr>
                            </m:fPr>
                            <m:num>
                              <m:r>
                                <a:rPr lang="nl-NL" b="0" i="0" smtClean="0">
                                  <a:latin typeface="Cambria Math" panose="02040503050406030204" pitchFamily="18" charset="0"/>
                                </a:rPr>
                                <m:t>1</m:t>
                              </m:r>
                            </m:num>
                            <m:den>
                              <m:r>
                                <a:rPr lang="nl-NL" b="0" i="0" smtClean="0">
                                  <a:latin typeface="Cambria Math" panose="02040503050406030204" pitchFamily="18" charset="0"/>
                                </a:rPr>
                                <m:t>42</m:t>
                              </m:r>
                            </m:den>
                          </m:f>
                        </m:sup>
                      </m:sSup>
                      <m:r>
                        <a:rPr lang="nl-NL">
                          <a:latin typeface="Cambria Math" panose="02040503050406030204" pitchFamily="18" charset="0"/>
                          <a:ea typeface="Cambria Math" panose="02040503050406030204" pitchFamily="18" charset="0"/>
                        </a:rPr>
                        <m:t>≈</m:t>
                      </m:r>
                      <m:r>
                        <a:rPr lang="nl-NL" b="0" i="0" smtClean="0">
                          <a:latin typeface="Cambria Math" panose="02040503050406030204" pitchFamily="18" charset="0"/>
                          <a:ea typeface="Cambria Math" panose="02040503050406030204" pitchFamily="18" charset="0"/>
                        </a:rPr>
                        <m:t>1,055</m:t>
                      </m:r>
                    </m:oMath>
                  </m:oMathPara>
                </a14:m>
                <a:endParaRPr lang="nl-BE" dirty="0"/>
              </a:p>
            </p:txBody>
          </p:sp>
        </mc:Choice>
        <mc:Fallback xmlns="">
          <p:sp>
            <p:nvSpPr>
              <p:cNvPr id="6" name="Tekstvak 5">
                <a:extLst>
                  <a:ext uri="{FF2B5EF4-FFF2-40B4-BE49-F238E27FC236}">
                    <a16:creationId xmlns:a16="http://schemas.microsoft.com/office/drawing/2014/main" id="{0D72024C-B08B-4F0B-99BD-81290E81376E}"/>
                  </a:ext>
                </a:extLst>
              </p:cNvPr>
              <p:cNvSpPr txBox="1">
                <a:spLocks noRot="1" noChangeAspect="1" noMove="1" noResize="1" noEditPoints="1" noAdjustHandles="1" noChangeArrowheads="1" noChangeShapeType="1" noTextEdit="1"/>
              </p:cNvSpPr>
              <p:nvPr/>
            </p:nvSpPr>
            <p:spPr>
              <a:xfrm>
                <a:off x="687275" y="5360321"/>
                <a:ext cx="2042675" cy="429605"/>
              </a:xfrm>
              <a:prstGeom prst="rect">
                <a:avLst/>
              </a:prstGeom>
              <a:blipFill>
                <a:blip r:embed="rId5"/>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B72FF8F6-63A0-4ED2-8D41-DA328BB93622}"/>
                  </a:ext>
                </a:extLst>
              </p:cNvPr>
              <p:cNvSpPr txBox="1"/>
              <p:nvPr/>
            </p:nvSpPr>
            <p:spPr>
              <a:xfrm>
                <a:off x="687275" y="6048460"/>
                <a:ext cx="356097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𝐺𝑟𝑜𝑒𝑖𝑝𝑒𝑟𝑐𝑒𝑛𝑡𝑎𝑔𝑒</m:t>
                      </m:r>
                      <m:r>
                        <a:rPr lang="nl-NL" b="0" i="1" smtClean="0">
                          <a:latin typeface="Cambria Math" panose="02040503050406030204" pitchFamily="18" charset="0"/>
                        </a:rPr>
                        <m:t> </m:t>
                      </m:r>
                      <m:r>
                        <a:rPr lang="nl-NL" b="0" i="1" smtClean="0">
                          <a:latin typeface="Cambria Math" panose="02040503050406030204" pitchFamily="18" charset="0"/>
                        </a:rPr>
                        <m:t>𝑝𝑒𝑟</m:t>
                      </m:r>
                      <m:r>
                        <a:rPr lang="nl-NL" b="0" i="1" smtClean="0">
                          <a:latin typeface="Cambria Math" panose="02040503050406030204" pitchFamily="18" charset="0"/>
                        </a:rPr>
                        <m:t> </m:t>
                      </m:r>
                      <m:r>
                        <a:rPr lang="nl-NL" b="0" i="1" smtClean="0">
                          <a:latin typeface="Cambria Math" panose="02040503050406030204" pitchFamily="18" charset="0"/>
                        </a:rPr>
                        <m:t>𝑗𝑎𝑎𝑟</m:t>
                      </m:r>
                      <m:r>
                        <a:rPr lang="nl-NL" b="0" i="1" smtClean="0">
                          <a:latin typeface="Cambria Math" panose="02040503050406030204" pitchFamily="18" charset="0"/>
                        </a:rPr>
                        <m:t> </m:t>
                      </m:r>
                      <m:r>
                        <a:rPr lang="nl-NL" b="0" i="1" smtClean="0">
                          <a:latin typeface="Cambria Math" panose="02040503050406030204" pitchFamily="18" charset="0"/>
                        </a:rPr>
                        <m:t>𝑖𝑠</m:t>
                      </m:r>
                      <m:r>
                        <a:rPr lang="nl-NL" b="0" i="1" smtClean="0">
                          <a:latin typeface="Cambria Math" panose="02040503050406030204" pitchFamily="18" charset="0"/>
                        </a:rPr>
                        <m:t> 5,5%.</m:t>
                      </m:r>
                    </m:oMath>
                  </m:oMathPara>
                </a14:m>
                <a:endParaRPr lang="nl-BE" dirty="0"/>
              </a:p>
            </p:txBody>
          </p:sp>
        </mc:Choice>
        <mc:Fallback xmlns="">
          <p:sp>
            <p:nvSpPr>
              <p:cNvPr id="7" name="Tekstvak 6">
                <a:extLst>
                  <a:ext uri="{FF2B5EF4-FFF2-40B4-BE49-F238E27FC236}">
                    <a16:creationId xmlns:a16="http://schemas.microsoft.com/office/drawing/2014/main" id="{B72FF8F6-63A0-4ED2-8D41-DA328BB93622}"/>
                  </a:ext>
                </a:extLst>
              </p:cNvPr>
              <p:cNvSpPr txBox="1">
                <a:spLocks noRot="1" noChangeAspect="1" noMove="1" noResize="1" noEditPoints="1" noAdjustHandles="1" noChangeArrowheads="1" noChangeShapeType="1" noTextEdit="1"/>
              </p:cNvSpPr>
              <p:nvPr/>
            </p:nvSpPr>
            <p:spPr>
              <a:xfrm>
                <a:off x="687275" y="6048460"/>
                <a:ext cx="3560975" cy="276999"/>
              </a:xfrm>
              <a:prstGeom prst="rect">
                <a:avLst/>
              </a:prstGeom>
              <a:blipFill>
                <a:blip r:embed="rId6"/>
                <a:stretch>
                  <a:fillRect l="-1884" t="-2174" r="-171" b="-32609"/>
                </a:stretch>
              </a:blipFill>
            </p:spPr>
            <p:txBody>
              <a:bodyPr/>
              <a:lstStyle/>
              <a:p>
                <a:r>
                  <a:rPr lang="nl-BE">
                    <a:noFill/>
                  </a:rPr>
                  <a:t> </a:t>
                </a:r>
              </a:p>
            </p:txBody>
          </p:sp>
        </mc:Fallback>
      </mc:AlternateContent>
    </p:spTree>
    <p:extLst>
      <p:ext uri="{BB962C8B-B14F-4D97-AF65-F5344CB8AC3E}">
        <p14:creationId xmlns:p14="http://schemas.microsoft.com/office/powerpoint/2010/main" val="384167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EDC0ECF-A419-411D-9728-A8FA85C9890B}"/>
              </a:ext>
            </a:extLst>
          </p:cNvPr>
          <p:cNvPicPr>
            <a:picLocks noChangeAspect="1"/>
          </p:cNvPicPr>
          <p:nvPr/>
        </p:nvPicPr>
        <p:blipFill>
          <a:blip r:embed="rId2"/>
          <a:stretch>
            <a:fillRect/>
          </a:stretch>
        </p:blipFill>
        <p:spPr>
          <a:xfrm>
            <a:off x="135082" y="115455"/>
            <a:ext cx="6324600" cy="2895600"/>
          </a:xfrm>
          <a:prstGeom prst="rect">
            <a:avLst/>
          </a:prstGeom>
        </p:spPr>
      </p:pic>
      <p:pic>
        <p:nvPicPr>
          <p:cNvPr id="5" name="Afbeelding 4">
            <a:extLst>
              <a:ext uri="{FF2B5EF4-FFF2-40B4-BE49-F238E27FC236}">
                <a16:creationId xmlns:a16="http://schemas.microsoft.com/office/drawing/2014/main" id="{ED467F1B-E4FD-46E4-8F1E-436D38B3B110}"/>
              </a:ext>
            </a:extLst>
          </p:cNvPr>
          <p:cNvPicPr>
            <a:picLocks noChangeAspect="1"/>
          </p:cNvPicPr>
          <p:nvPr/>
        </p:nvPicPr>
        <p:blipFill rotWithShape="1">
          <a:blip r:embed="rId3"/>
          <a:srcRect l="52563" t="7473" b="10754"/>
          <a:stretch/>
        </p:blipFill>
        <p:spPr>
          <a:xfrm>
            <a:off x="5998345" y="115455"/>
            <a:ext cx="3998788" cy="3302495"/>
          </a:xfrm>
          <a:prstGeom prst="rect">
            <a:avLst/>
          </a:prstGeom>
        </p:spPr>
      </p:pic>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D428B531-69D7-440B-9108-D2CAAA17C70B}"/>
                  </a:ext>
                </a:extLst>
              </p:cNvPr>
              <p:cNvSpPr txBox="1"/>
              <p:nvPr/>
            </p:nvSpPr>
            <p:spPr>
              <a:xfrm>
                <a:off x="408372" y="3440051"/>
                <a:ext cx="63973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𝑇𝑖𝑗𝑑𝑠𝑝𝑎𝑛𝑛𝑒</m:t>
                      </m:r>
                      <m:r>
                        <a:rPr lang="nl-NL" b="0" i="1" smtClean="0">
                          <a:latin typeface="Cambria Math" panose="02040503050406030204" pitchFamily="18" charset="0"/>
                        </a:rPr>
                        <m:t> </m:t>
                      </m:r>
                      <m:r>
                        <a:rPr lang="nl-NL" b="0" i="1" smtClean="0">
                          <a:latin typeface="Cambria Math" panose="02040503050406030204" pitchFamily="18" charset="0"/>
                        </a:rPr>
                        <m:t>𝑖𝑠</m:t>
                      </m:r>
                      <m:r>
                        <a:rPr lang="nl-NL" b="0" i="1" smtClean="0">
                          <a:latin typeface="Cambria Math" panose="02040503050406030204" pitchFamily="18" charset="0"/>
                        </a:rPr>
                        <m:t> 25 </m:t>
                      </m:r>
                      <m:r>
                        <a:rPr lang="nl-NL" b="0" i="1" smtClean="0">
                          <a:latin typeface="Cambria Math" panose="02040503050406030204" pitchFamily="18" charset="0"/>
                        </a:rPr>
                        <m:t>𝑗𝑎𝑎𝑟</m:t>
                      </m:r>
                      <m:r>
                        <a:rPr lang="nl-NL" b="0" i="1" smtClean="0">
                          <a:latin typeface="Cambria Math" panose="02040503050406030204" pitchFamily="18" charset="0"/>
                        </a:rPr>
                        <m:t>, </m:t>
                      </m:r>
                      <m:r>
                        <a:rPr lang="nl-NL" b="0" i="1" smtClean="0">
                          <a:latin typeface="Cambria Math" panose="02040503050406030204" pitchFamily="18" charset="0"/>
                        </a:rPr>
                        <m:t>𝑑𝑒</m:t>
                      </m:r>
                      <m:r>
                        <a:rPr lang="nl-NL" b="0" i="1" smtClean="0">
                          <a:latin typeface="Cambria Math" panose="02040503050406030204" pitchFamily="18" charset="0"/>
                        </a:rPr>
                        <m:t> </m:t>
                      </m:r>
                      <m:r>
                        <a:rPr lang="nl-NL" b="0" i="1" smtClean="0">
                          <a:latin typeface="Cambria Math" panose="02040503050406030204" pitchFamily="18" charset="0"/>
                        </a:rPr>
                        <m:t>𝑔𝑟𝑜𝑒𝑖𝑓𝑎𝑐𝑡𝑜𝑟</m:t>
                      </m:r>
                      <m:r>
                        <a:rPr lang="nl-NL" b="0" i="1" smtClean="0">
                          <a:latin typeface="Cambria Math" panose="02040503050406030204" pitchFamily="18" charset="0"/>
                        </a:rPr>
                        <m:t> 1,080 (</m:t>
                      </m:r>
                      <m:r>
                        <a:rPr lang="nl-NL" b="0" i="1" smtClean="0">
                          <a:latin typeface="Cambria Math" panose="02040503050406030204" pitchFamily="18" charset="0"/>
                        </a:rPr>
                        <m:t>𝑣𝑜𝑜𝑟</m:t>
                      </m:r>
                      <m:r>
                        <a:rPr lang="nl-NL" b="0" i="1" smtClean="0">
                          <a:latin typeface="Cambria Math" panose="02040503050406030204" pitchFamily="18" charset="0"/>
                        </a:rPr>
                        <m:t> </m:t>
                      </m:r>
                      <m:r>
                        <a:rPr lang="nl-NL" b="0" i="1" smtClean="0">
                          <a:latin typeface="Cambria Math" panose="02040503050406030204" pitchFamily="18" charset="0"/>
                        </a:rPr>
                        <m:t>h𝑒𝑡</m:t>
                      </m:r>
                      <m:r>
                        <a:rPr lang="nl-NL" b="0" i="1" smtClean="0">
                          <a:latin typeface="Cambria Math" panose="02040503050406030204" pitchFamily="18" charset="0"/>
                        </a:rPr>
                        <m:t> </m:t>
                      </m:r>
                      <m:r>
                        <a:rPr lang="nl-NL" b="0" i="1" smtClean="0">
                          <a:latin typeface="Cambria Math" panose="02040503050406030204" pitchFamily="18" charset="0"/>
                        </a:rPr>
                        <m:t>𝑡𝑜𝑡𝑎𝑎𝑙</m:t>
                      </m:r>
                      <m:r>
                        <a:rPr lang="nl-NL" b="0" i="1" smtClean="0">
                          <a:latin typeface="Cambria Math" panose="02040503050406030204" pitchFamily="18" charset="0"/>
                        </a:rPr>
                        <m:t>) </m:t>
                      </m:r>
                    </m:oMath>
                  </m:oMathPara>
                </a14:m>
                <a:endParaRPr lang="nl-BE" dirty="0"/>
              </a:p>
            </p:txBody>
          </p:sp>
        </mc:Choice>
        <mc:Fallback xmlns="">
          <p:sp>
            <p:nvSpPr>
              <p:cNvPr id="6" name="Tekstvak 5">
                <a:extLst>
                  <a:ext uri="{FF2B5EF4-FFF2-40B4-BE49-F238E27FC236}">
                    <a16:creationId xmlns:a16="http://schemas.microsoft.com/office/drawing/2014/main" id="{D428B531-69D7-440B-9108-D2CAAA17C70B}"/>
                  </a:ext>
                </a:extLst>
              </p:cNvPr>
              <p:cNvSpPr txBox="1">
                <a:spLocks noRot="1" noChangeAspect="1" noMove="1" noResize="1" noEditPoints="1" noAdjustHandles="1" noChangeArrowheads="1" noChangeShapeType="1" noTextEdit="1"/>
              </p:cNvSpPr>
              <p:nvPr/>
            </p:nvSpPr>
            <p:spPr>
              <a:xfrm>
                <a:off x="408372" y="3440051"/>
                <a:ext cx="6397328" cy="276999"/>
              </a:xfrm>
              <a:prstGeom prst="rect">
                <a:avLst/>
              </a:prstGeom>
              <a:blipFill>
                <a:blip r:embed="rId4"/>
                <a:stretch>
                  <a:fillRect l="-858" t="-2174" r="-95" b="-32609"/>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DBDC4F62-01B8-463F-8F35-296885B0B1C8}"/>
                  </a:ext>
                </a:extLst>
              </p:cNvPr>
              <p:cNvSpPr txBox="1"/>
              <p:nvPr/>
            </p:nvSpPr>
            <p:spPr>
              <a:xfrm>
                <a:off x="514904" y="4146046"/>
                <a:ext cx="4656788" cy="2800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𝑇𝑜𝑡𝑎𝑎𝑙</m:t>
                      </m:r>
                      <m:r>
                        <a:rPr lang="nl-NL" b="0" i="1" smtClean="0">
                          <a:latin typeface="Cambria Math" panose="02040503050406030204" pitchFamily="18" charset="0"/>
                        </a:rPr>
                        <m:t> </m:t>
                      </m:r>
                      <m:r>
                        <a:rPr lang="nl-NL" b="0" i="1" smtClean="0">
                          <a:latin typeface="Cambria Math" panose="02040503050406030204" pitchFamily="18" charset="0"/>
                        </a:rPr>
                        <m:t>𝑎𝑎𝑛𝑡𝑎𝑙</m:t>
                      </m:r>
                      <m:r>
                        <a:rPr lang="nl-NL" b="0" i="1" smtClean="0">
                          <a:latin typeface="Cambria Math" panose="02040503050406030204" pitchFamily="18" charset="0"/>
                        </a:rPr>
                        <m:t> </m:t>
                      </m:r>
                      <m:r>
                        <a:rPr lang="nl-NL" b="0" i="1" smtClean="0">
                          <a:latin typeface="Cambria Math" panose="02040503050406030204" pitchFamily="18" charset="0"/>
                        </a:rPr>
                        <m:t>𝑐𝑒𝑛𝑡𝑒𝑛𝑎𝑟𝑖𝑎𝑛𝑠</m:t>
                      </m:r>
                      <m:r>
                        <a:rPr lang="nl-NL" b="0" i="1" smtClean="0">
                          <a:latin typeface="Cambria Math" panose="02040503050406030204" pitchFamily="18" charset="0"/>
                        </a:rPr>
                        <m:t>=9600∙</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1,080</m:t>
                          </m:r>
                        </m:e>
                        <m:sup>
                          <m:r>
                            <a:rPr lang="nl-NL" b="0" i="1" smtClean="0">
                              <a:latin typeface="Cambria Math" panose="02040503050406030204" pitchFamily="18" charset="0"/>
                              <a:ea typeface="Cambria Math" panose="02040503050406030204" pitchFamily="18" charset="0"/>
                            </a:rPr>
                            <m:t>25</m:t>
                          </m:r>
                        </m:sup>
                      </m:sSup>
                    </m:oMath>
                  </m:oMathPara>
                </a14:m>
                <a:endParaRPr lang="nl-BE" dirty="0"/>
              </a:p>
            </p:txBody>
          </p:sp>
        </mc:Choice>
        <mc:Fallback xmlns="">
          <p:sp>
            <p:nvSpPr>
              <p:cNvPr id="7" name="Tekstvak 6">
                <a:extLst>
                  <a:ext uri="{FF2B5EF4-FFF2-40B4-BE49-F238E27FC236}">
                    <a16:creationId xmlns:a16="http://schemas.microsoft.com/office/drawing/2014/main" id="{DBDC4F62-01B8-463F-8F35-296885B0B1C8}"/>
                  </a:ext>
                </a:extLst>
              </p:cNvPr>
              <p:cNvSpPr txBox="1">
                <a:spLocks noRot="1" noChangeAspect="1" noMove="1" noResize="1" noEditPoints="1" noAdjustHandles="1" noChangeArrowheads="1" noChangeShapeType="1" noTextEdit="1"/>
              </p:cNvSpPr>
              <p:nvPr/>
            </p:nvSpPr>
            <p:spPr>
              <a:xfrm>
                <a:off x="514904" y="4146046"/>
                <a:ext cx="4656788" cy="280077"/>
              </a:xfrm>
              <a:prstGeom prst="rect">
                <a:avLst/>
              </a:prstGeom>
              <a:blipFill>
                <a:blip r:embed="rId5"/>
                <a:stretch>
                  <a:fillRect l="-785" t="-4348" r="-131" b="-8696"/>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090CEDF3-B23F-434F-BDFD-F2C027B8E507}"/>
                  </a:ext>
                </a:extLst>
              </p:cNvPr>
              <p:cNvSpPr txBox="1"/>
              <p:nvPr/>
            </p:nvSpPr>
            <p:spPr>
              <a:xfrm>
                <a:off x="514904" y="4575042"/>
                <a:ext cx="38473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𝑇𝑜𝑡𝑎𝑎𝑙</m:t>
                      </m:r>
                      <m:r>
                        <a:rPr lang="nl-NL" b="0" i="1" smtClean="0">
                          <a:latin typeface="Cambria Math" panose="02040503050406030204" pitchFamily="18" charset="0"/>
                        </a:rPr>
                        <m:t> </m:t>
                      </m:r>
                      <m:r>
                        <a:rPr lang="nl-NL" b="0" i="1" smtClean="0">
                          <a:latin typeface="Cambria Math" panose="02040503050406030204" pitchFamily="18" charset="0"/>
                        </a:rPr>
                        <m:t>𝑎𝑎𝑛𝑡𝑎𝑙</m:t>
                      </m:r>
                      <m:r>
                        <a:rPr lang="nl-NL" b="0" i="1" smtClean="0">
                          <a:latin typeface="Cambria Math" panose="02040503050406030204" pitchFamily="18" charset="0"/>
                        </a:rPr>
                        <m:t> </m:t>
                      </m:r>
                      <m:r>
                        <a:rPr lang="nl-NL" b="0" i="1" smtClean="0">
                          <a:latin typeface="Cambria Math" panose="02040503050406030204" pitchFamily="18" charset="0"/>
                        </a:rPr>
                        <m:t>𝑐𝑒𝑛𝑡𝑒𝑛𝑎𝑟𝑖𝑎𝑛𝑠</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65745</m:t>
                      </m:r>
                    </m:oMath>
                  </m:oMathPara>
                </a14:m>
                <a:endParaRPr lang="nl-BE" dirty="0"/>
              </a:p>
            </p:txBody>
          </p:sp>
        </mc:Choice>
        <mc:Fallback xmlns="">
          <p:sp>
            <p:nvSpPr>
              <p:cNvPr id="8" name="Tekstvak 7">
                <a:extLst>
                  <a:ext uri="{FF2B5EF4-FFF2-40B4-BE49-F238E27FC236}">
                    <a16:creationId xmlns:a16="http://schemas.microsoft.com/office/drawing/2014/main" id="{090CEDF3-B23F-434F-BDFD-F2C027B8E507}"/>
                  </a:ext>
                </a:extLst>
              </p:cNvPr>
              <p:cNvSpPr txBox="1">
                <a:spLocks noRot="1" noChangeAspect="1" noMove="1" noResize="1" noEditPoints="1" noAdjustHandles="1" noChangeArrowheads="1" noChangeShapeType="1" noTextEdit="1"/>
              </p:cNvSpPr>
              <p:nvPr/>
            </p:nvSpPr>
            <p:spPr>
              <a:xfrm>
                <a:off x="514904" y="4575042"/>
                <a:ext cx="3847335" cy="276999"/>
              </a:xfrm>
              <a:prstGeom prst="rect">
                <a:avLst/>
              </a:prstGeom>
              <a:blipFill>
                <a:blip r:embed="rId6"/>
                <a:stretch>
                  <a:fillRect l="-1108" r="-1108"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9CC0F45E-3CF2-49CD-A150-43C67DD6709B}"/>
                  </a:ext>
                </a:extLst>
              </p:cNvPr>
              <p:cNvSpPr txBox="1"/>
              <p:nvPr/>
            </p:nvSpPr>
            <p:spPr>
              <a:xfrm>
                <a:off x="514904" y="5118059"/>
                <a:ext cx="5447389" cy="5185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𝑇𝑜𝑡𝑎𝑎𝑙</m:t>
                      </m:r>
                      <m:r>
                        <a:rPr lang="nl-NL" b="0" i="1" smtClean="0">
                          <a:latin typeface="Cambria Math" panose="02040503050406030204" pitchFamily="18" charset="0"/>
                        </a:rPr>
                        <m:t> </m:t>
                      </m:r>
                      <m:r>
                        <a:rPr lang="nl-NL" b="0" i="1" smtClean="0">
                          <a:latin typeface="Cambria Math" panose="02040503050406030204" pitchFamily="18" charset="0"/>
                        </a:rPr>
                        <m:t>𝑎𝑎𝑛𝑡𝑎𝑙</m:t>
                      </m:r>
                      <m:r>
                        <a:rPr lang="nl-NL" b="0" i="1" smtClean="0">
                          <a:latin typeface="Cambria Math" panose="02040503050406030204" pitchFamily="18" charset="0"/>
                        </a:rPr>
                        <m:t> </m:t>
                      </m:r>
                      <m:r>
                        <a:rPr lang="nl-NL" b="0" i="1" smtClean="0">
                          <a:latin typeface="Cambria Math" panose="02040503050406030204" pitchFamily="18" charset="0"/>
                        </a:rPr>
                        <m:t>𝑣𝑟𝑜𝑢𝑤𝑒𝑙𝑖𝑗𝑘𝑒</m:t>
                      </m:r>
                      <m:r>
                        <a:rPr lang="nl-NL" b="0" i="1" smtClean="0">
                          <a:latin typeface="Cambria Math" panose="02040503050406030204" pitchFamily="18" charset="0"/>
                        </a:rPr>
                        <m:t> </m:t>
                      </m:r>
                      <m:r>
                        <a:rPr lang="nl-NL" b="0" i="1" smtClean="0">
                          <a:latin typeface="Cambria Math" panose="02040503050406030204" pitchFamily="18" charset="0"/>
                        </a:rPr>
                        <m:t>𝑐𝑒𝑛𝑡𝑒𝑛𝑎𝑟𝑖𝑎𝑛𝑠</m:t>
                      </m:r>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7</m:t>
                          </m:r>
                        </m:num>
                        <m:den>
                          <m:r>
                            <a:rPr lang="nl-NL" b="0" i="1" smtClean="0">
                              <a:latin typeface="Cambria Math" panose="02040503050406030204" pitchFamily="18" charset="0"/>
                              <a:ea typeface="Cambria Math" panose="02040503050406030204" pitchFamily="18" charset="0"/>
                            </a:rPr>
                            <m:t>8</m:t>
                          </m:r>
                        </m:den>
                      </m:f>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65745</m:t>
                      </m:r>
                    </m:oMath>
                  </m:oMathPara>
                </a14:m>
                <a:endParaRPr lang="nl-BE" dirty="0"/>
              </a:p>
            </p:txBody>
          </p:sp>
        </mc:Choice>
        <mc:Fallback xmlns="">
          <p:sp>
            <p:nvSpPr>
              <p:cNvPr id="9" name="Tekstvak 8">
                <a:extLst>
                  <a:ext uri="{FF2B5EF4-FFF2-40B4-BE49-F238E27FC236}">
                    <a16:creationId xmlns:a16="http://schemas.microsoft.com/office/drawing/2014/main" id="{9CC0F45E-3CF2-49CD-A150-43C67DD6709B}"/>
                  </a:ext>
                </a:extLst>
              </p:cNvPr>
              <p:cNvSpPr txBox="1">
                <a:spLocks noRot="1" noChangeAspect="1" noMove="1" noResize="1" noEditPoints="1" noAdjustHandles="1" noChangeArrowheads="1" noChangeShapeType="1" noTextEdit="1"/>
              </p:cNvSpPr>
              <p:nvPr/>
            </p:nvSpPr>
            <p:spPr>
              <a:xfrm>
                <a:off x="514904" y="5118059"/>
                <a:ext cx="5447389" cy="518540"/>
              </a:xfrm>
              <a:prstGeom prst="rect">
                <a:avLst/>
              </a:prstGeom>
              <a:blipFill>
                <a:blip r:embed="rId7"/>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C4F24146-1D0F-471F-A5B4-1A3583B707D6}"/>
                  </a:ext>
                </a:extLst>
              </p:cNvPr>
              <p:cNvSpPr txBox="1"/>
              <p:nvPr/>
            </p:nvSpPr>
            <p:spPr>
              <a:xfrm>
                <a:off x="514904" y="5827132"/>
                <a:ext cx="60869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𝑇𝑜𝑡𝑎𝑎𝑙</m:t>
                      </m:r>
                      <m:r>
                        <a:rPr lang="nl-NL" b="0" i="1" smtClean="0">
                          <a:latin typeface="Cambria Math" panose="02040503050406030204" pitchFamily="18" charset="0"/>
                        </a:rPr>
                        <m:t> </m:t>
                      </m:r>
                      <m:r>
                        <a:rPr lang="nl-NL" b="0" i="1" smtClean="0">
                          <a:latin typeface="Cambria Math" panose="02040503050406030204" pitchFamily="18" charset="0"/>
                        </a:rPr>
                        <m:t>𝑎𝑎𝑛𝑡𝑎𝑙</m:t>
                      </m:r>
                      <m:r>
                        <a:rPr lang="nl-NL" b="0" i="1" smtClean="0">
                          <a:latin typeface="Cambria Math" panose="02040503050406030204" pitchFamily="18" charset="0"/>
                        </a:rPr>
                        <m:t> </m:t>
                      </m:r>
                      <m:r>
                        <a:rPr lang="nl-NL" b="0" i="1" smtClean="0">
                          <a:latin typeface="Cambria Math" panose="02040503050406030204" pitchFamily="18" charset="0"/>
                        </a:rPr>
                        <m:t>𝑣𝑟𝑜𝑢𝑤𝑒𝑙𝑖𝑗𝑘𝑒</m:t>
                      </m:r>
                      <m:r>
                        <a:rPr lang="nl-NL" b="0" i="1" smtClean="0">
                          <a:latin typeface="Cambria Math" panose="02040503050406030204" pitchFamily="18" charset="0"/>
                        </a:rPr>
                        <m:t> </m:t>
                      </m:r>
                      <m:r>
                        <a:rPr lang="nl-NL" b="0" i="1" smtClean="0">
                          <a:latin typeface="Cambria Math" panose="02040503050406030204" pitchFamily="18" charset="0"/>
                        </a:rPr>
                        <m:t>𝑐𝑒𝑛𝑡𝑒𝑛𝑎𝑟𝑖𝑎𝑛𝑠</m:t>
                      </m:r>
                      <m:r>
                        <a:rPr lang="nl-NL" i="1">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57527≈57500</m:t>
                      </m:r>
                    </m:oMath>
                  </m:oMathPara>
                </a14:m>
                <a:endParaRPr lang="nl-BE" dirty="0"/>
              </a:p>
            </p:txBody>
          </p:sp>
        </mc:Choice>
        <mc:Fallback xmlns="">
          <p:sp>
            <p:nvSpPr>
              <p:cNvPr id="10" name="Tekstvak 9">
                <a:extLst>
                  <a:ext uri="{FF2B5EF4-FFF2-40B4-BE49-F238E27FC236}">
                    <a16:creationId xmlns:a16="http://schemas.microsoft.com/office/drawing/2014/main" id="{C4F24146-1D0F-471F-A5B4-1A3583B707D6}"/>
                  </a:ext>
                </a:extLst>
              </p:cNvPr>
              <p:cNvSpPr txBox="1">
                <a:spLocks noRot="1" noChangeAspect="1" noMove="1" noResize="1" noEditPoints="1" noAdjustHandles="1" noChangeArrowheads="1" noChangeShapeType="1" noTextEdit="1"/>
              </p:cNvSpPr>
              <p:nvPr/>
            </p:nvSpPr>
            <p:spPr>
              <a:xfrm>
                <a:off x="514904" y="5827132"/>
                <a:ext cx="6086987" cy="276999"/>
              </a:xfrm>
              <a:prstGeom prst="rect">
                <a:avLst/>
              </a:prstGeom>
              <a:blipFill>
                <a:blip r:embed="rId8"/>
                <a:stretch>
                  <a:fillRect l="-501" t="-2222" r="-501" b="-35556"/>
                </a:stretch>
              </a:blipFill>
            </p:spPr>
            <p:txBody>
              <a:bodyPr/>
              <a:lstStyle/>
              <a:p>
                <a:r>
                  <a:rPr lang="nl-BE">
                    <a:noFill/>
                  </a:rPr>
                  <a:t> </a:t>
                </a:r>
              </a:p>
            </p:txBody>
          </p:sp>
        </mc:Fallback>
      </mc:AlternateContent>
    </p:spTree>
    <p:extLst>
      <p:ext uri="{BB962C8B-B14F-4D97-AF65-F5344CB8AC3E}">
        <p14:creationId xmlns:p14="http://schemas.microsoft.com/office/powerpoint/2010/main" val="9982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F9AED3C-9E11-4652-8CA3-C5A89AA8414D}"/>
              </a:ext>
            </a:extLst>
          </p:cNvPr>
          <p:cNvPicPr>
            <a:picLocks noChangeAspect="1"/>
          </p:cNvPicPr>
          <p:nvPr/>
        </p:nvPicPr>
        <p:blipFill>
          <a:blip r:embed="rId2"/>
          <a:stretch>
            <a:fillRect/>
          </a:stretch>
        </p:blipFill>
        <p:spPr>
          <a:xfrm>
            <a:off x="1" y="0"/>
            <a:ext cx="7626680" cy="5761602"/>
          </a:xfrm>
          <a:prstGeom prst="rect">
            <a:avLst/>
          </a:prstGeom>
        </p:spPr>
      </p:pic>
      <p:sp>
        <p:nvSpPr>
          <p:cNvPr id="5" name="Tekstvak 4">
            <a:extLst>
              <a:ext uri="{FF2B5EF4-FFF2-40B4-BE49-F238E27FC236}">
                <a16:creationId xmlns:a16="http://schemas.microsoft.com/office/drawing/2014/main" id="{707F2A05-E2CE-423C-8EAF-817122D0EA56}"/>
              </a:ext>
            </a:extLst>
          </p:cNvPr>
          <p:cNvSpPr txBox="1"/>
          <p:nvPr/>
        </p:nvSpPr>
        <p:spPr>
          <a:xfrm>
            <a:off x="6248400" y="333375"/>
            <a:ext cx="1143000" cy="369332"/>
          </a:xfrm>
          <a:prstGeom prst="rect">
            <a:avLst/>
          </a:prstGeom>
          <a:noFill/>
        </p:spPr>
        <p:txBody>
          <a:bodyPr wrap="square" rtlCol="0">
            <a:spAutoFit/>
          </a:bodyPr>
          <a:lstStyle/>
          <a:p>
            <a:r>
              <a:rPr lang="nl-NL" dirty="0"/>
              <a:t>a)</a:t>
            </a:r>
            <a:endParaRPr lang="nl-BE" dirty="0"/>
          </a:p>
        </p:txBody>
      </p:sp>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3090E617-3274-4013-9295-DB205BDA7706}"/>
                  </a:ext>
                </a:extLst>
              </p:cNvPr>
              <p:cNvSpPr txBox="1"/>
              <p:nvPr/>
            </p:nvSpPr>
            <p:spPr>
              <a:xfrm>
                <a:off x="6565202" y="379541"/>
                <a:ext cx="4151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m:t>
                      </m:r>
                      <m:r>
                        <a:rPr lang="nl-NL" b="0" i="1" smtClean="0">
                          <a:latin typeface="Cambria Math" panose="02040503050406030204" pitchFamily="18" charset="0"/>
                        </a:rPr>
                        <m:t>𝑎𝑎𝑛𝑡𝑎𝑙</m:t>
                      </m:r>
                      <m:r>
                        <a:rPr lang="nl-NL" b="0" i="1" smtClean="0">
                          <a:latin typeface="Cambria Math" panose="02040503050406030204" pitchFamily="18" charset="0"/>
                        </a:rPr>
                        <m:t> </m:t>
                      </m:r>
                      <m:r>
                        <a:rPr lang="nl-NL" b="0" i="1" smtClean="0">
                          <a:latin typeface="Cambria Math" panose="02040503050406030204" pitchFamily="18" charset="0"/>
                        </a:rPr>
                        <m:t>𝑝𝑎𝑟𝑒𝑛</m:t>
                      </m:r>
                      <m:r>
                        <a:rPr lang="nl-NL" b="0" i="1" smtClean="0">
                          <a:latin typeface="Cambria Math" panose="02040503050406030204" pitchFamily="18" charset="0"/>
                        </a:rPr>
                        <m:t> </m:t>
                      </m:r>
                      <m:r>
                        <a:rPr lang="nl-NL" b="0" i="1" smtClean="0">
                          <a:latin typeface="Cambria Math" panose="02040503050406030204" pitchFamily="18" charset="0"/>
                        </a:rPr>
                        <m:t>𝑖𝑛</m:t>
                      </m:r>
                      <m:r>
                        <a:rPr lang="nl-NL" b="0" i="1" smtClean="0">
                          <a:latin typeface="Cambria Math" panose="02040503050406030204" pitchFamily="18" charset="0"/>
                        </a:rPr>
                        <m:t> 2000) ∙1,40=770000</m:t>
                      </m:r>
                    </m:oMath>
                  </m:oMathPara>
                </a14:m>
                <a:endParaRPr lang="nl-BE" dirty="0"/>
              </a:p>
            </p:txBody>
          </p:sp>
        </mc:Choice>
        <mc:Fallback xmlns="">
          <p:sp>
            <p:nvSpPr>
              <p:cNvPr id="6" name="Tekstvak 5">
                <a:extLst>
                  <a:ext uri="{FF2B5EF4-FFF2-40B4-BE49-F238E27FC236}">
                    <a16:creationId xmlns:a16="http://schemas.microsoft.com/office/drawing/2014/main" id="{3090E617-3274-4013-9295-DB205BDA7706}"/>
                  </a:ext>
                </a:extLst>
              </p:cNvPr>
              <p:cNvSpPr txBox="1">
                <a:spLocks noRot="1" noChangeAspect="1" noMove="1" noResize="1" noEditPoints="1" noAdjustHandles="1" noChangeArrowheads="1" noChangeShapeType="1" noTextEdit="1"/>
              </p:cNvSpPr>
              <p:nvPr/>
            </p:nvSpPr>
            <p:spPr>
              <a:xfrm>
                <a:off x="6565202" y="379541"/>
                <a:ext cx="4151008" cy="276999"/>
              </a:xfrm>
              <a:prstGeom prst="rect">
                <a:avLst/>
              </a:prstGeom>
              <a:blipFill>
                <a:blip r:embed="rId3"/>
                <a:stretch>
                  <a:fillRect l="-1615" t="-2174" r="-881" b="-32609"/>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E4139216-ABD1-4D49-8DD9-151B185C4E3C}"/>
                  </a:ext>
                </a:extLst>
              </p:cNvPr>
              <p:cNvSpPr txBox="1"/>
              <p:nvPr/>
            </p:nvSpPr>
            <p:spPr>
              <a:xfrm>
                <a:off x="6552716" y="807397"/>
                <a:ext cx="4377032" cy="5497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𝑎𝑎𝑛𝑡𝑎𝑙</m:t>
                      </m:r>
                      <m:r>
                        <a:rPr lang="nl-NL" b="0" i="1" smtClean="0">
                          <a:latin typeface="Cambria Math" panose="02040503050406030204" pitchFamily="18" charset="0"/>
                        </a:rPr>
                        <m:t> </m:t>
                      </m:r>
                      <m:r>
                        <a:rPr lang="nl-NL" b="0" i="1" smtClean="0">
                          <a:latin typeface="Cambria Math" panose="02040503050406030204" pitchFamily="18" charset="0"/>
                        </a:rPr>
                        <m:t>𝑝𝑎𝑟𝑒𝑛</m:t>
                      </m:r>
                      <m:r>
                        <a:rPr lang="nl-NL" b="0" i="1" smtClean="0">
                          <a:latin typeface="Cambria Math" panose="02040503050406030204" pitchFamily="18" charset="0"/>
                        </a:rPr>
                        <m:t> </m:t>
                      </m:r>
                      <m:r>
                        <a:rPr lang="nl-NL" b="0" i="1" smtClean="0">
                          <a:latin typeface="Cambria Math" panose="02040503050406030204" pitchFamily="18" charset="0"/>
                        </a:rPr>
                        <m:t>𝑖𝑛</m:t>
                      </m:r>
                      <m:r>
                        <a:rPr lang="nl-NL" b="0" i="1" smtClean="0">
                          <a:latin typeface="Cambria Math" panose="02040503050406030204" pitchFamily="18" charset="0"/>
                        </a:rPr>
                        <m:t> 2000=</m:t>
                      </m:r>
                      <m:f>
                        <m:fPr>
                          <m:ctrlPr>
                            <a:rPr lang="nl-NL" b="0" i="1" smtClean="0">
                              <a:latin typeface="Cambria Math" panose="02040503050406030204" pitchFamily="18" charset="0"/>
                            </a:rPr>
                          </m:ctrlPr>
                        </m:fPr>
                        <m:num>
                          <m:r>
                            <a:rPr lang="nl-NL" b="0" i="1" smtClean="0">
                              <a:latin typeface="Cambria Math" panose="02040503050406030204" pitchFamily="18" charset="0"/>
                            </a:rPr>
                            <m:t>770000</m:t>
                          </m:r>
                        </m:num>
                        <m:den>
                          <m:r>
                            <a:rPr lang="nl-NL" b="0" i="1" smtClean="0">
                              <a:latin typeface="Cambria Math" panose="02040503050406030204" pitchFamily="18" charset="0"/>
                            </a:rPr>
                            <m:t>1,40</m:t>
                          </m:r>
                        </m:den>
                      </m:f>
                      <m:r>
                        <a:rPr lang="nl-NL" b="0" i="1" smtClean="0">
                          <a:latin typeface="Cambria Math" panose="02040503050406030204" pitchFamily="18" charset="0"/>
                        </a:rPr>
                        <m:t>=550000</m:t>
                      </m:r>
                    </m:oMath>
                  </m:oMathPara>
                </a14:m>
                <a:endParaRPr lang="nl-BE" dirty="0"/>
              </a:p>
            </p:txBody>
          </p:sp>
        </mc:Choice>
        <mc:Fallback xmlns="">
          <p:sp>
            <p:nvSpPr>
              <p:cNvPr id="7" name="Tekstvak 6">
                <a:extLst>
                  <a:ext uri="{FF2B5EF4-FFF2-40B4-BE49-F238E27FC236}">
                    <a16:creationId xmlns:a16="http://schemas.microsoft.com/office/drawing/2014/main" id="{E4139216-ABD1-4D49-8DD9-151B185C4E3C}"/>
                  </a:ext>
                </a:extLst>
              </p:cNvPr>
              <p:cNvSpPr txBox="1">
                <a:spLocks noRot="1" noChangeAspect="1" noMove="1" noResize="1" noEditPoints="1" noAdjustHandles="1" noChangeArrowheads="1" noChangeShapeType="1" noTextEdit="1"/>
              </p:cNvSpPr>
              <p:nvPr/>
            </p:nvSpPr>
            <p:spPr>
              <a:xfrm>
                <a:off x="6552716" y="807397"/>
                <a:ext cx="4377032" cy="549702"/>
              </a:xfrm>
              <a:prstGeom prst="rect">
                <a:avLst/>
              </a:prstGeom>
              <a:blipFill>
                <a:blip r:embed="rId4"/>
                <a:stretch>
                  <a:fillRect/>
                </a:stretch>
              </a:blipFill>
            </p:spPr>
            <p:txBody>
              <a:bodyPr/>
              <a:lstStyle/>
              <a:p>
                <a:r>
                  <a:rPr lang="nl-BE">
                    <a:noFill/>
                  </a:rPr>
                  <a:t> </a:t>
                </a:r>
              </a:p>
            </p:txBody>
          </p:sp>
        </mc:Fallback>
      </mc:AlternateContent>
      <p:sp>
        <p:nvSpPr>
          <p:cNvPr id="8" name="Tekstvak 7">
            <a:extLst>
              <a:ext uri="{FF2B5EF4-FFF2-40B4-BE49-F238E27FC236}">
                <a16:creationId xmlns:a16="http://schemas.microsoft.com/office/drawing/2014/main" id="{E0FDAFC4-8D7B-4D7D-BEB5-EEE592E7B649}"/>
              </a:ext>
            </a:extLst>
          </p:cNvPr>
          <p:cNvSpPr txBox="1"/>
          <p:nvPr/>
        </p:nvSpPr>
        <p:spPr>
          <a:xfrm>
            <a:off x="6248400" y="1454219"/>
            <a:ext cx="1143000" cy="369332"/>
          </a:xfrm>
          <a:prstGeom prst="rect">
            <a:avLst/>
          </a:prstGeom>
          <a:noFill/>
        </p:spPr>
        <p:txBody>
          <a:bodyPr wrap="square" rtlCol="0">
            <a:spAutoFit/>
          </a:bodyPr>
          <a:lstStyle/>
          <a:p>
            <a:r>
              <a:rPr lang="nl-NL" dirty="0"/>
              <a:t>b)</a:t>
            </a:r>
            <a:endParaRPr lang="nl-BE" dirty="0"/>
          </a:p>
        </p:txBody>
      </p:sp>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F45CEAD2-8DDF-4F59-A068-A0DB90ECCB7C}"/>
                  </a:ext>
                </a:extLst>
              </p:cNvPr>
              <p:cNvSpPr txBox="1"/>
              <p:nvPr/>
            </p:nvSpPr>
            <p:spPr>
              <a:xfrm>
                <a:off x="6607147" y="1500385"/>
                <a:ext cx="15685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𝑖𝑛</m:t>
                      </m:r>
                      <m:r>
                        <a:rPr lang="nl-NL" b="0" i="1" smtClean="0">
                          <a:latin typeface="Cambria Math" panose="02040503050406030204" pitchFamily="18" charset="0"/>
                        </a:rPr>
                        <m:t> 2000:79000</m:t>
                      </m:r>
                    </m:oMath>
                  </m:oMathPara>
                </a14:m>
                <a:endParaRPr lang="nl-BE" dirty="0"/>
              </a:p>
            </p:txBody>
          </p:sp>
        </mc:Choice>
        <mc:Fallback xmlns="">
          <p:sp>
            <p:nvSpPr>
              <p:cNvPr id="9" name="Tekstvak 8">
                <a:extLst>
                  <a:ext uri="{FF2B5EF4-FFF2-40B4-BE49-F238E27FC236}">
                    <a16:creationId xmlns:a16="http://schemas.microsoft.com/office/drawing/2014/main" id="{F45CEAD2-8DDF-4F59-A068-A0DB90ECCB7C}"/>
                  </a:ext>
                </a:extLst>
              </p:cNvPr>
              <p:cNvSpPr txBox="1">
                <a:spLocks noRot="1" noChangeAspect="1" noMove="1" noResize="1" noEditPoints="1" noAdjustHandles="1" noChangeArrowheads="1" noChangeShapeType="1" noTextEdit="1"/>
              </p:cNvSpPr>
              <p:nvPr/>
            </p:nvSpPr>
            <p:spPr>
              <a:xfrm>
                <a:off x="6607147" y="1500385"/>
                <a:ext cx="1568506" cy="276999"/>
              </a:xfrm>
              <a:prstGeom prst="rect">
                <a:avLst/>
              </a:prstGeom>
              <a:blipFill>
                <a:blip r:embed="rId5"/>
                <a:stretch>
                  <a:fillRect l="-3113" r="-3502"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3B4482CB-80B9-49D3-87FE-1B106B121840}"/>
                  </a:ext>
                </a:extLst>
              </p:cNvPr>
              <p:cNvSpPr txBox="1"/>
              <p:nvPr/>
            </p:nvSpPr>
            <p:spPr>
              <a:xfrm>
                <a:off x="8640706" y="1500384"/>
                <a:ext cx="15685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𝑖𝑛</m:t>
                      </m:r>
                      <m:r>
                        <a:rPr lang="nl-NL" b="0" i="1" smtClean="0">
                          <a:latin typeface="Cambria Math" panose="02040503050406030204" pitchFamily="18" charset="0"/>
                        </a:rPr>
                        <m:t> 2010:53000</m:t>
                      </m:r>
                    </m:oMath>
                  </m:oMathPara>
                </a14:m>
                <a:endParaRPr lang="nl-BE" dirty="0"/>
              </a:p>
            </p:txBody>
          </p:sp>
        </mc:Choice>
        <mc:Fallback xmlns="">
          <p:sp>
            <p:nvSpPr>
              <p:cNvPr id="10" name="Tekstvak 9">
                <a:extLst>
                  <a:ext uri="{FF2B5EF4-FFF2-40B4-BE49-F238E27FC236}">
                    <a16:creationId xmlns:a16="http://schemas.microsoft.com/office/drawing/2014/main" id="{3B4482CB-80B9-49D3-87FE-1B106B121840}"/>
                  </a:ext>
                </a:extLst>
              </p:cNvPr>
              <p:cNvSpPr txBox="1">
                <a:spLocks noRot="1" noChangeAspect="1" noMove="1" noResize="1" noEditPoints="1" noAdjustHandles="1" noChangeArrowheads="1" noChangeShapeType="1" noTextEdit="1"/>
              </p:cNvSpPr>
              <p:nvPr/>
            </p:nvSpPr>
            <p:spPr>
              <a:xfrm>
                <a:off x="8640706" y="1500384"/>
                <a:ext cx="1568506" cy="276999"/>
              </a:xfrm>
              <a:prstGeom prst="rect">
                <a:avLst/>
              </a:prstGeom>
              <a:blipFill>
                <a:blip r:embed="rId6"/>
                <a:stretch>
                  <a:fillRect l="-3101" r="-3488" b="-6522"/>
                </a:stretch>
              </a:blipFill>
            </p:spPr>
            <p:txBody>
              <a:bodyPr/>
              <a:lstStyle/>
              <a:p>
                <a:r>
                  <a:rPr lang="nl-BE">
                    <a:noFill/>
                  </a:rPr>
                  <a:t> </a:t>
                </a:r>
              </a:p>
            </p:txBody>
          </p:sp>
        </mc:Fallback>
      </mc:AlternateContent>
      <p:cxnSp>
        <p:nvCxnSpPr>
          <p:cNvPr id="12" name="Rechte verbindingslijn 11">
            <a:extLst>
              <a:ext uri="{FF2B5EF4-FFF2-40B4-BE49-F238E27FC236}">
                <a16:creationId xmlns:a16="http://schemas.microsoft.com/office/drawing/2014/main" id="{034BA84F-E24D-4DD0-A84C-90711F6F7941}"/>
              </a:ext>
            </a:extLst>
          </p:cNvPr>
          <p:cNvCxnSpPr>
            <a:cxnSpLocks/>
          </p:cNvCxnSpPr>
          <p:nvPr/>
        </p:nvCxnSpPr>
        <p:spPr>
          <a:xfrm>
            <a:off x="5983550" y="1410366"/>
            <a:ext cx="6208450" cy="0"/>
          </a:xfrm>
          <a:prstGeom prst="line">
            <a:avLst/>
          </a:prstGeom>
          <a:ln>
            <a:prstDash val="dash"/>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70600A16-F437-4B44-ABFF-562BF71F6A59}"/>
                  </a:ext>
                </a:extLst>
              </p:cNvPr>
              <p:cNvSpPr txBox="1"/>
              <p:nvPr/>
            </p:nvSpPr>
            <p:spPr>
              <a:xfrm>
                <a:off x="7288567" y="1913568"/>
                <a:ext cx="4462375" cy="5260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𝑛𝑖𝑒𝑢𝑤</m:t>
                          </m:r>
                          <m:r>
                            <a:rPr lang="nl-NL" b="0" i="1" smtClean="0">
                              <a:latin typeface="Cambria Math" panose="02040503050406030204" pitchFamily="18" charset="0"/>
                            </a:rPr>
                            <m:t>−</m:t>
                          </m:r>
                          <m:r>
                            <a:rPr lang="nl-NL" b="0" i="1" smtClean="0">
                              <a:latin typeface="Cambria Math" panose="02040503050406030204" pitchFamily="18" charset="0"/>
                            </a:rPr>
                            <m:t>𝑜𝑢𝑑</m:t>
                          </m:r>
                        </m:num>
                        <m:den>
                          <m:r>
                            <a:rPr lang="nl-NL" b="0" i="1" smtClean="0">
                              <a:latin typeface="Cambria Math" panose="02040503050406030204" pitchFamily="18" charset="0"/>
                            </a:rPr>
                            <m:t>𝑜𝑢𝑑</m:t>
                          </m:r>
                        </m:den>
                      </m:f>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53000−79000</m:t>
                          </m:r>
                        </m:num>
                        <m:den>
                          <m:r>
                            <a:rPr lang="nl-NL" b="0" i="1" smtClean="0">
                              <a:latin typeface="Cambria Math" panose="02040503050406030204" pitchFamily="18" charset="0"/>
                            </a:rPr>
                            <m:t>79000</m:t>
                          </m:r>
                        </m:den>
                      </m:f>
                      <m:r>
                        <a:rPr lang="nl-NL" b="0" i="1" smtClean="0">
                          <a:latin typeface="Cambria Math" panose="02040503050406030204" pitchFamily="18" charset="0"/>
                        </a:rPr>
                        <m:t>=−0,329…</m:t>
                      </m:r>
                    </m:oMath>
                  </m:oMathPara>
                </a14:m>
                <a:endParaRPr lang="nl-BE" dirty="0"/>
              </a:p>
            </p:txBody>
          </p:sp>
        </mc:Choice>
        <mc:Fallback xmlns="">
          <p:sp>
            <p:nvSpPr>
              <p:cNvPr id="15" name="Tekstvak 14">
                <a:extLst>
                  <a:ext uri="{FF2B5EF4-FFF2-40B4-BE49-F238E27FC236}">
                    <a16:creationId xmlns:a16="http://schemas.microsoft.com/office/drawing/2014/main" id="{70600A16-F437-4B44-ABFF-562BF71F6A59}"/>
                  </a:ext>
                </a:extLst>
              </p:cNvPr>
              <p:cNvSpPr txBox="1">
                <a:spLocks noRot="1" noChangeAspect="1" noMove="1" noResize="1" noEditPoints="1" noAdjustHandles="1" noChangeArrowheads="1" noChangeShapeType="1" noTextEdit="1"/>
              </p:cNvSpPr>
              <p:nvPr/>
            </p:nvSpPr>
            <p:spPr>
              <a:xfrm>
                <a:off x="7288567" y="1913568"/>
                <a:ext cx="4462375" cy="526041"/>
              </a:xfrm>
              <a:prstGeom prst="rect">
                <a:avLst/>
              </a:prstGeom>
              <a:blipFill>
                <a:blip r:embed="rId7"/>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6" name="Tekstvak 15">
                <a:extLst>
                  <a:ext uri="{FF2B5EF4-FFF2-40B4-BE49-F238E27FC236}">
                    <a16:creationId xmlns:a16="http://schemas.microsoft.com/office/drawing/2014/main" id="{3A738460-D108-4A1F-AB94-8DE2970C168B}"/>
                  </a:ext>
                </a:extLst>
              </p:cNvPr>
              <p:cNvSpPr txBox="1"/>
              <p:nvPr/>
            </p:nvSpPr>
            <p:spPr>
              <a:xfrm>
                <a:off x="8444268" y="2682233"/>
                <a:ext cx="33066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𝑝𝑟𝑜𝑐𝑒𝑛𝑡𝑢𝑒𝑙𝑒</m:t>
                      </m:r>
                      <m:r>
                        <a:rPr lang="nl-NL" b="0" i="1" smtClean="0">
                          <a:latin typeface="Cambria Math" panose="02040503050406030204" pitchFamily="18" charset="0"/>
                        </a:rPr>
                        <m:t> </m:t>
                      </m:r>
                      <m:r>
                        <a:rPr lang="nl-NL" b="0" i="1" smtClean="0">
                          <a:latin typeface="Cambria Math" panose="02040503050406030204" pitchFamily="18" charset="0"/>
                        </a:rPr>
                        <m:t>𝑎𝑓𝑛𝑎𝑚𝑒</m:t>
                      </m:r>
                      <m:r>
                        <a:rPr lang="nl-NL" b="0" i="1" smtClean="0">
                          <a:latin typeface="Cambria Math" panose="02040503050406030204" pitchFamily="18" charset="0"/>
                        </a:rPr>
                        <m:t> </m:t>
                      </m:r>
                      <m:r>
                        <a:rPr lang="nl-NL" b="0" i="1" smtClean="0">
                          <a:latin typeface="Cambria Math" panose="02040503050406030204" pitchFamily="18" charset="0"/>
                        </a:rPr>
                        <m:t>𝑣𝑎𝑛</m:t>
                      </m:r>
                      <m:r>
                        <a:rPr lang="nl-NL" b="0" i="1" smtClean="0">
                          <a:latin typeface="Cambria Math" panose="02040503050406030204" pitchFamily="18" charset="0"/>
                        </a:rPr>
                        <m:t> 32,9%</m:t>
                      </m:r>
                    </m:oMath>
                  </m:oMathPara>
                </a14:m>
                <a:endParaRPr lang="nl-BE" dirty="0"/>
              </a:p>
            </p:txBody>
          </p:sp>
        </mc:Choice>
        <mc:Fallback xmlns="">
          <p:sp>
            <p:nvSpPr>
              <p:cNvPr id="16" name="Tekstvak 15">
                <a:extLst>
                  <a:ext uri="{FF2B5EF4-FFF2-40B4-BE49-F238E27FC236}">
                    <a16:creationId xmlns:a16="http://schemas.microsoft.com/office/drawing/2014/main" id="{3A738460-D108-4A1F-AB94-8DE2970C168B}"/>
                  </a:ext>
                </a:extLst>
              </p:cNvPr>
              <p:cNvSpPr txBox="1">
                <a:spLocks noRot="1" noChangeAspect="1" noMove="1" noResize="1" noEditPoints="1" noAdjustHandles="1" noChangeArrowheads="1" noChangeShapeType="1" noTextEdit="1"/>
              </p:cNvSpPr>
              <p:nvPr/>
            </p:nvSpPr>
            <p:spPr>
              <a:xfrm>
                <a:off x="8444268" y="2682233"/>
                <a:ext cx="3306674" cy="276999"/>
              </a:xfrm>
              <a:prstGeom prst="rect">
                <a:avLst/>
              </a:prstGeom>
              <a:blipFill>
                <a:blip r:embed="rId8"/>
                <a:stretch>
                  <a:fillRect l="-2026" t="-2222" r="-1473" b="-35556"/>
                </a:stretch>
              </a:blipFill>
            </p:spPr>
            <p:txBody>
              <a:bodyPr/>
              <a:lstStyle/>
              <a:p>
                <a:r>
                  <a:rPr lang="nl-BE">
                    <a:noFill/>
                  </a:rPr>
                  <a:t> </a:t>
                </a:r>
              </a:p>
            </p:txBody>
          </p:sp>
        </mc:Fallback>
      </mc:AlternateContent>
      <p:cxnSp>
        <p:nvCxnSpPr>
          <p:cNvPr id="17" name="Rechte verbindingslijn 16">
            <a:extLst>
              <a:ext uri="{FF2B5EF4-FFF2-40B4-BE49-F238E27FC236}">
                <a16:creationId xmlns:a16="http://schemas.microsoft.com/office/drawing/2014/main" id="{38F5B651-8766-4AA7-81C3-43D55F2571B3}"/>
              </a:ext>
            </a:extLst>
          </p:cNvPr>
          <p:cNvCxnSpPr>
            <a:cxnSpLocks/>
          </p:cNvCxnSpPr>
          <p:nvPr/>
        </p:nvCxnSpPr>
        <p:spPr>
          <a:xfrm>
            <a:off x="7626681" y="3205136"/>
            <a:ext cx="4515382" cy="0"/>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19" name="Tekstvak 18">
            <a:extLst>
              <a:ext uri="{FF2B5EF4-FFF2-40B4-BE49-F238E27FC236}">
                <a16:creationId xmlns:a16="http://schemas.microsoft.com/office/drawing/2014/main" id="{1BA6CA8B-7548-4DE5-940C-518A28EBB0FA}"/>
              </a:ext>
            </a:extLst>
          </p:cNvPr>
          <p:cNvSpPr txBox="1"/>
          <p:nvPr/>
        </p:nvSpPr>
        <p:spPr>
          <a:xfrm>
            <a:off x="7626681" y="3333984"/>
            <a:ext cx="1143000" cy="369332"/>
          </a:xfrm>
          <a:prstGeom prst="rect">
            <a:avLst/>
          </a:prstGeom>
          <a:noFill/>
        </p:spPr>
        <p:txBody>
          <a:bodyPr wrap="square" rtlCol="0">
            <a:spAutoFit/>
          </a:bodyPr>
          <a:lstStyle/>
          <a:p>
            <a:r>
              <a:rPr lang="nl-NL" dirty="0"/>
              <a:t>c)</a:t>
            </a:r>
            <a:endParaRPr lang="nl-BE" dirty="0"/>
          </a:p>
        </p:txBody>
      </p:sp>
      <mc:AlternateContent xmlns:mc="http://schemas.openxmlformats.org/markup-compatibility/2006" xmlns:a14="http://schemas.microsoft.com/office/drawing/2010/main">
        <mc:Choice Requires="a14">
          <p:sp>
            <p:nvSpPr>
              <p:cNvPr id="20" name="Tekstvak 19">
                <a:extLst>
                  <a:ext uri="{FF2B5EF4-FFF2-40B4-BE49-F238E27FC236}">
                    <a16:creationId xmlns:a16="http://schemas.microsoft.com/office/drawing/2014/main" id="{DAA6DC94-9235-47E2-A531-0BE3AE5876D0}"/>
                  </a:ext>
                </a:extLst>
              </p:cNvPr>
              <p:cNvSpPr txBox="1"/>
              <p:nvPr/>
            </p:nvSpPr>
            <p:spPr>
              <a:xfrm>
                <a:off x="7971995" y="3375865"/>
                <a:ext cx="407188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𝑖𝑛</m:t>
                      </m:r>
                      <m:r>
                        <a:rPr lang="nl-NL" b="0" i="1" smtClean="0">
                          <a:latin typeface="Cambria Math" panose="02040503050406030204" pitchFamily="18" charset="0"/>
                        </a:rPr>
                        <m:t> 1970:124000 </m:t>
                      </m:r>
                      <m:r>
                        <a:rPr lang="nl-NL" b="0" i="1" smtClean="0">
                          <a:latin typeface="Cambria Math" panose="02040503050406030204" pitchFamily="18" charset="0"/>
                        </a:rPr>
                        <m:t>𝑡𝑟𝑎𝑑𝑒𝑛</m:t>
                      </m:r>
                      <m:r>
                        <a:rPr lang="nl-NL" b="0" i="1" smtClean="0">
                          <a:latin typeface="Cambria Math" panose="02040503050406030204" pitchFamily="18" charset="0"/>
                        </a:rPr>
                        <m:t> </m:t>
                      </m:r>
                      <m:r>
                        <a:rPr lang="nl-NL" b="0" i="1" smtClean="0">
                          <a:latin typeface="Cambria Math" panose="02040503050406030204" pitchFamily="18" charset="0"/>
                        </a:rPr>
                        <m:t>𝑖𝑛</m:t>
                      </m:r>
                      <m:r>
                        <a:rPr lang="nl-NL" b="0" i="1" smtClean="0">
                          <a:latin typeface="Cambria Math" panose="02040503050406030204" pitchFamily="18" charset="0"/>
                        </a:rPr>
                        <m:t> </m:t>
                      </m:r>
                      <m:r>
                        <a:rPr lang="nl-NL" b="0" i="1" smtClean="0">
                          <a:latin typeface="Cambria Math" panose="02040503050406030204" pitchFamily="18" charset="0"/>
                        </a:rPr>
                        <m:t>h𝑒𝑡</m:t>
                      </m:r>
                      <m:r>
                        <a:rPr lang="nl-NL" b="0" i="1" smtClean="0">
                          <a:latin typeface="Cambria Math" panose="02040503050406030204" pitchFamily="18" charset="0"/>
                        </a:rPr>
                        <m:t> </m:t>
                      </m:r>
                      <m:r>
                        <a:rPr lang="nl-NL" b="0" i="1" smtClean="0">
                          <a:latin typeface="Cambria Math" panose="02040503050406030204" pitchFamily="18" charset="0"/>
                        </a:rPr>
                        <m:t>h𝑢𝑤𝑒𝑙𝑖𝑗𝑘</m:t>
                      </m:r>
                    </m:oMath>
                  </m:oMathPara>
                </a14:m>
                <a:endParaRPr lang="nl-BE" dirty="0"/>
              </a:p>
            </p:txBody>
          </p:sp>
        </mc:Choice>
        <mc:Fallback xmlns="">
          <p:sp>
            <p:nvSpPr>
              <p:cNvPr id="20" name="Tekstvak 19">
                <a:extLst>
                  <a:ext uri="{FF2B5EF4-FFF2-40B4-BE49-F238E27FC236}">
                    <a16:creationId xmlns:a16="http://schemas.microsoft.com/office/drawing/2014/main" id="{DAA6DC94-9235-47E2-A531-0BE3AE5876D0}"/>
                  </a:ext>
                </a:extLst>
              </p:cNvPr>
              <p:cNvSpPr txBox="1">
                <a:spLocks noRot="1" noChangeAspect="1" noMove="1" noResize="1" noEditPoints="1" noAdjustHandles="1" noChangeArrowheads="1" noChangeShapeType="1" noTextEdit="1"/>
              </p:cNvSpPr>
              <p:nvPr/>
            </p:nvSpPr>
            <p:spPr>
              <a:xfrm>
                <a:off x="7971995" y="3375865"/>
                <a:ext cx="4071884" cy="276999"/>
              </a:xfrm>
              <a:prstGeom prst="rect">
                <a:avLst/>
              </a:prstGeom>
              <a:blipFill>
                <a:blip r:embed="rId9"/>
                <a:stretch>
                  <a:fillRect l="-1048" t="-2222" r="-1497" b="-35556"/>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2" name="Tekstvak 21">
                <a:extLst>
                  <a:ext uri="{FF2B5EF4-FFF2-40B4-BE49-F238E27FC236}">
                    <a16:creationId xmlns:a16="http://schemas.microsoft.com/office/drawing/2014/main" id="{75C7CE03-AB51-4DAA-BF48-B6591DBA5A91}"/>
                  </a:ext>
                </a:extLst>
              </p:cNvPr>
              <p:cNvSpPr txBox="1"/>
              <p:nvPr/>
            </p:nvSpPr>
            <p:spPr>
              <a:xfrm>
                <a:off x="7974203" y="3727985"/>
                <a:ext cx="419127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𝑖𝑛</m:t>
                      </m:r>
                      <m:r>
                        <a:rPr lang="nl-NL" b="0" i="1" smtClean="0">
                          <a:latin typeface="Cambria Math" panose="02040503050406030204" pitchFamily="18" charset="0"/>
                        </a:rPr>
                        <m:t> 2010:69000 </m:t>
                      </m:r>
                      <m:r>
                        <a:rPr lang="nl-NL" b="0" i="1" smtClean="0">
                          <a:latin typeface="Cambria Math" panose="02040503050406030204" pitchFamily="18" charset="0"/>
                        </a:rPr>
                        <m:t>h𝑖𝑒𝑙𝑑𝑒𝑛</m:t>
                      </m:r>
                      <m:r>
                        <a:rPr lang="nl-NL" b="0" i="1" smtClean="0">
                          <a:latin typeface="Cambria Math" panose="02040503050406030204" pitchFamily="18" charset="0"/>
                        </a:rPr>
                        <m:t> 40</m:t>
                      </m:r>
                      <m:r>
                        <a:rPr lang="nl-NL" b="0" i="1" smtClean="0">
                          <a:latin typeface="Cambria Math" panose="02040503050406030204" pitchFamily="18" charset="0"/>
                        </a:rPr>
                        <m:t>𝑗𝑎𝑟𝑖𝑔𝑒</m:t>
                      </m:r>
                      <m:r>
                        <a:rPr lang="nl-NL" b="0" i="1" smtClean="0">
                          <a:latin typeface="Cambria Math" panose="02040503050406030204" pitchFamily="18" charset="0"/>
                        </a:rPr>
                        <m:t> </m:t>
                      </m:r>
                      <m:r>
                        <a:rPr lang="nl-NL" b="0" i="1" smtClean="0">
                          <a:latin typeface="Cambria Math" panose="02040503050406030204" pitchFamily="18" charset="0"/>
                        </a:rPr>
                        <m:t>𝑗𝑢𝑏𝑖𝑙𝑒𝑎</m:t>
                      </m:r>
                      <m:r>
                        <a:rPr lang="nl-NL" b="0" i="1" smtClean="0">
                          <a:latin typeface="Cambria Math" panose="02040503050406030204" pitchFamily="18" charset="0"/>
                        </a:rPr>
                        <m:t> </m:t>
                      </m:r>
                    </m:oMath>
                  </m:oMathPara>
                </a14:m>
                <a:endParaRPr lang="nl-BE" dirty="0"/>
              </a:p>
            </p:txBody>
          </p:sp>
        </mc:Choice>
        <mc:Fallback xmlns="">
          <p:sp>
            <p:nvSpPr>
              <p:cNvPr id="22" name="Tekstvak 21">
                <a:extLst>
                  <a:ext uri="{FF2B5EF4-FFF2-40B4-BE49-F238E27FC236}">
                    <a16:creationId xmlns:a16="http://schemas.microsoft.com/office/drawing/2014/main" id="{75C7CE03-AB51-4DAA-BF48-B6591DBA5A91}"/>
                  </a:ext>
                </a:extLst>
              </p:cNvPr>
              <p:cNvSpPr txBox="1">
                <a:spLocks noRot="1" noChangeAspect="1" noMove="1" noResize="1" noEditPoints="1" noAdjustHandles="1" noChangeArrowheads="1" noChangeShapeType="1" noTextEdit="1"/>
              </p:cNvSpPr>
              <p:nvPr/>
            </p:nvSpPr>
            <p:spPr>
              <a:xfrm>
                <a:off x="7974203" y="3727985"/>
                <a:ext cx="4191276" cy="276999"/>
              </a:xfrm>
              <a:prstGeom prst="rect">
                <a:avLst/>
              </a:prstGeom>
              <a:blipFill>
                <a:blip r:embed="rId10"/>
                <a:stretch>
                  <a:fillRect l="-872" t="-4444" r="-291" b="-35556"/>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3" name="Tekstvak 22">
                <a:extLst>
                  <a:ext uri="{FF2B5EF4-FFF2-40B4-BE49-F238E27FC236}">
                    <a16:creationId xmlns:a16="http://schemas.microsoft.com/office/drawing/2014/main" id="{43E2ED7E-3047-4DC7-9F42-9B9041FF5FEA}"/>
                  </a:ext>
                </a:extLst>
              </p:cNvPr>
              <p:cNvSpPr txBox="1"/>
              <p:nvPr/>
            </p:nvSpPr>
            <p:spPr>
              <a:xfrm>
                <a:off x="9065341" y="4194437"/>
                <a:ext cx="1848263"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69000</m:t>
                          </m:r>
                        </m:num>
                        <m:den>
                          <m:r>
                            <a:rPr lang="nl-NL" b="0" i="1" smtClean="0">
                              <a:latin typeface="Cambria Math" panose="02040503050406030204" pitchFamily="18" charset="0"/>
                            </a:rPr>
                            <m:t>124000</m:t>
                          </m:r>
                        </m:den>
                      </m:f>
                      <m:r>
                        <a:rPr lang="nl-NL" b="0" i="1" smtClean="0">
                          <a:latin typeface="Cambria Math" panose="02040503050406030204" pitchFamily="18" charset="0"/>
                        </a:rPr>
                        <m:t>=0556…</m:t>
                      </m:r>
                    </m:oMath>
                  </m:oMathPara>
                </a14:m>
                <a:endParaRPr lang="nl-BE" dirty="0"/>
              </a:p>
            </p:txBody>
          </p:sp>
        </mc:Choice>
        <mc:Fallback xmlns="">
          <p:sp>
            <p:nvSpPr>
              <p:cNvPr id="23" name="Tekstvak 22">
                <a:extLst>
                  <a:ext uri="{FF2B5EF4-FFF2-40B4-BE49-F238E27FC236}">
                    <a16:creationId xmlns:a16="http://schemas.microsoft.com/office/drawing/2014/main" id="{43E2ED7E-3047-4DC7-9F42-9B9041FF5FEA}"/>
                  </a:ext>
                </a:extLst>
              </p:cNvPr>
              <p:cNvSpPr txBox="1">
                <a:spLocks noRot="1" noChangeAspect="1" noMove="1" noResize="1" noEditPoints="1" noAdjustHandles="1" noChangeArrowheads="1" noChangeShapeType="1" noTextEdit="1"/>
              </p:cNvSpPr>
              <p:nvPr/>
            </p:nvSpPr>
            <p:spPr>
              <a:xfrm>
                <a:off x="9065341" y="4194437"/>
                <a:ext cx="1848263" cy="520399"/>
              </a:xfrm>
              <a:prstGeom prst="rect">
                <a:avLst/>
              </a:prstGeom>
              <a:blipFill>
                <a:blip r:embed="rId11"/>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4" name="Tekstvak 23">
                <a:extLst>
                  <a:ext uri="{FF2B5EF4-FFF2-40B4-BE49-F238E27FC236}">
                    <a16:creationId xmlns:a16="http://schemas.microsoft.com/office/drawing/2014/main" id="{7D5555C9-0AF7-47EE-9950-6625EAE18A6F}"/>
                  </a:ext>
                </a:extLst>
              </p:cNvPr>
              <p:cNvSpPr txBox="1"/>
              <p:nvPr/>
            </p:nvSpPr>
            <p:spPr>
              <a:xfrm>
                <a:off x="7786947" y="4904289"/>
                <a:ext cx="440505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55,6… % </m:t>
                      </m:r>
                      <m:r>
                        <a:rPr lang="nl-NL" b="0" i="1" smtClean="0">
                          <a:latin typeface="Cambria Math" panose="02040503050406030204" pitchFamily="18" charset="0"/>
                        </a:rPr>
                        <m:t>h𝑢𝑤𝑒𝑙𝑖𝑗𝑘𝑒𝑛</m:t>
                      </m:r>
                      <m:r>
                        <a:rPr lang="nl-NL" b="0" i="1" smtClean="0">
                          <a:latin typeface="Cambria Math" panose="02040503050406030204" pitchFamily="18" charset="0"/>
                        </a:rPr>
                        <m:t> </m:t>
                      </m:r>
                      <m:r>
                        <a:rPr lang="nl-NL" b="0" i="1" smtClean="0">
                          <a:latin typeface="Cambria Math" panose="02040503050406030204" pitchFamily="18" charset="0"/>
                        </a:rPr>
                        <m:t>𝑏𝑙𝑒𝑣𝑒𝑛</m:t>
                      </m:r>
                      <m:r>
                        <a:rPr lang="nl-NL" b="0" i="1" smtClean="0">
                          <a:latin typeface="Cambria Math" panose="02040503050406030204" pitchFamily="18" charset="0"/>
                        </a:rPr>
                        <m:t> </m:t>
                      </m:r>
                      <m:r>
                        <a:rPr lang="nl-NL" b="0" i="1" smtClean="0">
                          <a:latin typeface="Cambria Math" panose="02040503050406030204" pitchFamily="18" charset="0"/>
                        </a:rPr>
                        <m:t>𝑠𝑡𝑎𝑛𝑑</m:t>
                      </m:r>
                      <m:r>
                        <a:rPr lang="nl-NL" b="0" i="1" smtClean="0">
                          <a:latin typeface="Cambria Math" panose="02040503050406030204" pitchFamily="18" charset="0"/>
                        </a:rPr>
                        <m:t> </m:t>
                      </m:r>
                      <m:r>
                        <a:rPr lang="nl-NL" b="0" i="1" smtClean="0">
                          <a:latin typeface="Cambria Math" panose="02040503050406030204" pitchFamily="18" charset="0"/>
                        </a:rPr>
                        <m:t>h𝑜𝑢𝑑𝑒𝑛</m:t>
                      </m:r>
                    </m:oMath>
                  </m:oMathPara>
                </a14:m>
                <a:endParaRPr lang="nl-BE" dirty="0"/>
              </a:p>
            </p:txBody>
          </p:sp>
        </mc:Choice>
        <mc:Fallback xmlns="">
          <p:sp>
            <p:nvSpPr>
              <p:cNvPr id="24" name="Tekstvak 23">
                <a:extLst>
                  <a:ext uri="{FF2B5EF4-FFF2-40B4-BE49-F238E27FC236}">
                    <a16:creationId xmlns:a16="http://schemas.microsoft.com/office/drawing/2014/main" id="{7D5555C9-0AF7-47EE-9950-6625EAE18A6F}"/>
                  </a:ext>
                </a:extLst>
              </p:cNvPr>
              <p:cNvSpPr txBox="1">
                <a:spLocks noRot="1" noChangeAspect="1" noMove="1" noResize="1" noEditPoints="1" noAdjustHandles="1" noChangeArrowheads="1" noChangeShapeType="1" noTextEdit="1"/>
              </p:cNvSpPr>
              <p:nvPr/>
            </p:nvSpPr>
            <p:spPr>
              <a:xfrm>
                <a:off x="7786947" y="4904289"/>
                <a:ext cx="4405052" cy="276999"/>
              </a:xfrm>
              <a:prstGeom prst="rect">
                <a:avLst/>
              </a:prstGeom>
              <a:blipFill>
                <a:blip r:embed="rId12"/>
                <a:stretch>
                  <a:fillRect l="-830" t="-4444" r="-830" b="-35556"/>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5" name="Tekstvak 24">
                <a:extLst>
                  <a:ext uri="{FF2B5EF4-FFF2-40B4-BE49-F238E27FC236}">
                    <a16:creationId xmlns:a16="http://schemas.microsoft.com/office/drawing/2014/main" id="{30FC1869-BFC5-4653-A9C3-C9A8F584D156}"/>
                  </a:ext>
                </a:extLst>
              </p:cNvPr>
              <p:cNvSpPr txBox="1"/>
              <p:nvPr/>
            </p:nvSpPr>
            <p:spPr>
              <a:xfrm>
                <a:off x="7786947" y="5370741"/>
                <a:ext cx="38618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𝑉𝑜𝑜𝑟</m:t>
                      </m:r>
                      <m:r>
                        <a:rPr lang="nl-NL" b="0" i="1" smtClean="0">
                          <a:latin typeface="Cambria Math" panose="02040503050406030204" pitchFamily="18" charset="0"/>
                        </a:rPr>
                        <m:t> 2020:90000∙55,6…%=50080</m:t>
                      </m:r>
                    </m:oMath>
                  </m:oMathPara>
                </a14:m>
                <a:endParaRPr lang="nl-BE" dirty="0"/>
              </a:p>
            </p:txBody>
          </p:sp>
        </mc:Choice>
        <mc:Fallback xmlns="">
          <p:sp>
            <p:nvSpPr>
              <p:cNvPr id="25" name="Tekstvak 24">
                <a:extLst>
                  <a:ext uri="{FF2B5EF4-FFF2-40B4-BE49-F238E27FC236}">
                    <a16:creationId xmlns:a16="http://schemas.microsoft.com/office/drawing/2014/main" id="{30FC1869-BFC5-4653-A9C3-C9A8F584D156}"/>
                  </a:ext>
                </a:extLst>
              </p:cNvPr>
              <p:cNvSpPr txBox="1">
                <a:spLocks noRot="1" noChangeAspect="1" noMove="1" noResize="1" noEditPoints="1" noAdjustHandles="1" noChangeArrowheads="1" noChangeShapeType="1" noTextEdit="1"/>
              </p:cNvSpPr>
              <p:nvPr/>
            </p:nvSpPr>
            <p:spPr>
              <a:xfrm>
                <a:off x="7786947" y="5370741"/>
                <a:ext cx="3861891" cy="276999"/>
              </a:xfrm>
              <a:prstGeom prst="rect">
                <a:avLst/>
              </a:prstGeom>
              <a:blipFill>
                <a:blip r:embed="rId13"/>
                <a:stretch>
                  <a:fillRect l="-946" r="-1104" b="-15556"/>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6" name="Tekstvak 25">
                <a:extLst>
                  <a:ext uri="{FF2B5EF4-FFF2-40B4-BE49-F238E27FC236}">
                    <a16:creationId xmlns:a16="http://schemas.microsoft.com/office/drawing/2014/main" id="{75EA0827-0307-4F2C-83FA-1C3AF2CA597E}"/>
                  </a:ext>
                </a:extLst>
              </p:cNvPr>
              <p:cNvSpPr txBox="1"/>
              <p:nvPr/>
            </p:nvSpPr>
            <p:spPr>
              <a:xfrm>
                <a:off x="10716210" y="5761602"/>
                <a:ext cx="928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ea typeface="Cambria Math" panose="02040503050406030204" pitchFamily="18" charset="0"/>
                        </a:rPr>
                        <m:t>≈50000</m:t>
                      </m:r>
                    </m:oMath>
                  </m:oMathPara>
                </a14:m>
                <a:endParaRPr lang="nl-BE" dirty="0"/>
              </a:p>
            </p:txBody>
          </p:sp>
        </mc:Choice>
        <mc:Fallback xmlns="">
          <p:sp>
            <p:nvSpPr>
              <p:cNvPr id="26" name="Tekstvak 25">
                <a:extLst>
                  <a:ext uri="{FF2B5EF4-FFF2-40B4-BE49-F238E27FC236}">
                    <a16:creationId xmlns:a16="http://schemas.microsoft.com/office/drawing/2014/main" id="{75EA0827-0307-4F2C-83FA-1C3AF2CA597E}"/>
                  </a:ext>
                </a:extLst>
              </p:cNvPr>
              <p:cNvSpPr txBox="1">
                <a:spLocks noRot="1" noChangeAspect="1" noMove="1" noResize="1" noEditPoints="1" noAdjustHandles="1" noChangeArrowheads="1" noChangeShapeType="1" noTextEdit="1"/>
              </p:cNvSpPr>
              <p:nvPr/>
            </p:nvSpPr>
            <p:spPr>
              <a:xfrm>
                <a:off x="10716210" y="5761602"/>
                <a:ext cx="928139" cy="276999"/>
              </a:xfrm>
              <a:prstGeom prst="rect">
                <a:avLst/>
              </a:prstGeom>
              <a:blipFill>
                <a:blip r:embed="rId14"/>
                <a:stretch>
                  <a:fillRect l="-2632" r="-6579" b="-6522"/>
                </a:stretch>
              </a:blipFill>
            </p:spPr>
            <p:txBody>
              <a:bodyPr/>
              <a:lstStyle/>
              <a:p>
                <a:r>
                  <a:rPr lang="nl-BE">
                    <a:noFill/>
                  </a:rPr>
                  <a:t> </a:t>
                </a:r>
              </a:p>
            </p:txBody>
          </p:sp>
        </mc:Fallback>
      </mc:AlternateContent>
      <p:sp>
        <p:nvSpPr>
          <p:cNvPr id="27" name="Tekstvak 26">
            <a:extLst>
              <a:ext uri="{FF2B5EF4-FFF2-40B4-BE49-F238E27FC236}">
                <a16:creationId xmlns:a16="http://schemas.microsoft.com/office/drawing/2014/main" id="{2ADF7568-D16C-4478-B285-890532C14067}"/>
              </a:ext>
            </a:extLst>
          </p:cNvPr>
          <p:cNvSpPr txBox="1"/>
          <p:nvPr/>
        </p:nvSpPr>
        <p:spPr>
          <a:xfrm>
            <a:off x="7786947" y="6080593"/>
            <a:ext cx="4643021" cy="646331"/>
          </a:xfrm>
          <a:prstGeom prst="rect">
            <a:avLst/>
          </a:prstGeom>
          <a:noFill/>
        </p:spPr>
        <p:txBody>
          <a:bodyPr wrap="square" rtlCol="0">
            <a:spAutoFit/>
          </a:bodyPr>
          <a:lstStyle/>
          <a:p>
            <a:r>
              <a:rPr lang="nl-NL" b="1" dirty="0"/>
              <a:t>In 2020 mogen we 50000 40-jarige huwelijksjubilea verwachten.</a:t>
            </a:r>
            <a:endParaRPr lang="nl-BE" b="1" dirty="0"/>
          </a:p>
        </p:txBody>
      </p:sp>
    </p:spTree>
    <p:extLst>
      <p:ext uri="{BB962C8B-B14F-4D97-AF65-F5344CB8AC3E}">
        <p14:creationId xmlns:p14="http://schemas.microsoft.com/office/powerpoint/2010/main" val="258484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7">
                                            <p:txEl>
                                              <p:pRg st="0" end="0"/>
                                            </p:txEl>
                                          </p:spTgt>
                                        </p:tgtEl>
                                        <p:attrNameLst>
                                          <p:attrName>style.visibility</p:attrName>
                                        </p:attrNameLst>
                                      </p:cBhvr>
                                      <p:to>
                                        <p:strVal val="visible"/>
                                      </p:to>
                                    </p:set>
                                    <p:animEffect transition="in" filter="fade">
                                      <p:cBhvr>
                                        <p:cTn id="7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5" grpId="0"/>
      <p:bldP spid="16" grpId="0"/>
      <p:bldP spid="19" grpId="0"/>
      <p:bldP spid="20" grpId="0"/>
      <p:bldP spid="22" grpId="0"/>
      <p:bldP spid="23" grpId="0"/>
      <p:bldP spid="24" grpId="0"/>
      <p:bldP spid="25" grpId="0"/>
      <p:bldP spid="2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DDA3B7C-E33B-4A1D-8117-F69D02041561}"/>
              </a:ext>
            </a:extLst>
          </p:cNvPr>
          <p:cNvPicPr>
            <a:picLocks noChangeAspect="1"/>
          </p:cNvPicPr>
          <p:nvPr/>
        </p:nvPicPr>
        <p:blipFill>
          <a:blip r:embed="rId2"/>
          <a:stretch>
            <a:fillRect/>
          </a:stretch>
        </p:blipFill>
        <p:spPr>
          <a:xfrm>
            <a:off x="0" y="66675"/>
            <a:ext cx="7934325" cy="4838700"/>
          </a:xfrm>
          <a:prstGeom prst="rect">
            <a:avLst/>
          </a:prstGeom>
        </p:spPr>
      </p:pic>
      <p:pic>
        <p:nvPicPr>
          <p:cNvPr id="3" name="Afbeelding 2">
            <a:extLst>
              <a:ext uri="{FF2B5EF4-FFF2-40B4-BE49-F238E27FC236}">
                <a16:creationId xmlns:a16="http://schemas.microsoft.com/office/drawing/2014/main" id="{4663B6B0-FB61-4B60-B953-B877403E32C9}"/>
              </a:ext>
            </a:extLst>
          </p:cNvPr>
          <p:cNvPicPr>
            <a:picLocks noChangeAspect="1"/>
          </p:cNvPicPr>
          <p:nvPr/>
        </p:nvPicPr>
        <p:blipFill rotWithShape="1">
          <a:blip r:embed="rId3"/>
          <a:srcRect l="55524" t="38520" b="9245"/>
          <a:stretch/>
        </p:blipFill>
        <p:spPr>
          <a:xfrm>
            <a:off x="8167457" y="213064"/>
            <a:ext cx="3832294" cy="3400148"/>
          </a:xfrm>
          <a:prstGeom prst="rect">
            <a:avLst/>
          </a:prstGeom>
        </p:spPr>
      </p:pic>
      <p:sp>
        <p:nvSpPr>
          <p:cNvPr id="4" name="Tekstvak 3">
            <a:extLst>
              <a:ext uri="{FF2B5EF4-FFF2-40B4-BE49-F238E27FC236}">
                <a16:creationId xmlns:a16="http://schemas.microsoft.com/office/drawing/2014/main" id="{285BFD6B-025F-49A6-94C4-066CB4748A82}"/>
              </a:ext>
            </a:extLst>
          </p:cNvPr>
          <p:cNvSpPr txBox="1"/>
          <p:nvPr/>
        </p:nvSpPr>
        <p:spPr>
          <a:xfrm>
            <a:off x="1526959" y="2867487"/>
            <a:ext cx="2192785" cy="216000"/>
          </a:xfrm>
          <a:prstGeom prst="rect">
            <a:avLst/>
          </a:prstGeom>
          <a:noFill/>
          <a:ln>
            <a:solidFill>
              <a:srgbClr val="FF0000"/>
            </a:solidFill>
          </a:ln>
        </p:spPr>
        <p:txBody>
          <a:bodyPr wrap="square" rtlCol="0">
            <a:spAutoFit/>
          </a:bodyPr>
          <a:lstStyle/>
          <a:p>
            <a:endParaRPr lang="nl-BE" dirty="0"/>
          </a:p>
        </p:txBody>
      </p:sp>
      <p:sp>
        <p:nvSpPr>
          <p:cNvPr id="5" name="Tekstvak 4">
            <a:extLst>
              <a:ext uri="{FF2B5EF4-FFF2-40B4-BE49-F238E27FC236}">
                <a16:creationId xmlns:a16="http://schemas.microsoft.com/office/drawing/2014/main" id="{6838BC37-DE6F-4E69-9D2F-3AE91B63AB16}"/>
              </a:ext>
            </a:extLst>
          </p:cNvPr>
          <p:cNvSpPr txBox="1"/>
          <p:nvPr/>
        </p:nvSpPr>
        <p:spPr>
          <a:xfrm>
            <a:off x="124287" y="4905375"/>
            <a:ext cx="4509857" cy="369332"/>
          </a:xfrm>
          <a:prstGeom prst="rect">
            <a:avLst/>
          </a:prstGeom>
          <a:noFill/>
        </p:spPr>
        <p:txBody>
          <a:bodyPr wrap="square" rtlCol="0">
            <a:spAutoFit/>
          </a:bodyPr>
          <a:lstStyle/>
          <a:p>
            <a:r>
              <a:rPr lang="nl-NL" dirty="0"/>
              <a:t>We moeten kijken naar de jaren 1975 en 1985</a:t>
            </a:r>
            <a:endParaRPr lang="nl-BE" dirty="0"/>
          </a:p>
        </p:txBody>
      </p:sp>
      <p:sp>
        <p:nvSpPr>
          <p:cNvPr id="6" name="Tekstvak 5">
            <a:extLst>
              <a:ext uri="{FF2B5EF4-FFF2-40B4-BE49-F238E27FC236}">
                <a16:creationId xmlns:a16="http://schemas.microsoft.com/office/drawing/2014/main" id="{68084D78-C151-41D9-86EB-30CA50E72814}"/>
              </a:ext>
            </a:extLst>
          </p:cNvPr>
          <p:cNvSpPr txBox="1"/>
          <p:nvPr/>
        </p:nvSpPr>
        <p:spPr>
          <a:xfrm>
            <a:off x="324034" y="5286981"/>
            <a:ext cx="4221333" cy="369332"/>
          </a:xfrm>
          <a:prstGeom prst="rect">
            <a:avLst/>
          </a:prstGeom>
          <a:noFill/>
        </p:spPr>
        <p:txBody>
          <a:bodyPr wrap="square" rtlCol="0">
            <a:spAutoFit/>
          </a:bodyPr>
          <a:lstStyle/>
          <a:p>
            <a:r>
              <a:rPr lang="nl-NL" dirty="0"/>
              <a:t>In 1975: 100000 huwelijkssluitingen </a:t>
            </a:r>
            <a:endParaRPr lang="nl-BE" dirty="0"/>
          </a:p>
        </p:txBody>
      </p:sp>
      <p:cxnSp>
        <p:nvCxnSpPr>
          <p:cNvPr id="8" name="Rechte verbindingslijn 7">
            <a:extLst>
              <a:ext uri="{FF2B5EF4-FFF2-40B4-BE49-F238E27FC236}">
                <a16:creationId xmlns:a16="http://schemas.microsoft.com/office/drawing/2014/main" id="{C4A88962-7365-4065-B5DA-3A99092D3382}"/>
              </a:ext>
            </a:extLst>
          </p:cNvPr>
          <p:cNvCxnSpPr>
            <a:cxnSpLocks/>
          </p:cNvCxnSpPr>
          <p:nvPr/>
        </p:nvCxnSpPr>
        <p:spPr>
          <a:xfrm flipV="1">
            <a:off x="6462945" y="1913138"/>
            <a:ext cx="0" cy="989861"/>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9" name="Rechte verbindingslijn 8">
            <a:extLst>
              <a:ext uri="{FF2B5EF4-FFF2-40B4-BE49-F238E27FC236}">
                <a16:creationId xmlns:a16="http://schemas.microsoft.com/office/drawing/2014/main" id="{0A8752D3-F211-4E61-BB8F-A2500FB75F3A}"/>
              </a:ext>
            </a:extLst>
          </p:cNvPr>
          <p:cNvCxnSpPr>
            <a:cxnSpLocks/>
          </p:cNvCxnSpPr>
          <p:nvPr/>
        </p:nvCxnSpPr>
        <p:spPr>
          <a:xfrm flipV="1">
            <a:off x="5905132" y="1482571"/>
            <a:ext cx="0" cy="1438185"/>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13" name="Rechte verbindingslijn 12">
            <a:extLst>
              <a:ext uri="{FF2B5EF4-FFF2-40B4-BE49-F238E27FC236}">
                <a16:creationId xmlns:a16="http://schemas.microsoft.com/office/drawing/2014/main" id="{01065FC8-3F7A-4B95-A7E5-66560839BA80}"/>
              </a:ext>
            </a:extLst>
          </p:cNvPr>
          <p:cNvCxnSpPr>
            <a:cxnSpLocks/>
          </p:cNvCxnSpPr>
          <p:nvPr/>
        </p:nvCxnSpPr>
        <p:spPr>
          <a:xfrm>
            <a:off x="4545367" y="1913138"/>
            <a:ext cx="1981201" cy="1"/>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15" name="Rechte verbindingslijn 14">
            <a:extLst>
              <a:ext uri="{FF2B5EF4-FFF2-40B4-BE49-F238E27FC236}">
                <a16:creationId xmlns:a16="http://schemas.microsoft.com/office/drawing/2014/main" id="{9C65F9DE-E993-4941-B010-15D7296059C9}"/>
              </a:ext>
            </a:extLst>
          </p:cNvPr>
          <p:cNvCxnSpPr>
            <a:cxnSpLocks/>
          </p:cNvCxnSpPr>
          <p:nvPr/>
        </p:nvCxnSpPr>
        <p:spPr>
          <a:xfrm>
            <a:off x="4545367" y="1526050"/>
            <a:ext cx="1402996" cy="0"/>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17" name="Tekstvak 16">
            <a:extLst>
              <a:ext uri="{FF2B5EF4-FFF2-40B4-BE49-F238E27FC236}">
                <a16:creationId xmlns:a16="http://schemas.microsoft.com/office/drawing/2014/main" id="{0C15EF87-6304-4EEC-942E-D7371C977D4A}"/>
              </a:ext>
            </a:extLst>
          </p:cNvPr>
          <p:cNvSpPr txBox="1"/>
          <p:nvPr/>
        </p:nvSpPr>
        <p:spPr>
          <a:xfrm>
            <a:off x="324034" y="5695034"/>
            <a:ext cx="3395710" cy="369332"/>
          </a:xfrm>
          <a:prstGeom prst="rect">
            <a:avLst/>
          </a:prstGeom>
          <a:noFill/>
        </p:spPr>
        <p:txBody>
          <a:bodyPr wrap="square" rtlCol="0">
            <a:spAutoFit/>
          </a:bodyPr>
          <a:lstStyle/>
          <a:p>
            <a:r>
              <a:rPr lang="nl-NL" dirty="0"/>
              <a:t>In 1985: 84000 huwelijkssluitingen </a:t>
            </a:r>
            <a:endParaRPr lang="nl-BE" dirty="0"/>
          </a:p>
        </p:txBody>
      </p:sp>
      <p:sp>
        <p:nvSpPr>
          <p:cNvPr id="18" name="Tekstvak 17">
            <a:extLst>
              <a:ext uri="{FF2B5EF4-FFF2-40B4-BE49-F238E27FC236}">
                <a16:creationId xmlns:a16="http://schemas.microsoft.com/office/drawing/2014/main" id="{138D1430-10BB-474F-8B9E-A8043E69DA12}"/>
              </a:ext>
            </a:extLst>
          </p:cNvPr>
          <p:cNvSpPr txBox="1"/>
          <p:nvPr/>
        </p:nvSpPr>
        <p:spPr>
          <a:xfrm>
            <a:off x="5131293" y="4905375"/>
            <a:ext cx="2645540" cy="369332"/>
          </a:xfrm>
          <a:prstGeom prst="rect">
            <a:avLst/>
          </a:prstGeom>
          <a:noFill/>
        </p:spPr>
        <p:txBody>
          <a:bodyPr wrap="square" rtlCol="0">
            <a:spAutoFit/>
          </a:bodyPr>
          <a:lstStyle/>
          <a:p>
            <a:r>
              <a:rPr lang="nl-NL" dirty="0"/>
              <a:t>Aantal 25 jarige jubilea</a:t>
            </a:r>
            <a:endParaRPr lang="nl-BE" dirty="0"/>
          </a:p>
        </p:txBody>
      </p:sp>
      <p:sp>
        <p:nvSpPr>
          <p:cNvPr id="19" name="Tekstvak 18">
            <a:extLst>
              <a:ext uri="{FF2B5EF4-FFF2-40B4-BE49-F238E27FC236}">
                <a16:creationId xmlns:a16="http://schemas.microsoft.com/office/drawing/2014/main" id="{3B341125-2E27-4C8D-8C9D-6DE842C0DDDD}"/>
              </a:ext>
            </a:extLst>
          </p:cNvPr>
          <p:cNvSpPr txBox="1"/>
          <p:nvPr/>
        </p:nvSpPr>
        <p:spPr>
          <a:xfrm>
            <a:off x="5140175" y="5286662"/>
            <a:ext cx="2645540" cy="369332"/>
          </a:xfrm>
          <a:prstGeom prst="rect">
            <a:avLst/>
          </a:prstGeom>
          <a:noFill/>
        </p:spPr>
        <p:txBody>
          <a:bodyPr wrap="square" rtlCol="0">
            <a:spAutoFit/>
          </a:bodyPr>
          <a:lstStyle/>
          <a:p>
            <a:r>
              <a:rPr lang="nl-NL" dirty="0"/>
              <a:t>In 2000: 79000 </a:t>
            </a:r>
            <a:endParaRPr lang="nl-BE" dirty="0"/>
          </a:p>
        </p:txBody>
      </p:sp>
      <p:sp>
        <p:nvSpPr>
          <p:cNvPr id="20" name="Tekstvak 19">
            <a:extLst>
              <a:ext uri="{FF2B5EF4-FFF2-40B4-BE49-F238E27FC236}">
                <a16:creationId xmlns:a16="http://schemas.microsoft.com/office/drawing/2014/main" id="{6B39AECA-9A7B-4A36-8B96-CCB929471590}"/>
              </a:ext>
            </a:extLst>
          </p:cNvPr>
          <p:cNvSpPr txBox="1"/>
          <p:nvPr/>
        </p:nvSpPr>
        <p:spPr>
          <a:xfrm>
            <a:off x="5140175" y="5694187"/>
            <a:ext cx="2645540" cy="369332"/>
          </a:xfrm>
          <a:prstGeom prst="rect">
            <a:avLst/>
          </a:prstGeom>
          <a:noFill/>
        </p:spPr>
        <p:txBody>
          <a:bodyPr wrap="square" rtlCol="0">
            <a:spAutoFit/>
          </a:bodyPr>
          <a:lstStyle/>
          <a:p>
            <a:r>
              <a:rPr lang="nl-NL" dirty="0"/>
              <a:t>In 2010: 53000 </a:t>
            </a:r>
            <a:endParaRPr lang="nl-BE" dirty="0"/>
          </a:p>
        </p:txBody>
      </p:sp>
      <mc:AlternateContent xmlns:mc="http://schemas.openxmlformats.org/markup-compatibility/2006" xmlns:a14="http://schemas.microsoft.com/office/drawing/2010/main">
        <mc:Choice Requires="a14">
          <p:sp>
            <p:nvSpPr>
              <p:cNvPr id="21" name="Tekstvak 20">
                <a:extLst>
                  <a:ext uri="{FF2B5EF4-FFF2-40B4-BE49-F238E27FC236}">
                    <a16:creationId xmlns:a16="http://schemas.microsoft.com/office/drawing/2014/main" id="{FDBE0A51-5F06-4207-81ED-5EA3879CFCEE}"/>
                  </a:ext>
                </a:extLst>
              </p:cNvPr>
              <p:cNvSpPr txBox="1"/>
              <p:nvPr/>
            </p:nvSpPr>
            <p:spPr>
              <a:xfrm>
                <a:off x="7523154" y="5095189"/>
                <a:ext cx="822341"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79000</m:t>
                          </m:r>
                        </m:num>
                        <m:den>
                          <m:r>
                            <a:rPr lang="nl-NL" b="0" i="1" smtClean="0">
                              <a:latin typeface="Cambria Math" panose="02040503050406030204" pitchFamily="18" charset="0"/>
                            </a:rPr>
                            <m:t>100000</m:t>
                          </m:r>
                        </m:den>
                      </m:f>
                    </m:oMath>
                  </m:oMathPara>
                </a14:m>
                <a:endParaRPr lang="nl-BE" dirty="0"/>
              </a:p>
            </p:txBody>
          </p:sp>
        </mc:Choice>
        <mc:Fallback xmlns="">
          <p:sp>
            <p:nvSpPr>
              <p:cNvPr id="21" name="Tekstvak 20">
                <a:extLst>
                  <a:ext uri="{FF2B5EF4-FFF2-40B4-BE49-F238E27FC236}">
                    <a16:creationId xmlns:a16="http://schemas.microsoft.com/office/drawing/2014/main" id="{FDBE0A51-5F06-4207-81ED-5EA3879CFCEE}"/>
                  </a:ext>
                </a:extLst>
              </p:cNvPr>
              <p:cNvSpPr txBox="1">
                <a:spLocks noRot="1" noChangeAspect="1" noMove="1" noResize="1" noEditPoints="1" noAdjustHandles="1" noChangeArrowheads="1" noChangeShapeType="1" noTextEdit="1"/>
              </p:cNvSpPr>
              <p:nvPr/>
            </p:nvSpPr>
            <p:spPr>
              <a:xfrm>
                <a:off x="7523154" y="5095189"/>
                <a:ext cx="822341" cy="520399"/>
              </a:xfrm>
              <a:prstGeom prst="rect">
                <a:avLst/>
              </a:prstGeom>
              <a:blipFill>
                <a:blip r:embed="rId4"/>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2" name="Tekstvak 21">
                <a:extLst>
                  <a:ext uri="{FF2B5EF4-FFF2-40B4-BE49-F238E27FC236}">
                    <a16:creationId xmlns:a16="http://schemas.microsoft.com/office/drawing/2014/main" id="{1539E2C1-FF6B-4965-B579-234EA6B3CB52}"/>
                  </a:ext>
                </a:extLst>
              </p:cNvPr>
              <p:cNvSpPr txBox="1"/>
              <p:nvPr/>
            </p:nvSpPr>
            <p:spPr>
              <a:xfrm>
                <a:off x="7523154" y="5768868"/>
                <a:ext cx="694100" cy="525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53000</m:t>
                          </m:r>
                        </m:num>
                        <m:den>
                          <m:r>
                            <a:rPr lang="nl-NL" b="0" i="1" smtClean="0">
                              <a:latin typeface="Cambria Math" panose="02040503050406030204" pitchFamily="18" charset="0"/>
                            </a:rPr>
                            <m:t>84000</m:t>
                          </m:r>
                        </m:den>
                      </m:f>
                    </m:oMath>
                  </m:oMathPara>
                </a14:m>
                <a:endParaRPr lang="nl-BE" dirty="0"/>
              </a:p>
            </p:txBody>
          </p:sp>
        </mc:Choice>
        <mc:Fallback xmlns="">
          <p:sp>
            <p:nvSpPr>
              <p:cNvPr id="22" name="Tekstvak 21">
                <a:extLst>
                  <a:ext uri="{FF2B5EF4-FFF2-40B4-BE49-F238E27FC236}">
                    <a16:creationId xmlns:a16="http://schemas.microsoft.com/office/drawing/2014/main" id="{1539E2C1-FF6B-4965-B579-234EA6B3CB52}"/>
                  </a:ext>
                </a:extLst>
              </p:cNvPr>
              <p:cNvSpPr txBox="1">
                <a:spLocks noRot="1" noChangeAspect="1" noMove="1" noResize="1" noEditPoints="1" noAdjustHandles="1" noChangeArrowheads="1" noChangeShapeType="1" noTextEdit="1"/>
              </p:cNvSpPr>
              <p:nvPr/>
            </p:nvSpPr>
            <p:spPr>
              <a:xfrm>
                <a:off x="7523154" y="5768868"/>
                <a:ext cx="694100" cy="525978"/>
              </a:xfrm>
              <a:prstGeom prst="rect">
                <a:avLst/>
              </a:prstGeom>
              <a:blipFill>
                <a:blip r:embed="rId5"/>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3" name="Tekstvak 22">
                <a:extLst>
                  <a:ext uri="{FF2B5EF4-FFF2-40B4-BE49-F238E27FC236}">
                    <a16:creationId xmlns:a16="http://schemas.microsoft.com/office/drawing/2014/main" id="{2786BA9F-B55B-4B8A-8633-04ADBBE06F7D}"/>
                  </a:ext>
                </a:extLst>
              </p:cNvPr>
              <p:cNvSpPr txBox="1"/>
              <p:nvPr/>
            </p:nvSpPr>
            <p:spPr>
              <a:xfrm>
                <a:off x="8380523" y="5274707"/>
                <a:ext cx="928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=79,0%</m:t>
                      </m:r>
                    </m:oMath>
                  </m:oMathPara>
                </a14:m>
                <a:endParaRPr lang="nl-BE" dirty="0"/>
              </a:p>
            </p:txBody>
          </p:sp>
        </mc:Choice>
        <mc:Fallback xmlns="">
          <p:sp>
            <p:nvSpPr>
              <p:cNvPr id="23" name="Tekstvak 22">
                <a:extLst>
                  <a:ext uri="{FF2B5EF4-FFF2-40B4-BE49-F238E27FC236}">
                    <a16:creationId xmlns:a16="http://schemas.microsoft.com/office/drawing/2014/main" id="{2786BA9F-B55B-4B8A-8633-04ADBBE06F7D}"/>
                  </a:ext>
                </a:extLst>
              </p:cNvPr>
              <p:cNvSpPr txBox="1">
                <a:spLocks noRot="1" noChangeAspect="1" noMove="1" noResize="1" noEditPoints="1" noAdjustHandles="1" noChangeArrowheads="1" noChangeShapeType="1" noTextEdit="1"/>
              </p:cNvSpPr>
              <p:nvPr/>
            </p:nvSpPr>
            <p:spPr>
              <a:xfrm>
                <a:off x="8380523" y="5274707"/>
                <a:ext cx="928139" cy="276999"/>
              </a:xfrm>
              <a:prstGeom prst="rect">
                <a:avLst/>
              </a:prstGeom>
              <a:blipFill>
                <a:blip r:embed="rId6"/>
                <a:stretch>
                  <a:fillRect l="-2632" r="-6579" b="-13043"/>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4" name="Tekstvak 23">
                <a:extLst>
                  <a:ext uri="{FF2B5EF4-FFF2-40B4-BE49-F238E27FC236}">
                    <a16:creationId xmlns:a16="http://schemas.microsoft.com/office/drawing/2014/main" id="{31723010-85E2-4377-BCEA-34C83BE20ACF}"/>
                  </a:ext>
                </a:extLst>
              </p:cNvPr>
              <p:cNvSpPr txBox="1"/>
              <p:nvPr/>
            </p:nvSpPr>
            <p:spPr>
              <a:xfrm>
                <a:off x="8380523" y="5925019"/>
                <a:ext cx="928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=63,1%</m:t>
                      </m:r>
                    </m:oMath>
                  </m:oMathPara>
                </a14:m>
                <a:endParaRPr lang="nl-BE" dirty="0"/>
              </a:p>
            </p:txBody>
          </p:sp>
        </mc:Choice>
        <mc:Fallback xmlns="">
          <p:sp>
            <p:nvSpPr>
              <p:cNvPr id="24" name="Tekstvak 23">
                <a:extLst>
                  <a:ext uri="{FF2B5EF4-FFF2-40B4-BE49-F238E27FC236}">
                    <a16:creationId xmlns:a16="http://schemas.microsoft.com/office/drawing/2014/main" id="{31723010-85E2-4377-BCEA-34C83BE20ACF}"/>
                  </a:ext>
                </a:extLst>
              </p:cNvPr>
              <p:cNvSpPr txBox="1">
                <a:spLocks noRot="1" noChangeAspect="1" noMove="1" noResize="1" noEditPoints="1" noAdjustHandles="1" noChangeArrowheads="1" noChangeShapeType="1" noTextEdit="1"/>
              </p:cNvSpPr>
              <p:nvPr/>
            </p:nvSpPr>
            <p:spPr>
              <a:xfrm>
                <a:off x="8380523" y="5925019"/>
                <a:ext cx="928139" cy="276999"/>
              </a:xfrm>
              <a:prstGeom prst="rect">
                <a:avLst/>
              </a:prstGeom>
              <a:blipFill>
                <a:blip r:embed="rId7"/>
                <a:stretch>
                  <a:fillRect l="-2632" r="-6579" b="-13333"/>
                </a:stretch>
              </a:blipFill>
            </p:spPr>
            <p:txBody>
              <a:bodyPr/>
              <a:lstStyle/>
              <a:p>
                <a:r>
                  <a:rPr lang="nl-BE">
                    <a:noFill/>
                  </a:rPr>
                  <a:t> </a:t>
                </a:r>
              </a:p>
            </p:txBody>
          </p:sp>
        </mc:Fallback>
      </mc:AlternateContent>
      <p:sp>
        <p:nvSpPr>
          <p:cNvPr id="25" name="Tekstvak 24">
            <a:extLst>
              <a:ext uri="{FF2B5EF4-FFF2-40B4-BE49-F238E27FC236}">
                <a16:creationId xmlns:a16="http://schemas.microsoft.com/office/drawing/2014/main" id="{75C9ACB2-DFDB-40F4-8B22-107A91188DBE}"/>
              </a:ext>
            </a:extLst>
          </p:cNvPr>
          <p:cNvSpPr txBox="1"/>
          <p:nvPr/>
        </p:nvSpPr>
        <p:spPr>
          <a:xfrm>
            <a:off x="110971" y="6462811"/>
            <a:ext cx="9046345" cy="369332"/>
          </a:xfrm>
          <a:prstGeom prst="rect">
            <a:avLst/>
          </a:prstGeom>
          <a:noFill/>
        </p:spPr>
        <p:txBody>
          <a:bodyPr wrap="square" rtlCol="0">
            <a:spAutoFit/>
          </a:bodyPr>
          <a:lstStyle/>
          <a:p>
            <a:r>
              <a:rPr lang="nl-NL" b="1" dirty="0"/>
              <a:t>De onderzoek heeft gelijk want het percentage is in de 10 jaar met ongeveer 15,9% gedaald.</a:t>
            </a:r>
            <a:endParaRPr lang="nl-BE" b="1" dirty="0"/>
          </a:p>
        </p:txBody>
      </p:sp>
    </p:spTree>
    <p:extLst>
      <p:ext uri="{BB962C8B-B14F-4D97-AF65-F5344CB8AC3E}">
        <p14:creationId xmlns:p14="http://schemas.microsoft.com/office/powerpoint/2010/main" val="392114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7" grpId="0"/>
      <p:bldP spid="18" grpId="0"/>
      <p:bldP spid="19" grpId="0"/>
      <p:bldP spid="20" grpId="0"/>
      <p:bldP spid="21" grpId="0"/>
      <p:bldP spid="22" grpId="0"/>
      <p:bldP spid="23" grpId="0"/>
      <p:bldP spid="24" grpId="0"/>
      <p:bldP spid="2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9DEBD9A-45A4-434E-8400-D665D7BC0F83}"/>
              </a:ext>
            </a:extLst>
          </p:cNvPr>
          <p:cNvPicPr>
            <a:picLocks noChangeAspect="1"/>
          </p:cNvPicPr>
          <p:nvPr/>
        </p:nvPicPr>
        <p:blipFill>
          <a:blip r:embed="rId2"/>
          <a:stretch>
            <a:fillRect/>
          </a:stretch>
        </p:blipFill>
        <p:spPr>
          <a:xfrm>
            <a:off x="0" y="0"/>
            <a:ext cx="6858000" cy="6400800"/>
          </a:xfrm>
          <a:prstGeom prst="rect">
            <a:avLst/>
          </a:prstGeom>
        </p:spPr>
      </p:pic>
      <p:sp>
        <p:nvSpPr>
          <p:cNvPr id="3" name="Tekstvak 2">
            <a:extLst>
              <a:ext uri="{FF2B5EF4-FFF2-40B4-BE49-F238E27FC236}">
                <a16:creationId xmlns:a16="http://schemas.microsoft.com/office/drawing/2014/main" id="{439B124F-C24F-4580-8A87-9C21B6C3A8A0}"/>
              </a:ext>
            </a:extLst>
          </p:cNvPr>
          <p:cNvSpPr txBox="1"/>
          <p:nvPr/>
        </p:nvSpPr>
        <p:spPr>
          <a:xfrm>
            <a:off x="6973409" y="341790"/>
            <a:ext cx="612560" cy="369332"/>
          </a:xfrm>
          <a:prstGeom prst="rect">
            <a:avLst/>
          </a:prstGeom>
          <a:noFill/>
        </p:spPr>
        <p:txBody>
          <a:bodyPr wrap="square" rtlCol="0">
            <a:spAutoFit/>
          </a:bodyPr>
          <a:lstStyle/>
          <a:p>
            <a:r>
              <a:rPr lang="nl-NL" dirty="0"/>
              <a:t>a)</a:t>
            </a:r>
            <a:endParaRPr lang="nl-BE" dirty="0"/>
          </a:p>
        </p:txBody>
      </p:sp>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86C03E69-9540-4F12-8A6B-E3DE4F9472DC}"/>
                  </a:ext>
                </a:extLst>
              </p:cNvPr>
              <p:cNvSpPr txBox="1"/>
              <p:nvPr/>
            </p:nvSpPr>
            <p:spPr>
              <a:xfrm>
                <a:off x="7421732" y="387956"/>
                <a:ext cx="21484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𝑃</m:t>
                      </m:r>
                      <m:r>
                        <a:rPr lang="nl-NL" b="0" i="1" smtClean="0">
                          <a:latin typeface="Cambria Math" panose="02040503050406030204" pitchFamily="18" charset="0"/>
                        </a:rPr>
                        <m:t>=0,1550∙</m:t>
                      </m:r>
                      <m:r>
                        <a:rPr lang="nl-NL" b="0" i="1" smtClean="0">
                          <a:latin typeface="Cambria Math" panose="02040503050406030204" pitchFamily="18" charset="0"/>
                          <a:ea typeface="Cambria Math" panose="02040503050406030204" pitchFamily="18" charset="0"/>
                        </a:rPr>
                        <m:t>𝑙</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𝑏</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𝑅</m:t>
                      </m:r>
                      <m:r>
                        <a:rPr lang="nl-NL" b="0" i="1" smtClean="0">
                          <a:latin typeface="Cambria Math" panose="02040503050406030204" pitchFamily="18" charset="0"/>
                          <a:ea typeface="Cambria Math" panose="02040503050406030204" pitchFamily="18" charset="0"/>
                        </a:rPr>
                        <m:t>²</m:t>
                      </m:r>
                    </m:oMath>
                  </m:oMathPara>
                </a14:m>
                <a:endParaRPr lang="nl-BE" dirty="0"/>
              </a:p>
            </p:txBody>
          </p:sp>
        </mc:Choice>
        <mc:Fallback xmlns="">
          <p:sp>
            <p:nvSpPr>
              <p:cNvPr id="4" name="Tekstvak 3">
                <a:extLst>
                  <a:ext uri="{FF2B5EF4-FFF2-40B4-BE49-F238E27FC236}">
                    <a16:creationId xmlns:a16="http://schemas.microsoft.com/office/drawing/2014/main" id="{86C03E69-9540-4F12-8A6B-E3DE4F9472DC}"/>
                  </a:ext>
                </a:extLst>
              </p:cNvPr>
              <p:cNvSpPr txBox="1">
                <a:spLocks noRot="1" noChangeAspect="1" noMove="1" noResize="1" noEditPoints="1" noAdjustHandles="1" noChangeArrowheads="1" noChangeShapeType="1" noTextEdit="1"/>
              </p:cNvSpPr>
              <p:nvPr/>
            </p:nvSpPr>
            <p:spPr>
              <a:xfrm>
                <a:off x="7421732" y="387956"/>
                <a:ext cx="2148409" cy="276999"/>
              </a:xfrm>
              <a:prstGeom prst="rect">
                <a:avLst/>
              </a:prstGeom>
              <a:blipFill>
                <a:blip r:embed="rId3"/>
                <a:stretch>
                  <a:fillRect l="-1983" t="-11111" r="-2550" b="-13333"/>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00784016-270F-4396-87B7-2EF019C8CC4F}"/>
                  </a:ext>
                </a:extLst>
              </p:cNvPr>
              <p:cNvSpPr txBox="1"/>
              <p:nvPr/>
            </p:nvSpPr>
            <p:spPr>
              <a:xfrm>
                <a:off x="7421732" y="851074"/>
                <a:ext cx="32011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3720000=0,1550</m:t>
                      </m:r>
                      <m:r>
                        <a:rPr lang="nl-NL" b="0" i="1" smtClean="0">
                          <a:latin typeface="Cambria Math" panose="02040503050406030204" pitchFamily="18" charset="0"/>
                          <a:ea typeface="Cambria Math" panose="02040503050406030204" pitchFamily="18" charset="0"/>
                        </a:rPr>
                        <m:t>∙15∙10∙</m:t>
                      </m:r>
                      <m:r>
                        <a:rPr lang="nl-NL" b="0" i="1" smtClean="0">
                          <a:latin typeface="Cambria Math" panose="02040503050406030204" pitchFamily="18" charset="0"/>
                          <a:ea typeface="Cambria Math" panose="02040503050406030204" pitchFamily="18" charset="0"/>
                        </a:rPr>
                        <m:t>𝑅</m:t>
                      </m:r>
                      <m:r>
                        <a:rPr lang="nl-NL" b="0" i="1" smtClean="0">
                          <a:latin typeface="Cambria Math" panose="02040503050406030204" pitchFamily="18" charset="0"/>
                          <a:ea typeface="Cambria Math" panose="02040503050406030204" pitchFamily="18" charset="0"/>
                        </a:rPr>
                        <m:t>²</m:t>
                      </m:r>
                    </m:oMath>
                  </m:oMathPara>
                </a14:m>
                <a:endParaRPr lang="nl-BE" dirty="0"/>
              </a:p>
            </p:txBody>
          </p:sp>
        </mc:Choice>
        <mc:Fallback xmlns="">
          <p:sp>
            <p:nvSpPr>
              <p:cNvPr id="5" name="Tekstvak 4">
                <a:extLst>
                  <a:ext uri="{FF2B5EF4-FFF2-40B4-BE49-F238E27FC236}">
                    <a16:creationId xmlns:a16="http://schemas.microsoft.com/office/drawing/2014/main" id="{00784016-270F-4396-87B7-2EF019C8CC4F}"/>
                  </a:ext>
                </a:extLst>
              </p:cNvPr>
              <p:cNvSpPr txBox="1">
                <a:spLocks noRot="1" noChangeAspect="1" noMove="1" noResize="1" noEditPoints="1" noAdjustHandles="1" noChangeArrowheads="1" noChangeShapeType="1" noTextEdit="1"/>
              </p:cNvSpPr>
              <p:nvPr/>
            </p:nvSpPr>
            <p:spPr>
              <a:xfrm>
                <a:off x="7421732" y="851074"/>
                <a:ext cx="3201197" cy="276999"/>
              </a:xfrm>
              <a:prstGeom prst="rect">
                <a:avLst/>
              </a:prstGeom>
              <a:blipFill>
                <a:blip r:embed="rId4"/>
                <a:stretch>
                  <a:fillRect l="-1141" t="-11111" r="-1521" b="-13333"/>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DBBA2108-AC35-461D-A186-1020056031F2}"/>
                  </a:ext>
                </a:extLst>
              </p:cNvPr>
              <p:cNvSpPr txBox="1"/>
              <p:nvPr/>
            </p:nvSpPr>
            <p:spPr>
              <a:xfrm>
                <a:off x="7421732" y="1314192"/>
                <a:ext cx="22233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3720000=23,25</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𝑅</m:t>
                      </m:r>
                      <m:r>
                        <a:rPr lang="nl-NL" b="0" i="1" smtClean="0">
                          <a:latin typeface="Cambria Math" panose="02040503050406030204" pitchFamily="18" charset="0"/>
                          <a:ea typeface="Cambria Math" panose="02040503050406030204" pitchFamily="18" charset="0"/>
                        </a:rPr>
                        <m:t>²</m:t>
                      </m:r>
                    </m:oMath>
                  </m:oMathPara>
                </a14:m>
                <a:endParaRPr lang="nl-BE" dirty="0"/>
              </a:p>
            </p:txBody>
          </p:sp>
        </mc:Choice>
        <mc:Fallback xmlns="">
          <p:sp>
            <p:nvSpPr>
              <p:cNvPr id="6" name="Tekstvak 5">
                <a:extLst>
                  <a:ext uri="{FF2B5EF4-FFF2-40B4-BE49-F238E27FC236}">
                    <a16:creationId xmlns:a16="http://schemas.microsoft.com/office/drawing/2014/main" id="{DBBA2108-AC35-461D-A186-1020056031F2}"/>
                  </a:ext>
                </a:extLst>
              </p:cNvPr>
              <p:cNvSpPr txBox="1">
                <a:spLocks noRot="1" noChangeAspect="1" noMove="1" noResize="1" noEditPoints="1" noAdjustHandles="1" noChangeArrowheads="1" noChangeShapeType="1" noTextEdit="1"/>
              </p:cNvSpPr>
              <p:nvPr/>
            </p:nvSpPr>
            <p:spPr>
              <a:xfrm>
                <a:off x="7421732" y="1314192"/>
                <a:ext cx="2223366" cy="276999"/>
              </a:xfrm>
              <a:prstGeom prst="rect">
                <a:avLst/>
              </a:prstGeom>
              <a:blipFill>
                <a:blip r:embed="rId5"/>
                <a:stretch>
                  <a:fillRect l="-1918" t="-11111" r="-2466" b="-13333"/>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19C5DC04-C2CC-40F7-8E4F-B904ADA73D61}"/>
                  </a:ext>
                </a:extLst>
              </p:cNvPr>
              <p:cNvSpPr txBox="1"/>
              <p:nvPr/>
            </p:nvSpPr>
            <p:spPr>
              <a:xfrm>
                <a:off x="7421732" y="1832352"/>
                <a:ext cx="1493999" cy="5497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3720000</m:t>
                          </m:r>
                        </m:num>
                        <m:den>
                          <m:r>
                            <a:rPr lang="nl-NL" b="0" i="1" smtClean="0">
                              <a:latin typeface="Cambria Math" panose="02040503050406030204" pitchFamily="18" charset="0"/>
                            </a:rPr>
                            <m:t>23,25</m:t>
                          </m:r>
                        </m:den>
                      </m:f>
                      <m:r>
                        <a:rPr lang="nl-NL" b="0" i="1" smtClean="0">
                          <a:latin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𝑅</m:t>
                      </m:r>
                      <m:r>
                        <a:rPr lang="nl-NL" b="0" i="1" smtClean="0">
                          <a:latin typeface="Cambria Math" panose="02040503050406030204" pitchFamily="18" charset="0"/>
                          <a:ea typeface="Cambria Math" panose="02040503050406030204" pitchFamily="18" charset="0"/>
                        </a:rPr>
                        <m:t>²</m:t>
                      </m:r>
                    </m:oMath>
                  </m:oMathPara>
                </a14:m>
                <a:endParaRPr lang="nl-BE" dirty="0"/>
              </a:p>
            </p:txBody>
          </p:sp>
        </mc:Choice>
        <mc:Fallback xmlns="">
          <p:sp>
            <p:nvSpPr>
              <p:cNvPr id="7" name="Tekstvak 6">
                <a:extLst>
                  <a:ext uri="{FF2B5EF4-FFF2-40B4-BE49-F238E27FC236}">
                    <a16:creationId xmlns:a16="http://schemas.microsoft.com/office/drawing/2014/main" id="{19C5DC04-C2CC-40F7-8E4F-B904ADA73D61}"/>
                  </a:ext>
                </a:extLst>
              </p:cNvPr>
              <p:cNvSpPr txBox="1">
                <a:spLocks noRot="1" noChangeAspect="1" noMove="1" noResize="1" noEditPoints="1" noAdjustHandles="1" noChangeArrowheads="1" noChangeShapeType="1" noTextEdit="1"/>
              </p:cNvSpPr>
              <p:nvPr/>
            </p:nvSpPr>
            <p:spPr>
              <a:xfrm>
                <a:off x="7421732" y="1832352"/>
                <a:ext cx="1493999" cy="549702"/>
              </a:xfrm>
              <a:prstGeom prst="rect">
                <a:avLst/>
              </a:prstGeom>
              <a:blipFill>
                <a:blip r:embed="rId6"/>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7CC3B717-5F90-4A51-BD43-979A393066A4}"/>
                  </a:ext>
                </a:extLst>
              </p:cNvPr>
              <p:cNvSpPr txBox="1"/>
              <p:nvPr/>
            </p:nvSpPr>
            <p:spPr>
              <a:xfrm>
                <a:off x="7580782" y="2484715"/>
                <a:ext cx="13657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160000=</m:t>
                      </m:r>
                      <m:r>
                        <a:rPr lang="nl-NL" b="0" i="1" smtClean="0">
                          <a:latin typeface="Cambria Math" panose="02040503050406030204" pitchFamily="18" charset="0"/>
                          <a:ea typeface="Cambria Math" panose="02040503050406030204" pitchFamily="18" charset="0"/>
                        </a:rPr>
                        <m:t>𝑅</m:t>
                      </m:r>
                      <m:r>
                        <a:rPr lang="nl-NL" b="0" i="1" smtClean="0">
                          <a:latin typeface="Cambria Math" panose="02040503050406030204" pitchFamily="18" charset="0"/>
                          <a:ea typeface="Cambria Math" panose="02040503050406030204" pitchFamily="18" charset="0"/>
                        </a:rPr>
                        <m:t>²</m:t>
                      </m:r>
                    </m:oMath>
                  </m:oMathPara>
                </a14:m>
                <a:endParaRPr lang="nl-BE" dirty="0"/>
              </a:p>
            </p:txBody>
          </p:sp>
        </mc:Choice>
        <mc:Fallback xmlns="">
          <p:sp>
            <p:nvSpPr>
              <p:cNvPr id="8" name="Tekstvak 7">
                <a:extLst>
                  <a:ext uri="{FF2B5EF4-FFF2-40B4-BE49-F238E27FC236}">
                    <a16:creationId xmlns:a16="http://schemas.microsoft.com/office/drawing/2014/main" id="{7CC3B717-5F90-4A51-BD43-979A393066A4}"/>
                  </a:ext>
                </a:extLst>
              </p:cNvPr>
              <p:cNvSpPr txBox="1">
                <a:spLocks noRot="1" noChangeAspect="1" noMove="1" noResize="1" noEditPoints="1" noAdjustHandles="1" noChangeArrowheads="1" noChangeShapeType="1" noTextEdit="1"/>
              </p:cNvSpPr>
              <p:nvPr/>
            </p:nvSpPr>
            <p:spPr>
              <a:xfrm>
                <a:off x="7580782" y="2484715"/>
                <a:ext cx="1365758" cy="276999"/>
              </a:xfrm>
              <a:prstGeom prst="rect">
                <a:avLst/>
              </a:prstGeom>
              <a:blipFill>
                <a:blip r:embed="rId7"/>
                <a:stretch>
                  <a:fillRect l="-4018" t="-11111" r="-4464" b="-13333"/>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77FADA64-0F17-41EB-A334-9284D01C8150}"/>
                  </a:ext>
                </a:extLst>
              </p:cNvPr>
              <p:cNvSpPr txBox="1"/>
              <p:nvPr/>
            </p:nvSpPr>
            <p:spPr>
              <a:xfrm>
                <a:off x="7442787" y="2864375"/>
                <a:ext cx="1429494" cy="3096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nl-NL" b="0" i="1" smtClean="0">
                              <a:latin typeface="Cambria Math" panose="02040503050406030204" pitchFamily="18" charset="0"/>
                            </a:rPr>
                          </m:ctrlPr>
                        </m:radPr>
                        <m:deg/>
                        <m:e>
                          <m:r>
                            <a:rPr lang="nl-NL" b="0" i="1" smtClean="0">
                              <a:latin typeface="Cambria Math" panose="02040503050406030204" pitchFamily="18" charset="0"/>
                            </a:rPr>
                            <m:t>160000</m:t>
                          </m:r>
                        </m:e>
                      </m:rad>
                      <m:r>
                        <a:rPr lang="nl-NL" b="0" i="1" smtClean="0">
                          <a:latin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𝑅</m:t>
                      </m:r>
                    </m:oMath>
                  </m:oMathPara>
                </a14:m>
                <a:endParaRPr lang="nl-BE" dirty="0"/>
              </a:p>
            </p:txBody>
          </p:sp>
        </mc:Choice>
        <mc:Fallback xmlns="">
          <p:sp>
            <p:nvSpPr>
              <p:cNvPr id="9" name="Tekstvak 8">
                <a:extLst>
                  <a:ext uri="{FF2B5EF4-FFF2-40B4-BE49-F238E27FC236}">
                    <a16:creationId xmlns:a16="http://schemas.microsoft.com/office/drawing/2014/main" id="{77FADA64-0F17-41EB-A334-9284D01C8150}"/>
                  </a:ext>
                </a:extLst>
              </p:cNvPr>
              <p:cNvSpPr txBox="1">
                <a:spLocks noRot="1" noChangeAspect="1" noMove="1" noResize="1" noEditPoints="1" noAdjustHandles="1" noChangeArrowheads="1" noChangeShapeType="1" noTextEdit="1"/>
              </p:cNvSpPr>
              <p:nvPr/>
            </p:nvSpPr>
            <p:spPr>
              <a:xfrm>
                <a:off x="7442787" y="2864375"/>
                <a:ext cx="1429494" cy="309637"/>
              </a:xfrm>
              <a:prstGeom prst="rect">
                <a:avLst/>
              </a:prstGeom>
              <a:blipFill>
                <a:blip r:embed="rId8"/>
                <a:stretch>
                  <a:fillRect r="-2991" b="-588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36599BA8-FF06-4C83-8552-D97189E8210C}"/>
                  </a:ext>
                </a:extLst>
              </p:cNvPr>
              <p:cNvSpPr txBox="1"/>
              <p:nvPr/>
            </p:nvSpPr>
            <p:spPr>
              <a:xfrm>
                <a:off x="7442787" y="3244035"/>
                <a:ext cx="89319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400=</m:t>
                      </m:r>
                      <m:r>
                        <a:rPr lang="nl-NL" b="0" i="1" smtClean="0">
                          <a:latin typeface="Cambria Math" panose="02040503050406030204" pitchFamily="18" charset="0"/>
                          <a:ea typeface="Cambria Math" panose="02040503050406030204" pitchFamily="18" charset="0"/>
                        </a:rPr>
                        <m:t>𝑅</m:t>
                      </m:r>
                    </m:oMath>
                  </m:oMathPara>
                </a14:m>
                <a:endParaRPr lang="nl-BE" dirty="0"/>
              </a:p>
            </p:txBody>
          </p:sp>
        </mc:Choice>
        <mc:Fallback xmlns="">
          <p:sp>
            <p:nvSpPr>
              <p:cNvPr id="10" name="Tekstvak 9">
                <a:extLst>
                  <a:ext uri="{FF2B5EF4-FFF2-40B4-BE49-F238E27FC236}">
                    <a16:creationId xmlns:a16="http://schemas.microsoft.com/office/drawing/2014/main" id="{36599BA8-FF06-4C83-8552-D97189E8210C}"/>
                  </a:ext>
                </a:extLst>
              </p:cNvPr>
              <p:cNvSpPr txBox="1">
                <a:spLocks noRot="1" noChangeAspect="1" noMove="1" noResize="1" noEditPoints="1" noAdjustHandles="1" noChangeArrowheads="1" noChangeShapeType="1" noTextEdit="1"/>
              </p:cNvSpPr>
              <p:nvPr/>
            </p:nvSpPr>
            <p:spPr>
              <a:xfrm>
                <a:off x="7442787" y="3244035"/>
                <a:ext cx="893193" cy="276999"/>
              </a:xfrm>
              <a:prstGeom prst="rect">
                <a:avLst/>
              </a:prstGeom>
              <a:blipFill>
                <a:blip r:embed="rId9"/>
                <a:stretch>
                  <a:fillRect l="-6164" r="-4795" b="-6522"/>
                </a:stretch>
              </a:blipFill>
            </p:spPr>
            <p:txBody>
              <a:bodyPr/>
              <a:lstStyle/>
              <a:p>
                <a:r>
                  <a:rPr lang="nl-BE">
                    <a:noFill/>
                  </a:rPr>
                  <a:t> </a:t>
                </a:r>
              </a:p>
            </p:txBody>
          </p:sp>
        </mc:Fallback>
      </mc:AlternateContent>
      <p:sp>
        <p:nvSpPr>
          <p:cNvPr id="11" name="Tekstvak 10">
            <a:extLst>
              <a:ext uri="{FF2B5EF4-FFF2-40B4-BE49-F238E27FC236}">
                <a16:creationId xmlns:a16="http://schemas.microsoft.com/office/drawing/2014/main" id="{99FF94A7-5900-4E70-B225-1AF78EA3BE32}"/>
              </a:ext>
            </a:extLst>
          </p:cNvPr>
          <p:cNvSpPr txBox="1"/>
          <p:nvPr/>
        </p:nvSpPr>
        <p:spPr>
          <a:xfrm>
            <a:off x="7351841" y="3554772"/>
            <a:ext cx="4696288" cy="369332"/>
          </a:xfrm>
          <a:prstGeom prst="rect">
            <a:avLst/>
          </a:prstGeom>
          <a:noFill/>
        </p:spPr>
        <p:txBody>
          <a:bodyPr wrap="square" rtlCol="0">
            <a:spAutoFit/>
          </a:bodyPr>
          <a:lstStyle/>
          <a:p>
            <a:r>
              <a:rPr lang="nl-NL" b="1" dirty="0"/>
              <a:t>De resolutie bij deze foto is 400 pixels per inch</a:t>
            </a:r>
            <a:r>
              <a:rPr lang="nl-NL" dirty="0"/>
              <a:t>.</a:t>
            </a:r>
            <a:endParaRPr lang="nl-BE" dirty="0"/>
          </a:p>
        </p:txBody>
      </p:sp>
      <p:sp>
        <p:nvSpPr>
          <p:cNvPr id="12" name="Tekstvak 11">
            <a:extLst>
              <a:ext uri="{FF2B5EF4-FFF2-40B4-BE49-F238E27FC236}">
                <a16:creationId xmlns:a16="http://schemas.microsoft.com/office/drawing/2014/main" id="{B2ABFD1C-1F25-4582-AE0F-BAB8E510C366}"/>
              </a:ext>
            </a:extLst>
          </p:cNvPr>
          <p:cNvSpPr txBox="1"/>
          <p:nvPr/>
        </p:nvSpPr>
        <p:spPr>
          <a:xfrm>
            <a:off x="6968222" y="3986452"/>
            <a:ext cx="612560" cy="369332"/>
          </a:xfrm>
          <a:prstGeom prst="rect">
            <a:avLst/>
          </a:prstGeom>
          <a:noFill/>
        </p:spPr>
        <p:txBody>
          <a:bodyPr wrap="square" rtlCol="0">
            <a:spAutoFit/>
          </a:bodyPr>
          <a:lstStyle/>
          <a:p>
            <a:r>
              <a:rPr lang="nl-NL" dirty="0"/>
              <a:t>b)</a:t>
            </a:r>
            <a:endParaRPr lang="nl-BE" dirty="0"/>
          </a:p>
        </p:txBody>
      </p:sp>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92738DEE-7912-4D39-B0CD-6AC1E2FCA96B}"/>
                  </a:ext>
                </a:extLst>
              </p:cNvPr>
              <p:cNvSpPr txBox="1"/>
              <p:nvPr/>
            </p:nvSpPr>
            <p:spPr>
              <a:xfrm>
                <a:off x="7274502" y="4056475"/>
                <a:ext cx="21484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𝑃</m:t>
                      </m:r>
                      <m:r>
                        <a:rPr lang="nl-NL" b="0" i="1" smtClean="0">
                          <a:latin typeface="Cambria Math" panose="02040503050406030204" pitchFamily="18" charset="0"/>
                        </a:rPr>
                        <m:t>=0,1550∙</m:t>
                      </m:r>
                      <m:r>
                        <a:rPr lang="nl-NL" b="0" i="1" smtClean="0">
                          <a:latin typeface="Cambria Math" panose="02040503050406030204" pitchFamily="18" charset="0"/>
                          <a:ea typeface="Cambria Math" panose="02040503050406030204" pitchFamily="18" charset="0"/>
                        </a:rPr>
                        <m:t>𝑙</m:t>
                      </m:r>
                      <m:r>
                        <a:rPr lang="nl-NL" b="0" i="1" smtClean="0">
                          <a:latin typeface="Cambria Math" panose="02040503050406030204" pitchFamily="18" charset="0"/>
                          <a:ea typeface="Cambria Math" panose="02040503050406030204" pitchFamily="18" charset="0"/>
                        </a:rPr>
                        <m:t>∙</m:t>
                      </m:r>
                      <m:r>
                        <a:rPr lang="nl-NL" b="0" i="1" smtClean="0">
                          <a:solidFill>
                            <a:srgbClr val="FF0000"/>
                          </a:solidFill>
                          <a:latin typeface="Cambria Math" panose="02040503050406030204" pitchFamily="18" charset="0"/>
                          <a:ea typeface="Cambria Math" panose="02040503050406030204" pitchFamily="18" charset="0"/>
                        </a:rPr>
                        <m:t>𝑏</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𝑅</m:t>
                      </m:r>
                      <m:r>
                        <a:rPr lang="nl-NL" b="0" i="1" smtClean="0">
                          <a:latin typeface="Cambria Math" panose="02040503050406030204" pitchFamily="18" charset="0"/>
                          <a:ea typeface="Cambria Math" panose="02040503050406030204" pitchFamily="18" charset="0"/>
                        </a:rPr>
                        <m:t>²</m:t>
                      </m:r>
                    </m:oMath>
                  </m:oMathPara>
                </a14:m>
                <a:endParaRPr lang="nl-BE" dirty="0"/>
              </a:p>
            </p:txBody>
          </p:sp>
        </mc:Choice>
        <mc:Fallback xmlns="">
          <p:sp>
            <p:nvSpPr>
              <p:cNvPr id="13" name="Tekstvak 12">
                <a:extLst>
                  <a:ext uri="{FF2B5EF4-FFF2-40B4-BE49-F238E27FC236}">
                    <a16:creationId xmlns:a16="http://schemas.microsoft.com/office/drawing/2014/main" id="{92738DEE-7912-4D39-B0CD-6AC1E2FCA96B}"/>
                  </a:ext>
                </a:extLst>
              </p:cNvPr>
              <p:cNvSpPr txBox="1">
                <a:spLocks noRot="1" noChangeAspect="1" noMove="1" noResize="1" noEditPoints="1" noAdjustHandles="1" noChangeArrowheads="1" noChangeShapeType="1" noTextEdit="1"/>
              </p:cNvSpPr>
              <p:nvPr/>
            </p:nvSpPr>
            <p:spPr>
              <a:xfrm>
                <a:off x="7274502" y="4056475"/>
                <a:ext cx="2148409" cy="276999"/>
              </a:xfrm>
              <a:prstGeom prst="rect">
                <a:avLst/>
              </a:prstGeom>
              <a:blipFill>
                <a:blip r:embed="rId10"/>
                <a:stretch>
                  <a:fillRect l="-1983" t="-8696" r="-2550" b="-10870"/>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C44B677D-BB20-4B56-9D9B-D514F29AF565}"/>
                  </a:ext>
                </a:extLst>
              </p:cNvPr>
              <p:cNvSpPr txBox="1"/>
              <p:nvPr/>
            </p:nvSpPr>
            <p:spPr>
              <a:xfrm>
                <a:off x="7312012" y="4518272"/>
                <a:ext cx="103669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𝑙</m:t>
                      </m:r>
                      <m:r>
                        <a:rPr lang="nl-NL" b="0" i="1" smtClean="0">
                          <a:latin typeface="Cambria Math" panose="02040503050406030204" pitchFamily="18" charset="0"/>
                        </a:rPr>
                        <m:t>=1,5∙</m:t>
                      </m:r>
                      <m:r>
                        <a:rPr lang="nl-NL" b="0" i="1" smtClean="0">
                          <a:latin typeface="Cambria Math" panose="02040503050406030204" pitchFamily="18" charset="0"/>
                          <a:ea typeface="Cambria Math" panose="02040503050406030204" pitchFamily="18" charset="0"/>
                        </a:rPr>
                        <m:t>𝑏</m:t>
                      </m:r>
                    </m:oMath>
                  </m:oMathPara>
                </a14:m>
                <a:endParaRPr lang="nl-BE" dirty="0"/>
              </a:p>
            </p:txBody>
          </p:sp>
        </mc:Choice>
        <mc:Fallback xmlns="">
          <p:sp>
            <p:nvSpPr>
              <p:cNvPr id="14" name="Tekstvak 13">
                <a:extLst>
                  <a:ext uri="{FF2B5EF4-FFF2-40B4-BE49-F238E27FC236}">
                    <a16:creationId xmlns:a16="http://schemas.microsoft.com/office/drawing/2014/main" id="{C44B677D-BB20-4B56-9D9B-D514F29AF565}"/>
                  </a:ext>
                </a:extLst>
              </p:cNvPr>
              <p:cNvSpPr txBox="1">
                <a:spLocks noRot="1" noChangeAspect="1" noMove="1" noResize="1" noEditPoints="1" noAdjustHandles="1" noChangeArrowheads="1" noChangeShapeType="1" noTextEdit="1"/>
              </p:cNvSpPr>
              <p:nvPr/>
            </p:nvSpPr>
            <p:spPr>
              <a:xfrm>
                <a:off x="7312012" y="4518272"/>
                <a:ext cx="1036694" cy="276999"/>
              </a:xfrm>
              <a:prstGeom prst="rect">
                <a:avLst/>
              </a:prstGeom>
              <a:blipFill>
                <a:blip r:embed="rId11"/>
                <a:stretch>
                  <a:fillRect l="-5263" r="-4094"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5D6EF267-27DB-44EC-88A1-3F8634AC5B1C}"/>
                  </a:ext>
                </a:extLst>
              </p:cNvPr>
              <p:cNvSpPr txBox="1"/>
              <p:nvPr/>
            </p:nvSpPr>
            <p:spPr>
              <a:xfrm>
                <a:off x="7312012" y="6377350"/>
                <a:ext cx="19372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𝑃</m:t>
                      </m:r>
                      <m:r>
                        <a:rPr lang="nl-NL" b="0" i="1" smtClean="0">
                          <a:latin typeface="Cambria Math" panose="02040503050406030204" pitchFamily="18" charset="0"/>
                        </a:rPr>
                        <m:t>=0,1033∙</m:t>
                      </m:r>
                      <m:r>
                        <a:rPr lang="nl-NL" b="0" i="1" smtClean="0">
                          <a:latin typeface="Cambria Math" panose="02040503050406030204" pitchFamily="18" charset="0"/>
                          <a:ea typeface="Cambria Math" panose="02040503050406030204" pitchFamily="18" charset="0"/>
                        </a:rPr>
                        <m:t>𝑙</m:t>
                      </m:r>
                      <m:r>
                        <a:rPr lang="nl-NL" b="0" i="1" smtClean="0">
                          <a:latin typeface="Cambria Math" panose="02040503050406030204" pitchFamily="18" charset="0"/>
                          <a:ea typeface="Cambria Math" panose="02040503050406030204" pitchFamily="18" charset="0"/>
                        </a:rPr>
                        <m:t>²∙</m:t>
                      </m:r>
                      <m:r>
                        <a:rPr lang="nl-NL" b="0" i="1" smtClean="0">
                          <a:latin typeface="Cambria Math" panose="02040503050406030204" pitchFamily="18" charset="0"/>
                          <a:ea typeface="Cambria Math" panose="02040503050406030204" pitchFamily="18" charset="0"/>
                        </a:rPr>
                        <m:t>𝑅</m:t>
                      </m:r>
                      <m:r>
                        <a:rPr lang="nl-NL" b="0" i="1" smtClean="0">
                          <a:latin typeface="Cambria Math" panose="02040503050406030204" pitchFamily="18" charset="0"/>
                          <a:ea typeface="Cambria Math" panose="02040503050406030204" pitchFamily="18" charset="0"/>
                        </a:rPr>
                        <m:t>²</m:t>
                      </m:r>
                    </m:oMath>
                  </m:oMathPara>
                </a14:m>
                <a:endParaRPr lang="nl-BE" dirty="0"/>
              </a:p>
            </p:txBody>
          </p:sp>
        </mc:Choice>
        <mc:Fallback xmlns="">
          <p:sp>
            <p:nvSpPr>
              <p:cNvPr id="15" name="Tekstvak 14">
                <a:extLst>
                  <a:ext uri="{FF2B5EF4-FFF2-40B4-BE49-F238E27FC236}">
                    <a16:creationId xmlns:a16="http://schemas.microsoft.com/office/drawing/2014/main" id="{5D6EF267-27DB-44EC-88A1-3F8634AC5B1C}"/>
                  </a:ext>
                </a:extLst>
              </p:cNvPr>
              <p:cNvSpPr txBox="1">
                <a:spLocks noRot="1" noChangeAspect="1" noMove="1" noResize="1" noEditPoints="1" noAdjustHandles="1" noChangeArrowheads="1" noChangeShapeType="1" noTextEdit="1"/>
              </p:cNvSpPr>
              <p:nvPr/>
            </p:nvSpPr>
            <p:spPr>
              <a:xfrm>
                <a:off x="7312012" y="6377350"/>
                <a:ext cx="1937262" cy="276999"/>
              </a:xfrm>
              <a:prstGeom prst="rect">
                <a:avLst/>
              </a:prstGeom>
              <a:blipFill>
                <a:blip r:embed="rId12"/>
                <a:stretch>
                  <a:fillRect l="-2201" t="-8696" r="-3145" b="-10870"/>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6" name="Tekstvak 15">
                <a:extLst>
                  <a:ext uri="{FF2B5EF4-FFF2-40B4-BE49-F238E27FC236}">
                    <a16:creationId xmlns:a16="http://schemas.microsoft.com/office/drawing/2014/main" id="{E1463AE4-4736-4D32-9EEE-034F9A3765EC}"/>
                  </a:ext>
                </a:extLst>
              </p:cNvPr>
              <p:cNvSpPr txBox="1"/>
              <p:nvPr/>
            </p:nvSpPr>
            <p:spPr>
              <a:xfrm>
                <a:off x="7305675" y="4992779"/>
                <a:ext cx="2264466"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𝑃</m:t>
                      </m:r>
                      <m:r>
                        <a:rPr lang="nl-NL" b="0" i="1" smtClean="0">
                          <a:latin typeface="Cambria Math" panose="02040503050406030204" pitchFamily="18" charset="0"/>
                        </a:rPr>
                        <m:t>=0,1550∙</m:t>
                      </m:r>
                      <m:r>
                        <a:rPr lang="nl-NL" b="0" i="1" smtClean="0">
                          <a:latin typeface="Cambria Math" panose="02040503050406030204" pitchFamily="18" charset="0"/>
                          <a:ea typeface="Cambria Math" panose="02040503050406030204" pitchFamily="18" charset="0"/>
                        </a:rPr>
                        <m:t>𝑙</m:t>
                      </m:r>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2</m:t>
                          </m:r>
                        </m:num>
                        <m:den>
                          <m:r>
                            <a:rPr lang="nl-NL" b="0" i="1" smtClean="0">
                              <a:latin typeface="Cambria Math" panose="02040503050406030204" pitchFamily="18" charset="0"/>
                              <a:ea typeface="Cambria Math" panose="02040503050406030204" pitchFamily="18" charset="0"/>
                            </a:rPr>
                            <m:t>3</m:t>
                          </m:r>
                        </m:den>
                      </m:f>
                      <m:r>
                        <a:rPr lang="nl-NL" b="0" i="1" smtClean="0">
                          <a:latin typeface="Cambria Math" panose="02040503050406030204" pitchFamily="18" charset="0"/>
                          <a:ea typeface="Cambria Math" panose="02040503050406030204" pitchFamily="18" charset="0"/>
                        </a:rPr>
                        <m:t>𝑙</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𝑅</m:t>
                      </m:r>
                      <m:r>
                        <a:rPr lang="nl-NL" b="0" i="1" smtClean="0">
                          <a:latin typeface="Cambria Math" panose="02040503050406030204" pitchFamily="18" charset="0"/>
                          <a:ea typeface="Cambria Math" panose="02040503050406030204" pitchFamily="18" charset="0"/>
                        </a:rPr>
                        <m:t>²</m:t>
                      </m:r>
                    </m:oMath>
                  </m:oMathPara>
                </a14:m>
                <a:endParaRPr lang="nl-BE" dirty="0"/>
              </a:p>
            </p:txBody>
          </p:sp>
        </mc:Choice>
        <mc:Fallback xmlns="">
          <p:sp>
            <p:nvSpPr>
              <p:cNvPr id="16" name="Tekstvak 15">
                <a:extLst>
                  <a:ext uri="{FF2B5EF4-FFF2-40B4-BE49-F238E27FC236}">
                    <a16:creationId xmlns:a16="http://schemas.microsoft.com/office/drawing/2014/main" id="{E1463AE4-4736-4D32-9EEE-034F9A3765EC}"/>
                  </a:ext>
                </a:extLst>
              </p:cNvPr>
              <p:cNvSpPr txBox="1">
                <a:spLocks noRot="1" noChangeAspect="1" noMove="1" noResize="1" noEditPoints="1" noAdjustHandles="1" noChangeArrowheads="1" noChangeShapeType="1" noTextEdit="1"/>
              </p:cNvSpPr>
              <p:nvPr/>
            </p:nvSpPr>
            <p:spPr>
              <a:xfrm>
                <a:off x="7305675" y="4992779"/>
                <a:ext cx="2264466" cy="520399"/>
              </a:xfrm>
              <a:prstGeom prst="rect">
                <a:avLst/>
              </a:prstGeom>
              <a:blipFill>
                <a:blip r:embed="rId13"/>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7" name="Tekstvak 16">
                <a:extLst>
                  <a:ext uri="{FF2B5EF4-FFF2-40B4-BE49-F238E27FC236}">
                    <a16:creationId xmlns:a16="http://schemas.microsoft.com/office/drawing/2014/main" id="{44C7EC6A-49A5-48D6-B575-267BE0266BD4}"/>
                  </a:ext>
                </a:extLst>
              </p:cNvPr>
              <p:cNvSpPr txBox="1"/>
              <p:nvPr/>
            </p:nvSpPr>
            <p:spPr>
              <a:xfrm>
                <a:off x="8575125" y="4376386"/>
                <a:ext cx="995016"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m:t>
                      </m:r>
                      <m:f>
                        <m:fPr>
                          <m:ctrlPr>
                            <a:rPr lang="nl-NL" b="0" i="1" smtClean="0">
                              <a:solidFill>
                                <a:srgbClr val="FF0000"/>
                              </a:solidFill>
                              <a:latin typeface="Cambria Math" panose="02040503050406030204" pitchFamily="18" charset="0"/>
                            </a:rPr>
                          </m:ctrlPr>
                        </m:fPr>
                        <m:num>
                          <m:r>
                            <a:rPr lang="nl-NL" b="0" i="1" smtClean="0">
                              <a:solidFill>
                                <a:srgbClr val="FF0000"/>
                              </a:solidFill>
                              <a:latin typeface="Cambria Math" panose="02040503050406030204" pitchFamily="18" charset="0"/>
                            </a:rPr>
                            <m:t>2</m:t>
                          </m:r>
                        </m:num>
                        <m:den>
                          <m:r>
                            <a:rPr lang="nl-NL" b="0" i="1" smtClean="0">
                              <a:solidFill>
                                <a:srgbClr val="FF0000"/>
                              </a:solidFill>
                              <a:latin typeface="Cambria Math" panose="02040503050406030204" pitchFamily="18" charset="0"/>
                            </a:rPr>
                            <m:t>3</m:t>
                          </m:r>
                        </m:den>
                      </m:f>
                      <m:r>
                        <a:rPr lang="nl-NL" b="0" i="1" smtClean="0">
                          <a:solidFill>
                            <a:srgbClr val="FF0000"/>
                          </a:solidFill>
                          <a:latin typeface="Cambria Math" panose="02040503050406030204" pitchFamily="18" charset="0"/>
                        </a:rPr>
                        <m:t>𝑙</m:t>
                      </m:r>
                      <m:r>
                        <a:rPr lang="nl-NL" b="0" i="1" smtClean="0">
                          <a:latin typeface="Cambria Math" panose="02040503050406030204" pitchFamily="18" charset="0"/>
                        </a:rPr>
                        <m:t>=</m:t>
                      </m:r>
                      <m:r>
                        <a:rPr lang="nl-NL" b="0" i="1" smtClean="0">
                          <a:latin typeface="Cambria Math" panose="02040503050406030204" pitchFamily="18" charset="0"/>
                        </a:rPr>
                        <m:t>𝑏</m:t>
                      </m:r>
                    </m:oMath>
                  </m:oMathPara>
                </a14:m>
                <a:endParaRPr lang="nl-BE" dirty="0"/>
              </a:p>
            </p:txBody>
          </p:sp>
        </mc:Choice>
        <mc:Fallback xmlns="">
          <p:sp>
            <p:nvSpPr>
              <p:cNvPr id="17" name="Tekstvak 16">
                <a:extLst>
                  <a:ext uri="{FF2B5EF4-FFF2-40B4-BE49-F238E27FC236}">
                    <a16:creationId xmlns:a16="http://schemas.microsoft.com/office/drawing/2014/main" id="{44C7EC6A-49A5-48D6-B575-267BE0266BD4}"/>
                  </a:ext>
                </a:extLst>
              </p:cNvPr>
              <p:cNvSpPr txBox="1">
                <a:spLocks noRot="1" noChangeAspect="1" noMove="1" noResize="1" noEditPoints="1" noAdjustHandles="1" noChangeArrowheads="1" noChangeShapeType="1" noTextEdit="1"/>
              </p:cNvSpPr>
              <p:nvPr/>
            </p:nvSpPr>
            <p:spPr>
              <a:xfrm>
                <a:off x="8575125" y="4376386"/>
                <a:ext cx="995016" cy="520399"/>
              </a:xfrm>
              <a:prstGeom prst="rect">
                <a:avLst/>
              </a:prstGeom>
              <a:blipFill>
                <a:blip r:embed="rId14"/>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697D72B4-6619-4AAF-8100-A1FB9228C7A6}"/>
                  </a:ext>
                </a:extLst>
              </p:cNvPr>
              <p:cNvSpPr txBox="1"/>
              <p:nvPr/>
            </p:nvSpPr>
            <p:spPr>
              <a:xfrm>
                <a:off x="7305675" y="5699982"/>
                <a:ext cx="2394310"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𝑃</m:t>
                      </m:r>
                      <m:r>
                        <a:rPr lang="nl-NL" b="0" i="1" smtClean="0">
                          <a:latin typeface="Cambria Math" panose="02040503050406030204" pitchFamily="18" charset="0"/>
                        </a:rPr>
                        <m:t>=0,1550∙</m:t>
                      </m:r>
                      <m:f>
                        <m:fPr>
                          <m:ctrlPr>
                            <a:rPr lang="nl-NL" i="1">
                              <a:latin typeface="Cambria Math" panose="02040503050406030204" pitchFamily="18" charset="0"/>
                              <a:ea typeface="Cambria Math" panose="02040503050406030204" pitchFamily="18" charset="0"/>
                            </a:rPr>
                          </m:ctrlPr>
                        </m:fPr>
                        <m:num>
                          <m:r>
                            <a:rPr lang="nl-NL" i="1">
                              <a:latin typeface="Cambria Math" panose="02040503050406030204" pitchFamily="18" charset="0"/>
                              <a:ea typeface="Cambria Math" panose="02040503050406030204" pitchFamily="18" charset="0"/>
                            </a:rPr>
                            <m:t>2</m:t>
                          </m:r>
                        </m:num>
                        <m:den>
                          <m:r>
                            <a:rPr lang="nl-NL" i="1">
                              <a:latin typeface="Cambria Math" panose="02040503050406030204" pitchFamily="18" charset="0"/>
                              <a:ea typeface="Cambria Math" panose="02040503050406030204" pitchFamily="18" charset="0"/>
                            </a:rPr>
                            <m:t>3</m:t>
                          </m:r>
                        </m:den>
                      </m:f>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𝑙</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𝑙</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𝑅</m:t>
                      </m:r>
                      <m:r>
                        <a:rPr lang="nl-NL" b="0" i="1" smtClean="0">
                          <a:latin typeface="Cambria Math" panose="02040503050406030204" pitchFamily="18" charset="0"/>
                          <a:ea typeface="Cambria Math" panose="02040503050406030204" pitchFamily="18" charset="0"/>
                        </a:rPr>
                        <m:t>²</m:t>
                      </m:r>
                    </m:oMath>
                  </m:oMathPara>
                </a14:m>
                <a:endParaRPr lang="nl-BE" dirty="0"/>
              </a:p>
            </p:txBody>
          </p:sp>
        </mc:Choice>
        <mc:Fallback xmlns="">
          <p:sp>
            <p:nvSpPr>
              <p:cNvPr id="18" name="Tekstvak 17">
                <a:extLst>
                  <a:ext uri="{FF2B5EF4-FFF2-40B4-BE49-F238E27FC236}">
                    <a16:creationId xmlns:a16="http://schemas.microsoft.com/office/drawing/2014/main" id="{697D72B4-6619-4AAF-8100-A1FB9228C7A6}"/>
                  </a:ext>
                </a:extLst>
              </p:cNvPr>
              <p:cNvSpPr txBox="1">
                <a:spLocks noRot="1" noChangeAspect="1" noMove="1" noResize="1" noEditPoints="1" noAdjustHandles="1" noChangeArrowheads="1" noChangeShapeType="1" noTextEdit="1"/>
              </p:cNvSpPr>
              <p:nvPr/>
            </p:nvSpPr>
            <p:spPr>
              <a:xfrm>
                <a:off x="7305675" y="5699982"/>
                <a:ext cx="2394310" cy="520399"/>
              </a:xfrm>
              <a:prstGeom prst="rect">
                <a:avLst/>
              </a:prstGeom>
              <a:blipFill>
                <a:blip r:embed="rId15"/>
                <a:stretch>
                  <a:fillRect/>
                </a:stretch>
              </a:blipFill>
            </p:spPr>
            <p:txBody>
              <a:bodyPr/>
              <a:lstStyle/>
              <a:p>
                <a:r>
                  <a:rPr lang="nl-BE">
                    <a:noFill/>
                  </a:rPr>
                  <a:t> </a:t>
                </a:r>
              </a:p>
            </p:txBody>
          </p:sp>
        </mc:Fallback>
      </mc:AlternateContent>
    </p:spTree>
    <p:extLst>
      <p:ext uri="{BB962C8B-B14F-4D97-AF65-F5344CB8AC3E}">
        <p14:creationId xmlns:p14="http://schemas.microsoft.com/office/powerpoint/2010/main" val="408534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90D673C-B3B7-449E-8794-A84DB74FDCFE}"/>
              </a:ext>
            </a:extLst>
          </p:cNvPr>
          <p:cNvPicPr>
            <a:picLocks noChangeAspect="1"/>
          </p:cNvPicPr>
          <p:nvPr/>
        </p:nvPicPr>
        <p:blipFill>
          <a:blip r:embed="rId2"/>
          <a:stretch>
            <a:fillRect/>
          </a:stretch>
        </p:blipFill>
        <p:spPr>
          <a:xfrm>
            <a:off x="0" y="0"/>
            <a:ext cx="5267325" cy="2552700"/>
          </a:xfrm>
          <a:prstGeom prst="rect">
            <a:avLst/>
          </a:prstGeom>
        </p:spPr>
      </p:pic>
      <p:sp>
        <p:nvSpPr>
          <p:cNvPr id="5" name="Tekstvak 4">
            <a:extLst>
              <a:ext uri="{FF2B5EF4-FFF2-40B4-BE49-F238E27FC236}">
                <a16:creationId xmlns:a16="http://schemas.microsoft.com/office/drawing/2014/main" id="{2EF6860E-F587-462C-9940-5B4F4B5239B2}"/>
              </a:ext>
            </a:extLst>
          </p:cNvPr>
          <p:cNvSpPr txBox="1"/>
          <p:nvPr/>
        </p:nvSpPr>
        <p:spPr>
          <a:xfrm>
            <a:off x="3664443" y="1"/>
            <a:ext cx="2984932" cy="1356342"/>
          </a:xfrm>
          <a:prstGeom prst="rect">
            <a:avLst/>
          </a:prstGeom>
          <a:solidFill>
            <a:schemeClr val="bg1"/>
          </a:solidFill>
        </p:spPr>
        <p:txBody>
          <a:bodyPr wrap="square" rtlCol="0">
            <a:spAutoFit/>
          </a:bodyPr>
          <a:lstStyle/>
          <a:p>
            <a:endParaRPr lang="nl-BE" dirty="0"/>
          </a:p>
        </p:txBody>
      </p:sp>
      <p:pic>
        <p:nvPicPr>
          <p:cNvPr id="6" name="Afbeelding 5">
            <a:extLst>
              <a:ext uri="{FF2B5EF4-FFF2-40B4-BE49-F238E27FC236}">
                <a16:creationId xmlns:a16="http://schemas.microsoft.com/office/drawing/2014/main" id="{57AA6CAA-A747-441A-8242-19919DDB0460}"/>
              </a:ext>
            </a:extLst>
          </p:cNvPr>
          <p:cNvPicPr>
            <a:picLocks noChangeAspect="1"/>
          </p:cNvPicPr>
          <p:nvPr/>
        </p:nvPicPr>
        <p:blipFill>
          <a:blip r:embed="rId3"/>
          <a:stretch>
            <a:fillRect/>
          </a:stretch>
        </p:blipFill>
        <p:spPr>
          <a:xfrm>
            <a:off x="7662819" y="0"/>
            <a:ext cx="4391025" cy="5334000"/>
          </a:xfrm>
          <a:prstGeom prst="rect">
            <a:avLst/>
          </a:prstGeom>
        </p:spPr>
      </p:pic>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8D4C4CAE-E31F-4BD0-B869-1BDDD513B4ED}"/>
                  </a:ext>
                </a:extLst>
              </p:cNvPr>
              <p:cNvSpPr txBox="1"/>
              <p:nvPr/>
            </p:nvSpPr>
            <p:spPr>
              <a:xfrm>
                <a:off x="124288" y="2667000"/>
                <a:ext cx="3169328" cy="391902"/>
              </a:xfrm>
              <a:prstGeom prst="rect">
                <a:avLst/>
              </a:prstGeom>
              <a:noFill/>
            </p:spPr>
            <p:txBody>
              <a:bodyPr wrap="square" rtlCol="0">
                <a:spAutoFit/>
              </a:bodyPr>
              <a:lstStyle/>
              <a:p>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𝐿</m:t>
                        </m:r>
                      </m:e>
                      <m:sub>
                        <m:r>
                          <a:rPr lang="nl-NL" b="0" i="1" smtClean="0">
                            <a:latin typeface="Cambria Math" panose="02040503050406030204" pitchFamily="18" charset="0"/>
                          </a:rPr>
                          <m:t>𝑑𝑒𝑟𝑑𝑒</m:t>
                        </m:r>
                        <m:r>
                          <a:rPr lang="nl-NL" b="0" i="1" smtClean="0">
                            <a:latin typeface="Cambria Math" panose="02040503050406030204" pitchFamily="18" charset="0"/>
                          </a:rPr>
                          <m:t> </m:t>
                        </m:r>
                        <m:r>
                          <a:rPr lang="nl-NL" b="0" i="1" smtClean="0">
                            <a:latin typeface="Cambria Math" panose="02040503050406030204" pitchFamily="18" charset="0"/>
                          </a:rPr>
                          <m:t>𝑣𝑒𝑟𝑠𝑛𝑒𝑙𝑙𝑖𝑛𝑔</m:t>
                        </m:r>
                      </m:sub>
                    </m:sSub>
                    <m:r>
                      <a:rPr lang="nl-NL" b="0" i="1" smtClean="0">
                        <a:latin typeface="Cambria Math" panose="02040503050406030204" pitchFamily="18" charset="0"/>
                      </a:rPr>
                      <m:t>=</m:t>
                    </m:r>
                    <m:r>
                      <a:rPr lang="nl-NL" b="0" i="1" smtClean="0">
                        <a:latin typeface="Cambria Math" panose="02040503050406030204" pitchFamily="18" charset="0"/>
                      </a:rPr>
                      <m:t>𝑎</m:t>
                    </m:r>
                    <m:r>
                      <a:rPr lang="nl-NL" i="1">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𝑣</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𝑏</m:t>
                    </m:r>
                  </m:oMath>
                </a14:m>
                <a:r>
                  <a:rPr lang="nl-BE" dirty="0"/>
                  <a:t> </a:t>
                </a:r>
              </a:p>
            </p:txBody>
          </p:sp>
        </mc:Choice>
        <mc:Fallback xmlns="">
          <p:sp>
            <p:nvSpPr>
              <p:cNvPr id="7" name="Tekstvak 6">
                <a:extLst>
                  <a:ext uri="{FF2B5EF4-FFF2-40B4-BE49-F238E27FC236}">
                    <a16:creationId xmlns:a16="http://schemas.microsoft.com/office/drawing/2014/main" id="{8D4C4CAE-E31F-4BD0-B869-1BDDD513B4ED}"/>
                  </a:ext>
                </a:extLst>
              </p:cNvPr>
              <p:cNvSpPr txBox="1">
                <a:spLocks noRot="1" noChangeAspect="1" noMove="1" noResize="1" noEditPoints="1" noAdjustHandles="1" noChangeArrowheads="1" noChangeShapeType="1" noTextEdit="1"/>
              </p:cNvSpPr>
              <p:nvPr/>
            </p:nvSpPr>
            <p:spPr>
              <a:xfrm>
                <a:off x="124288" y="2667000"/>
                <a:ext cx="3169328" cy="391902"/>
              </a:xfrm>
              <a:prstGeom prst="rect">
                <a:avLst/>
              </a:prstGeom>
              <a:blipFill>
                <a:blip r:embed="rId4"/>
                <a:stretch>
                  <a:fillRect b="-9375"/>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BF94A29A-CC7C-44F2-9CE8-CD691A90CBB0}"/>
                  </a:ext>
                </a:extLst>
              </p:cNvPr>
              <p:cNvSpPr txBox="1"/>
              <p:nvPr/>
            </p:nvSpPr>
            <p:spPr>
              <a:xfrm>
                <a:off x="293518" y="3173202"/>
                <a:ext cx="31693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𝑎</m:t>
                      </m:r>
                      <m:r>
                        <a:rPr lang="nl-NL" b="0" i="1" smtClean="0">
                          <a:latin typeface="Cambria Math" panose="02040503050406030204" pitchFamily="18" charset="0"/>
                        </a:rPr>
                        <m:t>=−0,1838</m:t>
                      </m:r>
                    </m:oMath>
                  </m:oMathPara>
                </a14:m>
                <a:endParaRPr lang="nl-BE" dirty="0"/>
              </a:p>
            </p:txBody>
          </p:sp>
        </mc:Choice>
        <mc:Fallback xmlns="">
          <p:sp>
            <p:nvSpPr>
              <p:cNvPr id="8" name="Tekstvak 7">
                <a:extLst>
                  <a:ext uri="{FF2B5EF4-FFF2-40B4-BE49-F238E27FC236}">
                    <a16:creationId xmlns:a16="http://schemas.microsoft.com/office/drawing/2014/main" id="{BF94A29A-CC7C-44F2-9CE8-CD691A90CBB0}"/>
                  </a:ext>
                </a:extLst>
              </p:cNvPr>
              <p:cNvSpPr txBox="1">
                <a:spLocks noRot="1" noChangeAspect="1" noMove="1" noResize="1" noEditPoints="1" noAdjustHandles="1" noChangeArrowheads="1" noChangeShapeType="1" noTextEdit="1"/>
              </p:cNvSpPr>
              <p:nvPr/>
            </p:nvSpPr>
            <p:spPr>
              <a:xfrm>
                <a:off x="293518" y="3173202"/>
                <a:ext cx="3169328" cy="369332"/>
              </a:xfrm>
              <a:prstGeom prst="rect">
                <a:avLst/>
              </a:prstGeom>
              <a:blipFill>
                <a:blip r:embed="rId5"/>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F64594DB-1227-40A7-B5B4-31B8C8CF0BA3}"/>
                  </a:ext>
                </a:extLst>
              </p:cNvPr>
              <p:cNvSpPr txBox="1"/>
              <p:nvPr/>
            </p:nvSpPr>
            <p:spPr>
              <a:xfrm>
                <a:off x="124287" y="3621134"/>
                <a:ext cx="3844031" cy="391902"/>
              </a:xfrm>
              <a:prstGeom prst="rect">
                <a:avLst/>
              </a:prstGeom>
              <a:noFill/>
            </p:spPr>
            <p:txBody>
              <a:bodyPr wrap="square" rtlCol="0">
                <a:spAutoFit/>
              </a:bodyPr>
              <a:lstStyle/>
              <a:p>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𝐿</m:t>
                        </m:r>
                      </m:e>
                      <m:sub>
                        <m:r>
                          <a:rPr lang="nl-NL" b="0" i="1" smtClean="0">
                            <a:latin typeface="Cambria Math" panose="02040503050406030204" pitchFamily="18" charset="0"/>
                          </a:rPr>
                          <m:t>𝑑𝑒𝑟𝑑𝑒</m:t>
                        </m:r>
                        <m:r>
                          <a:rPr lang="nl-NL" b="0" i="1" smtClean="0">
                            <a:latin typeface="Cambria Math" panose="02040503050406030204" pitchFamily="18" charset="0"/>
                          </a:rPr>
                          <m:t> </m:t>
                        </m:r>
                        <m:r>
                          <a:rPr lang="nl-NL" b="0" i="1" smtClean="0">
                            <a:latin typeface="Cambria Math" panose="02040503050406030204" pitchFamily="18" charset="0"/>
                          </a:rPr>
                          <m:t>𝑣𝑒𝑟𝑠𝑛𝑒𝑙𝑙𝑖𝑛𝑔</m:t>
                        </m:r>
                      </m:sub>
                    </m:sSub>
                    <m:r>
                      <a:rPr lang="nl-NL" b="0" i="1" smtClean="0">
                        <a:latin typeface="Cambria Math" panose="02040503050406030204" pitchFamily="18" charset="0"/>
                      </a:rPr>
                      <m:t>=−0,1838</m:t>
                    </m:r>
                    <m:r>
                      <a:rPr lang="nl-NL" i="1">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𝑣</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𝑏</m:t>
                    </m:r>
                  </m:oMath>
                </a14:m>
                <a:r>
                  <a:rPr lang="nl-BE" dirty="0"/>
                  <a:t> </a:t>
                </a:r>
              </a:p>
            </p:txBody>
          </p:sp>
        </mc:Choice>
        <mc:Fallback xmlns="">
          <p:sp>
            <p:nvSpPr>
              <p:cNvPr id="9" name="Tekstvak 8">
                <a:extLst>
                  <a:ext uri="{FF2B5EF4-FFF2-40B4-BE49-F238E27FC236}">
                    <a16:creationId xmlns:a16="http://schemas.microsoft.com/office/drawing/2014/main" id="{F64594DB-1227-40A7-B5B4-31B8C8CF0BA3}"/>
                  </a:ext>
                </a:extLst>
              </p:cNvPr>
              <p:cNvSpPr txBox="1">
                <a:spLocks noRot="1" noChangeAspect="1" noMove="1" noResize="1" noEditPoints="1" noAdjustHandles="1" noChangeArrowheads="1" noChangeShapeType="1" noTextEdit="1"/>
              </p:cNvSpPr>
              <p:nvPr/>
            </p:nvSpPr>
            <p:spPr>
              <a:xfrm>
                <a:off x="124287" y="3621134"/>
                <a:ext cx="3844031" cy="391902"/>
              </a:xfrm>
              <a:prstGeom prst="rect">
                <a:avLst/>
              </a:prstGeom>
              <a:blipFill>
                <a:blip r:embed="rId6"/>
                <a:stretch>
                  <a:fillRect b="-10938"/>
                </a:stretch>
              </a:blipFill>
            </p:spPr>
            <p:txBody>
              <a:bodyPr/>
              <a:lstStyle/>
              <a:p>
                <a:r>
                  <a:rPr lang="nl-BE">
                    <a:noFill/>
                  </a:rPr>
                  <a:t> </a:t>
                </a:r>
              </a:p>
            </p:txBody>
          </p:sp>
        </mc:Fallback>
      </mc:AlternateContent>
      <p:sp>
        <p:nvSpPr>
          <p:cNvPr id="10" name="Tekstvak 9">
            <a:extLst>
              <a:ext uri="{FF2B5EF4-FFF2-40B4-BE49-F238E27FC236}">
                <a16:creationId xmlns:a16="http://schemas.microsoft.com/office/drawing/2014/main" id="{30EAB4D3-36B4-4081-B789-FCA117EC8BC4}"/>
              </a:ext>
            </a:extLst>
          </p:cNvPr>
          <p:cNvSpPr txBox="1"/>
          <p:nvPr/>
        </p:nvSpPr>
        <p:spPr>
          <a:xfrm>
            <a:off x="1224102" y="4137498"/>
            <a:ext cx="3932807" cy="369332"/>
          </a:xfrm>
          <a:prstGeom prst="rect">
            <a:avLst/>
          </a:prstGeom>
          <a:noFill/>
        </p:spPr>
        <p:txBody>
          <a:bodyPr wrap="square" rtlCol="0">
            <a:spAutoFit/>
          </a:bodyPr>
          <a:lstStyle/>
          <a:p>
            <a:r>
              <a:rPr lang="nl-NL" i="1" dirty="0"/>
              <a:t>We lezen een mooi roosterpunt af:</a:t>
            </a:r>
            <a:endParaRPr lang="nl-BE" dirty="0"/>
          </a:p>
        </p:txBody>
      </p:sp>
      <p:sp>
        <p:nvSpPr>
          <p:cNvPr id="11" name="Ovaal 10">
            <a:extLst>
              <a:ext uri="{FF2B5EF4-FFF2-40B4-BE49-F238E27FC236}">
                <a16:creationId xmlns:a16="http://schemas.microsoft.com/office/drawing/2014/main" id="{2232A174-F25A-4065-B0D6-AE1B7FE1268E}"/>
              </a:ext>
            </a:extLst>
          </p:cNvPr>
          <p:cNvSpPr/>
          <p:nvPr/>
        </p:nvSpPr>
        <p:spPr>
          <a:xfrm>
            <a:off x="11869448" y="4322164"/>
            <a:ext cx="79900" cy="79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81ECA7A1-F66F-480F-9977-049B56290B19}"/>
              </a:ext>
            </a:extLst>
          </p:cNvPr>
          <p:cNvSpPr txBox="1"/>
          <p:nvPr/>
        </p:nvSpPr>
        <p:spPr>
          <a:xfrm>
            <a:off x="4527612" y="4137498"/>
            <a:ext cx="1337107" cy="369332"/>
          </a:xfrm>
          <a:prstGeom prst="rect">
            <a:avLst/>
          </a:prstGeom>
          <a:noFill/>
        </p:spPr>
        <p:txBody>
          <a:bodyPr wrap="square" rtlCol="0">
            <a:spAutoFit/>
          </a:bodyPr>
          <a:lstStyle/>
          <a:p>
            <a:r>
              <a:rPr lang="nl-NL" dirty="0"/>
              <a:t>(90,15)</a:t>
            </a:r>
            <a:endParaRPr lang="nl-BE" dirty="0"/>
          </a:p>
        </p:txBody>
      </p:sp>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B643DE13-0B77-4D31-B62A-FED38686144A}"/>
                  </a:ext>
                </a:extLst>
              </p:cNvPr>
              <p:cNvSpPr txBox="1"/>
              <p:nvPr/>
            </p:nvSpPr>
            <p:spPr>
              <a:xfrm>
                <a:off x="124287" y="4505866"/>
                <a:ext cx="3844031" cy="391902"/>
              </a:xfrm>
              <a:prstGeom prst="rect">
                <a:avLst/>
              </a:prstGeom>
              <a:noFill/>
            </p:spPr>
            <p:txBody>
              <a:bodyPr wrap="square" rtlCol="0">
                <a:spAutoFit/>
              </a:bodyPr>
              <a:lstStyle/>
              <a:p>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𝐿</m:t>
                        </m:r>
                      </m:e>
                      <m:sub>
                        <m:r>
                          <a:rPr lang="nl-NL" b="0" i="1" smtClean="0">
                            <a:latin typeface="Cambria Math" panose="02040503050406030204" pitchFamily="18" charset="0"/>
                          </a:rPr>
                          <m:t>𝑑𝑒𝑟𝑑𝑒</m:t>
                        </m:r>
                        <m:r>
                          <a:rPr lang="nl-NL" b="0" i="1" smtClean="0">
                            <a:latin typeface="Cambria Math" panose="02040503050406030204" pitchFamily="18" charset="0"/>
                          </a:rPr>
                          <m:t> </m:t>
                        </m:r>
                        <m:r>
                          <a:rPr lang="nl-NL" b="0" i="1" smtClean="0">
                            <a:latin typeface="Cambria Math" panose="02040503050406030204" pitchFamily="18" charset="0"/>
                          </a:rPr>
                          <m:t>𝑣𝑒𝑟𝑠𝑛𝑒𝑙𝑙𝑖𝑛𝑔</m:t>
                        </m:r>
                      </m:sub>
                    </m:sSub>
                    <m:r>
                      <a:rPr lang="nl-NL" b="0" i="1" smtClean="0">
                        <a:latin typeface="Cambria Math" panose="02040503050406030204" pitchFamily="18" charset="0"/>
                      </a:rPr>
                      <m:t>=−0,1838</m:t>
                    </m:r>
                    <m:r>
                      <a:rPr lang="nl-NL" i="1">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𝑣</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𝑏</m:t>
                    </m:r>
                  </m:oMath>
                </a14:m>
                <a:r>
                  <a:rPr lang="nl-BE" dirty="0"/>
                  <a:t> </a:t>
                </a:r>
              </a:p>
            </p:txBody>
          </p:sp>
        </mc:Choice>
        <mc:Fallback xmlns="">
          <p:sp>
            <p:nvSpPr>
              <p:cNvPr id="13" name="Tekstvak 12">
                <a:extLst>
                  <a:ext uri="{FF2B5EF4-FFF2-40B4-BE49-F238E27FC236}">
                    <a16:creationId xmlns:a16="http://schemas.microsoft.com/office/drawing/2014/main" id="{B643DE13-0B77-4D31-B62A-FED38686144A}"/>
                  </a:ext>
                </a:extLst>
              </p:cNvPr>
              <p:cNvSpPr txBox="1">
                <a:spLocks noRot="1" noChangeAspect="1" noMove="1" noResize="1" noEditPoints="1" noAdjustHandles="1" noChangeArrowheads="1" noChangeShapeType="1" noTextEdit="1"/>
              </p:cNvSpPr>
              <p:nvPr/>
            </p:nvSpPr>
            <p:spPr>
              <a:xfrm>
                <a:off x="124287" y="4505866"/>
                <a:ext cx="3844031" cy="391902"/>
              </a:xfrm>
              <a:prstGeom prst="rect">
                <a:avLst/>
              </a:prstGeom>
              <a:blipFill>
                <a:blip r:embed="rId7"/>
                <a:stretch>
                  <a:fillRect b="-10938"/>
                </a:stretch>
              </a:blipFill>
            </p:spPr>
            <p:txBody>
              <a:bodyPr/>
              <a:lstStyle/>
              <a:p>
                <a:r>
                  <a:rPr lang="nl-BE">
                    <a:noFill/>
                  </a:rPr>
                  <a:t> </a:t>
                </a:r>
              </a:p>
            </p:txBody>
          </p:sp>
        </mc:Fallback>
      </mc:AlternateContent>
      <p:sp>
        <p:nvSpPr>
          <p:cNvPr id="14" name="Tekstvak 13">
            <a:extLst>
              <a:ext uri="{FF2B5EF4-FFF2-40B4-BE49-F238E27FC236}">
                <a16:creationId xmlns:a16="http://schemas.microsoft.com/office/drawing/2014/main" id="{3D9B22D5-FE63-46A5-B9B6-06A76ECB2723}"/>
              </a:ext>
            </a:extLst>
          </p:cNvPr>
          <p:cNvSpPr txBox="1"/>
          <p:nvPr/>
        </p:nvSpPr>
        <p:spPr>
          <a:xfrm>
            <a:off x="2820942" y="4896804"/>
            <a:ext cx="1337107" cy="369332"/>
          </a:xfrm>
          <a:prstGeom prst="rect">
            <a:avLst/>
          </a:prstGeom>
          <a:noFill/>
        </p:spPr>
        <p:txBody>
          <a:bodyPr wrap="square" rtlCol="0">
            <a:spAutoFit/>
          </a:bodyPr>
          <a:lstStyle/>
          <a:p>
            <a:r>
              <a:rPr lang="nl-NL" dirty="0"/>
              <a:t>(90,15)</a:t>
            </a:r>
            <a:endParaRPr lang="nl-BE" dirty="0"/>
          </a:p>
        </p:txBody>
      </p:sp>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B2B0FF3D-46D6-410F-B4F3-B97F5590F45F}"/>
                  </a:ext>
                </a:extLst>
              </p:cNvPr>
              <p:cNvSpPr txBox="1"/>
              <p:nvPr/>
            </p:nvSpPr>
            <p:spPr>
              <a:xfrm rot="10800000">
                <a:off x="3556643" y="4571006"/>
                <a:ext cx="379463" cy="617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nl-BE" i="1" smtClean="0">
                              <a:latin typeface="Cambria Math" panose="02040503050406030204" pitchFamily="18" charset="0"/>
                            </a:rPr>
                          </m:ctrlPr>
                        </m:dPr>
                        <m:e>
                          <m:eqArr>
                            <m:eqArrPr>
                              <m:ctrlPr>
                                <a:rPr lang="nl-BE" i="1" smtClean="0">
                                  <a:latin typeface="Cambria Math" panose="02040503050406030204" pitchFamily="18" charset="0"/>
                                </a:rPr>
                              </m:ctrlPr>
                            </m:eqArrPr>
                            <m:e/>
                            <m:e>
                              <m:r>
                                <a:rPr lang="nl-NL" b="0" i="1" smtClean="0">
                                  <a:latin typeface="Cambria Math" panose="02040503050406030204" pitchFamily="18" charset="0"/>
                                </a:rPr>
                                <m:t> </m:t>
                              </m:r>
                            </m:e>
                          </m:eqArr>
                        </m:e>
                      </m:d>
                    </m:oMath>
                  </m:oMathPara>
                </a14:m>
                <a:endParaRPr lang="nl-BE" dirty="0"/>
              </a:p>
            </p:txBody>
          </p:sp>
        </mc:Choice>
        <mc:Fallback xmlns="">
          <p:sp>
            <p:nvSpPr>
              <p:cNvPr id="15" name="Tekstvak 14">
                <a:extLst>
                  <a:ext uri="{FF2B5EF4-FFF2-40B4-BE49-F238E27FC236}">
                    <a16:creationId xmlns:a16="http://schemas.microsoft.com/office/drawing/2014/main" id="{B2B0FF3D-46D6-410F-B4F3-B97F5590F45F}"/>
                  </a:ext>
                </a:extLst>
              </p:cNvPr>
              <p:cNvSpPr txBox="1">
                <a:spLocks noRot="1" noChangeAspect="1" noMove="1" noResize="1" noEditPoints="1" noAdjustHandles="1" noChangeArrowheads="1" noChangeShapeType="1" noTextEdit="1"/>
              </p:cNvSpPr>
              <p:nvPr/>
            </p:nvSpPr>
            <p:spPr>
              <a:xfrm rot="10800000">
                <a:off x="3556643" y="4571006"/>
                <a:ext cx="379463" cy="617861"/>
              </a:xfrm>
              <a:prstGeom prst="rect">
                <a:avLst/>
              </a:prstGeom>
              <a:blipFill>
                <a:blip r:embed="rId8"/>
                <a:stretch>
                  <a:fillRect t="-990"/>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6" name="Tekstvak 15">
                <a:extLst>
                  <a:ext uri="{FF2B5EF4-FFF2-40B4-BE49-F238E27FC236}">
                    <a16:creationId xmlns:a16="http://schemas.microsoft.com/office/drawing/2014/main" id="{7336C924-8E25-47EC-B413-DF7D1A3ED432}"/>
                  </a:ext>
                </a:extLst>
              </p:cNvPr>
              <p:cNvSpPr txBox="1"/>
              <p:nvPr/>
            </p:nvSpPr>
            <p:spPr>
              <a:xfrm>
                <a:off x="3936106" y="4649628"/>
                <a:ext cx="3844031" cy="369332"/>
              </a:xfrm>
              <a:prstGeom prst="rect">
                <a:avLst/>
              </a:prstGeom>
              <a:noFill/>
            </p:spPr>
            <p:txBody>
              <a:bodyPr wrap="square" rtlCol="0">
                <a:spAutoFit/>
              </a:bodyPr>
              <a:lstStyle/>
              <a:p>
                <a14:m>
                  <m:oMath xmlns:m="http://schemas.openxmlformats.org/officeDocument/2006/math">
                    <m:r>
                      <a:rPr lang="nl-NL" b="0" i="1" smtClean="0">
                        <a:latin typeface="Cambria Math" panose="02040503050406030204" pitchFamily="18" charset="0"/>
                      </a:rPr>
                      <m:t>15=−0,1838</m:t>
                    </m:r>
                    <m:r>
                      <a:rPr lang="nl-NL" i="1">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90+</m:t>
                    </m:r>
                    <m:r>
                      <a:rPr lang="nl-NL" b="0" i="1" smtClean="0">
                        <a:latin typeface="Cambria Math" panose="02040503050406030204" pitchFamily="18" charset="0"/>
                        <a:ea typeface="Cambria Math" panose="02040503050406030204" pitchFamily="18" charset="0"/>
                      </a:rPr>
                      <m:t>𝑏</m:t>
                    </m:r>
                  </m:oMath>
                </a14:m>
                <a:r>
                  <a:rPr lang="nl-BE" dirty="0"/>
                  <a:t> </a:t>
                </a:r>
              </a:p>
            </p:txBody>
          </p:sp>
        </mc:Choice>
        <mc:Fallback xmlns="">
          <p:sp>
            <p:nvSpPr>
              <p:cNvPr id="16" name="Tekstvak 15">
                <a:extLst>
                  <a:ext uri="{FF2B5EF4-FFF2-40B4-BE49-F238E27FC236}">
                    <a16:creationId xmlns:a16="http://schemas.microsoft.com/office/drawing/2014/main" id="{7336C924-8E25-47EC-B413-DF7D1A3ED432}"/>
                  </a:ext>
                </a:extLst>
              </p:cNvPr>
              <p:cNvSpPr txBox="1">
                <a:spLocks noRot="1" noChangeAspect="1" noMove="1" noResize="1" noEditPoints="1" noAdjustHandles="1" noChangeArrowheads="1" noChangeShapeType="1" noTextEdit="1"/>
              </p:cNvSpPr>
              <p:nvPr/>
            </p:nvSpPr>
            <p:spPr>
              <a:xfrm>
                <a:off x="3936106" y="4649628"/>
                <a:ext cx="3844031" cy="369332"/>
              </a:xfrm>
              <a:prstGeom prst="rect">
                <a:avLst/>
              </a:prstGeom>
              <a:blipFill>
                <a:blip r:embed="rId9"/>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7" name="Tekstvak 16">
                <a:extLst>
                  <a:ext uri="{FF2B5EF4-FFF2-40B4-BE49-F238E27FC236}">
                    <a16:creationId xmlns:a16="http://schemas.microsoft.com/office/drawing/2014/main" id="{7ADDCA13-140E-4F28-AB9A-D4527191A891}"/>
                  </a:ext>
                </a:extLst>
              </p:cNvPr>
              <p:cNvSpPr txBox="1"/>
              <p:nvPr/>
            </p:nvSpPr>
            <p:spPr>
              <a:xfrm>
                <a:off x="3952041" y="5102448"/>
                <a:ext cx="3844031" cy="369332"/>
              </a:xfrm>
              <a:prstGeom prst="rect">
                <a:avLst/>
              </a:prstGeom>
              <a:noFill/>
            </p:spPr>
            <p:txBody>
              <a:bodyPr wrap="square" rtlCol="0">
                <a:spAutoFit/>
              </a:bodyPr>
              <a:lstStyle/>
              <a:p>
                <a14:m>
                  <m:oMath xmlns:m="http://schemas.openxmlformats.org/officeDocument/2006/math">
                    <m:r>
                      <a:rPr lang="nl-NL" b="0" i="1" smtClean="0">
                        <a:latin typeface="Cambria Math" panose="02040503050406030204" pitchFamily="18" charset="0"/>
                      </a:rPr>
                      <m:t>15+0,1838</m:t>
                    </m:r>
                    <m:r>
                      <a:rPr lang="nl-NL" b="0" i="1" smtClean="0">
                        <a:latin typeface="Cambria Math" panose="02040503050406030204" pitchFamily="18" charset="0"/>
                        <a:ea typeface="Cambria Math" panose="02040503050406030204" pitchFamily="18" charset="0"/>
                      </a:rPr>
                      <m:t>∙90</m:t>
                    </m:r>
                    <m:r>
                      <a:rPr lang="nl-NL" b="0" i="1" smtClean="0">
                        <a:latin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𝑏</m:t>
                    </m:r>
                  </m:oMath>
                </a14:m>
                <a:r>
                  <a:rPr lang="nl-BE" dirty="0"/>
                  <a:t> </a:t>
                </a:r>
              </a:p>
            </p:txBody>
          </p:sp>
        </mc:Choice>
        <mc:Fallback xmlns="">
          <p:sp>
            <p:nvSpPr>
              <p:cNvPr id="17" name="Tekstvak 16">
                <a:extLst>
                  <a:ext uri="{FF2B5EF4-FFF2-40B4-BE49-F238E27FC236}">
                    <a16:creationId xmlns:a16="http://schemas.microsoft.com/office/drawing/2014/main" id="{7ADDCA13-140E-4F28-AB9A-D4527191A891}"/>
                  </a:ext>
                </a:extLst>
              </p:cNvPr>
              <p:cNvSpPr txBox="1">
                <a:spLocks noRot="1" noChangeAspect="1" noMove="1" noResize="1" noEditPoints="1" noAdjustHandles="1" noChangeArrowheads="1" noChangeShapeType="1" noTextEdit="1"/>
              </p:cNvSpPr>
              <p:nvPr/>
            </p:nvSpPr>
            <p:spPr>
              <a:xfrm>
                <a:off x="3952041" y="5102448"/>
                <a:ext cx="3844031" cy="369332"/>
              </a:xfrm>
              <a:prstGeom prst="rect">
                <a:avLst/>
              </a:prstGeom>
              <a:blipFill>
                <a:blip r:embed="rId10"/>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EFF46E27-C4E9-4DB7-BB75-37277E4DA01F}"/>
                  </a:ext>
                </a:extLst>
              </p:cNvPr>
              <p:cNvSpPr txBox="1"/>
              <p:nvPr/>
            </p:nvSpPr>
            <p:spPr>
              <a:xfrm>
                <a:off x="4934966" y="5473405"/>
                <a:ext cx="3844031" cy="369332"/>
              </a:xfrm>
              <a:prstGeom prst="rect">
                <a:avLst/>
              </a:prstGeom>
              <a:noFill/>
            </p:spPr>
            <p:txBody>
              <a:bodyPr wrap="square" rtlCol="0">
                <a:spAutoFit/>
              </a:bodyPr>
              <a:lstStyle/>
              <a:p>
                <a14:m>
                  <m:oMath xmlns:m="http://schemas.openxmlformats.org/officeDocument/2006/math">
                    <m:r>
                      <a:rPr lang="nl-NL" b="0" i="1" smtClean="0">
                        <a:latin typeface="Cambria Math" panose="02040503050406030204" pitchFamily="18" charset="0"/>
                      </a:rPr>
                      <m:t>31,542=</m:t>
                    </m:r>
                    <m:r>
                      <a:rPr lang="nl-NL" b="0" i="1" smtClean="0">
                        <a:latin typeface="Cambria Math" panose="02040503050406030204" pitchFamily="18" charset="0"/>
                        <a:ea typeface="Cambria Math" panose="02040503050406030204" pitchFamily="18" charset="0"/>
                      </a:rPr>
                      <m:t>𝑏</m:t>
                    </m:r>
                  </m:oMath>
                </a14:m>
                <a:r>
                  <a:rPr lang="nl-BE" dirty="0"/>
                  <a:t> </a:t>
                </a:r>
              </a:p>
            </p:txBody>
          </p:sp>
        </mc:Choice>
        <mc:Fallback xmlns="">
          <p:sp>
            <p:nvSpPr>
              <p:cNvPr id="18" name="Tekstvak 17">
                <a:extLst>
                  <a:ext uri="{FF2B5EF4-FFF2-40B4-BE49-F238E27FC236}">
                    <a16:creationId xmlns:a16="http://schemas.microsoft.com/office/drawing/2014/main" id="{EFF46E27-C4E9-4DB7-BB75-37277E4DA01F}"/>
                  </a:ext>
                </a:extLst>
              </p:cNvPr>
              <p:cNvSpPr txBox="1">
                <a:spLocks noRot="1" noChangeAspect="1" noMove="1" noResize="1" noEditPoints="1" noAdjustHandles="1" noChangeArrowheads="1" noChangeShapeType="1" noTextEdit="1"/>
              </p:cNvSpPr>
              <p:nvPr/>
            </p:nvSpPr>
            <p:spPr>
              <a:xfrm>
                <a:off x="4934966" y="5473405"/>
                <a:ext cx="3844031" cy="369332"/>
              </a:xfrm>
              <a:prstGeom prst="rect">
                <a:avLst/>
              </a:prstGeom>
              <a:blipFill>
                <a:blip r:embed="rId11"/>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9" name="Tekstvak 18">
                <a:extLst>
                  <a:ext uri="{FF2B5EF4-FFF2-40B4-BE49-F238E27FC236}">
                    <a16:creationId xmlns:a16="http://schemas.microsoft.com/office/drawing/2014/main" id="{DF7CDA84-CABA-4C5D-98BB-2B0BB81F8D68}"/>
                  </a:ext>
                </a:extLst>
              </p:cNvPr>
              <p:cNvSpPr txBox="1"/>
              <p:nvPr/>
            </p:nvSpPr>
            <p:spPr>
              <a:xfrm>
                <a:off x="124287" y="6236137"/>
                <a:ext cx="5237826" cy="391902"/>
              </a:xfrm>
              <a:prstGeom prst="rect">
                <a:avLst/>
              </a:prstGeom>
              <a:noFill/>
            </p:spPr>
            <p:txBody>
              <a:bodyPr wrap="square" rtlCol="0">
                <a:spAutoFit/>
              </a:bodyPr>
              <a:lstStyle/>
              <a:p>
                <a:r>
                  <a:rPr lang="nl-NL" b="1" dirty="0"/>
                  <a:t>Dus </a:t>
                </a:r>
                <a14:m>
                  <m:oMath xmlns:m="http://schemas.openxmlformats.org/officeDocument/2006/math">
                    <m:sSub>
                      <m:sSubPr>
                        <m:ctrlPr>
                          <a:rPr lang="nl-NL" b="1" i="1" smtClean="0">
                            <a:latin typeface="Cambria Math" panose="02040503050406030204" pitchFamily="18" charset="0"/>
                          </a:rPr>
                        </m:ctrlPr>
                      </m:sSubPr>
                      <m:e>
                        <m:r>
                          <a:rPr lang="nl-NL" b="1" i="1" smtClean="0">
                            <a:latin typeface="Cambria Math" panose="02040503050406030204" pitchFamily="18" charset="0"/>
                          </a:rPr>
                          <m:t>    </m:t>
                        </m:r>
                        <m:r>
                          <a:rPr lang="nl-NL" b="1" i="1" smtClean="0">
                            <a:latin typeface="Cambria Math" panose="02040503050406030204" pitchFamily="18" charset="0"/>
                          </a:rPr>
                          <m:t>𝑳</m:t>
                        </m:r>
                      </m:e>
                      <m:sub>
                        <m:r>
                          <a:rPr lang="nl-NL" b="1" i="1" smtClean="0">
                            <a:latin typeface="Cambria Math" panose="02040503050406030204" pitchFamily="18" charset="0"/>
                          </a:rPr>
                          <m:t>𝒅𝒆𝒓𝒅𝒆</m:t>
                        </m:r>
                        <m:r>
                          <a:rPr lang="nl-NL" b="1" i="1" smtClean="0">
                            <a:latin typeface="Cambria Math" panose="02040503050406030204" pitchFamily="18" charset="0"/>
                          </a:rPr>
                          <m:t> </m:t>
                        </m:r>
                        <m:r>
                          <a:rPr lang="nl-NL" b="1" i="1" smtClean="0">
                            <a:latin typeface="Cambria Math" panose="02040503050406030204" pitchFamily="18" charset="0"/>
                          </a:rPr>
                          <m:t>𝒗𝒆𝒓𝒔𝒏𝒆𝒍𝒍𝒊𝒏𝒈</m:t>
                        </m:r>
                      </m:sub>
                    </m:sSub>
                    <m:r>
                      <a:rPr lang="nl-NL" b="1" i="1" smtClean="0">
                        <a:latin typeface="Cambria Math" panose="02040503050406030204" pitchFamily="18" charset="0"/>
                      </a:rPr>
                      <m:t>=−</m:t>
                    </m:r>
                    <m:r>
                      <a:rPr lang="nl-NL" b="1" i="1" smtClean="0">
                        <a:latin typeface="Cambria Math" panose="02040503050406030204" pitchFamily="18" charset="0"/>
                      </a:rPr>
                      <m:t>𝟎</m:t>
                    </m:r>
                    <m:r>
                      <a:rPr lang="nl-NL" b="1" i="1" smtClean="0">
                        <a:latin typeface="Cambria Math" panose="02040503050406030204" pitchFamily="18" charset="0"/>
                      </a:rPr>
                      <m:t>,</m:t>
                    </m:r>
                    <m:r>
                      <a:rPr lang="nl-NL" b="1" i="1" smtClean="0">
                        <a:latin typeface="Cambria Math" panose="02040503050406030204" pitchFamily="18" charset="0"/>
                      </a:rPr>
                      <m:t>𝟏𝟖𝟑𝟖</m:t>
                    </m:r>
                    <m:r>
                      <a:rPr lang="nl-NL" b="1" i="1">
                        <a:latin typeface="Cambria Math" panose="02040503050406030204" pitchFamily="18" charset="0"/>
                        <a:ea typeface="Cambria Math" panose="02040503050406030204" pitchFamily="18" charset="0"/>
                      </a:rPr>
                      <m:t>∙</m:t>
                    </m:r>
                    <m:r>
                      <a:rPr lang="nl-NL" b="1" i="1" smtClean="0">
                        <a:latin typeface="Cambria Math" panose="02040503050406030204" pitchFamily="18" charset="0"/>
                        <a:ea typeface="Cambria Math" panose="02040503050406030204" pitchFamily="18" charset="0"/>
                      </a:rPr>
                      <m:t>𝒗</m:t>
                    </m:r>
                    <m:r>
                      <a:rPr lang="nl-NL" b="1" i="1" smtClean="0">
                        <a:latin typeface="Cambria Math" panose="02040503050406030204" pitchFamily="18" charset="0"/>
                        <a:ea typeface="Cambria Math" panose="02040503050406030204" pitchFamily="18" charset="0"/>
                      </a:rPr>
                      <m:t>+</m:t>
                    </m:r>
                    <m:r>
                      <a:rPr lang="nl-NL" b="1" i="1" smtClean="0">
                        <a:latin typeface="Cambria Math" panose="02040503050406030204" pitchFamily="18" charset="0"/>
                        <a:ea typeface="Cambria Math" panose="02040503050406030204" pitchFamily="18" charset="0"/>
                      </a:rPr>
                      <m:t>𝟑𝟏</m:t>
                    </m:r>
                    <m:r>
                      <a:rPr lang="nl-NL" b="1" i="1" smtClean="0">
                        <a:latin typeface="Cambria Math" panose="02040503050406030204" pitchFamily="18" charset="0"/>
                        <a:ea typeface="Cambria Math" panose="02040503050406030204" pitchFamily="18" charset="0"/>
                      </a:rPr>
                      <m:t>,</m:t>
                    </m:r>
                    <m:r>
                      <a:rPr lang="nl-NL" b="1" i="1" smtClean="0">
                        <a:latin typeface="Cambria Math" panose="02040503050406030204" pitchFamily="18" charset="0"/>
                        <a:ea typeface="Cambria Math" panose="02040503050406030204" pitchFamily="18" charset="0"/>
                      </a:rPr>
                      <m:t>𝟓𝟒𝟐</m:t>
                    </m:r>
                  </m:oMath>
                </a14:m>
                <a:r>
                  <a:rPr lang="nl-BE" b="1" dirty="0"/>
                  <a:t> </a:t>
                </a:r>
              </a:p>
            </p:txBody>
          </p:sp>
        </mc:Choice>
        <mc:Fallback xmlns="">
          <p:sp>
            <p:nvSpPr>
              <p:cNvPr id="19" name="Tekstvak 18">
                <a:extLst>
                  <a:ext uri="{FF2B5EF4-FFF2-40B4-BE49-F238E27FC236}">
                    <a16:creationId xmlns:a16="http://schemas.microsoft.com/office/drawing/2014/main" id="{DF7CDA84-CABA-4C5D-98BB-2B0BB81F8D68}"/>
                  </a:ext>
                </a:extLst>
              </p:cNvPr>
              <p:cNvSpPr txBox="1">
                <a:spLocks noRot="1" noChangeAspect="1" noMove="1" noResize="1" noEditPoints="1" noAdjustHandles="1" noChangeArrowheads="1" noChangeShapeType="1" noTextEdit="1"/>
              </p:cNvSpPr>
              <p:nvPr/>
            </p:nvSpPr>
            <p:spPr>
              <a:xfrm>
                <a:off x="124287" y="6236137"/>
                <a:ext cx="5237826" cy="391902"/>
              </a:xfrm>
              <a:prstGeom prst="rect">
                <a:avLst/>
              </a:prstGeom>
              <a:blipFill>
                <a:blip r:embed="rId12"/>
                <a:stretch>
                  <a:fillRect l="-930" t="-7813" b="-20313"/>
                </a:stretch>
              </a:blipFill>
            </p:spPr>
            <p:txBody>
              <a:bodyPr/>
              <a:lstStyle/>
              <a:p>
                <a:r>
                  <a:rPr lang="nl-BE">
                    <a:noFill/>
                  </a:rPr>
                  <a:t> </a:t>
                </a:r>
              </a:p>
            </p:txBody>
          </p:sp>
        </mc:Fallback>
      </mc:AlternateContent>
    </p:spTree>
    <p:extLst>
      <p:ext uri="{BB962C8B-B14F-4D97-AF65-F5344CB8AC3E}">
        <p14:creationId xmlns:p14="http://schemas.microsoft.com/office/powerpoint/2010/main" val="202154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12" grpId="0"/>
      <p:bldP spid="13" grpId="0"/>
      <p:bldP spid="14" grpId="0"/>
      <p:bldP spid="15" grpId="0"/>
      <p:bldP spid="16" grpId="0"/>
      <p:bldP spid="17" grpId="0"/>
      <p:bldP spid="18"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DC8FCF0-E2D4-45E2-8F66-07D12B786923}"/>
              </a:ext>
            </a:extLst>
          </p:cNvPr>
          <p:cNvPicPr>
            <a:picLocks noChangeAspect="1"/>
          </p:cNvPicPr>
          <p:nvPr/>
        </p:nvPicPr>
        <p:blipFill>
          <a:blip r:embed="rId2"/>
          <a:stretch>
            <a:fillRect/>
          </a:stretch>
        </p:blipFill>
        <p:spPr>
          <a:xfrm>
            <a:off x="128587" y="66675"/>
            <a:ext cx="5781675" cy="6153150"/>
          </a:xfrm>
          <a:prstGeom prst="rect">
            <a:avLst/>
          </a:prstGeom>
        </p:spPr>
      </p:pic>
      <p:sp>
        <p:nvSpPr>
          <p:cNvPr id="3" name="Tekstvak 2">
            <a:extLst>
              <a:ext uri="{FF2B5EF4-FFF2-40B4-BE49-F238E27FC236}">
                <a16:creationId xmlns:a16="http://schemas.microsoft.com/office/drawing/2014/main" id="{B77E081A-D2C3-4B6F-9E61-5EA13901A0C8}"/>
              </a:ext>
            </a:extLst>
          </p:cNvPr>
          <p:cNvSpPr txBox="1"/>
          <p:nvPr/>
        </p:nvSpPr>
        <p:spPr>
          <a:xfrm>
            <a:off x="6096000" y="363985"/>
            <a:ext cx="366944" cy="369332"/>
          </a:xfrm>
          <a:prstGeom prst="rect">
            <a:avLst/>
          </a:prstGeom>
          <a:noFill/>
        </p:spPr>
        <p:txBody>
          <a:bodyPr wrap="square" rtlCol="0">
            <a:spAutoFit/>
          </a:bodyPr>
          <a:lstStyle/>
          <a:p>
            <a:r>
              <a:rPr lang="nl-NL" dirty="0"/>
              <a:t>a)</a:t>
            </a:r>
            <a:endParaRPr lang="nl-BE" dirty="0"/>
          </a:p>
        </p:txBody>
      </p:sp>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B6F3FFB0-84A3-4745-B5E7-4E7E35082C93}"/>
                  </a:ext>
                </a:extLst>
              </p:cNvPr>
              <p:cNvSpPr txBox="1"/>
              <p:nvPr/>
            </p:nvSpPr>
            <p:spPr>
              <a:xfrm>
                <a:off x="6492536" y="239552"/>
                <a:ext cx="1620700"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𝑔</m:t>
                          </m:r>
                        </m:e>
                        <m:sub>
                          <m:r>
                            <a:rPr lang="nl-NL" b="0" i="1" smtClean="0">
                              <a:latin typeface="Cambria Math" panose="02040503050406030204" pitchFamily="18" charset="0"/>
                            </a:rPr>
                            <m:t>8</m:t>
                          </m:r>
                        </m:sub>
                      </m:sSub>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20000000</m:t>
                          </m:r>
                        </m:num>
                        <m:den>
                          <m:r>
                            <a:rPr lang="nl-NL" b="0" i="1" smtClean="0">
                              <a:latin typeface="Cambria Math" panose="02040503050406030204" pitchFamily="18" charset="0"/>
                            </a:rPr>
                            <m:t>12000000</m:t>
                          </m:r>
                        </m:den>
                      </m:f>
                    </m:oMath>
                  </m:oMathPara>
                </a14:m>
                <a:endParaRPr lang="nl-BE" dirty="0"/>
              </a:p>
            </p:txBody>
          </p:sp>
        </mc:Choice>
        <mc:Fallback xmlns="">
          <p:sp>
            <p:nvSpPr>
              <p:cNvPr id="4" name="Tekstvak 3">
                <a:extLst>
                  <a:ext uri="{FF2B5EF4-FFF2-40B4-BE49-F238E27FC236}">
                    <a16:creationId xmlns:a16="http://schemas.microsoft.com/office/drawing/2014/main" id="{B6F3FFB0-84A3-4745-B5E7-4E7E35082C93}"/>
                  </a:ext>
                </a:extLst>
              </p:cNvPr>
              <p:cNvSpPr txBox="1">
                <a:spLocks noRot="1" noChangeAspect="1" noMove="1" noResize="1" noEditPoints="1" noAdjustHandles="1" noChangeArrowheads="1" noChangeShapeType="1" noTextEdit="1"/>
              </p:cNvSpPr>
              <p:nvPr/>
            </p:nvSpPr>
            <p:spPr>
              <a:xfrm>
                <a:off x="6492536" y="239552"/>
                <a:ext cx="1620700" cy="520399"/>
              </a:xfrm>
              <a:prstGeom prst="rect">
                <a:avLst/>
              </a:prstGeom>
              <a:blipFill>
                <a:blip r:embed="rId3"/>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ACCBDB57-06AC-4985-9DA7-69D89CE604A0}"/>
                  </a:ext>
                </a:extLst>
              </p:cNvPr>
              <p:cNvSpPr txBox="1"/>
              <p:nvPr/>
            </p:nvSpPr>
            <p:spPr>
              <a:xfrm>
                <a:off x="8142828" y="239552"/>
                <a:ext cx="418384" cy="525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5</m:t>
                          </m:r>
                        </m:num>
                        <m:den>
                          <m:r>
                            <a:rPr lang="nl-NL" b="0" i="1" smtClean="0">
                              <a:latin typeface="Cambria Math" panose="02040503050406030204" pitchFamily="18" charset="0"/>
                            </a:rPr>
                            <m:t>3</m:t>
                          </m:r>
                        </m:den>
                      </m:f>
                    </m:oMath>
                  </m:oMathPara>
                </a14:m>
                <a:endParaRPr lang="nl-BE" dirty="0"/>
              </a:p>
            </p:txBody>
          </p:sp>
        </mc:Choice>
        <mc:Fallback xmlns="">
          <p:sp>
            <p:nvSpPr>
              <p:cNvPr id="5" name="Tekstvak 4">
                <a:extLst>
                  <a:ext uri="{FF2B5EF4-FFF2-40B4-BE49-F238E27FC236}">
                    <a16:creationId xmlns:a16="http://schemas.microsoft.com/office/drawing/2014/main" id="{ACCBDB57-06AC-4985-9DA7-69D89CE604A0}"/>
                  </a:ext>
                </a:extLst>
              </p:cNvPr>
              <p:cNvSpPr txBox="1">
                <a:spLocks noRot="1" noChangeAspect="1" noMove="1" noResize="1" noEditPoints="1" noAdjustHandles="1" noChangeArrowheads="1" noChangeShapeType="1" noTextEdit="1"/>
              </p:cNvSpPr>
              <p:nvPr/>
            </p:nvSpPr>
            <p:spPr>
              <a:xfrm>
                <a:off x="8142828" y="239552"/>
                <a:ext cx="418384" cy="525978"/>
              </a:xfrm>
              <a:prstGeom prst="rect">
                <a:avLst/>
              </a:prstGeom>
              <a:blipFill>
                <a:blip r:embed="rId4"/>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D8392F0E-6745-4359-8231-A2AA1A9982E2}"/>
                  </a:ext>
                </a:extLst>
              </p:cNvPr>
              <p:cNvSpPr txBox="1"/>
              <p:nvPr/>
            </p:nvSpPr>
            <p:spPr>
              <a:xfrm>
                <a:off x="6492536" y="844713"/>
                <a:ext cx="1089850" cy="7748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𝑔</m:t>
                          </m:r>
                        </m:e>
                        <m:sub>
                          <m:r>
                            <a:rPr lang="nl-NL" b="0" i="1" smtClean="0">
                              <a:latin typeface="Cambria Math" panose="02040503050406030204" pitchFamily="18" charset="0"/>
                            </a:rPr>
                            <m:t>1</m:t>
                          </m:r>
                        </m:sub>
                      </m:sSub>
                      <m:r>
                        <a:rPr lang="nl-NL" b="0" i="1" smtClean="0">
                          <a:latin typeface="Cambria Math" panose="02040503050406030204" pitchFamily="18" charset="0"/>
                        </a:rPr>
                        <m:t>=</m:t>
                      </m:r>
                      <m:sSup>
                        <m:sSupPr>
                          <m:ctrlPr>
                            <a:rPr lang="nl-NL" b="0" i="1" smtClean="0">
                              <a:latin typeface="Cambria Math" panose="02040503050406030204" pitchFamily="18" charset="0"/>
                            </a:rPr>
                          </m:ctrlPr>
                        </m:sSupPr>
                        <m:e>
                          <m:d>
                            <m:dPr>
                              <m:ctrlPr>
                                <a:rPr lang="nl-NL" b="0" i="1" smtClean="0">
                                  <a:latin typeface="Cambria Math" panose="02040503050406030204" pitchFamily="18" charset="0"/>
                                </a:rPr>
                              </m:ctrlPr>
                            </m:dPr>
                            <m:e>
                              <m:f>
                                <m:fPr>
                                  <m:ctrlPr>
                                    <a:rPr lang="nl-NL" b="0" i="1" smtClean="0">
                                      <a:latin typeface="Cambria Math" panose="02040503050406030204" pitchFamily="18" charset="0"/>
                                    </a:rPr>
                                  </m:ctrlPr>
                                </m:fPr>
                                <m:num>
                                  <m:r>
                                    <a:rPr lang="nl-NL" b="0" i="1" smtClean="0">
                                      <a:latin typeface="Cambria Math" panose="02040503050406030204" pitchFamily="18" charset="0"/>
                                    </a:rPr>
                                    <m:t>5</m:t>
                                  </m:r>
                                </m:num>
                                <m:den>
                                  <m:r>
                                    <a:rPr lang="nl-NL" b="0" i="1" smtClean="0">
                                      <a:latin typeface="Cambria Math" panose="02040503050406030204" pitchFamily="18" charset="0"/>
                                    </a:rPr>
                                    <m:t>3</m:t>
                                  </m:r>
                                </m:den>
                              </m:f>
                            </m:e>
                          </m:d>
                        </m:e>
                        <m:sup>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8</m:t>
                              </m:r>
                            </m:den>
                          </m:f>
                        </m:sup>
                      </m:sSup>
                    </m:oMath>
                  </m:oMathPara>
                </a14:m>
                <a:endParaRPr lang="nl-BE" dirty="0"/>
              </a:p>
            </p:txBody>
          </p:sp>
        </mc:Choice>
        <mc:Fallback xmlns="">
          <p:sp>
            <p:nvSpPr>
              <p:cNvPr id="6" name="Tekstvak 5">
                <a:extLst>
                  <a:ext uri="{FF2B5EF4-FFF2-40B4-BE49-F238E27FC236}">
                    <a16:creationId xmlns:a16="http://schemas.microsoft.com/office/drawing/2014/main" id="{D8392F0E-6745-4359-8231-A2AA1A9982E2}"/>
                  </a:ext>
                </a:extLst>
              </p:cNvPr>
              <p:cNvSpPr txBox="1">
                <a:spLocks noRot="1" noChangeAspect="1" noMove="1" noResize="1" noEditPoints="1" noAdjustHandles="1" noChangeArrowheads="1" noChangeShapeType="1" noTextEdit="1"/>
              </p:cNvSpPr>
              <p:nvPr/>
            </p:nvSpPr>
            <p:spPr>
              <a:xfrm>
                <a:off x="6492536" y="844713"/>
                <a:ext cx="1089850" cy="774892"/>
              </a:xfrm>
              <a:prstGeom prst="rect">
                <a:avLst/>
              </a:prstGeom>
              <a:blipFill>
                <a:blip r:embed="rId5"/>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EB6E23D0-C139-4F1E-A275-C031F9BF85ED}"/>
                  </a:ext>
                </a:extLst>
              </p:cNvPr>
              <p:cNvSpPr txBox="1"/>
              <p:nvPr/>
            </p:nvSpPr>
            <p:spPr>
              <a:xfrm>
                <a:off x="7582386" y="1178891"/>
                <a:ext cx="11910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=1,0659…</m:t>
                      </m:r>
                    </m:oMath>
                  </m:oMathPara>
                </a14:m>
                <a:endParaRPr lang="nl-BE" dirty="0"/>
              </a:p>
            </p:txBody>
          </p:sp>
        </mc:Choice>
        <mc:Fallback xmlns="">
          <p:sp>
            <p:nvSpPr>
              <p:cNvPr id="7" name="Tekstvak 6">
                <a:extLst>
                  <a:ext uri="{FF2B5EF4-FFF2-40B4-BE49-F238E27FC236}">
                    <a16:creationId xmlns:a16="http://schemas.microsoft.com/office/drawing/2014/main" id="{EB6E23D0-C139-4F1E-A275-C031F9BF85ED}"/>
                  </a:ext>
                </a:extLst>
              </p:cNvPr>
              <p:cNvSpPr txBox="1">
                <a:spLocks noRot="1" noChangeAspect="1" noMove="1" noResize="1" noEditPoints="1" noAdjustHandles="1" noChangeArrowheads="1" noChangeShapeType="1" noTextEdit="1"/>
              </p:cNvSpPr>
              <p:nvPr/>
            </p:nvSpPr>
            <p:spPr>
              <a:xfrm>
                <a:off x="7582386" y="1178891"/>
                <a:ext cx="1191032" cy="276999"/>
              </a:xfrm>
              <a:prstGeom prst="rect">
                <a:avLst/>
              </a:prstGeom>
              <a:blipFill>
                <a:blip r:embed="rId6"/>
                <a:stretch>
                  <a:fillRect l="-2051"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25F74EBA-632F-457E-8C3E-C1145B240F9D}"/>
                  </a:ext>
                </a:extLst>
              </p:cNvPr>
              <p:cNvSpPr txBox="1"/>
              <p:nvPr/>
            </p:nvSpPr>
            <p:spPr>
              <a:xfrm>
                <a:off x="6492536" y="1790068"/>
                <a:ext cx="26131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𝐺𝑟𝑜𝑒𝑖𝑝𝑒𝑟𝑐𝑒𝑛𝑡𝑎𝑔𝑒</m:t>
                      </m:r>
                      <m:r>
                        <a:rPr lang="nl-NL" b="0" i="1" smtClean="0">
                          <a:latin typeface="Cambria Math" panose="02040503050406030204" pitchFamily="18" charset="0"/>
                        </a:rPr>
                        <m:t>=6,6%</m:t>
                      </m:r>
                    </m:oMath>
                  </m:oMathPara>
                </a14:m>
                <a:endParaRPr lang="nl-BE" dirty="0"/>
              </a:p>
            </p:txBody>
          </p:sp>
        </mc:Choice>
        <mc:Fallback xmlns="">
          <p:sp>
            <p:nvSpPr>
              <p:cNvPr id="8" name="Tekstvak 7">
                <a:extLst>
                  <a:ext uri="{FF2B5EF4-FFF2-40B4-BE49-F238E27FC236}">
                    <a16:creationId xmlns:a16="http://schemas.microsoft.com/office/drawing/2014/main" id="{25F74EBA-632F-457E-8C3E-C1145B240F9D}"/>
                  </a:ext>
                </a:extLst>
              </p:cNvPr>
              <p:cNvSpPr txBox="1">
                <a:spLocks noRot="1" noChangeAspect="1" noMove="1" noResize="1" noEditPoints="1" noAdjustHandles="1" noChangeArrowheads="1" noChangeShapeType="1" noTextEdit="1"/>
              </p:cNvSpPr>
              <p:nvPr/>
            </p:nvSpPr>
            <p:spPr>
              <a:xfrm>
                <a:off x="6492536" y="1790068"/>
                <a:ext cx="2613151" cy="276999"/>
              </a:xfrm>
              <a:prstGeom prst="rect">
                <a:avLst/>
              </a:prstGeom>
              <a:blipFill>
                <a:blip r:embed="rId7"/>
                <a:stretch>
                  <a:fillRect l="-2797" t="-4444" r="-2098" b="-35556"/>
                </a:stretch>
              </a:blipFill>
            </p:spPr>
            <p:txBody>
              <a:bodyPr/>
              <a:lstStyle/>
              <a:p>
                <a:r>
                  <a:rPr lang="nl-BE">
                    <a:noFill/>
                  </a:rPr>
                  <a:t> </a:t>
                </a:r>
              </a:p>
            </p:txBody>
          </p:sp>
        </mc:Fallback>
      </mc:AlternateContent>
      <p:sp>
        <p:nvSpPr>
          <p:cNvPr id="9" name="Tekstvak 8">
            <a:extLst>
              <a:ext uri="{FF2B5EF4-FFF2-40B4-BE49-F238E27FC236}">
                <a16:creationId xmlns:a16="http://schemas.microsoft.com/office/drawing/2014/main" id="{B36AE08B-2C4F-4239-ABEB-1D1FEC121BF3}"/>
              </a:ext>
            </a:extLst>
          </p:cNvPr>
          <p:cNvSpPr txBox="1"/>
          <p:nvPr/>
        </p:nvSpPr>
        <p:spPr>
          <a:xfrm>
            <a:off x="6462944" y="2270918"/>
            <a:ext cx="4746594" cy="369332"/>
          </a:xfrm>
          <a:prstGeom prst="rect">
            <a:avLst/>
          </a:prstGeom>
          <a:noFill/>
        </p:spPr>
        <p:txBody>
          <a:bodyPr wrap="square" rtlCol="0">
            <a:spAutoFit/>
          </a:bodyPr>
          <a:lstStyle/>
          <a:p>
            <a:r>
              <a:rPr lang="nl-NL" b="1" dirty="0"/>
              <a:t>Het jaarlijkse groeipercentage is 6,6%.</a:t>
            </a:r>
            <a:endParaRPr lang="nl-BE" b="1" dirty="0"/>
          </a:p>
        </p:txBody>
      </p:sp>
      <p:sp>
        <p:nvSpPr>
          <p:cNvPr id="12" name="Tekstvak 11">
            <a:extLst>
              <a:ext uri="{FF2B5EF4-FFF2-40B4-BE49-F238E27FC236}">
                <a16:creationId xmlns:a16="http://schemas.microsoft.com/office/drawing/2014/main" id="{AB8665CC-D390-45E4-A70C-B2EDECCF6CA8}"/>
              </a:ext>
            </a:extLst>
          </p:cNvPr>
          <p:cNvSpPr txBox="1"/>
          <p:nvPr/>
        </p:nvSpPr>
        <p:spPr>
          <a:xfrm>
            <a:off x="6096000" y="3143250"/>
            <a:ext cx="396536" cy="369332"/>
          </a:xfrm>
          <a:prstGeom prst="rect">
            <a:avLst/>
          </a:prstGeom>
          <a:noFill/>
        </p:spPr>
        <p:txBody>
          <a:bodyPr wrap="square" rtlCol="0">
            <a:spAutoFit/>
          </a:bodyPr>
          <a:lstStyle/>
          <a:p>
            <a:r>
              <a:rPr lang="nl-NL" dirty="0"/>
              <a:t>b)</a:t>
            </a:r>
            <a:endParaRPr lang="nl-BE" dirty="0"/>
          </a:p>
        </p:txBody>
      </p:sp>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F5099B41-C260-4F12-8316-00A1710FF619}"/>
                  </a:ext>
                </a:extLst>
              </p:cNvPr>
              <p:cNvSpPr txBox="1"/>
              <p:nvPr/>
            </p:nvSpPr>
            <p:spPr>
              <a:xfrm>
                <a:off x="6432661" y="3189416"/>
                <a:ext cx="8223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300000</m:t>
                      </m:r>
                    </m:oMath>
                  </m:oMathPara>
                </a14:m>
                <a:endParaRPr lang="nl-BE" dirty="0"/>
              </a:p>
            </p:txBody>
          </p:sp>
        </mc:Choice>
        <mc:Fallback xmlns="">
          <p:sp>
            <p:nvSpPr>
              <p:cNvPr id="13" name="Tekstvak 12">
                <a:extLst>
                  <a:ext uri="{FF2B5EF4-FFF2-40B4-BE49-F238E27FC236}">
                    <a16:creationId xmlns:a16="http://schemas.microsoft.com/office/drawing/2014/main" id="{F5099B41-C260-4F12-8316-00A1710FF619}"/>
                  </a:ext>
                </a:extLst>
              </p:cNvPr>
              <p:cNvSpPr txBox="1">
                <a:spLocks noRot="1" noChangeAspect="1" noMove="1" noResize="1" noEditPoints="1" noAdjustHandles="1" noChangeArrowheads="1" noChangeShapeType="1" noTextEdit="1"/>
              </p:cNvSpPr>
              <p:nvPr/>
            </p:nvSpPr>
            <p:spPr>
              <a:xfrm>
                <a:off x="6432661" y="3189416"/>
                <a:ext cx="822341" cy="276999"/>
              </a:xfrm>
              <a:prstGeom prst="rect">
                <a:avLst/>
              </a:prstGeom>
              <a:blipFill>
                <a:blip r:embed="rId8"/>
                <a:stretch>
                  <a:fillRect l="-5926" r="-7407"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245C3D43-15FB-4572-883D-4FCD67E171C6}"/>
                  </a:ext>
                </a:extLst>
              </p:cNvPr>
              <p:cNvSpPr txBox="1"/>
              <p:nvPr/>
            </p:nvSpPr>
            <p:spPr>
              <a:xfrm>
                <a:off x="10384977" y="3553917"/>
                <a:ext cx="2260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m:t>
                      </m:r>
                    </m:oMath>
                  </m:oMathPara>
                </a14:m>
                <a:endParaRPr lang="nl-BE" dirty="0"/>
              </a:p>
            </p:txBody>
          </p:sp>
        </mc:Choice>
        <mc:Fallback xmlns="">
          <p:sp>
            <p:nvSpPr>
              <p:cNvPr id="15" name="Tekstvak 14">
                <a:extLst>
                  <a:ext uri="{FF2B5EF4-FFF2-40B4-BE49-F238E27FC236}">
                    <a16:creationId xmlns:a16="http://schemas.microsoft.com/office/drawing/2014/main" id="{245C3D43-15FB-4572-883D-4FCD67E171C6}"/>
                  </a:ext>
                </a:extLst>
              </p:cNvPr>
              <p:cNvSpPr txBox="1">
                <a:spLocks noRot="1" noChangeAspect="1" noMove="1" noResize="1" noEditPoints="1" noAdjustHandles="1" noChangeArrowheads="1" noChangeShapeType="1" noTextEdit="1"/>
              </p:cNvSpPr>
              <p:nvPr/>
            </p:nvSpPr>
            <p:spPr>
              <a:xfrm>
                <a:off x="10384977" y="3553917"/>
                <a:ext cx="226023" cy="276999"/>
              </a:xfrm>
              <a:prstGeom prst="rect">
                <a:avLst/>
              </a:prstGeom>
              <a:blipFill>
                <a:blip r:embed="rId9"/>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6" name="Tekstvak 15">
                <a:extLst>
                  <a:ext uri="{FF2B5EF4-FFF2-40B4-BE49-F238E27FC236}">
                    <a16:creationId xmlns:a16="http://schemas.microsoft.com/office/drawing/2014/main" id="{D88BD37D-E35B-48C7-BE6F-6A69D09900FE}"/>
                  </a:ext>
                </a:extLst>
              </p:cNvPr>
              <p:cNvSpPr txBox="1"/>
              <p:nvPr/>
            </p:nvSpPr>
            <p:spPr>
              <a:xfrm>
                <a:off x="10926858" y="3189416"/>
                <a:ext cx="181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m:t>
                      </m:r>
                    </m:oMath>
                  </m:oMathPara>
                </a14:m>
                <a:endParaRPr lang="nl-BE" dirty="0"/>
              </a:p>
            </p:txBody>
          </p:sp>
        </mc:Choice>
        <mc:Fallback xmlns="">
          <p:sp>
            <p:nvSpPr>
              <p:cNvPr id="16" name="Tekstvak 15">
                <a:extLst>
                  <a:ext uri="{FF2B5EF4-FFF2-40B4-BE49-F238E27FC236}">
                    <a16:creationId xmlns:a16="http://schemas.microsoft.com/office/drawing/2014/main" id="{D88BD37D-E35B-48C7-BE6F-6A69D09900FE}"/>
                  </a:ext>
                </a:extLst>
              </p:cNvPr>
              <p:cNvSpPr txBox="1">
                <a:spLocks noRot="1" noChangeAspect="1" noMove="1" noResize="1" noEditPoints="1" noAdjustHandles="1" noChangeArrowheads="1" noChangeShapeType="1" noTextEdit="1"/>
              </p:cNvSpPr>
              <p:nvPr/>
            </p:nvSpPr>
            <p:spPr>
              <a:xfrm>
                <a:off x="10926858" y="3189416"/>
                <a:ext cx="181139" cy="276999"/>
              </a:xfrm>
              <a:prstGeom prst="rect">
                <a:avLst/>
              </a:prstGeom>
              <a:blipFill>
                <a:blip r:embed="rId10"/>
                <a:stretch>
                  <a:fillRect l="-30000" r="-30000" b="-6522"/>
                </a:stretch>
              </a:blipFill>
            </p:spPr>
            <p:txBody>
              <a:bodyPr/>
              <a:lstStyle/>
              <a:p>
                <a:r>
                  <a:rPr lang="nl-BE">
                    <a:noFill/>
                  </a:rPr>
                  <a:t> </a:t>
                </a:r>
              </a:p>
            </p:txBody>
          </p:sp>
        </mc:Fallback>
      </mc:AlternateContent>
      <p:sp>
        <p:nvSpPr>
          <p:cNvPr id="17" name="Pijl: gekromd omhoog 16">
            <a:extLst>
              <a:ext uri="{FF2B5EF4-FFF2-40B4-BE49-F238E27FC236}">
                <a16:creationId xmlns:a16="http://schemas.microsoft.com/office/drawing/2014/main" id="{3690A125-04DF-46B4-9ADB-055D58DFB6FE}"/>
              </a:ext>
            </a:extLst>
          </p:cNvPr>
          <p:cNvSpPr/>
          <p:nvPr/>
        </p:nvSpPr>
        <p:spPr>
          <a:xfrm>
            <a:off x="6829197" y="3512582"/>
            <a:ext cx="1284039" cy="36933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tx1"/>
              </a:solidFill>
            </a:endParaRPr>
          </a:p>
        </p:txBody>
      </p:sp>
      <p:sp>
        <p:nvSpPr>
          <p:cNvPr id="19" name="Pijl: gekromd omhoog 18">
            <a:extLst>
              <a:ext uri="{FF2B5EF4-FFF2-40B4-BE49-F238E27FC236}">
                <a16:creationId xmlns:a16="http://schemas.microsoft.com/office/drawing/2014/main" id="{88C34CFF-8376-4B69-BA66-F52BE53AF704}"/>
              </a:ext>
            </a:extLst>
          </p:cNvPr>
          <p:cNvSpPr/>
          <p:nvPr/>
        </p:nvSpPr>
        <p:spPr>
          <a:xfrm>
            <a:off x="8194221" y="3512582"/>
            <a:ext cx="1284039" cy="36933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tx1"/>
              </a:solidFill>
            </a:endParaRPr>
          </a:p>
        </p:txBody>
      </p:sp>
      <p:sp>
        <p:nvSpPr>
          <p:cNvPr id="20" name="Pijl: gekromd omhoog 19">
            <a:extLst>
              <a:ext uri="{FF2B5EF4-FFF2-40B4-BE49-F238E27FC236}">
                <a16:creationId xmlns:a16="http://schemas.microsoft.com/office/drawing/2014/main" id="{8462F49B-4BDC-42F3-AE67-95D011D6230D}"/>
              </a:ext>
            </a:extLst>
          </p:cNvPr>
          <p:cNvSpPr/>
          <p:nvPr/>
        </p:nvSpPr>
        <p:spPr>
          <a:xfrm>
            <a:off x="9501005" y="3553917"/>
            <a:ext cx="441986" cy="36933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tx1"/>
              </a:solidFill>
            </a:endParaRPr>
          </a:p>
        </p:txBody>
      </p:sp>
      <p:sp>
        <p:nvSpPr>
          <p:cNvPr id="21" name="Pijl: gekromd omhoog 20">
            <a:extLst>
              <a:ext uri="{FF2B5EF4-FFF2-40B4-BE49-F238E27FC236}">
                <a16:creationId xmlns:a16="http://schemas.microsoft.com/office/drawing/2014/main" id="{A7D8392C-180A-4170-BFA3-24BABBD23AB9}"/>
              </a:ext>
            </a:extLst>
          </p:cNvPr>
          <p:cNvSpPr/>
          <p:nvPr/>
        </p:nvSpPr>
        <p:spPr>
          <a:xfrm>
            <a:off x="9942991" y="3553917"/>
            <a:ext cx="441986" cy="36933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tx1"/>
              </a:solidFill>
            </a:endParaRPr>
          </a:p>
        </p:txBody>
      </p:sp>
      <p:sp>
        <p:nvSpPr>
          <p:cNvPr id="22" name="Pijl: gekromd omhoog 21">
            <a:extLst>
              <a:ext uri="{FF2B5EF4-FFF2-40B4-BE49-F238E27FC236}">
                <a16:creationId xmlns:a16="http://schemas.microsoft.com/office/drawing/2014/main" id="{0B8572E3-58B9-4081-ADB6-954E85558ABB}"/>
              </a:ext>
            </a:extLst>
          </p:cNvPr>
          <p:cNvSpPr/>
          <p:nvPr/>
        </p:nvSpPr>
        <p:spPr>
          <a:xfrm>
            <a:off x="10664436" y="3553917"/>
            <a:ext cx="441986" cy="36933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tx1"/>
              </a:solidFill>
            </a:endParaRPr>
          </a:p>
        </p:txBody>
      </p:sp>
      <mc:AlternateContent xmlns:mc="http://schemas.openxmlformats.org/markup-compatibility/2006" xmlns:a14="http://schemas.microsoft.com/office/drawing/2010/main">
        <mc:Choice Requires="a14">
          <p:sp>
            <p:nvSpPr>
              <p:cNvPr id="23" name="Tekstvak 22">
                <a:extLst>
                  <a:ext uri="{FF2B5EF4-FFF2-40B4-BE49-F238E27FC236}">
                    <a16:creationId xmlns:a16="http://schemas.microsoft.com/office/drawing/2014/main" id="{8802EC92-F6F9-43D9-88D7-D6EDDF19FDBA}"/>
                  </a:ext>
                </a:extLst>
              </p:cNvPr>
              <p:cNvSpPr txBox="1"/>
              <p:nvPr/>
            </p:nvSpPr>
            <p:spPr>
              <a:xfrm>
                <a:off x="7255002" y="3923249"/>
                <a:ext cx="298159"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BE"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8</m:t>
                          </m:r>
                        </m:den>
                      </m:f>
                    </m:oMath>
                  </m:oMathPara>
                </a14:m>
                <a:endParaRPr lang="nl-BE" dirty="0"/>
              </a:p>
            </p:txBody>
          </p:sp>
        </mc:Choice>
        <mc:Fallback xmlns="">
          <p:sp>
            <p:nvSpPr>
              <p:cNvPr id="23" name="Tekstvak 22">
                <a:extLst>
                  <a:ext uri="{FF2B5EF4-FFF2-40B4-BE49-F238E27FC236}">
                    <a16:creationId xmlns:a16="http://schemas.microsoft.com/office/drawing/2014/main" id="{8802EC92-F6F9-43D9-88D7-D6EDDF19FDBA}"/>
                  </a:ext>
                </a:extLst>
              </p:cNvPr>
              <p:cNvSpPr txBox="1">
                <a:spLocks noRot="1" noChangeAspect="1" noMove="1" noResize="1" noEditPoints="1" noAdjustHandles="1" noChangeArrowheads="1" noChangeShapeType="1" noTextEdit="1"/>
              </p:cNvSpPr>
              <p:nvPr/>
            </p:nvSpPr>
            <p:spPr>
              <a:xfrm>
                <a:off x="7255002" y="3923249"/>
                <a:ext cx="298159" cy="520399"/>
              </a:xfrm>
              <a:prstGeom prst="rect">
                <a:avLst/>
              </a:prstGeom>
              <a:blipFill>
                <a:blip r:embed="rId11"/>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4" name="Tekstvak 23">
                <a:extLst>
                  <a:ext uri="{FF2B5EF4-FFF2-40B4-BE49-F238E27FC236}">
                    <a16:creationId xmlns:a16="http://schemas.microsoft.com/office/drawing/2014/main" id="{723660EE-14A6-4F14-A4EE-19116BA99099}"/>
                  </a:ext>
                </a:extLst>
              </p:cNvPr>
              <p:cNvSpPr txBox="1"/>
              <p:nvPr/>
            </p:nvSpPr>
            <p:spPr>
              <a:xfrm>
                <a:off x="8687160" y="3940905"/>
                <a:ext cx="298159"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BE"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8</m:t>
                          </m:r>
                        </m:den>
                      </m:f>
                    </m:oMath>
                  </m:oMathPara>
                </a14:m>
                <a:endParaRPr lang="nl-BE" dirty="0"/>
              </a:p>
            </p:txBody>
          </p:sp>
        </mc:Choice>
        <mc:Fallback xmlns="">
          <p:sp>
            <p:nvSpPr>
              <p:cNvPr id="24" name="Tekstvak 23">
                <a:extLst>
                  <a:ext uri="{FF2B5EF4-FFF2-40B4-BE49-F238E27FC236}">
                    <a16:creationId xmlns:a16="http://schemas.microsoft.com/office/drawing/2014/main" id="{723660EE-14A6-4F14-A4EE-19116BA99099}"/>
                  </a:ext>
                </a:extLst>
              </p:cNvPr>
              <p:cNvSpPr txBox="1">
                <a:spLocks noRot="1" noChangeAspect="1" noMove="1" noResize="1" noEditPoints="1" noAdjustHandles="1" noChangeArrowheads="1" noChangeShapeType="1" noTextEdit="1"/>
              </p:cNvSpPr>
              <p:nvPr/>
            </p:nvSpPr>
            <p:spPr>
              <a:xfrm>
                <a:off x="8687160" y="3940905"/>
                <a:ext cx="298159" cy="520399"/>
              </a:xfrm>
              <a:prstGeom prst="rect">
                <a:avLst/>
              </a:prstGeom>
              <a:blipFill>
                <a:blip r:embed="rId12"/>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6" name="Tekstvak 25">
                <a:extLst>
                  <a:ext uri="{FF2B5EF4-FFF2-40B4-BE49-F238E27FC236}">
                    <a16:creationId xmlns:a16="http://schemas.microsoft.com/office/drawing/2014/main" id="{F12E6605-D792-42A7-982D-5E2F60143C4E}"/>
                  </a:ext>
                </a:extLst>
              </p:cNvPr>
              <p:cNvSpPr txBox="1"/>
              <p:nvPr/>
            </p:nvSpPr>
            <p:spPr>
              <a:xfrm>
                <a:off x="7844669" y="3189415"/>
                <a:ext cx="596317" cy="276999"/>
              </a:xfrm>
              <a:prstGeom prst="rect">
                <a:avLst/>
              </a:prstGeom>
              <a:noFill/>
            </p:spPr>
            <p:txBody>
              <a:bodyPr wrap="none" lIns="0" tIns="0" rIns="0" bIns="0" rtlCol="0">
                <a:spAutoFit/>
              </a:bodyPr>
              <a:lstStyle/>
              <a:p>
                <a14:m>
                  <m:oMath xmlns:m="http://schemas.openxmlformats.org/officeDocument/2006/math">
                    <m:r>
                      <a:rPr lang="nl-NL" b="0" i="1" smtClean="0">
                        <a:latin typeface="Cambria Math" panose="02040503050406030204" pitchFamily="18" charset="0"/>
                      </a:rPr>
                      <m:t>3</m:t>
                    </m:r>
                  </m:oMath>
                </a14:m>
                <a:r>
                  <a:rPr lang="nl-BE" dirty="0"/>
                  <a:t>7500</a:t>
                </a:r>
              </a:p>
            </p:txBody>
          </p:sp>
        </mc:Choice>
        <mc:Fallback xmlns="">
          <p:sp>
            <p:nvSpPr>
              <p:cNvPr id="26" name="Tekstvak 25">
                <a:extLst>
                  <a:ext uri="{FF2B5EF4-FFF2-40B4-BE49-F238E27FC236}">
                    <a16:creationId xmlns:a16="http://schemas.microsoft.com/office/drawing/2014/main" id="{F12E6605-D792-42A7-982D-5E2F60143C4E}"/>
                  </a:ext>
                </a:extLst>
              </p:cNvPr>
              <p:cNvSpPr txBox="1">
                <a:spLocks noRot="1" noChangeAspect="1" noMove="1" noResize="1" noEditPoints="1" noAdjustHandles="1" noChangeArrowheads="1" noChangeShapeType="1" noTextEdit="1"/>
              </p:cNvSpPr>
              <p:nvPr/>
            </p:nvSpPr>
            <p:spPr>
              <a:xfrm>
                <a:off x="7844669" y="3189415"/>
                <a:ext cx="596317" cy="276999"/>
              </a:xfrm>
              <a:prstGeom prst="rect">
                <a:avLst/>
              </a:prstGeom>
              <a:blipFill>
                <a:blip r:embed="rId13"/>
                <a:stretch>
                  <a:fillRect l="-14286" t="-28261" r="-22449" b="-50000"/>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7" name="Tekstvak 26">
                <a:extLst>
                  <a:ext uri="{FF2B5EF4-FFF2-40B4-BE49-F238E27FC236}">
                    <a16:creationId xmlns:a16="http://schemas.microsoft.com/office/drawing/2014/main" id="{86E9CEAD-F68E-4053-9891-6576D1603BA4}"/>
                  </a:ext>
                </a:extLst>
              </p:cNvPr>
              <p:cNvSpPr txBox="1"/>
              <p:nvPr/>
            </p:nvSpPr>
            <p:spPr>
              <a:xfrm>
                <a:off x="9003735" y="3189415"/>
                <a:ext cx="7421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4687,5</m:t>
                      </m:r>
                    </m:oMath>
                  </m:oMathPara>
                </a14:m>
                <a:endParaRPr lang="nl-BE" dirty="0"/>
              </a:p>
            </p:txBody>
          </p:sp>
        </mc:Choice>
        <mc:Fallback xmlns="">
          <p:sp>
            <p:nvSpPr>
              <p:cNvPr id="27" name="Tekstvak 26">
                <a:extLst>
                  <a:ext uri="{FF2B5EF4-FFF2-40B4-BE49-F238E27FC236}">
                    <a16:creationId xmlns:a16="http://schemas.microsoft.com/office/drawing/2014/main" id="{86E9CEAD-F68E-4053-9891-6576D1603BA4}"/>
                  </a:ext>
                </a:extLst>
              </p:cNvPr>
              <p:cNvSpPr txBox="1">
                <a:spLocks noRot="1" noChangeAspect="1" noMove="1" noResize="1" noEditPoints="1" noAdjustHandles="1" noChangeArrowheads="1" noChangeShapeType="1" noTextEdit="1"/>
              </p:cNvSpPr>
              <p:nvPr/>
            </p:nvSpPr>
            <p:spPr>
              <a:xfrm>
                <a:off x="9003735" y="3189415"/>
                <a:ext cx="742191" cy="276999"/>
              </a:xfrm>
              <a:prstGeom prst="rect">
                <a:avLst/>
              </a:prstGeom>
              <a:blipFill>
                <a:blip r:embed="rId14"/>
                <a:stretch>
                  <a:fillRect l="-7377" r="-8197"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8" name="Tekstvak 27">
                <a:extLst>
                  <a:ext uri="{FF2B5EF4-FFF2-40B4-BE49-F238E27FC236}">
                    <a16:creationId xmlns:a16="http://schemas.microsoft.com/office/drawing/2014/main" id="{56FF645A-DF5C-44BD-9290-D491C7955E90}"/>
                  </a:ext>
                </a:extLst>
              </p:cNvPr>
              <p:cNvSpPr txBox="1"/>
              <p:nvPr/>
            </p:nvSpPr>
            <p:spPr>
              <a:xfrm>
                <a:off x="6370130" y="4698416"/>
                <a:ext cx="354539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𝐴𝑎𝑛𝑡𝑎𝑙</m:t>
                      </m:r>
                      <m:r>
                        <a:rPr lang="nl-NL" b="0" i="1" smtClean="0">
                          <a:latin typeface="Cambria Math" panose="02040503050406030204" pitchFamily="18" charset="0"/>
                        </a:rPr>
                        <m:t> </m:t>
                      </m:r>
                      <m:r>
                        <a:rPr lang="nl-NL" b="0" i="1" smtClean="0">
                          <a:latin typeface="Cambria Math" panose="02040503050406030204" pitchFamily="18" charset="0"/>
                        </a:rPr>
                        <m:t>𝑜𝑣𝑒𝑟𝑏𝑙𝑖𝑗𝑣𝑒𝑛𝑑𝑒</m:t>
                      </m:r>
                      <m:r>
                        <a:rPr lang="nl-NL" b="0" i="1" smtClean="0">
                          <a:latin typeface="Cambria Math" panose="02040503050406030204" pitchFamily="18" charset="0"/>
                        </a:rPr>
                        <m:t> </m:t>
                      </m:r>
                      <m:r>
                        <a:rPr lang="nl-NL" b="0" i="1" smtClean="0">
                          <a:latin typeface="Cambria Math" panose="02040503050406030204" pitchFamily="18" charset="0"/>
                        </a:rPr>
                        <m:t>𝑤𝑜𝑜𝑟𝑑𝑒𝑛</m:t>
                      </m:r>
                      <m:r>
                        <a:rPr lang="nl-NL" b="0" i="1" smtClean="0">
                          <a:latin typeface="Cambria Math" panose="02040503050406030204" pitchFamily="18" charset="0"/>
                        </a:rPr>
                        <m:t>: </m:t>
                      </m:r>
                      <m:r>
                        <a:rPr lang="nl-NL" b="0" i="1" smtClean="0">
                          <a:latin typeface="Cambria Math" panose="02040503050406030204" pitchFamily="18" charset="0"/>
                        </a:rPr>
                        <m:t>𝑁</m:t>
                      </m:r>
                    </m:oMath>
                  </m:oMathPara>
                </a14:m>
                <a:endParaRPr lang="nl-BE" dirty="0"/>
              </a:p>
            </p:txBody>
          </p:sp>
        </mc:Choice>
        <mc:Fallback xmlns="">
          <p:sp>
            <p:nvSpPr>
              <p:cNvPr id="28" name="Tekstvak 27">
                <a:extLst>
                  <a:ext uri="{FF2B5EF4-FFF2-40B4-BE49-F238E27FC236}">
                    <a16:creationId xmlns:a16="http://schemas.microsoft.com/office/drawing/2014/main" id="{56FF645A-DF5C-44BD-9290-D491C7955E90}"/>
                  </a:ext>
                </a:extLst>
              </p:cNvPr>
              <p:cNvSpPr txBox="1">
                <a:spLocks noRot="1" noChangeAspect="1" noMove="1" noResize="1" noEditPoints="1" noAdjustHandles="1" noChangeArrowheads="1" noChangeShapeType="1" noTextEdit="1"/>
              </p:cNvSpPr>
              <p:nvPr/>
            </p:nvSpPr>
            <p:spPr>
              <a:xfrm>
                <a:off x="6370130" y="4698416"/>
                <a:ext cx="3545394" cy="276999"/>
              </a:xfrm>
              <a:prstGeom prst="rect">
                <a:avLst/>
              </a:prstGeom>
              <a:blipFill>
                <a:blip r:embed="rId15"/>
                <a:stretch>
                  <a:fillRect l="-1203" t="-4444" r="-859" b="-35556"/>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30" name="Tekstvak 29">
                <a:extLst>
                  <a:ext uri="{FF2B5EF4-FFF2-40B4-BE49-F238E27FC236}">
                    <a16:creationId xmlns:a16="http://schemas.microsoft.com/office/drawing/2014/main" id="{E7ABD335-074F-4D56-92DE-729752AD147D}"/>
                  </a:ext>
                </a:extLst>
              </p:cNvPr>
              <p:cNvSpPr txBox="1"/>
              <p:nvPr/>
            </p:nvSpPr>
            <p:spPr>
              <a:xfrm>
                <a:off x="6415188" y="5423344"/>
                <a:ext cx="1977786" cy="6544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𝑁</m:t>
                      </m:r>
                      <m:r>
                        <a:rPr lang="nl-NL" b="0" i="1" smtClean="0">
                          <a:latin typeface="Cambria Math" panose="02040503050406030204" pitchFamily="18" charset="0"/>
                        </a:rPr>
                        <m:t>=300000∙</m:t>
                      </m:r>
                      <m:sSup>
                        <m:sSupPr>
                          <m:ctrlPr>
                            <a:rPr lang="nl-NL" b="0" i="1" smtClean="0">
                              <a:latin typeface="Cambria Math" panose="02040503050406030204" pitchFamily="18" charset="0"/>
                              <a:ea typeface="Cambria Math" panose="02040503050406030204" pitchFamily="18" charset="0"/>
                            </a:rPr>
                          </m:ctrlPr>
                        </m:sSupPr>
                        <m:e>
                          <m:d>
                            <m:dPr>
                              <m:ctrlPr>
                                <a:rPr lang="nl-NL" b="0" i="1" smtClean="0">
                                  <a:latin typeface="Cambria Math" panose="02040503050406030204" pitchFamily="18" charset="0"/>
                                  <a:ea typeface="Cambria Math" panose="02040503050406030204" pitchFamily="18" charset="0"/>
                                </a:rPr>
                              </m:ctrlPr>
                            </m:dPr>
                            <m:e>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8</m:t>
                                  </m:r>
                                </m:den>
                              </m:f>
                            </m:e>
                          </m:d>
                        </m:e>
                        <m:sup>
                          <m:r>
                            <a:rPr lang="nl-NL" b="0" i="1" smtClean="0">
                              <a:latin typeface="Cambria Math" panose="02040503050406030204" pitchFamily="18" charset="0"/>
                              <a:ea typeface="Cambria Math" panose="02040503050406030204" pitchFamily="18" charset="0"/>
                            </a:rPr>
                            <m:t>𝑥</m:t>
                          </m:r>
                        </m:sup>
                      </m:sSup>
                    </m:oMath>
                  </m:oMathPara>
                </a14:m>
                <a:endParaRPr lang="nl-BE" dirty="0"/>
              </a:p>
            </p:txBody>
          </p:sp>
        </mc:Choice>
        <mc:Fallback xmlns="">
          <p:sp>
            <p:nvSpPr>
              <p:cNvPr id="30" name="Tekstvak 29">
                <a:extLst>
                  <a:ext uri="{FF2B5EF4-FFF2-40B4-BE49-F238E27FC236}">
                    <a16:creationId xmlns:a16="http://schemas.microsoft.com/office/drawing/2014/main" id="{E7ABD335-074F-4D56-92DE-729752AD147D}"/>
                  </a:ext>
                </a:extLst>
              </p:cNvPr>
              <p:cNvSpPr txBox="1">
                <a:spLocks noRot="1" noChangeAspect="1" noMove="1" noResize="1" noEditPoints="1" noAdjustHandles="1" noChangeArrowheads="1" noChangeShapeType="1" noTextEdit="1"/>
              </p:cNvSpPr>
              <p:nvPr/>
            </p:nvSpPr>
            <p:spPr>
              <a:xfrm>
                <a:off x="6415188" y="5423344"/>
                <a:ext cx="1977786" cy="654475"/>
              </a:xfrm>
              <a:prstGeom prst="rect">
                <a:avLst/>
              </a:prstGeom>
              <a:blipFill>
                <a:blip r:embed="rId16"/>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31" name="Tekstvak 30">
                <a:extLst>
                  <a:ext uri="{FF2B5EF4-FFF2-40B4-BE49-F238E27FC236}">
                    <a16:creationId xmlns:a16="http://schemas.microsoft.com/office/drawing/2014/main" id="{0A605E1F-7C81-4CC9-8726-8C751B72ADB7}"/>
                  </a:ext>
                </a:extLst>
              </p:cNvPr>
              <p:cNvSpPr txBox="1"/>
              <p:nvPr/>
            </p:nvSpPr>
            <p:spPr>
              <a:xfrm>
                <a:off x="6408744" y="5045728"/>
                <a:ext cx="24700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𝐴𝑎𝑛𝑡𝑎𝑙</m:t>
                      </m:r>
                      <m:r>
                        <a:rPr lang="nl-NL" b="0" i="1" smtClean="0">
                          <a:latin typeface="Cambria Math" panose="02040503050406030204" pitchFamily="18" charset="0"/>
                        </a:rPr>
                        <m:t> </m:t>
                      </m:r>
                      <m:r>
                        <a:rPr lang="nl-NL" b="0" i="1" smtClean="0">
                          <a:latin typeface="Cambria Math" panose="02040503050406030204" pitchFamily="18" charset="0"/>
                        </a:rPr>
                        <m:t>𝑘𝑒𝑟𝑒𝑛</m:t>
                      </m:r>
                      <m:r>
                        <a:rPr lang="nl-NL" b="0" i="1" smtClean="0">
                          <a:latin typeface="Cambria Math" panose="02040503050406030204" pitchFamily="18" charset="0"/>
                        </a:rPr>
                        <m:t> </m:t>
                      </m:r>
                      <m:r>
                        <a:rPr lang="nl-NL" b="0" i="1" smtClean="0">
                          <a:latin typeface="Cambria Math" panose="02040503050406030204" pitchFamily="18" charset="0"/>
                        </a:rPr>
                        <m:t>𝑡𝑜𝑒𝑡𝑠𝑒𝑛</m:t>
                      </m:r>
                      <m:r>
                        <a:rPr lang="nl-NL" b="0" i="1" smtClean="0">
                          <a:latin typeface="Cambria Math" panose="02040503050406030204" pitchFamily="18" charset="0"/>
                        </a:rPr>
                        <m:t>:</m:t>
                      </m:r>
                      <m:r>
                        <a:rPr lang="nl-NL" b="0" i="1" smtClean="0">
                          <a:latin typeface="Cambria Math" panose="02040503050406030204" pitchFamily="18" charset="0"/>
                        </a:rPr>
                        <m:t>𝑥</m:t>
                      </m:r>
                    </m:oMath>
                  </m:oMathPara>
                </a14:m>
                <a:endParaRPr lang="nl-BE" dirty="0"/>
              </a:p>
            </p:txBody>
          </p:sp>
        </mc:Choice>
        <mc:Fallback xmlns="">
          <p:sp>
            <p:nvSpPr>
              <p:cNvPr id="31" name="Tekstvak 30">
                <a:extLst>
                  <a:ext uri="{FF2B5EF4-FFF2-40B4-BE49-F238E27FC236}">
                    <a16:creationId xmlns:a16="http://schemas.microsoft.com/office/drawing/2014/main" id="{0A605E1F-7C81-4CC9-8726-8C751B72ADB7}"/>
                  </a:ext>
                </a:extLst>
              </p:cNvPr>
              <p:cNvSpPr txBox="1">
                <a:spLocks noRot="1" noChangeAspect="1" noMove="1" noResize="1" noEditPoints="1" noAdjustHandles="1" noChangeArrowheads="1" noChangeShapeType="1" noTextEdit="1"/>
              </p:cNvSpPr>
              <p:nvPr/>
            </p:nvSpPr>
            <p:spPr>
              <a:xfrm>
                <a:off x="6408744" y="5045728"/>
                <a:ext cx="2470035" cy="276999"/>
              </a:xfrm>
              <a:prstGeom prst="rect">
                <a:avLst/>
              </a:prstGeom>
              <a:blipFill>
                <a:blip r:embed="rId17"/>
                <a:stretch>
                  <a:fillRect l="-1975" r="-741" b="-8889"/>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32" name="Tekstvak 31">
                <a:extLst>
                  <a:ext uri="{FF2B5EF4-FFF2-40B4-BE49-F238E27FC236}">
                    <a16:creationId xmlns:a16="http://schemas.microsoft.com/office/drawing/2014/main" id="{75CE1B37-0D86-45E3-9B85-4B852C137C80}"/>
                  </a:ext>
                </a:extLst>
              </p:cNvPr>
              <p:cNvSpPr txBox="1"/>
              <p:nvPr/>
            </p:nvSpPr>
            <p:spPr>
              <a:xfrm>
                <a:off x="6432661" y="6166777"/>
                <a:ext cx="1977786" cy="6544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1=300000</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d>
                            <m:dPr>
                              <m:ctrlPr>
                                <a:rPr lang="nl-NL" b="0" i="1" smtClean="0">
                                  <a:latin typeface="Cambria Math" panose="02040503050406030204" pitchFamily="18" charset="0"/>
                                  <a:ea typeface="Cambria Math" panose="02040503050406030204" pitchFamily="18" charset="0"/>
                                </a:rPr>
                              </m:ctrlPr>
                            </m:dPr>
                            <m:e>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8</m:t>
                                  </m:r>
                                </m:den>
                              </m:f>
                            </m:e>
                          </m:d>
                        </m:e>
                        <m:sup>
                          <m:r>
                            <a:rPr lang="nl-NL" b="0" i="1" smtClean="0">
                              <a:latin typeface="Cambria Math" panose="02040503050406030204" pitchFamily="18" charset="0"/>
                              <a:ea typeface="Cambria Math" panose="02040503050406030204" pitchFamily="18" charset="0"/>
                            </a:rPr>
                            <m:t>𝑥</m:t>
                          </m:r>
                        </m:sup>
                      </m:sSup>
                    </m:oMath>
                  </m:oMathPara>
                </a14:m>
                <a:endParaRPr lang="nl-BE" dirty="0"/>
              </a:p>
            </p:txBody>
          </p:sp>
        </mc:Choice>
        <mc:Fallback xmlns="">
          <p:sp>
            <p:nvSpPr>
              <p:cNvPr id="32" name="Tekstvak 31">
                <a:extLst>
                  <a:ext uri="{FF2B5EF4-FFF2-40B4-BE49-F238E27FC236}">
                    <a16:creationId xmlns:a16="http://schemas.microsoft.com/office/drawing/2014/main" id="{75CE1B37-0D86-45E3-9B85-4B852C137C80}"/>
                  </a:ext>
                </a:extLst>
              </p:cNvPr>
              <p:cNvSpPr txBox="1">
                <a:spLocks noRot="1" noChangeAspect="1" noMove="1" noResize="1" noEditPoints="1" noAdjustHandles="1" noChangeArrowheads="1" noChangeShapeType="1" noTextEdit="1"/>
              </p:cNvSpPr>
              <p:nvPr/>
            </p:nvSpPr>
            <p:spPr>
              <a:xfrm>
                <a:off x="6432661" y="6166777"/>
                <a:ext cx="1977786" cy="654475"/>
              </a:xfrm>
              <a:prstGeom prst="rect">
                <a:avLst/>
              </a:prstGeom>
              <a:blipFill>
                <a:blip r:embed="rId18"/>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33" name="Tekstvak 32">
                <a:extLst>
                  <a:ext uri="{FF2B5EF4-FFF2-40B4-BE49-F238E27FC236}">
                    <a16:creationId xmlns:a16="http://schemas.microsoft.com/office/drawing/2014/main" id="{6A9E3F82-1D63-4DC7-9871-F1CD664719A7}"/>
                  </a:ext>
                </a:extLst>
              </p:cNvPr>
              <p:cNvSpPr txBox="1"/>
              <p:nvPr/>
            </p:nvSpPr>
            <p:spPr>
              <a:xfrm>
                <a:off x="8773418" y="5604863"/>
                <a:ext cx="2412828" cy="369332"/>
              </a:xfrm>
              <a:prstGeom prst="rect">
                <a:avLst/>
              </a:prstGeom>
              <a:noFill/>
            </p:spPr>
            <p:txBody>
              <a:bodyPr wrap="square" rtlCol="0">
                <a:spAutoFit/>
              </a:bodyPr>
              <a:lstStyle/>
              <a:p>
                <a:r>
                  <a:rPr lang="nl-NL" dirty="0"/>
                  <a:t>Intersect geeft: </a:t>
                </a:r>
                <a14:m>
                  <m:oMath xmlns:m="http://schemas.openxmlformats.org/officeDocument/2006/math">
                    <m:r>
                      <a:rPr lang="nl-NL" b="0" i="1" smtClean="0">
                        <a:latin typeface="Cambria Math" panose="02040503050406030204" pitchFamily="18" charset="0"/>
                      </a:rPr>
                      <m:t>𝑥</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6</m:t>
                    </m:r>
                  </m:oMath>
                </a14:m>
                <a:endParaRPr lang="nl-BE" dirty="0"/>
              </a:p>
            </p:txBody>
          </p:sp>
        </mc:Choice>
        <mc:Fallback xmlns="">
          <p:sp>
            <p:nvSpPr>
              <p:cNvPr id="33" name="Tekstvak 32">
                <a:extLst>
                  <a:ext uri="{FF2B5EF4-FFF2-40B4-BE49-F238E27FC236}">
                    <a16:creationId xmlns:a16="http://schemas.microsoft.com/office/drawing/2014/main" id="{6A9E3F82-1D63-4DC7-9871-F1CD664719A7}"/>
                  </a:ext>
                </a:extLst>
              </p:cNvPr>
              <p:cNvSpPr txBox="1">
                <a:spLocks noRot="1" noChangeAspect="1" noMove="1" noResize="1" noEditPoints="1" noAdjustHandles="1" noChangeArrowheads="1" noChangeShapeType="1" noTextEdit="1"/>
              </p:cNvSpPr>
              <p:nvPr/>
            </p:nvSpPr>
            <p:spPr>
              <a:xfrm>
                <a:off x="8773418" y="5604863"/>
                <a:ext cx="2412828" cy="369332"/>
              </a:xfrm>
              <a:prstGeom prst="rect">
                <a:avLst/>
              </a:prstGeom>
              <a:blipFill>
                <a:blip r:embed="rId19"/>
                <a:stretch>
                  <a:fillRect l="-2020" t="-8197" b="-24590"/>
                </a:stretch>
              </a:blipFill>
            </p:spPr>
            <p:txBody>
              <a:bodyPr/>
              <a:lstStyle/>
              <a:p>
                <a:r>
                  <a:rPr lang="nl-BE">
                    <a:noFill/>
                  </a:rPr>
                  <a:t> </a:t>
                </a:r>
              </a:p>
            </p:txBody>
          </p:sp>
        </mc:Fallback>
      </mc:AlternateContent>
      <p:sp>
        <p:nvSpPr>
          <p:cNvPr id="34" name="Tekstvak 33">
            <a:extLst>
              <a:ext uri="{FF2B5EF4-FFF2-40B4-BE49-F238E27FC236}">
                <a16:creationId xmlns:a16="http://schemas.microsoft.com/office/drawing/2014/main" id="{3A8D6C35-AE02-49B0-A075-E4F876C42F00}"/>
              </a:ext>
            </a:extLst>
          </p:cNvPr>
          <p:cNvSpPr txBox="1"/>
          <p:nvPr/>
        </p:nvSpPr>
        <p:spPr>
          <a:xfrm>
            <a:off x="8773418" y="6077819"/>
            <a:ext cx="3289995" cy="646331"/>
          </a:xfrm>
          <a:prstGeom prst="rect">
            <a:avLst/>
          </a:prstGeom>
          <a:noFill/>
        </p:spPr>
        <p:txBody>
          <a:bodyPr wrap="square" rtlCol="0">
            <a:spAutoFit/>
          </a:bodyPr>
          <a:lstStyle/>
          <a:p>
            <a:r>
              <a:rPr lang="nl-NL" b="1" dirty="0"/>
              <a:t>We moeten 6 keren toetsen om het uniciteitspunt te bereiken.</a:t>
            </a:r>
            <a:endParaRPr lang="nl-BE" b="1" dirty="0"/>
          </a:p>
        </p:txBody>
      </p:sp>
    </p:spTree>
    <p:extLst>
      <p:ext uri="{BB962C8B-B14F-4D97-AF65-F5344CB8AC3E}">
        <p14:creationId xmlns:p14="http://schemas.microsoft.com/office/powerpoint/2010/main" val="287820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500"/>
                                        <p:tgtEl>
                                          <p:spTgt spid="1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500"/>
                                        <p:tgtEl>
                                          <p:spTgt spid="3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fade">
                                      <p:cBhvr>
                                        <p:cTn id="102" dur="500"/>
                                        <p:tgtEl>
                                          <p:spTgt spid="30"/>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500"/>
                                        <p:tgtEl>
                                          <p:spTgt spid="3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fade">
                                      <p:cBhvr>
                                        <p:cTn id="1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2" grpId="0"/>
      <p:bldP spid="13" grpId="0"/>
      <p:bldP spid="15" grpId="0"/>
      <p:bldP spid="16" grpId="0"/>
      <p:bldP spid="17" grpId="0" animBg="1"/>
      <p:bldP spid="19" grpId="0" animBg="1"/>
      <p:bldP spid="20" grpId="0" animBg="1"/>
      <p:bldP spid="21" grpId="0" animBg="1"/>
      <p:bldP spid="22" grpId="0" animBg="1"/>
      <p:bldP spid="23" grpId="0"/>
      <p:bldP spid="24" grpId="0"/>
      <p:bldP spid="26" grpId="0"/>
      <p:bldP spid="27" grpId="0"/>
      <p:bldP spid="28" grpId="0"/>
      <p:bldP spid="30" grpId="0"/>
      <p:bldP spid="31" grpId="0"/>
      <p:bldP spid="32" grpId="0"/>
      <p:bldP spid="33" grpId="0"/>
      <p:bldP spid="3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6C9042F-EC2B-49BA-A39B-E57AB7D9BE3C}"/>
              </a:ext>
            </a:extLst>
          </p:cNvPr>
          <p:cNvPicPr>
            <a:picLocks noChangeAspect="1"/>
          </p:cNvPicPr>
          <p:nvPr/>
        </p:nvPicPr>
        <p:blipFill>
          <a:blip r:embed="rId2"/>
          <a:stretch>
            <a:fillRect/>
          </a:stretch>
        </p:blipFill>
        <p:spPr>
          <a:xfrm>
            <a:off x="67645" y="93261"/>
            <a:ext cx="5629275" cy="6334125"/>
          </a:xfrm>
          <a:prstGeom prst="rect">
            <a:avLst/>
          </a:prstGeom>
        </p:spPr>
      </p:pic>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12E4FBDE-90A3-4C99-AFE1-6E0481C65E35}"/>
                  </a:ext>
                </a:extLst>
              </p:cNvPr>
              <p:cNvSpPr txBox="1"/>
              <p:nvPr/>
            </p:nvSpPr>
            <p:spPr>
              <a:xfrm>
                <a:off x="6096000" y="417250"/>
                <a:ext cx="39756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nl-NL" b="0" i="1" smtClean="0">
                              <a:latin typeface="Cambria Math" panose="02040503050406030204" pitchFamily="18" charset="0"/>
                            </a:rPr>
                          </m:ctrlPr>
                        </m:dPr>
                        <m:e>
                          <m:r>
                            <a:rPr lang="nl-NL" b="0" i="1" smtClean="0">
                              <a:latin typeface="Cambria Math" panose="02040503050406030204" pitchFamily="18" charset="0"/>
                            </a:rPr>
                            <m:t>𝑡𝑜𝑡𝑎𝑎𝑙</m:t>
                          </m:r>
                          <m:r>
                            <a:rPr lang="nl-NL" b="0" i="1" smtClean="0">
                              <a:latin typeface="Cambria Math" panose="02040503050406030204" pitchFamily="18" charset="0"/>
                            </a:rPr>
                            <m:t> </m:t>
                          </m:r>
                          <m:r>
                            <a:rPr lang="nl-NL" b="0" i="1" smtClean="0">
                              <a:latin typeface="Cambria Math" panose="02040503050406030204" pitchFamily="18" charset="0"/>
                            </a:rPr>
                            <m:t>𝑎𝑎𝑛𝑡𝑎𝑙</m:t>
                          </m:r>
                          <m:r>
                            <a:rPr lang="nl-NL" b="0" i="1" smtClean="0">
                              <a:latin typeface="Cambria Math" panose="02040503050406030204" pitchFamily="18" charset="0"/>
                            </a:rPr>
                            <m:t> </m:t>
                          </m:r>
                          <m:r>
                            <a:rPr lang="nl-NL" b="0" i="1" smtClean="0">
                              <a:latin typeface="Cambria Math" panose="02040503050406030204" pitchFamily="18" charset="0"/>
                            </a:rPr>
                            <m:t>𝑝𝑎𝑡𝑖𝑒𝑛𝑡𝑒𝑛</m:t>
                          </m:r>
                        </m:e>
                      </m:d>
                      <m:r>
                        <a:rPr lang="nl-NL" b="0" i="1" smtClean="0">
                          <a:latin typeface="Cambria Math" panose="02040503050406030204" pitchFamily="18" charset="0"/>
                          <a:ea typeface="Cambria Math" panose="02040503050406030204" pitchFamily="18" charset="0"/>
                        </a:rPr>
                        <m:t>∙0,52=912</m:t>
                      </m:r>
                    </m:oMath>
                  </m:oMathPara>
                </a14:m>
                <a:endParaRPr lang="nl-BE" dirty="0"/>
              </a:p>
            </p:txBody>
          </p:sp>
        </mc:Choice>
        <mc:Fallback xmlns="">
          <p:sp>
            <p:nvSpPr>
              <p:cNvPr id="5" name="Tekstvak 4">
                <a:extLst>
                  <a:ext uri="{FF2B5EF4-FFF2-40B4-BE49-F238E27FC236}">
                    <a16:creationId xmlns:a16="http://schemas.microsoft.com/office/drawing/2014/main" id="{12E4FBDE-90A3-4C99-AFE1-6E0481C65E35}"/>
                  </a:ext>
                </a:extLst>
              </p:cNvPr>
              <p:cNvSpPr txBox="1">
                <a:spLocks noRot="1" noChangeAspect="1" noMove="1" noResize="1" noEditPoints="1" noAdjustHandles="1" noChangeArrowheads="1" noChangeShapeType="1" noTextEdit="1"/>
              </p:cNvSpPr>
              <p:nvPr/>
            </p:nvSpPr>
            <p:spPr>
              <a:xfrm>
                <a:off x="6096000" y="417250"/>
                <a:ext cx="3975640" cy="276999"/>
              </a:xfrm>
              <a:prstGeom prst="rect">
                <a:avLst/>
              </a:prstGeom>
              <a:blipFill>
                <a:blip r:embed="rId3"/>
                <a:stretch>
                  <a:fillRect t="-2174" r="-920" b="-32609"/>
                </a:stretch>
              </a:blipFill>
            </p:spPr>
            <p:txBody>
              <a:bodyPr/>
              <a:lstStyle/>
              <a:p>
                <a:r>
                  <a:rPr lang="nl-BE">
                    <a:noFill/>
                  </a:rPr>
                  <a:t> </a:t>
                </a:r>
              </a:p>
            </p:txBody>
          </p:sp>
        </mc:Fallback>
      </mc:AlternateContent>
      <p:cxnSp>
        <p:nvCxnSpPr>
          <p:cNvPr id="7" name="Rechte verbindingslijn 6">
            <a:extLst>
              <a:ext uri="{FF2B5EF4-FFF2-40B4-BE49-F238E27FC236}">
                <a16:creationId xmlns:a16="http://schemas.microsoft.com/office/drawing/2014/main" id="{362101D9-F79B-43AD-B605-2CED79221393}"/>
              </a:ext>
            </a:extLst>
          </p:cNvPr>
          <p:cNvCxnSpPr/>
          <p:nvPr/>
        </p:nvCxnSpPr>
        <p:spPr>
          <a:xfrm>
            <a:off x="4918229" y="3338004"/>
            <a:ext cx="35510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Rechte verbindingslijn 7">
            <a:extLst>
              <a:ext uri="{FF2B5EF4-FFF2-40B4-BE49-F238E27FC236}">
                <a16:creationId xmlns:a16="http://schemas.microsoft.com/office/drawing/2014/main" id="{55B5F8C9-8736-48B0-9AE5-2B0A4EB047D8}"/>
              </a:ext>
            </a:extLst>
          </p:cNvPr>
          <p:cNvCxnSpPr>
            <a:cxnSpLocks/>
          </p:cNvCxnSpPr>
          <p:nvPr/>
        </p:nvCxnSpPr>
        <p:spPr>
          <a:xfrm>
            <a:off x="445363" y="3561425"/>
            <a:ext cx="465041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Rechte verbindingslijn 9">
            <a:extLst>
              <a:ext uri="{FF2B5EF4-FFF2-40B4-BE49-F238E27FC236}">
                <a16:creationId xmlns:a16="http://schemas.microsoft.com/office/drawing/2014/main" id="{893E6A8E-E694-4255-B2C9-8E88B9CDBFA9}"/>
              </a:ext>
            </a:extLst>
          </p:cNvPr>
          <p:cNvCxnSpPr>
            <a:cxnSpLocks/>
          </p:cNvCxnSpPr>
          <p:nvPr/>
        </p:nvCxnSpPr>
        <p:spPr>
          <a:xfrm>
            <a:off x="445363" y="3809998"/>
            <a:ext cx="833021" cy="0"/>
          </a:xfrm>
          <a:prstGeom prst="line">
            <a:avLst/>
          </a:prstGeom>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E079CF32-69E7-4A0F-802C-0966E3AACFDD}"/>
                  </a:ext>
                </a:extLst>
              </p:cNvPr>
              <p:cNvSpPr txBox="1"/>
              <p:nvPr/>
            </p:nvSpPr>
            <p:spPr>
              <a:xfrm>
                <a:off x="6096000" y="1004655"/>
                <a:ext cx="3422604" cy="5497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nl-NL" b="0" i="1" smtClean="0">
                              <a:latin typeface="Cambria Math" panose="02040503050406030204" pitchFamily="18" charset="0"/>
                            </a:rPr>
                          </m:ctrlPr>
                        </m:dPr>
                        <m:e>
                          <m:r>
                            <a:rPr lang="nl-NL" b="0" i="1" smtClean="0">
                              <a:latin typeface="Cambria Math" panose="02040503050406030204" pitchFamily="18" charset="0"/>
                            </a:rPr>
                            <m:t>𝑡𝑜𝑡𝑎𝑎𝑙</m:t>
                          </m:r>
                          <m:r>
                            <a:rPr lang="nl-NL" b="0" i="1" smtClean="0">
                              <a:latin typeface="Cambria Math" panose="02040503050406030204" pitchFamily="18" charset="0"/>
                            </a:rPr>
                            <m:t> </m:t>
                          </m:r>
                          <m:r>
                            <a:rPr lang="nl-NL" b="0" i="1" smtClean="0">
                              <a:latin typeface="Cambria Math" panose="02040503050406030204" pitchFamily="18" charset="0"/>
                            </a:rPr>
                            <m:t>𝑎𝑎𝑛𝑡𝑎𝑙</m:t>
                          </m:r>
                          <m:r>
                            <a:rPr lang="nl-NL" b="0" i="1" smtClean="0">
                              <a:latin typeface="Cambria Math" panose="02040503050406030204" pitchFamily="18" charset="0"/>
                            </a:rPr>
                            <m:t> </m:t>
                          </m:r>
                          <m:r>
                            <a:rPr lang="nl-NL" b="0" i="1" smtClean="0">
                              <a:latin typeface="Cambria Math" panose="02040503050406030204" pitchFamily="18" charset="0"/>
                            </a:rPr>
                            <m:t>𝑝𝑎𝑡𝑖𝑒𝑛𝑡𝑒𝑛</m:t>
                          </m:r>
                        </m:e>
                      </m:d>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912</m:t>
                          </m:r>
                        </m:num>
                        <m:den>
                          <m:r>
                            <a:rPr lang="nl-NL" b="0" i="1" smtClean="0">
                              <a:latin typeface="Cambria Math" panose="02040503050406030204" pitchFamily="18" charset="0"/>
                              <a:ea typeface="Cambria Math" panose="02040503050406030204" pitchFamily="18" charset="0"/>
                            </a:rPr>
                            <m:t>0,52</m:t>
                          </m:r>
                        </m:den>
                      </m:f>
                    </m:oMath>
                  </m:oMathPara>
                </a14:m>
                <a:endParaRPr lang="nl-BE" dirty="0"/>
              </a:p>
            </p:txBody>
          </p:sp>
        </mc:Choice>
        <mc:Fallback xmlns="">
          <p:sp>
            <p:nvSpPr>
              <p:cNvPr id="12" name="Tekstvak 11">
                <a:extLst>
                  <a:ext uri="{FF2B5EF4-FFF2-40B4-BE49-F238E27FC236}">
                    <a16:creationId xmlns:a16="http://schemas.microsoft.com/office/drawing/2014/main" id="{E079CF32-69E7-4A0F-802C-0966E3AACFDD}"/>
                  </a:ext>
                </a:extLst>
              </p:cNvPr>
              <p:cNvSpPr txBox="1">
                <a:spLocks noRot="1" noChangeAspect="1" noMove="1" noResize="1" noEditPoints="1" noAdjustHandles="1" noChangeArrowheads="1" noChangeShapeType="1" noTextEdit="1"/>
              </p:cNvSpPr>
              <p:nvPr/>
            </p:nvSpPr>
            <p:spPr>
              <a:xfrm>
                <a:off x="6096000" y="1004655"/>
                <a:ext cx="3422604" cy="549702"/>
              </a:xfrm>
              <a:prstGeom prst="rect">
                <a:avLst/>
              </a:prstGeom>
              <a:blipFill>
                <a:blip r:embed="rId4"/>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06042C48-89BE-43BE-A49E-D0888F934EB8}"/>
                  </a:ext>
                </a:extLst>
              </p:cNvPr>
              <p:cNvSpPr txBox="1"/>
              <p:nvPr/>
            </p:nvSpPr>
            <p:spPr>
              <a:xfrm>
                <a:off x="9544369" y="1158762"/>
                <a:ext cx="7998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ea typeface="Cambria Math" panose="02040503050406030204" pitchFamily="18" charset="0"/>
                        </a:rPr>
                        <m:t>≈1754</m:t>
                      </m:r>
                    </m:oMath>
                  </m:oMathPara>
                </a14:m>
                <a:endParaRPr lang="nl-BE" dirty="0"/>
              </a:p>
            </p:txBody>
          </p:sp>
        </mc:Choice>
        <mc:Fallback xmlns="">
          <p:sp>
            <p:nvSpPr>
              <p:cNvPr id="13" name="Tekstvak 12">
                <a:extLst>
                  <a:ext uri="{FF2B5EF4-FFF2-40B4-BE49-F238E27FC236}">
                    <a16:creationId xmlns:a16="http://schemas.microsoft.com/office/drawing/2014/main" id="{06042C48-89BE-43BE-A49E-D0888F934EB8}"/>
                  </a:ext>
                </a:extLst>
              </p:cNvPr>
              <p:cNvSpPr txBox="1">
                <a:spLocks noRot="1" noChangeAspect="1" noMove="1" noResize="1" noEditPoints="1" noAdjustHandles="1" noChangeArrowheads="1" noChangeShapeType="1" noTextEdit="1"/>
              </p:cNvSpPr>
              <p:nvPr/>
            </p:nvSpPr>
            <p:spPr>
              <a:xfrm>
                <a:off x="9544369" y="1158762"/>
                <a:ext cx="799898" cy="276999"/>
              </a:xfrm>
              <a:prstGeom prst="rect">
                <a:avLst/>
              </a:prstGeom>
              <a:blipFill>
                <a:blip r:embed="rId5"/>
                <a:stretch>
                  <a:fillRect l="-3053" r="-7634"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5C5D0D7C-E8E3-4492-BC03-F0CF3CFDAA91}"/>
                  </a:ext>
                </a:extLst>
              </p:cNvPr>
              <p:cNvSpPr txBox="1"/>
              <p:nvPr/>
            </p:nvSpPr>
            <p:spPr>
              <a:xfrm>
                <a:off x="8593584" y="2018870"/>
                <a:ext cx="31313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912 </m:t>
                      </m:r>
                      <m:r>
                        <a:rPr lang="nl-NL" b="0" i="1" smtClean="0">
                          <a:latin typeface="Cambria Math" panose="02040503050406030204" pitchFamily="18" charset="0"/>
                        </a:rPr>
                        <m:t>𝑚𝑎𝑛𝑛𝑒𝑛</m:t>
                      </m:r>
                      <m:r>
                        <a:rPr lang="nl-NL" b="0" i="1" smtClean="0">
                          <a:latin typeface="Cambria Math" panose="02040503050406030204" pitchFamily="18" charset="0"/>
                        </a:rPr>
                        <m:t>  </m:t>
                      </m:r>
                      <m:r>
                        <a:rPr lang="nl-NL" b="0" i="1" smtClean="0">
                          <a:latin typeface="Cambria Math" panose="02040503050406030204" pitchFamily="18" charset="0"/>
                        </a:rPr>
                        <m:t>𝑒𝑛</m:t>
                      </m:r>
                      <m:r>
                        <a:rPr lang="nl-NL" b="0" i="1" smtClean="0">
                          <a:latin typeface="Cambria Math" panose="02040503050406030204" pitchFamily="18" charset="0"/>
                        </a:rPr>
                        <m:t>  842 </m:t>
                      </m:r>
                      <m:r>
                        <a:rPr lang="nl-NL" b="0" i="1" smtClean="0">
                          <a:latin typeface="Cambria Math" panose="02040503050406030204" pitchFamily="18" charset="0"/>
                        </a:rPr>
                        <m:t>𝑣𝑟𝑜𝑢𝑤𝑒𝑛</m:t>
                      </m:r>
                    </m:oMath>
                  </m:oMathPara>
                </a14:m>
                <a:endParaRPr lang="nl-BE" dirty="0"/>
              </a:p>
            </p:txBody>
          </p:sp>
        </mc:Choice>
        <mc:Fallback xmlns="">
          <p:sp>
            <p:nvSpPr>
              <p:cNvPr id="14" name="Tekstvak 13">
                <a:extLst>
                  <a:ext uri="{FF2B5EF4-FFF2-40B4-BE49-F238E27FC236}">
                    <a16:creationId xmlns:a16="http://schemas.microsoft.com/office/drawing/2014/main" id="{5C5D0D7C-E8E3-4492-BC03-F0CF3CFDAA91}"/>
                  </a:ext>
                </a:extLst>
              </p:cNvPr>
              <p:cNvSpPr txBox="1">
                <a:spLocks noRot="1" noChangeAspect="1" noMove="1" noResize="1" noEditPoints="1" noAdjustHandles="1" noChangeArrowheads="1" noChangeShapeType="1" noTextEdit="1"/>
              </p:cNvSpPr>
              <p:nvPr/>
            </p:nvSpPr>
            <p:spPr>
              <a:xfrm>
                <a:off x="8593584" y="2018870"/>
                <a:ext cx="3131370" cy="276999"/>
              </a:xfrm>
              <a:prstGeom prst="rect">
                <a:avLst/>
              </a:prstGeom>
              <a:blipFill>
                <a:blip r:embed="rId6"/>
                <a:stretch>
                  <a:fillRect l="-1365" r="-780" b="-6522"/>
                </a:stretch>
              </a:blipFill>
            </p:spPr>
            <p:txBody>
              <a:bodyPr/>
              <a:lstStyle/>
              <a:p>
                <a:r>
                  <a:rPr lang="nl-BE">
                    <a:noFill/>
                  </a:rPr>
                  <a:t> </a:t>
                </a:r>
              </a:p>
            </p:txBody>
          </p:sp>
        </mc:Fallback>
      </mc:AlternateContent>
      <p:cxnSp>
        <p:nvCxnSpPr>
          <p:cNvPr id="16" name="Rechte verbindingslijn met pijl 15">
            <a:extLst>
              <a:ext uri="{FF2B5EF4-FFF2-40B4-BE49-F238E27FC236}">
                <a16:creationId xmlns:a16="http://schemas.microsoft.com/office/drawing/2014/main" id="{350C4915-4377-42D8-8E6C-843401FBE64B}"/>
              </a:ext>
            </a:extLst>
          </p:cNvPr>
          <p:cNvCxnSpPr/>
          <p:nvPr/>
        </p:nvCxnSpPr>
        <p:spPr>
          <a:xfrm flipH="1">
            <a:off x="8927901" y="1448278"/>
            <a:ext cx="1016417" cy="5831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637BCD25-F4D8-4594-9869-9D2597927257}"/>
              </a:ext>
            </a:extLst>
          </p:cNvPr>
          <p:cNvCxnSpPr/>
          <p:nvPr/>
        </p:nvCxnSpPr>
        <p:spPr>
          <a:xfrm>
            <a:off x="10071640" y="1435761"/>
            <a:ext cx="918915" cy="5831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kstvak 18">
                <a:extLst>
                  <a:ext uri="{FF2B5EF4-FFF2-40B4-BE49-F238E27FC236}">
                    <a16:creationId xmlns:a16="http://schemas.microsoft.com/office/drawing/2014/main" id="{FBF7BE59-5D35-4BF8-AAA1-5CF0D65205B0}"/>
                  </a:ext>
                </a:extLst>
              </p:cNvPr>
              <p:cNvSpPr txBox="1"/>
              <p:nvPr/>
            </p:nvSpPr>
            <p:spPr>
              <a:xfrm>
                <a:off x="9198864" y="2463479"/>
                <a:ext cx="4744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BE"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3,5</m:t>
                      </m:r>
                    </m:oMath>
                  </m:oMathPara>
                </a14:m>
                <a:endParaRPr lang="nl-BE" dirty="0"/>
              </a:p>
            </p:txBody>
          </p:sp>
        </mc:Choice>
        <mc:Fallback xmlns="">
          <p:sp>
            <p:nvSpPr>
              <p:cNvPr id="19" name="Tekstvak 18">
                <a:extLst>
                  <a:ext uri="{FF2B5EF4-FFF2-40B4-BE49-F238E27FC236}">
                    <a16:creationId xmlns:a16="http://schemas.microsoft.com/office/drawing/2014/main" id="{FBF7BE59-5D35-4BF8-AAA1-5CF0D65205B0}"/>
                  </a:ext>
                </a:extLst>
              </p:cNvPr>
              <p:cNvSpPr txBox="1">
                <a:spLocks noRot="1" noChangeAspect="1" noMove="1" noResize="1" noEditPoints="1" noAdjustHandles="1" noChangeArrowheads="1" noChangeShapeType="1" noTextEdit="1"/>
              </p:cNvSpPr>
              <p:nvPr/>
            </p:nvSpPr>
            <p:spPr>
              <a:xfrm>
                <a:off x="9198864" y="2463479"/>
                <a:ext cx="474489" cy="276999"/>
              </a:xfrm>
              <a:prstGeom prst="rect">
                <a:avLst/>
              </a:prstGeom>
              <a:blipFill>
                <a:blip r:embed="rId7"/>
                <a:stretch>
                  <a:fillRect l="-2564" r="-12821"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0" name="Tekstvak 19">
                <a:extLst>
                  <a:ext uri="{FF2B5EF4-FFF2-40B4-BE49-F238E27FC236}">
                    <a16:creationId xmlns:a16="http://schemas.microsoft.com/office/drawing/2014/main" id="{D1FEA351-A46D-4949-882E-609ACD43C7F5}"/>
                  </a:ext>
                </a:extLst>
              </p:cNvPr>
              <p:cNvSpPr txBox="1"/>
              <p:nvPr/>
            </p:nvSpPr>
            <p:spPr>
              <a:xfrm>
                <a:off x="10701134" y="2483865"/>
                <a:ext cx="4744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BE"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4,7</m:t>
                      </m:r>
                    </m:oMath>
                  </m:oMathPara>
                </a14:m>
                <a:endParaRPr lang="nl-BE" dirty="0"/>
              </a:p>
            </p:txBody>
          </p:sp>
        </mc:Choice>
        <mc:Fallback xmlns="">
          <p:sp>
            <p:nvSpPr>
              <p:cNvPr id="20" name="Tekstvak 19">
                <a:extLst>
                  <a:ext uri="{FF2B5EF4-FFF2-40B4-BE49-F238E27FC236}">
                    <a16:creationId xmlns:a16="http://schemas.microsoft.com/office/drawing/2014/main" id="{D1FEA351-A46D-4949-882E-609ACD43C7F5}"/>
                  </a:ext>
                </a:extLst>
              </p:cNvPr>
              <p:cNvSpPr txBox="1">
                <a:spLocks noRot="1" noChangeAspect="1" noMove="1" noResize="1" noEditPoints="1" noAdjustHandles="1" noChangeArrowheads="1" noChangeShapeType="1" noTextEdit="1"/>
              </p:cNvSpPr>
              <p:nvPr/>
            </p:nvSpPr>
            <p:spPr>
              <a:xfrm>
                <a:off x="10701134" y="2483865"/>
                <a:ext cx="474489" cy="276999"/>
              </a:xfrm>
              <a:prstGeom prst="rect">
                <a:avLst/>
              </a:prstGeom>
              <a:blipFill>
                <a:blip r:embed="rId8"/>
                <a:stretch>
                  <a:fillRect l="-2564" r="-12821"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1" name="Tekstvak 20">
                <a:extLst>
                  <a:ext uri="{FF2B5EF4-FFF2-40B4-BE49-F238E27FC236}">
                    <a16:creationId xmlns:a16="http://schemas.microsoft.com/office/drawing/2014/main" id="{F3B6D8E1-1D25-4979-AE14-0A7DECBC46CD}"/>
                  </a:ext>
                </a:extLst>
              </p:cNvPr>
              <p:cNvSpPr txBox="1"/>
              <p:nvPr/>
            </p:nvSpPr>
            <p:spPr>
              <a:xfrm>
                <a:off x="8555365" y="2892006"/>
                <a:ext cx="356899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3192 </m:t>
                      </m:r>
                      <m:r>
                        <a:rPr lang="nl-NL" b="0" i="1" smtClean="0">
                          <a:latin typeface="Cambria Math" panose="02040503050406030204" pitchFamily="18" charset="0"/>
                        </a:rPr>
                        <m:t>𝑏𝑒𝑧𝑜𝑒𝑘𝑒𝑛</m:t>
                      </m:r>
                      <m:r>
                        <a:rPr lang="nl-NL" b="0" i="1" smtClean="0">
                          <a:latin typeface="Cambria Math" panose="02040503050406030204" pitchFamily="18" charset="0"/>
                        </a:rPr>
                        <m:t>  </m:t>
                      </m:r>
                      <m:r>
                        <a:rPr lang="nl-NL" b="0" i="1" smtClean="0">
                          <a:latin typeface="Cambria Math" panose="02040503050406030204" pitchFamily="18" charset="0"/>
                        </a:rPr>
                        <m:t>𝑒𝑛</m:t>
                      </m:r>
                      <m:r>
                        <a:rPr lang="nl-NL" b="0" i="1" smtClean="0">
                          <a:latin typeface="Cambria Math" panose="02040503050406030204" pitchFamily="18" charset="0"/>
                        </a:rPr>
                        <m:t>  3957 </m:t>
                      </m:r>
                      <m:r>
                        <a:rPr lang="nl-NL" b="0" i="1" smtClean="0">
                          <a:latin typeface="Cambria Math" panose="02040503050406030204" pitchFamily="18" charset="0"/>
                        </a:rPr>
                        <m:t>𝑏𝑒𝑧𝑜𝑒𝑘𝑒𝑛</m:t>
                      </m:r>
                    </m:oMath>
                  </m:oMathPara>
                </a14:m>
                <a:endParaRPr lang="nl-BE" dirty="0"/>
              </a:p>
            </p:txBody>
          </p:sp>
        </mc:Choice>
        <mc:Fallback xmlns="">
          <p:sp>
            <p:nvSpPr>
              <p:cNvPr id="21" name="Tekstvak 20">
                <a:extLst>
                  <a:ext uri="{FF2B5EF4-FFF2-40B4-BE49-F238E27FC236}">
                    <a16:creationId xmlns:a16="http://schemas.microsoft.com/office/drawing/2014/main" id="{F3B6D8E1-1D25-4979-AE14-0A7DECBC46CD}"/>
                  </a:ext>
                </a:extLst>
              </p:cNvPr>
              <p:cNvSpPr txBox="1">
                <a:spLocks noRot="1" noChangeAspect="1" noMove="1" noResize="1" noEditPoints="1" noAdjustHandles="1" noChangeArrowheads="1" noChangeShapeType="1" noTextEdit="1"/>
              </p:cNvSpPr>
              <p:nvPr/>
            </p:nvSpPr>
            <p:spPr>
              <a:xfrm>
                <a:off x="8555365" y="2892006"/>
                <a:ext cx="3568990" cy="276999"/>
              </a:xfrm>
              <a:prstGeom prst="rect">
                <a:avLst/>
              </a:prstGeom>
              <a:blipFill>
                <a:blip r:embed="rId9"/>
                <a:stretch>
                  <a:fillRect l="-1024" r="-1195" b="-6522"/>
                </a:stretch>
              </a:blipFill>
            </p:spPr>
            <p:txBody>
              <a:bodyPr/>
              <a:lstStyle/>
              <a:p>
                <a:r>
                  <a:rPr lang="nl-BE">
                    <a:noFill/>
                  </a:rPr>
                  <a:t> </a:t>
                </a:r>
              </a:p>
            </p:txBody>
          </p:sp>
        </mc:Fallback>
      </mc:AlternateContent>
      <p:cxnSp>
        <p:nvCxnSpPr>
          <p:cNvPr id="23" name="Rechte verbindingslijn met pijl 22">
            <a:extLst>
              <a:ext uri="{FF2B5EF4-FFF2-40B4-BE49-F238E27FC236}">
                <a16:creationId xmlns:a16="http://schemas.microsoft.com/office/drawing/2014/main" id="{788D1BF1-39D1-4178-8BB0-32B07C832548}"/>
              </a:ext>
            </a:extLst>
          </p:cNvPr>
          <p:cNvCxnSpPr>
            <a:cxnSpLocks/>
          </p:cNvCxnSpPr>
          <p:nvPr/>
        </p:nvCxnSpPr>
        <p:spPr>
          <a:xfrm>
            <a:off x="9001957" y="2402142"/>
            <a:ext cx="0" cy="38327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C0EC5DA7-6CDF-42BD-B78F-E33FF6765F56}"/>
              </a:ext>
            </a:extLst>
          </p:cNvPr>
          <p:cNvCxnSpPr>
            <a:cxnSpLocks/>
          </p:cNvCxnSpPr>
          <p:nvPr/>
        </p:nvCxnSpPr>
        <p:spPr>
          <a:xfrm>
            <a:off x="10610760" y="2429764"/>
            <a:ext cx="0" cy="3852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6" name="Rechte verbindingslijn 25">
            <a:extLst>
              <a:ext uri="{FF2B5EF4-FFF2-40B4-BE49-F238E27FC236}">
                <a16:creationId xmlns:a16="http://schemas.microsoft.com/office/drawing/2014/main" id="{31ECD65A-F186-4D4A-AD65-F77EEF6EF1D8}"/>
              </a:ext>
            </a:extLst>
          </p:cNvPr>
          <p:cNvCxnSpPr/>
          <p:nvPr/>
        </p:nvCxnSpPr>
        <p:spPr>
          <a:xfrm>
            <a:off x="1793287" y="2349137"/>
            <a:ext cx="2814221"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7" name="Rechte verbindingslijn 26">
            <a:extLst>
              <a:ext uri="{FF2B5EF4-FFF2-40B4-BE49-F238E27FC236}">
                <a16:creationId xmlns:a16="http://schemas.microsoft.com/office/drawing/2014/main" id="{750CD8C0-219A-4B82-986D-C84D832DE429}"/>
              </a:ext>
            </a:extLst>
          </p:cNvPr>
          <p:cNvCxnSpPr>
            <a:cxnSpLocks/>
          </p:cNvCxnSpPr>
          <p:nvPr/>
        </p:nvCxnSpPr>
        <p:spPr>
          <a:xfrm>
            <a:off x="445363" y="2599192"/>
            <a:ext cx="4535010" cy="0"/>
          </a:xfrm>
          <a:prstGeom prst="line">
            <a:avLst/>
          </a:prstGeom>
        </p:spPr>
        <p:style>
          <a:lnRef idx="3">
            <a:schemeClr val="accent1"/>
          </a:lnRef>
          <a:fillRef idx="0">
            <a:schemeClr val="accent1"/>
          </a:fillRef>
          <a:effectRef idx="2">
            <a:schemeClr val="accent1"/>
          </a:effectRef>
          <a:fontRef idx="minor">
            <a:schemeClr val="tx1"/>
          </a:fontRef>
        </p:style>
      </p:cxnSp>
      <p:sp>
        <p:nvSpPr>
          <p:cNvPr id="29" name="Tekstvak 28">
            <a:extLst>
              <a:ext uri="{FF2B5EF4-FFF2-40B4-BE49-F238E27FC236}">
                <a16:creationId xmlns:a16="http://schemas.microsoft.com/office/drawing/2014/main" id="{0D9E8284-27FE-497B-89AF-5A2CFF8156A5}"/>
              </a:ext>
            </a:extLst>
          </p:cNvPr>
          <p:cNvSpPr txBox="1"/>
          <p:nvPr/>
        </p:nvSpPr>
        <p:spPr>
          <a:xfrm>
            <a:off x="6116950" y="3198580"/>
            <a:ext cx="5015883" cy="646331"/>
          </a:xfrm>
          <a:prstGeom prst="rect">
            <a:avLst/>
          </a:prstGeom>
          <a:noFill/>
        </p:spPr>
        <p:txBody>
          <a:bodyPr wrap="square" rtlCol="0">
            <a:spAutoFit/>
          </a:bodyPr>
          <a:lstStyle/>
          <a:p>
            <a:r>
              <a:rPr lang="nl-NL" b="1" dirty="0"/>
              <a:t>Tineke had in 2008 7149 contactmomenten met al haar patiënten.</a:t>
            </a:r>
            <a:endParaRPr lang="nl-BE" b="1" dirty="0"/>
          </a:p>
        </p:txBody>
      </p:sp>
      <p:sp>
        <p:nvSpPr>
          <p:cNvPr id="30" name="Tekstvak 29">
            <a:extLst>
              <a:ext uri="{FF2B5EF4-FFF2-40B4-BE49-F238E27FC236}">
                <a16:creationId xmlns:a16="http://schemas.microsoft.com/office/drawing/2014/main" id="{484EA0C1-37FE-4840-BFFA-68314B89EB4C}"/>
              </a:ext>
            </a:extLst>
          </p:cNvPr>
          <p:cNvSpPr txBox="1"/>
          <p:nvPr/>
        </p:nvSpPr>
        <p:spPr>
          <a:xfrm>
            <a:off x="5754209" y="371083"/>
            <a:ext cx="683581" cy="369332"/>
          </a:xfrm>
          <a:prstGeom prst="rect">
            <a:avLst/>
          </a:prstGeom>
          <a:noFill/>
        </p:spPr>
        <p:txBody>
          <a:bodyPr wrap="square" rtlCol="0">
            <a:spAutoFit/>
          </a:bodyPr>
          <a:lstStyle/>
          <a:p>
            <a:r>
              <a:rPr lang="nl-NL" dirty="0"/>
              <a:t>a)</a:t>
            </a:r>
            <a:endParaRPr lang="nl-BE" dirty="0"/>
          </a:p>
        </p:txBody>
      </p:sp>
      <p:sp>
        <p:nvSpPr>
          <p:cNvPr id="31" name="Tekstvak 30">
            <a:extLst>
              <a:ext uri="{FF2B5EF4-FFF2-40B4-BE49-F238E27FC236}">
                <a16:creationId xmlns:a16="http://schemas.microsoft.com/office/drawing/2014/main" id="{CA3310DB-7C07-4304-990E-F6A0659CDAE5}"/>
              </a:ext>
            </a:extLst>
          </p:cNvPr>
          <p:cNvSpPr txBox="1"/>
          <p:nvPr/>
        </p:nvSpPr>
        <p:spPr>
          <a:xfrm>
            <a:off x="5696920" y="3959581"/>
            <a:ext cx="683581" cy="369332"/>
          </a:xfrm>
          <a:prstGeom prst="rect">
            <a:avLst/>
          </a:prstGeom>
          <a:noFill/>
        </p:spPr>
        <p:txBody>
          <a:bodyPr wrap="square" rtlCol="0">
            <a:spAutoFit/>
          </a:bodyPr>
          <a:lstStyle/>
          <a:p>
            <a:r>
              <a:rPr lang="nl-NL" dirty="0"/>
              <a:t>b)</a:t>
            </a:r>
            <a:endParaRPr lang="nl-BE" dirty="0"/>
          </a:p>
        </p:txBody>
      </p:sp>
      <p:sp>
        <p:nvSpPr>
          <p:cNvPr id="32" name="Tekstvak 31">
            <a:extLst>
              <a:ext uri="{FF2B5EF4-FFF2-40B4-BE49-F238E27FC236}">
                <a16:creationId xmlns:a16="http://schemas.microsoft.com/office/drawing/2014/main" id="{1131BCDE-F998-4B1B-A9F1-10DEED2BB3EF}"/>
              </a:ext>
            </a:extLst>
          </p:cNvPr>
          <p:cNvSpPr txBox="1"/>
          <p:nvPr/>
        </p:nvSpPr>
        <p:spPr>
          <a:xfrm>
            <a:off x="6038710" y="3968459"/>
            <a:ext cx="5458288" cy="646331"/>
          </a:xfrm>
          <a:prstGeom prst="rect">
            <a:avLst/>
          </a:prstGeom>
          <a:noFill/>
        </p:spPr>
        <p:txBody>
          <a:bodyPr wrap="square" rtlCol="0">
            <a:spAutoFit/>
          </a:bodyPr>
          <a:lstStyle/>
          <a:p>
            <a:r>
              <a:rPr lang="nl-NL" dirty="0"/>
              <a:t>Uit (a) halen we dat Tineke 3192 contactmomenten had met mannelijke patiënten.</a:t>
            </a:r>
            <a:endParaRPr lang="nl-BE" dirty="0"/>
          </a:p>
        </p:txBody>
      </p:sp>
      <p:sp>
        <p:nvSpPr>
          <p:cNvPr id="33" name="Tekstvak 32">
            <a:extLst>
              <a:ext uri="{FF2B5EF4-FFF2-40B4-BE49-F238E27FC236}">
                <a16:creationId xmlns:a16="http://schemas.microsoft.com/office/drawing/2014/main" id="{E9C5D200-CF06-460E-92AA-08E0A9F9B46A}"/>
              </a:ext>
            </a:extLst>
          </p:cNvPr>
          <p:cNvSpPr txBox="1"/>
          <p:nvPr/>
        </p:nvSpPr>
        <p:spPr>
          <a:xfrm>
            <a:off x="6038710" y="4633054"/>
            <a:ext cx="4032930" cy="369332"/>
          </a:xfrm>
          <a:prstGeom prst="rect">
            <a:avLst/>
          </a:prstGeom>
          <a:noFill/>
        </p:spPr>
        <p:txBody>
          <a:bodyPr wrap="square" rtlCol="0">
            <a:spAutoFit/>
          </a:bodyPr>
          <a:lstStyle/>
          <a:p>
            <a:r>
              <a:rPr lang="nl-NL" dirty="0"/>
              <a:t>30% gebruikte 0 contactmomenten.</a:t>
            </a:r>
            <a:endParaRPr lang="nl-BE" dirty="0"/>
          </a:p>
        </p:txBody>
      </p:sp>
      <p:sp>
        <p:nvSpPr>
          <p:cNvPr id="34" name="Tekstvak 33">
            <a:extLst>
              <a:ext uri="{FF2B5EF4-FFF2-40B4-BE49-F238E27FC236}">
                <a16:creationId xmlns:a16="http://schemas.microsoft.com/office/drawing/2014/main" id="{61C66762-0D92-473E-A195-CD2D58D28383}"/>
              </a:ext>
            </a:extLst>
          </p:cNvPr>
          <p:cNvSpPr txBox="1"/>
          <p:nvPr/>
        </p:nvSpPr>
        <p:spPr>
          <a:xfrm>
            <a:off x="6038710" y="5029015"/>
            <a:ext cx="4032930" cy="369332"/>
          </a:xfrm>
          <a:prstGeom prst="rect">
            <a:avLst/>
          </a:prstGeom>
          <a:noFill/>
        </p:spPr>
        <p:txBody>
          <a:bodyPr wrap="square" rtlCol="0">
            <a:spAutoFit/>
          </a:bodyPr>
          <a:lstStyle/>
          <a:p>
            <a:r>
              <a:rPr lang="nl-NL" dirty="0"/>
              <a:t>70% gebruikte 3192 contactmomenten.</a:t>
            </a:r>
            <a:endParaRPr lang="nl-BE" dirty="0"/>
          </a:p>
        </p:txBody>
      </p:sp>
      <p:cxnSp>
        <p:nvCxnSpPr>
          <p:cNvPr id="36" name="Verbindingslijn: gebogen 35">
            <a:extLst>
              <a:ext uri="{FF2B5EF4-FFF2-40B4-BE49-F238E27FC236}">
                <a16:creationId xmlns:a16="http://schemas.microsoft.com/office/drawing/2014/main" id="{D279CFA8-7D64-4152-BB4B-5AD7DEA84A91}"/>
              </a:ext>
            </a:extLst>
          </p:cNvPr>
          <p:cNvCxnSpPr>
            <a:cxnSpLocks/>
          </p:cNvCxnSpPr>
          <p:nvPr/>
        </p:nvCxnSpPr>
        <p:spPr>
          <a:xfrm>
            <a:off x="6214369" y="5420677"/>
            <a:ext cx="603681" cy="2166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kstvak 37">
                <a:extLst>
                  <a:ext uri="{FF2B5EF4-FFF2-40B4-BE49-F238E27FC236}">
                    <a16:creationId xmlns:a16="http://schemas.microsoft.com/office/drawing/2014/main" id="{694AAB67-A9B8-4046-B1D3-C315F70D2CAA}"/>
                  </a:ext>
                </a:extLst>
              </p:cNvPr>
              <p:cNvSpPr txBox="1"/>
              <p:nvPr/>
            </p:nvSpPr>
            <p:spPr>
              <a:xfrm>
                <a:off x="6902389" y="5477991"/>
                <a:ext cx="261526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0,70</m:t>
                      </m:r>
                      <m:r>
                        <a:rPr lang="nl-NL" b="0" i="1" smtClean="0">
                          <a:latin typeface="Cambria Math" panose="02040503050406030204" pitchFamily="18" charset="0"/>
                          <a:ea typeface="Cambria Math" panose="02040503050406030204" pitchFamily="18" charset="0"/>
                        </a:rPr>
                        <m:t>∙912=638 </m:t>
                      </m:r>
                      <m:r>
                        <a:rPr lang="nl-NL" b="0" i="1" smtClean="0">
                          <a:latin typeface="Cambria Math" panose="02040503050406030204" pitchFamily="18" charset="0"/>
                          <a:ea typeface="Cambria Math" panose="02040503050406030204" pitchFamily="18" charset="0"/>
                        </a:rPr>
                        <m:t>𝑚𝑎𝑛𝑛𝑒𝑛</m:t>
                      </m:r>
                    </m:oMath>
                  </m:oMathPara>
                </a14:m>
                <a:endParaRPr lang="nl-BE" dirty="0"/>
              </a:p>
            </p:txBody>
          </p:sp>
        </mc:Choice>
        <mc:Fallback xmlns="">
          <p:sp>
            <p:nvSpPr>
              <p:cNvPr id="38" name="Tekstvak 37">
                <a:extLst>
                  <a:ext uri="{FF2B5EF4-FFF2-40B4-BE49-F238E27FC236}">
                    <a16:creationId xmlns:a16="http://schemas.microsoft.com/office/drawing/2014/main" id="{694AAB67-A9B8-4046-B1D3-C315F70D2CAA}"/>
                  </a:ext>
                </a:extLst>
              </p:cNvPr>
              <p:cNvSpPr txBox="1">
                <a:spLocks noRot="1" noChangeAspect="1" noMove="1" noResize="1" noEditPoints="1" noAdjustHandles="1" noChangeArrowheads="1" noChangeShapeType="1" noTextEdit="1"/>
              </p:cNvSpPr>
              <p:nvPr/>
            </p:nvSpPr>
            <p:spPr>
              <a:xfrm>
                <a:off x="6902389" y="5477991"/>
                <a:ext cx="2615268" cy="276999"/>
              </a:xfrm>
              <a:prstGeom prst="rect">
                <a:avLst/>
              </a:prstGeom>
              <a:blipFill>
                <a:blip r:embed="rId10"/>
                <a:stretch>
                  <a:fillRect l="-1632" r="-932" b="-6667"/>
                </a:stretch>
              </a:blipFill>
            </p:spPr>
            <p:txBody>
              <a:bodyPr/>
              <a:lstStyle/>
              <a:p>
                <a:r>
                  <a:rPr lang="nl-BE">
                    <a:noFill/>
                  </a:rPr>
                  <a:t> </a:t>
                </a:r>
              </a:p>
            </p:txBody>
          </p:sp>
        </mc:Fallback>
      </mc:AlternateContent>
      <p:sp>
        <p:nvSpPr>
          <p:cNvPr id="39" name="Tekstvak 38">
            <a:extLst>
              <a:ext uri="{FF2B5EF4-FFF2-40B4-BE49-F238E27FC236}">
                <a16:creationId xmlns:a16="http://schemas.microsoft.com/office/drawing/2014/main" id="{3962EB50-7C06-46A3-8DA2-7F28C88DB2EB}"/>
              </a:ext>
            </a:extLst>
          </p:cNvPr>
          <p:cNvSpPr txBox="1"/>
          <p:nvPr/>
        </p:nvSpPr>
        <p:spPr>
          <a:xfrm>
            <a:off x="6097546" y="5826398"/>
            <a:ext cx="5692000" cy="369332"/>
          </a:xfrm>
          <a:prstGeom prst="rect">
            <a:avLst/>
          </a:prstGeom>
          <a:noFill/>
        </p:spPr>
        <p:txBody>
          <a:bodyPr wrap="square" rtlCol="0">
            <a:spAutoFit/>
          </a:bodyPr>
          <a:lstStyle/>
          <a:p>
            <a:r>
              <a:rPr lang="nl-NL" dirty="0"/>
              <a:t>Dus 638 mannen gebruikte 3192 contactmomenten.</a:t>
            </a:r>
            <a:endParaRPr lang="nl-BE" dirty="0"/>
          </a:p>
        </p:txBody>
      </p:sp>
      <mc:AlternateContent xmlns:mc="http://schemas.openxmlformats.org/markup-compatibility/2006" xmlns:a14="http://schemas.microsoft.com/office/drawing/2010/main">
        <mc:Choice Requires="a14">
          <p:sp>
            <p:nvSpPr>
              <p:cNvPr id="40" name="Tekstvak 39">
                <a:extLst>
                  <a:ext uri="{FF2B5EF4-FFF2-40B4-BE49-F238E27FC236}">
                    <a16:creationId xmlns:a16="http://schemas.microsoft.com/office/drawing/2014/main" id="{C9A2107C-B826-4F9A-957B-73C7F9CCBD3F}"/>
                  </a:ext>
                </a:extLst>
              </p:cNvPr>
              <p:cNvSpPr txBox="1"/>
              <p:nvPr/>
            </p:nvSpPr>
            <p:spPr>
              <a:xfrm>
                <a:off x="11160783" y="5754990"/>
                <a:ext cx="992259"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3192</m:t>
                          </m:r>
                        </m:num>
                        <m:den>
                          <m:r>
                            <a:rPr lang="nl-NL" b="0" i="1" smtClean="0">
                              <a:latin typeface="Cambria Math" panose="02040503050406030204" pitchFamily="18" charset="0"/>
                            </a:rPr>
                            <m:t>638</m:t>
                          </m:r>
                        </m:den>
                      </m:f>
                      <m:r>
                        <a:rPr lang="nl-NL" i="1">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5</m:t>
                      </m:r>
                    </m:oMath>
                  </m:oMathPara>
                </a14:m>
                <a:endParaRPr lang="nl-BE" dirty="0"/>
              </a:p>
            </p:txBody>
          </p:sp>
        </mc:Choice>
        <mc:Fallback xmlns="">
          <p:sp>
            <p:nvSpPr>
              <p:cNvPr id="40" name="Tekstvak 39">
                <a:extLst>
                  <a:ext uri="{FF2B5EF4-FFF2-40B4-BE49-F238E27FC236}">
                    <a16:creationId xmlns:a16="http://schemas.microsoft.com/office/drawing/2014/main" id="{C9A2107C-B826-4F9A-957B-73C7F9CCBD3F}"/>
                  </a:ext>
                </a:extLst>
              </p:cNvPr>
              <p:cNvSpPr txBox="1">
                <a:spLocks noRot="1" noChangeAspect="1" noMove="1" noResize="1" noEditPoints="1" noAdjustHandles="1" noChangeArrowheads="1" noChangeShapeType="1" noTextEdit="1"/>
              </p:cNvSpPr>
              <p:nvPr/>
            </p:nvSpPr>
            <p:spPr>
              <a:xfrm>
                <a:off x="11160783" y="5754990"/>
                <a:ext cx="992259" cy="520399"/>
              </a:xfrm>
              <a:prstGeom prst="rect">
                <a:avLst/>
              </a:prstGeom>
              <a:blipFill>
                <a:blip r:embed="rId11"/>
                <a:stretch>
                  <a:fillRect/>
                </a:stretch>
              </a:blipFill>
            </p:spPr>
            <p:txBody>
              <a:bodyPr/>
              <a:lstStyle/>
              <a:p>
                <a:r>
                  <a:rPr lang="nl-BE">
                    <a:noFill/>
                  </a:rPr>
                  <a:t> </a:t>
                </a:r>
              </a:p>
            </p:txBody>
          </p:sp>
        </mc:Fallback>
      </mc:AlternateContent>
      <p:sp>
        <p:nvSpPr>
          <p:cNvPr id="43" name="Tekstvak 42">
            <a:extLst>
              <a:ext uri="{FF2B5EF4-FFF2-40B4-BE49-F238E27FC236}">
                <a16:creationId xmlns:a16="http://schemas.microsoft.com/office/drawing/2014/main" id="{E0FA317B-9DBF-4223-8FC0-C97C099B1526}"/>
              </a:ext>
            </a:extLst>
          </p:cNvPr>
          <p:cNvSpPr txBox="1"/>
          <p:nvPr/>
        </p:nvSpPr>
        <p:spPr>
          <a:xfrm>
            <a:off x="4238592" y="6409146"/>
            <a:ext cx="8380520" cy="369332"/>
          </a:xfrm>
          <a:prstGeom prst="rect">
            <a:avLst/>
          </a:prstGeom>
          <a:noFill/>
        </p:spPr>
        <p:txBody>
          <a:bodyPr wrap="square" rtlCol="0">
            <a:spAutoFit/>
          </a:bodyPr>
          <a:lstStyle/>
          <a:p>
            <a:r>
              <a:rPr lang="nl-NL" b="1" dirty="0"/>
              <a:t>De mannelijke patiënten die wel contact hadden gemiddeld 5 contactmomenten.</a:t>
            </a:r>
            <a:endParaRPr lang="nl-BE" b="1" dirty="0"/>
          </a:p>
        </p:txBody>
      </p:sp>
      <p:cxnSp>
        <p:nvCxnSpPr>
          <p:cNvPr id="45" name="Rechte verbindingslijn 44">
            <a:extLst>
              <a:ext uri="{FF2B5EF4-FFF2-40B4-BE49-F238E27FC236}">
                <a16:creationId xmlns:a16="http://schemas.microsoft.com/office/drawing/2014/main" id="{65DD71F3-522F-412A-ADF9-039B9632B6A4}"/>
              </a:ext>
            </a:extLst>
          </p:cNvPr>
          <p:cNvCxnSpPr/>
          <p:nvPr/>
        </p:nvCxnSpPr>
        <p:spPr>
          <a:xfrm>
            <a:off x="5696920" y="3844911"/>
            <a:ext cx="6456122" cy="0"/>
          </a:xfrm>
          <a:prstGeom prst="line">
            <a:avLst/>
          </a:prstGeom>
          <a:ln>
            <a:prstDash val="dash"/>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0023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500"/>
                                        <p:tgtEl>
                                          <p:spTgt spid="4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500"/>
                                        <p:tgtEl>
                                          <p:spTgt spid="3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500"/>
                                        <p:tgtEl>
                                          <p:spTgt spid="3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500"/>
                                        <p:tgtEl>
                                          <p:spTgt spid="36"/>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fade">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fade">
                                      <p:cBhvr>
                                        <p:cTn id="109" dur="500"/>
                                        <p:tgtEl>
                                          <p:spTgt spid="39"/>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40"/>
                                        </p:tgtEl>
                                        <p:attrNameLst>
                                          <p:attrName>style.visibility</p:attrName>
                                        </p:attrNameLst>
                                      </p:cBhvr>
                                      <p:to>
                                        <p:strVal val="visible"/>
                                      </p:to>
                                    </p:set>
                                    <p:animEffect transition="in" filter="fade">
                                      <p:cBhvr>
                                        <p:cTn id="114" dur="500"/>
                                        <p:tgtEl>
                                          <p:spTgt spid="40"/>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43"/>
                                        </p:tgtEl>
                                        <p:attrNameLst>
                                          <p:attrName>style.visibility</p:attrName>
                                        </p:attrNameLst>
                                      </p:cBhvr>
                                      <p:to>
                                        <p:strVal val="visible"/>
                                      </p:to>
                                    </p:set>
                                    <p:animEffect transition="in" filter="fade">
                                      <p:cBhvr>
                                        <p:cTn id="11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4" grpId="0"/>
      <p:bldP spid="19" grpId="0"/>
      <p:bldP spid="20" grpId="0"/>
      <p:bldP spid="21" grpId="0"/>
      <p:bldP spid="29" grpId="0"/>
      <p:bldP spid="31" grpId="0"/>
      <p:bldP spid="32" grpId="0"/>
      <p:bldP spid="33" grpId="0"/>
      <p:bldP spid="34" grpId="0"/>
      <p:bldP spid="38" grpId="0"/>
      <p:bldP spid="39" grpId="0"/>
      <p:bldP spid="40" grpId="0"/>
      <p:bldP spid="4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CEFCDFC-DD68-4311-8D81-4CA3C08E306B}"/>
              </a:ext>
            </a:extLst>
          </p:cNvPr>
          <p:cNvPicPr>
            <a:picLocks noChangeAspect="1"/>
          </p:cNvPicPr>
          <p:nvPr/>
        </p:nvPicPr>
        <p:blipFill>
          <a:blip r:embed="rId2"/>
          <a:stretch>
            <a:fillRect/>
          </a:stretch>
        </p:blipFill>
        <p:spPr>
          <a:xfrm>
            <a:off x="73333" y="0"/>
            <a:ext cx="5727156" cy="4566246"/>
          </a:xfrm>
          <a:prstGeom prst="rect">
            <a:avLst/>
          </a:prstGeom>
        </p:spPr>
      </p:pic>
      <p:pic>
        <p:nvPicPr>
          <p:cNvPr id="3" name="Afbeelding 2">
            <a:extLst>
              <a:ext uri="{FF2B5EF4-FFF2-40B4-BE49-F238E27FC236}">
                <a16:creationId xmlns:a16="http://schemas.microsoft.com/office/drawing/2014/main" id="{D829B555-C83D-44A8-A52A-5C42B937E366}"/>
              </a:ext>
            </a:extLst>
          </p:cNvPr>
          <p:cNvPicPr>
            <a:picLocks noChangeAspect="1"/>
          </p:cNvPicPr>
          <p:nvPr/>
        </p:nvPicPr>
        <p:blipFill>
          <a:blip r:embed="rId3"/>
          <a:stretch>
            <a:fillRect/>
          </a:stretch>
        </p:blipFill>
        <p:spPr>
          <a:xfrm>
            <a:off x="6096000" y="214312"/>
            <a:ext cx="5374583" cy="3052763"/>
          </a:xfrm>
          <a:prstGeom prst="rect">
            <a:avLst/>
          </a:prstGeom>
        </p:spPr>
      </p:pic>
      <p:pic>
        <p:nvPicPr>
          <p:cNvPr id="4" name="Afbeelding 3">
            <a:extLst>
              <a:ext uri="{FF2B5EF4-FFF2-40B4-BE49-F238E27FC236}">
                <a16:creationId xmlns:a16="http://schemas.microsoft.com/office/drawing/2014/main" id="{69F38264-559F-4722-96E3-A4753BAAD136}"/>
              </a:ext>
            </a:extLst>
          </p:cNvPr>
          <p:cNvPicPr>
            <a:picLocks noChangeAspect="1"/>
          </p:cNvPicPr>
          <p:nvPr/>
        </p:nvPicPr>
        <p:blipFill>
          <a:blip r:embed="rId4"/>
          <a:stretch>
            <a:fillRect/>
          </a:stretch>
        </p:blipFill>
        <p:spPr>
          <a:xfrm>
            <a:off x="348126" y="4665944"/>
            <a:ext cx="5374582" cy="2081038"/>
          </a:xfrm>
          <a:prstGeom prst="rect">
            <a:avLst/>
          </a:prstGeom>
        </p:spPr>
      </p:pic>
      <p:sp>
        <p:nvSpPr>
          <p:cNvPr id="5" name="Tekstvak 4">
            <a:extLst>
              <a:ext uri="{FF2B5EF4-FFF2-40B4-BE49-F238E27FC236}">
                <a16:creationId xmlns:a16="http://schemas.microsoft.com/office/drawing/2014/main" id="{8DB78E15-8DC4-4EFF-AAC9-071172F2B0AC}"/>
              </a:ext>
            </a:extLst>
          </p:cNvPr>
          <p:cNvSpPr txBox="1"/>
          <p:nvPr/>
        </p:nvSpPr>
        <p:spPr>
          <a:xfrm>
            <a:off x="6096000" y="3456990"/>
            <a:ext cx="4767942" cy="369332"/>
          </a:xfrm>
          <a:prstGeom prst="rect">
            <a:avLst/>
          </a:prstGeom>
          <a:noFill/>
        </p:spPr>
        <p:txBody>
          <a:bodyPr wrap="square" rtlCol="0">
            <a:spAutoFit/>
          </a:bodyPr>
          <a:lstStyle/>
          <a:p>
            <a:r>
              <a:rPr lang="nl-NL" dirty="0"/>
              <a:t>Maximale overeenstemming </a:t>
            </a:r>
            <a:r>
              <a:rPr lang="nl-NL" dirty="0">
                <a:sym typeface="Wingdings" panose="05000000000000000000" pitchFamily="2" charset="2"/>
              </a:rPr>
              <a:t> geen verschil</a:t>
            </a:r>
            <a:endParaRPr lang="nl-BE" dirty="0"/>
          </a:p>
        </p:txBody>
      </p:sp>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7E6494AA-A6AE-4476-AFA2-5C11EBE308E6}"/>
                  </a:ext>
                </a:extLst>
              </p:cNvPr>
              <p:cNvSpPr txBox="1"/>
              <p:nvPr/>
            </p:nvSpPr>
            <p:spPr>
              <a:xfrm>
                <a:off x="9463596" y="3877737"/>
                <a:ext cx="61427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𝑣</m:t>
                      </m:r>
                      <m:r>
                        <a:rPr lang="nl-NL" b="0" i="1" smtClean="0">
                          <a:latin typeface="Cambria Math" panose="02040503050406030204" pitchFamily="18" charset="0"/>
                        </a:rPr>
                        <m:t>=0</m:t>
                      </m:r>
                    </m:oMath>
                  </m:oMathPara>
                </a14:m>
                <a:endParaRPr lang="nl-BE" dirty="0"/>
              </a:p>
            </p:txBody>
          </p:sp>
        </mc:Choice>
        <mc:Fallback xmlns="">
          <p:sp>
            <p:nvSpPr>
              <p:cNvPr id="6" name="Tekstvak 5">
                <a:extLst>
                  <a:ext uri="{FF2B5EF4-FFF2-40B4-BE49-F238E27FC236}">
                    <a16:creationId xmlns:a16="http://schemas.microsoft.com/office/drawing/2014/main" id="{7E6494AA-A6AE-4476-AFA2-5C11EBE308E6}"/>
                  </a:ext>
                </a:extLst>
              </p:cNvPr>
              <p:cNvSpPr txBox="1">
                <a:spLocks noRot="1" noChangeAspect="1" noMove="1" noResize="1" noEditPoints="1" noAdjustHandles="1" noChangeArrowheads="1" noChangeShapeType="1" noTextEdit="1"/>
              </p:cNvSpPr>
              <p:nvPr/>
            </p:nvSpPr>
            <p:spPr>
              <a:xfrm>
                <a:off x="9463596" y="3877737"/>
                <a:ext cx="614271" cy="276999"/>
              </a:xfrm>
              <a:prstGeom prst="rect">
                <a:avLst/>
              </a:prstGeom>
              <a:blipFill>
                <a:blip r:embed="rId5"/>
                <a:stretch>
                  <a:fillRect l="-4950" r="-8911"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5C907A62-EDF9-41D1-8BD9-C2C515CB6429}"/>
                  </a:ext>
                </a:extLst>
              </p:cNvPr>
              <p:cNvSpPr txBox="1"/>
              <p:nvPr/>
            </p:nvSpPr>
            <p:spPr>
              <a:xfrm>
                <a:off x="9393039" y="4427746"/>
                <a:ext cx="7021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𝑣</m:t>
                      </m:r>
                      <m:r>
                        <a:rPr lang="nl-NL" b="0" i="1" smtClean="0">
                          <a:latin typeface="Cambria Math" panose="02040503050406030204" pitchFamily="18" charset="0"/>
                        </a:rPr>
                        <m:t>²=0</m:t>
                      </m:r>
                    </m:oMath>
                  </m:oMathPara>
                </a14:m>
                <a:endParaRPr lang="nl-BE" dirty="0"/>
              </a:p>
            </p:txBody>
          </p:sp>
        </mc:Choice>
        <mc:Fallback xmlns="">
          <p:sp>
            <p:nvSpPr>
              <p:cNvPr id="7" name="Tekstvak 6">
                <a:extLst>
                  <a:ext uri="{FF2B5EF4-FFF2-40B4-BE49-F238E27FC236}">
                    <a16:creationId xmlns:a16="http://schemas.microsoft.com/office/drawing/2014/main" id="{5C907A62-EDF9-41D1-8BD9-C2C515CB6429}"/>
                  </a:ext>
                </a:extLst>
              </p:cNvPr>
              <p:cNvSpPr txBox="1">
                <a:spLocks noRot="1" noChangeAspect="1" noMove="1" noResize="1" noEditPoints="1" noAdjustHandles="1" noChangeArrowheads="1" noChangeShapeType="1" noTextEdit="1"/>
              </p:cNvSpPr>
              <p:nvPr/>
            </p:nvSpPr>
            <p:spPr>
              <a:xfrm>
                <a:off x="9393039" y="4427746"/>
                <a:ext cx="702115" cy="276999"/>
              </a:xfrm>
              <a:prstGeom prst="rect">
                <a:avLst/>
              </a:prstGeom>
              <a:blipFill>
                <a:blip r:embed="rId6"/>
                <a:stretch>
                  <a:fillRect l="-9565" t="-8696" r="-6957" b="-10870"/>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E1328855-8C60-4177-AEFB-5BEB45AFD801}"/>
                  </a:ext>
                </a:extLst>
              </p:cNvPr>
              <p:cNvSpPr txBox="1"/>
              <p:nvPr/>
            </p:nvSpPr>
            <p:spPr>
              <a:xfrm>
                <a:off x="9477455" y="4977755"/>
                <a:ext cx="6088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𝑆</m:t>
                      </m:r>
                      <m:r>
                        <a:rPr lang="nl-NL" b="0" i="1" smtClean="0">
                          <a:latin typeface="Cambria Math" panose="02040503050406030204" pitchFamily="18" charset="0"/>
                        </a:rPr>
                        <m:t>=0</m:t>
                      </m:r>
                    </m:oMath>
                  </m:oMathPara>
                </a14:m>
                <a:endParaRPr lang="nl-BE" dirty="0"/>
              </a:p>
            </p:txBody>
          </p:sp>
        </mc:Choice>
        <mc:Fallback xmlns="">
          <p:sp>
            <p:nvSpPr>
              <p:cNvPr id="8" name="Tekstvak 7">
                <a:extLst>
                  <a:ext uri="{FF2B5EF4-FFF2-40B4-BE49-F238E27FC236}">
                    <a16:creationId xmlns:a16="http://schemas.microsoft.com/office/drawing/2014/main" id="{E1328855-8C60-4177-AEFB-5BEB45AFD801}"/>
                  </a:ext>
                </a:extLst>
              </p:cNvPr>
              <p:cNvSpPr txBox="1">
                <a:spLocks noRot="1" noChangeAspect="1" noMove="1" noResize="1" noEditPoints="1" noAdjustHandles="1" noChangeArrowheads="1" noChangeShapeType="1" noTextEdit="1"/>
              </p:cNvSpPr>
              <p:nvPr/>
            </p:nvSpPr>
            <p:spPr>
              <a:xfrm>
                <a:off x="9477455" y="4977755"/>
                <a:ext cx="608821" cy="276999"/>
              </a:xfrm>
              <a:prstGeom prst="rect">
                <a:avLst/>
              </a:prstGeom>
              <a:blipFill>
                <a:blip r:embed="rId7"/>
                <a:stretch>
                  <a:fillRect l="-9000" r="-8000" b="-6667"/>
                </a:stretch>
              </a:blipFill>
            </p:spPr>
            <p:txBody>
              <a:bodyPr/>
              <a:lstStyle/>
              <a:p>
                <a:r>
                  <a:rPr lang="nl-BE">
                    <a:noFill/>
                  </a:rPr>
                  <a:t> </a:t>
                </a:r>
              </a:p>
            </p:txBody>
          </p:sp>
        </mc:Fallback>
      </mc:AlternateContent>
      <p:sp>
        <p:nvSpPr>
          <p:cNvPr id="9" name="Pijl: omlaag 8">
            <a:extLst>
              <a:ext uri="{FF2B5EF4-FFF2-40B4-BE49-F238E27FC236}">
                <a16:creationId xmlns:a16="http://schemas.microsoft.com/office/drawing/2014/main" id="{9A5A6DFE-22A1-451D-B205-E22CF1E52D8C}"/>
              </a:ext>
            </a:extLst>
          </p:cNvPr>
          <p:cNvSpPr/>
          <p:nvPr/>
        </p:nvSpPr>
        <p:spPr>
          <a:xfrm>
            <a:off x="9701303" y="4169874"/>
            <a:ext cx="161124" cy="2730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Pijl: omlaag 9">
            <a:extLst>
              <a:ext uri="{FF2B5EF4-FFF2-40B4-BE49-F238E27FC236}">
                <a16:creationId xmlns:a16="http://schemas.microsoft.com/office/drawing/2014/main" id="{0388E76D-85E8-4527-9855-04717C9A4384}"/>
              </a:ext>
            </a:extLst>
          </p:cNvPr>
          <p:cNvSpPr/>
          <p:nvPr/>
        </p:nvSpPr>
        <p:spPr>
          <a:xfrm>
            <a:off x="9701303" y="4746097"/>
            <a:ext cx="161124" cy="2730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7A2808C5-322F-45F0-B950-89893A217F05}"/>
                  </a:ext>
                </a:extLst>
              </p:cNvPr>
              <p:cNvSpPr txBox="1"/>
              <p:nvPr/>
            </p:nvSpPr>
            <p:spPr>
              <a:xfrm>
                <a:off x="6338656" y="5031227"/>
                <a:ext cx="2052228" cy="5695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𝐶</m:t>
                      </m:r>
                      <m:r>
                        <a:rPr lang="nl-NL" b="0" i="1" smtClean="0">
                          <a:latin typeface="Cambria Math" panose="02040503050406030204" pitchFamily="18" charset="0"/>
                        </a:rPr>
                        <m:t>=1−</m:t>
                      </m:r>
                      <m:f>
                        <m:fPr>
                          <m:ctrlPr>
                            <a:rPr lang="nl-NL" b="0" i="1" smtClean="0">
                              <a:latin typeface="Cambria Math" panose="02040503050406030204" pitchFamily="18" charset="0"/>
                            </a:rPr>
                          </m:ctrlPr>
                        </m:fPr>
                        <m:num>
                          <m:r>
                            <a:rPr lang="nl-NL" b="0" i="1" smtClean="0">
                              <a:latin typeface="Cambria Math" panose="02040503050406030204" pitchFamily="18" charset="0"/>
                            </a:rPr>
                            <m:t>6</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𝑆</m:t>
                          </m:r>
                        </m:num>
                        <m:den>
                          <m:r>
                            <a:rPr lang="nl-NL" b="0" i="1" smtClean="0">
                              <a:latin typeface="Cambria Math" panose="02040503050406030204" pitchFamily="18" charset="0"/>
                            </a:rPr>
                            <m:t>𝑛</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m:t>
                          </m:r>
                          <m:sSup>
                            <m:sSupPr>
                              <m:ctrlPr>
                                <a:rPr lang="nl-NL" b="0" i="1" smtClean="0">
                                  <a:latin typeface="Cambria Math" panose="02040503050406030204" pitchFamily="18" charset="0"/>
                                </a:rPr>
                              </m:ctrlPr>
                            </m:sSupPr>
                            <m:e>
                              <m:r>
                                <a:rPr lang="nl-NL" b="0" i="1" smtClean="0">
                                  <a:latin typeface="Cambria Math" panose="02040503050406030204" pitchFamily="18" charset="0"/>
                                </a:rPr>
                                <m:t>𝑛</m:t>
                              </m:r>
                            </m:e>
                            <m:sup>
                              <m:r>
                                <a:rPr lang="nl-NL" b="0" i="1" smtClean="0">
                                  <a:latin typeface="Cambria Math" panose="02040503050406030204" pitchFamily="18" charset="0"/>
                                </a:rPr>
                                <m:t>2</m:t>
                              </m:r>
                            </m:sup>
                          </m:sSup>
                          <m:r>
                            <a:rPr lang="nl-NL" b="0" i="1" smtClean="0">
                              <a:latin typeface="Cambria Math" panose="02040503050406030204" pitchFamily="18" charset="0"/>
                            </a:rPr>
                            <m:t>−1)</m:t>
                          </m:r>
                        </m:den>
                      </m:f>
                    </m:oMath>
                  </m:oMathPara>
                </a14:m>
                <a:endParaRPr lang="nl-BE" dirty="0"/>
              </a:p>
            </p:txBody>
          </p:sp>
        </mc:Choice>
        <mc:Fallback xmlns="">
          <p:sp>
            <p:nvSpPr>
              <p:cNvPr id="11" name="Tekstvak 10">
                <a:extLst>
                  <a:ext uri="{FF2B5EF4-FFF2-40B4-BE49-F238E27FC236}">
                    <a16:creationId xmlns:a16="http://schemas.microsoft.com/office/drawing/2014/main" id="{7A2808C5-322F-45F0-B950-89893A217F05}"/>
                  </a:ext>
                </a:extLst>
              </p:cNvPr>
              <p:cNvSpPr txBox="1">
                <a:spLocks noRot="1" noChangeAspect="1" noMove="1" noResize="1" noEditPoints="1" noAdjustHandles="1" noChangeArrowheads="1" noChangeShapeType="1" noTextEdit="1"/>
              </p:cNvSpPr>
              <p:nvPr/>
            </p:nvSpPr>
            <p:spPr>
              <a:xfrm>
                <a:off x="6338656" y="5031227"/>
                <a:ext cx="2052228" cy="569580"/>
              </a:xfrm>
              <a:prstGeom prst="rect">
                <a:avLst/>
              </a:prstGeom>
              <a:blipFill>
                <a:blip r:embed="rId8"/>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67C2D183-374E-43D9-89A2-204F7C52DFFE}"/>
                  </a:ext>
                </a:extLst>
              </p:cNvPr>
              <p:cNvSpPr txBox="1"/>
              <p:nvPr/>
            </p:nvSpPr>
            <p:spPr>
              <a:xfrm>
                <a:off x="6338656" y="5689654"/>
                <a:ext cx="2404889" cy="5695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𝐶</m:t>
                          </m:r>
                        </m:e>
                        <m:sub>
                          <m:r>
                            <a:rPr lang="nl-NL" b="0" i="1" smtClean="0">
                              <a:latin typeface="Cambria Math" panose="02040503050406030204" pitchFamily="18" charset="0"/>
                            </a:rPr>
                            <m:t>𝑚𝑎𝑥</m:t>
                          </m:r>
                        </m:sub>
                      </m:sSub>
                      <m:r>
                        <a:rPr lang="nl-NL" b="0" i="1" smtClean="0">
                          <a:latin typeface="Cambria Math" panose="02040503050406030204" pitchFamily="18" charset="0"/>
                        </a:rPr>
                        <m:t>=1−</m:t>
                      </m:r>
                      <m:f>
                        <m:fPr>
                          <m:ctrlPr>
                            <a:rPr lang="nl-NL" b="0" i="1" smtClean="0">
                              <a:latin typeface="Cambria Math" panose="02040503050406030204" pitchFamily="18" charset="0"/>
                            </a:rPr>
                          </m:ctrlPr>
                        </m:fPr>
                        <m:num>
                          <m:r>
                            <a:rPr lang="nl-NL" b="0" i="1" smtClean="0">
                              <a:latin typeface="Cambria Math" panose="02040503050406030204" pitchFamily="18" charset="0"/>
                            </a:rPr>
                            <m:t>6</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0</m:t>
                          </m:r>
                        </m:num>
                        <m:den>
                          <m:r>
                            <a:rPr lang="nl-NL" b="0" i="1" smtClean="0">
                              <a:latin typeface="Cambria Math" panose="02040503050406030204" pitchFamily="18" charset="0"/>
                            </a:rPr>
                            <m:t>𝑛</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m:t>
                          </m:r>
                          <m:sSup>
                            <m:sSupPr>
                              <m:ctrlPr>
                                <a:rPr lang="nl-NL" b="0" i="1" smtClean="0">
                                  <a:latin typeface="Cambria Math" panose="02040503050406030204" pitchFamily="18" charset="0"/>
                                </a:rPr>
                              </m:ctrlPr>
                            </m:sSupPr>
                            <m:e>
                              <m:r>
                                <a:rPr lang="nl-NL" b="0" i="1" smtClean="0">
                                  <a:latin typeface="Cambria Math" panose="02040503050406030204" pitchFamily="18" charset="0"/>
                                </a:rPr>
                                <m:t>𝑛</m:t>
                              </m:r>
                            </m:e>
                            <m:sup>
                              <m:r>
                                <a:rPr lang="nl-NL" b="0" i="1" smtClean="0">
                                  <a:latin typeface="Cambria Math" panose="02040503050406030204" pitchFamily="18" charset="0"/>
                                </a:rPr>
                                <m:t>2</m:t>
                              </m:r>
                            </m:sup>
                          </m:sSup>
                          <m:r>
                            <a:rPr lang="nl-NL" b="0" i="1" smtClean="0">
                              <a:latin typeface="Cambria Math" panose="02040503050406030204" pitchFamily="18" charset="0"/>
                            </a:rPr>
                            <m:t>−1)</m:t>
                          </m:r>
                        </m:den>
                      </m:f>
                    </m:oMath>
                  </m:oMathPara>
                </a14:m>
                <a:endParaRPr lang="nl-BE" dirty="0"/>
              </a:p>
            </p:txBody>
          </p:sp>
        </mc:Choice>
        <mc:Fallback xmlns="">
          <p:sp>
            <p:nvSpPr>
              <p:cNvPr id="12" name="Tekstvak 11">
                <a:extLst>
                  <a:ext uri="{FF2B5EF4-FFF2-40B4-BE49-F238E27FC236}">
                    <a16:creationId xmlns:a16="http://schemas.microsoft.com/office/drawing/2014/main" id="{67C2D183-374E-43D9-89A2-204F7C52DFFE}"/>
                  </a:ext>
                </a:extLst>
              </p:cNvPr>
              <p:cNvSpPr txBox="1">
                <a:spLocks noRot="1" noChangeAspect="1" noMove="1" noResize="1" noEditPoints="1" noAdjustHandles="1" noChangeArrowheads="1" noChangeShapeType="1" noTextEdit="1"/>
              </p:cNvSpPr>
              <p:nvPr/>
            </p:nvSpPr>
            <p:spPr>
              <a:xfrm>
                <a:off x="6338656" y="5689654"/>
                <a:ext cx="2404889" cy="569580"/>
              </a:xfrm>
              <a:prstGeom prst="rect">
                <a:avLst/>
              </a:prstGeom>
              <a:blipFill>
                <a:blip r:embed="rId9"/>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A97B052D-34FF-46AB-823E-4E5F051A07BF}"/>
                  </a:ext>
                </a:extLst>
              </p:cNvPr>
              <p:cNvSpPr txBox="1"/>
              <p:nvPr/>
            </p:nvSpPr>
            <p:spPr>
              <a:xfrm>
                <a:off x="6338656" y="6469983"/>
                <a:ext cx="18167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𝐶</m:t>
                          </m:r>
                        </m:e>
                        <m:sub>
                          <m:r>
                            <a:rPr lang="nl-NL" b="0" i="1" smtClean="0">
                              <a:latin typeface="Cambria Math" panose="02040503050406030204" pitchFamily="18" charset="0"/>
                            </a:rPr>
                            <m:t>𝑚𝑎𝑥</m:t>
                          </m:r>
                        </m:sub>
                      </m:sSub>
                      <m:r>
                        <a:rPr lang="nl-NL" b="0" i="1" smtClean="0">
                          <a:latin typeface="Cambria Math" panose="02040503050406030204" pitchFamily="18" charset="0"/>
                        </a:rPr>
                        <m:t>=1−0=1</m:t>
                      </m:r>
                    </m:oMath>
                  </m:oMathPara>
                </a14:m>
                <a:endParaRPr lang="nl-BE" dirty="0"/>
              </a:p>
            </p:txBody>
          </p:sp>
        </mc:Choice>
        <mc:Fallback xmlns="">
          <p:sp>
            <p:nvSpPr>
              <p:cNvPr id="13" name="Tekstvak 12">
                <a:extLst>
                  <a:ext uri="{FF2B5EF4-FFF2-40B4-BE49-F238E27FC236}">
                    <a16:creationId xmlns:a16="http://schemas.microsoft.com/office/drawing/2014/main" id="{A97B052D-34FF-46AB-823E-4E5F051A07BF}"/>
                  </a:ext>
                </a:extLst>
              </p:cNvPr>
              <p:cNvSpPr txBox="1">
                <a:spLocks noRot="1" noChangeAspect="1" noMove="1" noResize="1" noEditPoints="1" noAdjustHandles="1" noChangeArrowheads="1" noChangeShapeType="1" noTextEdit="1"/>
              </p:cNvSpPr>
              <p:nvPr/>
            </p:nvSpPr>
            <p:spPr>
              <a:xfrm>
                <a:off x="6338656" y="6469983"/>
                <a:ext cx="1816716" cy="276999"/>
              </a:xfrm>
              <a:prstGeom prst="rect">
                <a:avLst/>
              </a:prstGeom>
              <a:blipFill>
                <a:blip r:embed="rId10"/>
                <a:stretch>
                  <a:fillRect l="-2685" r="-2349" b="-10870"/>
                </a:stretch>
              </a:blipFill>
            </p:spPr>
            <p:txBody>
              <a:bodyPr/>
              <a:lstStyle/>
              <a:p>
                <a:r>
                  <a:rPr lang="nl-BE">
                    <a:noFill/>
                  </a:rPr>
                  <a:t> </a:t>
                </a:r>
              </a:p>
            </p:txBody>
          </p:sp>
        </mc:Fallback>
      </mc:AlternateContent>
    </p:spTree>
    <p:extLst>
      <p:ext uri="{BB962C8B-B14F-4D97-AF65-F5344CB8AC3E}">
        <p14:creationId xmlns:p14="http://schemas.microsoft.com/office/powerpoint/2010/main" val="387546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10" grpId="0" animBg="1"/>
      <p:bldP spid="11" grpId="0"/>
      <p:bldP spid="12"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CEFCDFC-DD68-4311-8D81-4CA3C08E306B}"/>
              </a:ext>
            </a:extLst>
          </p:cNvPr>
          <p:cNvPicPr>
            <a:picLocks noChangeAspect="1"/>
          </p:cNvPicPr>
          <p:nvPr/>
        </p:nvPicPr>
        <p:blipFill>
          <a:blip r:embed="rId2"/>
          <a:stretch>
            <a:fillRect/>
          </a:stretch>
        </p:blipFill>
        <p:spPr>
          <a:xfrm>
            <a:off x="73333" y="0"/>
            <a:ext cx="5727156" cy="4566246"/>
          </a:xfrm>
          <a:prstGeom prst="rect">
            <a:avLst/>
          </a:prstGeom>
        </p:spPr>
      </p:pic>
      <p:pic>
        <p:nvPicPr>
          <p:cNvPr id="5" name="Afbeelding 4">
            <a:extLst>
              <a:ext uri="{FF2B5EF4-FFF2-40B4-BE49-F238E27FC236}">
                <a16:creationId xmlns:a16="http://schemas.microsoft.com/office/drawing/2014/main" id="{A532CE51-0478-4C83-A323-B5C90A9973AC}"/>
              </a:ext>
            </a:extLst>
          </p:cNvPr>
          <p:cNvPicPr>
            <a:picLocks noChangeAspect="1"/>
          </p:cNvPicPr>
          <p:nvPr/>
        </p:nvPicPr>
        <p:blipFill>
          <a:blip r:embed="rId3"/>
          <a:stretch>
            <a:fillRect/>
          </a:stretch>
        </p:blipFill>
        <p:spPr>
          <a:xfrm>
            <a:off x="431444" y="4947986"/>
            <a:ext cx="5223631" cy="1122363"/>
          </a:xfrm>
          <a:prstGeom prst="rect">
            <a:avLst/>
          </a:prstGeom>
        </p:spPr>
      </p:pic>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0D56492A-E9D6-4B2D-BC9D-DC5050D39820}"/>
                  </a:ext>
                </a:extLst>
              </p:cNvPr>
              <p:cNvSpPr txBox="1"/>
              <p:nvPr/>
            </p:nvSpPr>
            <p:spPr>
              <a:xfrm>
                <a:off x="6200189" y="285146"/>
                <a:ext cx="2034660" cy="5695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𝐶</m:t>
                      </m:r>
                      <m:r>
                        <a:rPr lang="nl-NL" b="0" i="1" smtClean="0">
                          <a:latin typeface="Cambria Math" panose="02040503050406030204" pitchFamily="18" charset="0"/>
                        </a:rPr>
                        <m:t>=1−</m:t>
                      </m:r>
                      <m:f>
                        <m:fPr>
                          <m:ctrlPr>
                            <a:rPr lang="nl-NL" b="0" i="1" smtClean="0">
                              <a:latin typeface="Cambria Math" panose="02040503050406030204" pitchFamily="18" charset="0"/>
                            </a:rPr>
                          </m:ctrlPr>
                        </m:fPr>
                        <m:num>
                          <m:r>
                            <a:rPr lang="nl-NL" b="0" i="1" smtClean="0">
                              <a:latin typeface="Cambria Math" panose="02040503050406030204" pitchFamily="18" charset="0"/>
                            </a:rPr>
                            <m:t>6</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𝑆</m:t>
                          </m:r>
                        </m:num>
                        <m:den>
                          <m:r>
                            <a:rPr lang="nl-NL" b="0" i="1" smtClean="0">
                              <a:latin typeface="Cambria Math" panose="02040503050406030204" pitchFamily="18" charset="0"/>
                            </a:rPr>
                            <m:t>7</m:t>
                          </m:r>
                          <m:r>
                            <a:rPr lang="nl-NL" i="1">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m:t>
                          </m:r>
                          <m:sSup>
                            <m:sSupPr>
                              <m:ctrlPr>
                                <a:rPr lang="nl-NL" b="0" i="1" smtClean="0">
                                  <a:latin typeface="Cambria Math" panose="02040503050406030204" pitchFamily="18" charset="0"/>
                                </a:rPr>
                              </m:ctrlPr>
                            </m:sSupPr>
                            <m:e>
                              <m:r>
                                <a:rPr lang="nl-NL" b="0" i="1" smtClean="0">
                                  <a:latin typeface="Cambria Math" panose="02040503050406030204" pitchFamily="18" charset="0"/>
                                </a:rPr>
                                <m:t>7</m:t>
                              </m:r>
                            </m:e>
                            <m:sup>
                              <m:r>
                                <a:rPr lang="nl-NL" b="0" i="1" smtClean="0">
                                  <a:latin typeface="Cambria Math" panose="02040503050406030204" pitchFamily="18" charset="0"/>
                                </a:rPr>
                                <m:t>2</m:t>
                              </m:r>
                            </m:sup>
                          </m:sSup>
                          <m:r>
                            <a:rPr lang="nl-NL" b="0" i="1" smtClean="0">
                              <a:latin typeface="Cambria Math" panose="02040503050406030204" pitchFamily="18" charset="0"/>
                            </a:rPr>
                            <m:t>−1)</m:t>
                          </m:r>
                        </m:den>
                      </m:f>
                    </m:oMath>
                  </m:oMathPara>
                </a14:m>
                <a:endParaRPr lang="nl-BE" dirty="0"/>
              </a:p>
            </p:txBody>
          </p:sp>
        </mc:Choice>
        <mc:Fallback xmlns="">
          <p:sp>
            <p:nvSpPr>
              <p:cNvPr id="6" name="Tekstvak 5">
                <a:extLst>
                  <a:ext uri="{FF2B5EF4-FFF2-40B4-BE49-F238E27FC236}">
                    <a16:creationId xmlns:a16="http://schemas.microsoft.com/office/drawing/2014/main" id="{0D56492A-E9D6-4B2D-BC9D-DC5050D39820}"/>
                  </a:ext>
                </a:extLst>
              </p:cNvPr>
              <p:cNvSpPr txBox="1">
                <a:spLocks noRot="1" noChangeAspect="1" noMove="1" noResize="1" noEditPoints="1" noAdjustHandles="1" noChangeArrowheads="1" noChangeShapeType="1" noTextEdit="1"/>
              </p:cNvSpPr>
              <p:nvPr/>
            </p:nvSpPr>
            <p:spPr>
              <a:xfrm>
                <a:off x="6200189" y="285146"/>
                <a:ext cx="2034660" cy="569580"/>
              </a:xfrm>
              <a:prstGeom prst="rect">
                <a:avLst/>
              </a:prstGeom>
              <a:blipFill>
                <a:blip r:embed="rId4"/>
                <a:stretch>
                  <a:fillRect/>
                </a:stretch>
              </a:blipFill>
            </p:spPr>
            <p:txBody>
              <a:bodyPr/>
              <a:lstStyle/>
              <a:p>
                <a:r>
                  <a:rPr lang="nl-BE">
                    <a:noFill/>
                  </a:rPr>
                  <a:t> </a:t>
                </a:r>
              </a:p>
            </p:txBody>
          </p:sp>
        </mc:Fallback>
      </mc:AlternateContent>
      <p:sp>
        <p:nvSpPr>
          <p:cNvPr id="7" name="Tekstvak 6">
            <a:extLst>
              <a:ext uri="{FF2B5EF4-FFF2-40B4-BE49-F238E27FC236}">
                <a16:creationId xmlns:a16="http://schemas.microsoft.com/office/drawing/2014/main" id="{98157EBC-3D2A-4B75-BB66-3A50F530CA45}"/>
              </a:ext>
            </a:extLst>
          </p:cNvPr>
          <p:cNvSpPr txBox="1"/>
          <p:nvPr/>
        </p:nvSpPr>
        <p:spPr>
          <a:xfrm>
            <a:off x="5800489" y="385270"/>
            <a:ext cx="799400" cy="369332"/>
          </a:xfrm>
          <a:prstGeom prst="rect">
            <a:avLst/>
          </a:prstGeom>
          <a:noFill/>
        </p:spPr>
        <p:txBody>
          <a:bodyPr wrap="square" rtlCol="0">
            <a:spAutoFit/>
          </a:bodyPr>
          <a:lstStyle/>
          <a:p>
            <a:r>
              <a:rPr lang="nl-NL" dirty="0"/>
              <a:t>b)</a:t>
            </a:r>
            <a:endParaRPr lang="nl-BE" dirty="0"/>
          </a:p>
        </p:txBody>
      </p:sp>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98C89DE8-BFBC-49D2-8A38-E5D7D9807B70}"/>
                  </a:ext>
                </a:extLst>
              </p:cNvPr>
              <p:cNvSpPr txBox="1"/>
              <p:nvPr/>
            </p:nvSpPr>
            <p:spPr>
              <a:xfrm>
                <a:off x="6200189" y="1082668"/>
                <a:ext cx="1651606" cy="5695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𝐶</m:t>
                      </m:r>
                      <m:r>
                        <a:rPr lang="nl-NL" b="0" i="1" smtClean="0">
                          <a:latin typeface="Cambria Math" panose="02040503050406030204" pitchFamily="18" charset="0"/>
                        </a:rPr>
                        <m:t>=1−</m:t>
                      </m:r>
                      <m:f>
                        <m:fPr>
                          <m:ctrlPr>
                            <a:rPr lang="nl-NL" b="0" i="1" smtClean="0">
                              <a:latin typeface="Cambria Math" panose="02040503050406030204" pitchFamily="18" charset="0"/>
                            </a:rPr>
                          </m:ctrlPr>
                        </m:fPr>
                        <m:num>
                          <m:r>
                            <a:rPr lang="nl-NL" b="0" i="1" smtClean="0">
                              <a:latin typeface="Cambria Math" panose="02040503050406030204" pitchFamily="18" charset="0"/>
                            </a:rPr>
                            <m:t>6</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𝑆</m:t>
                          </m:r>
                        </m:num>
                        <m:den>
                          <m:r>
                            <a:rPr lang="nl-NL" b="0" i="1" smtClean="0">
                              <a:latin typeface="Cambria Math" panose="02040503050406030204" pitchFamily="18" charset="0"/>
                            </a:rPr>
                            <m:t>7</m:t>
                          </m:r>
                          <m:r>
                            <a:rPr lang="nl-NL" i="1">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(48)</m:t>
                          </m:r>
                        </m:den>
                      </m:f>
                    </m:oMath>
                  </m:oMathPara>
                </a14:m>
                <a:endParaRPr lang="nl-BE" dirty="0"/>
              </a:p>
            </p:txBody>
          </p:sp>
        </mc:Choice>
        <mc:Fallback xmlns="">
          <p:sp>
            <p:nvSpPr>
              <p:cNvPr id="8" name="Tekstvak 7">
                <a:extLst>
                  <a:ext uri="{FF2B5EF4-FFF2-40B4-BE49-F238E27FC236}">
                    <a16:creationId xmlns:a16="http://schemas.microsoft.com/office/drawing/2014/main" id="{98C89DE8-BFBC-49D2-8A38-E5D7D9807B70}"/>
                  </a:ext>
                </a:extLst>
              </p:cNvPr>
              <p:cNvSpPr txBox="1">
                <a:spLocks noRot="1" noChangeAspect="1" noMove="1" noResize="1" noEditPoints="1" noAdjustHandles="1" noChangeArrowheads="1" noChangeShapeType="1" noTextEdit="1"/>
              </p:cNvSpPr>
              <p:nvPr/>
            </p:nvSpPr>
            <p:spPr>
              <a:xfrm>
                <a:off x="6200189" y="1082668"/>
                <a:ext cx="1651606" cy="569580"/>
              </a:xfrm>
              <a:prstGeom prst="rect">
                <a:avLst/>
              </a:prstGeom>
              <a:blipFill>
                <a:blip r:embed="rId5"/>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CB32703F-33DC-4269-A6A9-E9CA1A0C18B6}"/>
                  </a:ext>
                </a:extLst>
              </p:cNvPr>
              <p:cNvSpPr txBox="1"/>
              <p:nvPr/>
            </p:nvSpPr>
            <p:spPr>
              <a:xfrm>
                <a:off x="6200189" y="1757524"/>
                <a:ext cx="1329082" cy="5194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𝐶</m:t>
                      </m:r>
                      <m:r>
                        <a:rPr lang="nl-NL" b="0" i="1" smtClean="0">
                          <a:latin typeface="Cambria Math" panose="02040503050406030204" pitchFamily="18" charset="0"/>
                        </a:rPr>
                        <m:t>=1−</m:t>
                      </m:r>
                      <m:f>
                        <m:fPr>
                          <m:ctrlPr>
                            <a:rPr lang="nl-NL" b="0" i="1" smtClean="0">
                              <a:latin typeface="Cambria Math" panose="02040503050406030204" pitchFamily="18" charset="0"/>
                            </a:rPr>
                          </m:ctrlPr>
                        </m:fPr>
                        <m:num>
                          <m:r>
                            <a:rPr lang="nl-NL" b="0" i="1" smtClean="0">
                              <a:latin typeface="Cambria Math" panose="02040503050406030204" pitchFamily="18" charset="0"/>
                            </a:rPr>
                            <m:t>6</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𝑆</m:t>
                          </m:r>
                        </m:num>
                        <m:den>
                          <m:r>
                            <a:rPr lang="nl-NL" b="0" i="1" smtClean="0">
                              <a:latin typeface="Cambria Math" panose="02040503050406030204" pitchFamily="18" charset="0"/>
                            </a:rPr>
                            <m:t>336</m:t>
                          </m:r>
                        </m:den>
                      </m:f>
                    </m:oMath>
                  </m:oMathPara>
                </a14:m>
                <a:endParaRPr lang="nl-BE" dirty="0"/>
              </a:p>
            </p:txBody>
          </p:sp>
        </mc:Choice>
        <mc:Fallback xmlns="">
          <p:sp>
            <p:nvSpPr>
              <p:cNvPr id="9" name="Tekstvak 8">
                <a:extLst>
                  <a:ext uri="{FF2B5EF4-FFF2-40B4-BE49-F238E27FC236}">
                    <a16:creationId xmlns:a16="http://schemas.microsoft.com/office/drawing/2014/main" id="{CB32703F-33DC-4269-A6A9-E9CA1A0C18B6}"/>
                  </a:ext>
                </a:extLst>
              </p:cNvPr>
              <p:cNvSpPr txBox="1">
                <a:spLocks noRot="1" noChangeAspect="1" noMove="1" noResize="1" noEditPoints="1" noAdjustHandles="1" noChangeArrowheads="1" noChangeShapeType="1" noTextEdit="1"/>
              </p:cNvSpPr>
              <p:nvPr/>
            </p:nvSpPr>
            <p:spPr>
              <a:xfrm>
                <a:off x="6200189" y="1757524"/>
                <a:ext cx="1329082" cy="519438"/>
              </a:xfrm>
              <a:prstGeom prst="rect">
                <a:avLst/>
              </a:prstGeom>
              <a:blipFill>
                <a:blip r:embed="rId6"/>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222A16FC-641B-45BA-BDBB-BA071AA2F059}"/>
                  </a:ext>
                </a:extLst>
              </p:cNvPr>
              <p:cNvSpPr txBox="1"/>
              <p:nvPr/>
            </p:nvSpPr>
            <p:spPr>
              <a:xfrm>
                <a:off x="6200189" y="2507033"/>
                <a:ext cx="1329082" cy="5194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𝐶</m:t>
                      </m:r>
                      <m:r>
                        <a:rPr lang="nl-NL" b="0" i="1" smtClean="0">
                          <a:latin typeface="Cambria Math" panose="02040503050406030204" pitchFamily="18" charset="0"/>
                        </a:rPr>
                        <m:t>=1−</m:t>
                      </m:r>
                      <m:f>
                        <m:fPr>
                          <m:ctrlPr>
                            <a:rPr lang="nl-NL" b="0" i="1" smtClean="0">
                              <a:latin typeface="Cambria Math" panose="02040503050406030204" pitchFamily="18" charset="0"/>
                            </a:rPr>
                          </m:ctrlPr>
                        </m:fPr>
                        <m:num>
                          <m:r>
                            <a:rPr lang="nl-NL" b="0" i="1" smtClean="0">
                              <a:latin typeface="Cambria Math" panose="02040503050406030204" pitchFamily="18" charset="0"/>
                            </a:rPr>
                            <m:t>1</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𝑆</m:t>
                          </m:r>
                        </m:num>
                        <m:den>
                          <m:r>
                            <a:rPr lang="nl-NL" b="0" i="1" smtClean="0">
                              <a:latin typeface="Cambria Math" panose="02040503050406030204" pitchFamily="18" charset="0"/>
                            </a:rPr>
                            <m:t>56</m:t>
                          </m:r>
                        </m:den>
                      </m:f>
                    </m:oMath>
                  </m:oMathPara>
                </a14:m>
                <a:endParaRPr lang="nl-BE" dirty="0"/>
              </a:p>
            </p:txBody>
          </p:sp>
        </mc:Choice>
        <mc:Fallback xmlns="">
          <p:sp>
            <p:nvSpPr>
              <p:cNvPr id="10" name="Tekstvak 9">
                <a:extLst>
                  <a:ext uri="{FF2B5EF4-FFF2-40B4-BE49-F238E27FC236}">
                    <a16:creationId xmlns:a16="http://schemas.microsoft.com/office/drawing/2014/main" id="{222A16FC-641B-45BA-BDBB-BA071AA2F059}"/>
                  </a:ext>
                </a:extLst>
              </p:cNvPr>
              <p:cNvSpPr txBox="1">
                <a:spLocks noRot="1" noChangeAspect="1" noMove="1" noResize="1" noEditPoints="1" noAdjustHandles="1" noChangeArrowheads="1" noChangeShapeType="1" noTextEdit="1"/>
              </p:cNvSpPr>
              <p:nvPr/>
            </p:nvSpPr>
            <p:spPr>
              <a:xfrm>
                <a:off x="6200189" y="2507033"/>
                <a:ext cx="1329082" cy="519438"/>
              </a:xfrm>
              <a:prstGeom prst="rect">
                <a:avLst/>
              </a:prstGeom>
              <a:blipFill>
                <a:blip r:embed="rId7"/>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799AB978-8166-4C41-BB47-092A40FE0920}"/>
                  </a:ext>
                </a:extLst>
              </p:cNvPr>
              <p:cNvSpPr txBox="1"/>
              <p:nvPr/>
            </p:nvSpPr>
            <p:spPr>
              <a:xfrm>
                <a:off x="6200189" y="3088615"/>
                <a:ext cx="1457322"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𝐶</m:t>
                      </m:r>
                      <m:r>
                        <a:rPr lang="nl-NL" b="0" i="1" smtClean="0">
                          <a:latin typeface="Cambria Math" panose="02040503050406030204" pitchFamily="18" charset="0"/>
                        </a:rPr>
                        <m:t>=1−</m:t>
                      </m:r>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56</m:t>
                          </m:r>
                        </m:den>
                      </m:f>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rPr>
                        <m:t>𝑆</m:t>
                      </m:r>
                    </m:oMath>
                  </m:oMathPara>
                </a14:m>
                <a:endParaRPr lang="nl-BE" dirty="0"/>
              </a:p>
            </p:txBody>
          </p:sp>
        </mc:Choice>
        <mc:Fallback xmlns="">
          <p:sp>
            <p:nvSpPr>
              <p:cNvPr id="11" name="Tekstvak 10">
                <a:extLst>
                  <a:ext uri="{FF2B5EF4-FFF2-40B4-BE49-F238E27FC236}">
                    <a16:creationId xmlns:a16="http://schemas.microsoft.com/office/drawing/2014/main" id="{799AB978-8166-4C41-BB47-092A40FE0920}"/>
                  </a:ext>
                </a:extLst>
              </p:cNvPr>
              <p:cNvSpPr txBox="1">
                <a:spLocks noRot="1" noChangeAspect="1" noMove="1" noResize="1" noEditPoints="1" noAdjustHandles="1" noChangeArrowheads="1" noChangeShapeType="1" noTextEdit="1"/>
              </p:cNvSpPr>
              <p:nvPr/>
            </p:nvSpPr>
            <p:spPr>
              <a:xfrm>
                <a:off x="6200189" y="3088615"/>
                <a:ext cx="1457322" cy="520463"/>
              </a:xfrm>
              <a:prstGeom prst="rect">
                <a:avLst/>
              </a:prstGeom>
              <a:blipFill>
                <a:blip r:embed="rId8"/>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5F4BBBFC-406C-4296-A0E0-E1B73F6A8AB0}"/>
                  </a:ext>
                </a:extLst>
              </p:cNvPr>
              <p:cNvSpPr txBox="1"/>
              <p:nvPr/>
            </p:nvSpPr>
            <p:spPr>
              <a:xfrm>
                <a:off x="6200189" y="3713329"/>
                <a:ext cx="1668918"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𝐶</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56</m:t>
                          </m:r>
                        </m:den>
                      </m:f>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rPr>
                        <m:t>𝑆</m:t>
                      </m:r>
                      <m:r>
                        <a:rPr lang="nl-NL" b="0" i="1" smtClean="0">
                          <a:latin typeface="Cambria Math" panose="02040503050406030204" pitchFamily="18" charset="0"/>
                        </a:rPr>
                        <m:t>+1</m:t>
                      </m:r>
                    </m:oMath>
                  </m:oMathPara>
                </a14:m>
                <a:endParaRPr lang="nl-BE" dirty="0"/>
              </a:p>
            </p:txBody>
          </p:sp>
        </mc:Choice>
        <mc:Fallback xmlns="">
          <p:sp>
            <p:nvSpPr>
              <p:cNvPr id="14" name="Tekstvak 13">
                <a:extLst>
                  <a:ext uri="{FF2B5EF4-FFF2-40B4-BE49-F238E27FC236}">
                    <a16:creationId xmlns:a16="http://schemas.microsoft.com/office/drawing/2014/main" id="{5F4BBBFC-406C-4296-A0E0-E1B73F6A8AB0}"/>
                  </a:ext>
                </a:extLst>
              </p:cNvPr>
              <p:cNvSpPr txBox="1">
                <a:spLocks noRot="1" noChangeAspect="1" noMove="1" noResize="1" noEditPoints="1" noAdjustHandles="1" noChangeArrowheads="1" noChangeShapeType="1" noTextEdit="1"/>
              </p:cNvSpPr>
              <p:nvPr/>
            </p:nvSpPr>
            <p:spPr>
              <a:xfrm>
                <a:off x="6200189" y="3713329"/>
                <a:ext cx="1668918" cy="520463"/>
              </a:xfrm>
              <a:prstGeom prst="rect">
                <a:avLst/>
              </a:prstGeom>
              <a:blipFill>
                <a:blip r:embed="rId9"/>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1CD5EC26-EE37-4A63-BB13-A0B093B89F42}"/>
                  </a:ext>
                </a:extLst>
              </p:cNvPr>
              <p:cNvSpPr txBox="1"/>
              <p:nvPr/>
            </p:nvSpPr>
            <p:spPr>
              <a:xfrm>
                <a:off x="8682361" y="3713329"/>
                <a:ext cx="1979709"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1" i="1" smtClean="0">
                          <a:latin typeface="Cambria Math" panose="02040503050406030204" pitchFamily="18" charset="0"/>
                        </a:rPr>
                        <m:t>𝒂</m:t>
                      </m:r>
                      <m:r>
                        <a:rPr lang="nl-NL" b="1" i="1" smtClean="0">
                          <a:latin typeface="Cambria Math" panose="02040503050406030204" pitchFamily="18" charset="0"/>
                        </a:rPr>
                        <m:t>=−</m:t>
                      </m:r>
                      <m:f>
                        <m:fPr>
                          <m:ctrlPr>
                            <a:rPr lang="nl-NL" b="1" i="1" smtClean="0">
                              <a:latin typeface="Cambria Math" panose="02040503050406030204" pitchFamily="18" charset="0"/>
                            </a:rPr>
                          </m:ctrlPr>
                        </m:fPr>
                        <m:num>
                          <m:r>
                            <a:rPr lang="nl-NL" b="1" i="1" smtClean="0">
                              <a:latin typeface="Cambria Math" panose="02040503050406030204" pitchFamily="18" charset="0"/>
                            </a:rPr>
                            <m:t>𝟏</m:t>
                          </m:r>
                        </m:num>
                        <m:den>
                          <m:r>
                            <a:rPr lang="nl-NL" b="1" i="1" smtClean="0">
                              <a:latin typeface="Cambria Math" panose="02040503050406030204" pitchFamily="18" charset="0"/>
                            </a:rPr>
                            <m:t>𝟓𝟔</m:t>
                          </m:r>
                        </m:den>
                      </m:f>
                      <m:r>
                        <a:rPr lang="nl-NL" b="1" i="1" smtClean="0">
                          <a:latin typeface="Cambria Math" panose="02040503050406030204" pitchFamily="18" charset="0"/>
                        </a:rPr>
                        <m:t> </m:t>
                      </m:r>
                      <m:r>
                        <a:rPr lang="nl-NL" b="1" i="1" smtClean="0">
                          <a:latin typeface="Cambria Math" panose="02040503050406030204" pitchFamily="18" charset="0"/>
                        </a:rPr>
                        <m:t>𝒆𝒏</m:t>
                      </m:r>
                      <m:r>
                        <a:rPr lang="nl-NL" b="1" i="1" smtClean="0">
                          <a:latin typeface="Cambria Math" panose="02040503050406030204" pitchFamily="18" charset="0"/>
                        </a:rPr>
                        <m:t> </m:t>
                      </m:r>
                      <m:r>
                        <a:rPr lang="nl-NL" b="1" i="1" smtClean="0">
                          <a:latin typeface="Cambria Math" panose="02040503050406030204" pitchFamily="18" charset="0"/>
                        </a:rPr>
                        <m:t>𝒃</m:t>
                      </m:r>
                      <m:r>
                        <a:rPr lang="nl-NL" b="1" i="1" smtClean="0">
                          <a:latin typeface="Cambria Math" panose="02040503050406030204" pitchFamily="18" charset="0"/>
                        </a:rPr>
                        <m:t>=</m:t>
                      </m:r>
                      <m:r>
                        <a:rPr lang="nl-NL" b="1" i="1" smtClean="0">
                          <a:latin typeface="Cambria Math" panose="02040503050406030204" pitchFamily="18" charset="0"/>
                        </a:rPr>
                        <m:t>𝟏</m:t>
                      </m:r>
                    </m:oMath>
                  </m:oMathPara>
                </a14:m>
                <a:endParaRPr lang="nl-BE" b="1" dirty="0"/>
              </a:p>
            </p:txBody>
          </p:sp>
        </mc:Choice>
        <mc:Fallback xmlns="">
          <p:sp>
            <p:nvSpPr>
              <p:cNvPr id="15" name="Tekstvak 14">
                <a:extLst>
                  <a:ext uri="{FF2B5EF4-FFF2-40B4-BE49-F238E27FC236}">
                    <a16:creationId xmlns:a16="http://schemas.microsoft.com/office/drawing/2014/main" id="{1CD5EC26-EE37-4A63-BB13-A0B093B89F42}"/>
                  </a:ext>
                </a:extLst>
              </p:cNvPr>
              <p:cNvSpPr txBox="1">
                <a:spLocks noRot="1" noChangeAspect="1" noMove="1" noResize="1" noEditPoints="1" noAdjustHandles="1" noChangeArrowheads="1" noChangeShapeType="1" noTextEdit="1"/>
              </p:cNvSpPr>
              <p:nvPr/>
            </p:nvSpPr>
            <p:spPr>
              <a:xfrm>
                <a:off x="8682361" y="3713329"/>
                <a:ext cx="1979709" cy="520463"/>
              </a:xfrm>
              <a:prstGeom prst="rect">
                <a:avLst/>
              </a:prstGeom>
              <a:blipFill>
                <a:blip r:embed="rId10"/>
                <a:stretch>
                  <a:fillRect/>
                </a:stretch>
              </a:blipFill>
            </p:spPr>
            <p:txBody>
              <a:bodyPr/>
              <a:lstStyle/>
              <a:p>
                <a:r>
                  <a:rPr lang="nl-BE">
                    <a:noFill/>
                  </a:rPr>
                  <a:t> </a:t>
                </a:r>
              </a:p>
            </p:txBody>
          </p:sp>
        </mc:Fallback>
      </mc:AlternateContent>
    </p:spTree>
    <p:extLst>
      <p:ext uri="{BB962C8B-B14F-4D97-AF65-F5344CB8AC3E}">
        <p14:creationId xmlns:p14="http://schemas.microsoft.com/office/powerpoint/2010/main" val="367477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4"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DE5767A-9898-464D-B107-91D1723E8D98}"/>
              </a:ext>
            </a:extLst>
          </p:cNvPr>
          <p:cNvPicPr>
            <a:picLocks noChangeAspect="1"/>
          </p:cNvPicPr>
          <p:nvPr/>
        </p:nvPicPr>
        <p:blipFill>
          <a:blip r:embed="rId2"/>
          <a:stretch>
            <a:fillRect/>
          </a:stretch>
        </p:blipFill>
        <p:spPr>
          <a:xfrm>
            <a:off x="321162" y="5382991"/>
            <a:ext cx="5479327" cy="1410435"/>
          </a:xfrm>
          <a:prstGeom prst="rect">
            <a:avLst/>
          </a:prstGeom>
        </p:spPr>
      </p:pic>
      <p:pic>
        <p:nvPicPr>
          <p:cNvPr id="3" name="Afbeelding 2">
            <a:extLst>
              <a:ext uri="{FF2B5EF4-FFF2-40B4-BE49-F238E27FC236}">
                <a16:creationId xmlns:a16="http://schemas.microsoft.com/office/drawing/2014/main" id="{F6631750-9C15-4027-83A6-FD0C262128BD}"/>
              </a:ext>
            </a:extLst>
          </p:cNvPr>
          <p:cNvPicPr>
            <a:picLocks noChangeAspect="1"/>
          </p:cNvPicPr>
          <p:nvPr/>
        </p:nvPicPr>
        <p:blipFill>
          <a:blip r:embed="rId3"/>
          <a:stretch>
            <a:fillRect/>
          </a:stretch>
        </p:blipFill>
        <p:spPr>
          <a:xfrm>
            <a:off x="73333" y="0"/>
            <a:ext cx="5727156" cy="4566246"/>
          </a:xfrm>
          <a:prstGeom prst="rect">
            <a:avLst/>
          </a:prstGeom>
        </p:spPr>
      </p:pic>
      <p:pic>
        <p:nvPicPr>
          <p:cNvPr id="4" name="Afbeelding 3">
            <a:extLst>
              <a:ext uri="{FF2B5EF4-FFF2-40B4-BE49-F238E27FC236}">
                <a16:creationId xmlns:a16="http://schemas.microsoft.com/office/drawing/2014/main" id="{1B7674AF-FA6B-4454-B8B6-3A280D3549F6}"/>
              </a:ext>
            </a:extLst>
          </p:cNvPr>
          <p:cNvPicPr>
            <a:picLocks noChangeAspect="1"/>
          </p:cNvPicPr>
          <p:nvPr/>
        </p:nvPicPr>
        <p:blipFill rotWithShape="1">
          <a:blip r:embed="rId4"/>
          <a:srcRect r="30240"/>
          <a:stretch/>
        </p:blipFill>
        <p:spPr>
          <a:xfrm>
            <a:off x="6096001" y="214312"/>
            <a:ext cx="3749336" cy="3052763"/>
          </a:xfrm>
          <a:prstGeom prst="rect">
            <a:avLst/>
          </a:prstGeom>
        </p:spPr>
      </p:pic>
      <p:pic>
        <p:nvPicPr>
          <p:cNvPr id="5" name="Afbeelding 4">
            <a:extLst>
              <a:ext uri="{FF2B5EF4-FFF2-40B4-BE49-F238E27FC236}">
                <a16:creationId xmlns:a16="http://schemas.microsoft.com/office/drawing/2014/main" id="{1E0AF9B8-AF9F-4B24-9569-12D11F28DAFA}"/>
              </a:ext>
            </a:extLst>
          </p:cNvPr>
          <p:cNvPicPr>
            <a:picLocks noChangeAspect="1"/>
          </p:cNvPicPr>
          <p:nvPr/>
        </p:nvPicPr>
        <p:blipFill rotWithShape="1">
          <a:blip r:embed="rId5"/>
          <a:srcRect t="11384" b="8946"/>
          <a:stretch/>
        </p:blipFill>
        <p:spPr>
          <a:xfrm>
            <a:off x="1953133" y="4749553"/>
            <a:ext cx="1609725" cy="478079"/>
          </a:xfrm>
          <a:prstGeom prst="rect">
            <a:avLst/>
          </a:prstGeom>
        </p:spPr>
      </p:pic>
      <p:sp>
        <p:nvSpPr>
          <p:cNvPr id="6" name="Tekstvak 5">
            <a:extLst>
              <a:ext uri="{FF2B5EF4-FFF2-40B4-BE49-F238E27FC236}">
                <a16:creationId xmlns:a16="http://schemas.microsoft.com/office/drawing/2014/main" id="{04E876D5-0C93-4508-8692-6B23ED33B7FB}"/>
              </a:ext>
            </a:extLst>
          </p:cNvPr>
          <p:cNvSpPr txBox="1"/>
          <p:nvPr/>
        </p:nvSpPr>
        <p:spPr>
          <a:xfrm>
            <a:off x="6096000" y="3429000"/>
            <a:ext cx="5610687" cy="646331"/>
          </a:xfrm>
          <a:prstGeom prst="rect">
            <a:avLst/>
          </a:prstGeom>
          <a:noFill/>
        </p:spPr>
        <p:txBody>
          <a:bodyPr wrap="square" rtlCol="0">
            <a:spAutoFit/>
          </a:bodyPr>
          <a:lstStyle/>
          <a:p>
            <a:r>
              <a:rPr lang="nl-NL" dirty="0"/>
              <a:t>Van jurylid 2 kennen we de rangschikking al. We stellen nu die van jurylid 3 op zodat v maximaal is.</a:t>
            </a:r>
            <a:endParaRPr lang="nl-BE" dirty="0"/>
          </a:p>
        </p:txBody>
      </p:sp>
      <p:graphicFrame>
        <p:nvGraphicFramePr>
          <p:cNvPr id="7" name="Tabel 7">
            <a:extLst>
              <a:ext uri="{FF2B5EF4-FFF2-40B4-BE49-F238E27FC236}">
                <a16:creationId xmlns:a16="http://schemas.microsoft.com/office/drawing/2014/main" id="{EF16624F-F1A9-4513-9990-0152FFF41B65}"/>
              </a:ext>
            </a:extLst>
          </p:cNvPr>
          <p:cNvGraphicFramePr>
            <a:graphicFrameLocks noGrp="1"/>
          </p:cNvGraphicFramePr>
          <p:nvPr>
            <p:extLst>
              <p:ext uri="{D42A27DB-BD31-4B8C-83A1-F6EECF244321}">
                <p14:modId xmlns:p14="http://schemas.microsoft.com/office/powerpoint/2010/main" val="1294893973"/>
              </p:ext>
            </p:extLst>
          </p:nvPr>
        </p:nvGraphicFramePr>
        <p:xfrm>
          <a:off x="9845337" y="253752"/>
          <a:ext cx="2038708" cy="2949687"/>
        </p:xfrm>
        <a:graphic>
          <a:graphicData uri="http://schemas.openxmlformats.org/drawingml/2006/table">
            <a:tbl>
              <a:tblPr firstRow="1" bandRow="1">
                <a:tableStyleId>{5940675A-B579-460E-94D1-54222C63F5DA}</a:tableStyleId>
              </a:tblPr>
              <a:tblGrid>
                <a:gridCol w="1019354">
                  <a:extLst>
                    <a:ext uri="{9D8B030D-6E8A-4147-A177-3AD203B41FA5}">
                      <a16:colId xmlns:a16="http://schemas.microsoft.com/office/drawing/2014/main" val="2033467677"/>
                    </a:ext>
                  </a:extLst>
                </a:gridCol>
                <a:gridCol w="1019354">
                  <a:extLst>
                    <a:ext uri="{9D8B030D-6E8A-4147-A177-3AD203B41FA5}">
                      <a16:colId xmlns:a16="http://schemas.microsoft.com/office/drawing/2014/main" val="544680288"/>
                    </a:ext>
                  </a:extLst>
                </a:gridCol>
              </a:tblGrid>
              <a:tr h="327743">
                <a:tc>
                  <a:txBody>
                    <a:bodyPr/>
                    <a:lstStyle/>
                    <a:p>
                      <a:pPr algn="ctr"/>
                      <a:r>
                        <a:rPr lang="nl-NL" dirty="0"/>
                        <a:t>v</a:t>
                      </a:r>
                      <a:endParaRPr lang="nl-BE" dirty="0"/>
                    </a:p>
                  </a:txBody>
                  <a:tcPr marT="0" marB="0">
                    <a:lnT w="12700" cap="flat" cmpd="sng" algn="ctr">
                      <a:solidFill>
                        <a:schemeClr val="tx1"/>
                      </a:solidFill>
                      <a:prstDash val="solid"/>
                      <a:round/>
                      <a:headEnd type="none" w="med" len="med"/>
                      <a:tailEnd type="none" w="med" len="med"/>
                    </a:lnT>
                  </a:tcPr>
                </a:tc>
                <a:tc>
                  <a:txBody>
                    <a:bodyPr/>
                    <a:lstStyle/>
                    <a:p>
                      <a:pPr algn="ctr"/>
                      <a:r>
                        <a:rPr lang="nl-NL" dirty="0"/>
                        <a:t>v²</a:t>
                      </a:r>
                      <a:endParaRPr lang="nl-BE" dirty="0"/>
                    </a:p>
                  </a:txBody>
                  <a:tcPr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67765171"/>
                  </a:ext>
                </a:extLst>
              </a:tr>
              <a:tr h="327743">
                <a:tc>
                  <a:txBody>
                    <a:bodyPr/>
                    <a:lstStyle/>
                    <a:p>
                      <a:pPr algn="ctr"/>
                      <a:r>
                        <a:rPr lang="nl-NL" dirty="0"/>
                        <a:t>5</a:t>
                      </a:r>
                      <a:endParaRPr lang="nl-BE" dirty="0"/>
                    </a:p>
                  </a:txBody>
                  <a:tcPr marT="0" marB="0"/>
                </a:tc>
                <a:tc>
                  <a:txBody>
                    <a:bodyPr/>
                    <a:lstStyle/>
                    <a:p>
                      <a:pPr algn="ctr"/>
                      <a:r>
                        <a:rPr lang="nl-NL" dirty="0"/>
                        <a:t>25</a:t>
                      </a:r>
                      <a:endParaRPr lang="nl-BE" dirty="0"/>
                    </a:p>
                  </a:txBody>
                  <a:tcPr marT="0" marB="0"/>
                </a:tc>
                <a:extLst>
                  <a:ext uri="{0D108BD9-81ED-4DB2-BD59-A6C34878D82A}">
                    <a16:rowId xmlns:a16="http://schemas.microsoft.com/office/drawing/2014/main" val="2910239673"/>
                  </a:ext>
                </a:extLst>
              </a:tr>
              <a:tr h="327743">
                <a:tc>
                  <a:txBody>
                    <a:bodyPr/>
                    <a:lstStyle/>
                    <a:p>
                      <a:pPr algn="ctr"/>
                      <a:r>
                        <a:rPr lang="nl-NL" dirty="0"/>
                        <a:t>3</a:t>
                      </a:r>
                      <a:endParaRPr lang="nl-BE" dirty="0"/>
                    </a:p>
                  </a:txBody>
                  <a:tcPr marT="0" marB="0"/>
                </a:tc>
                <a:tc>
                  <a:txBody>
                    <a:bodyPr/>
                    <a:lstStyle/>
                    <a:p>
                      <a:pPr algn="ctr"/>
                      <a:r>
                        <a:rPr lang="nl-NL" dirty="0"/>
                        <a:t>9</a:t>
                      </a:r>
                      <a:endParaRPr lang="nl-BE" dirty="0"/>
                    </a:p>
                  </a:txBody>
                  <a:tcPr marT="0" marB="0"/>
                </a:tc>
                <a:extLst>
                  <a:ext uri="{0D108BD9-81ED-4DB2-BD59-A6C34878D82A}">
                    <a16:rowId xmlns:a16="http://schemas.microsoft.com/office/drawing/2014/main" val="1790939987"/>
                  </a:ext>
                </a:extLst>
              </a:tr>
              <a:tr h="327743">
                <a:tc>
                  <a:txBody>
                    <a:bodyPr/>
                    <a:lstStyle/>
                    <a:p>
                      <a:pPr algn="ctr"/>
                      <a:r>
                        <a:rPr lang="nl-NL" dirty="0"/>
                        <a:t>4</a:t>
                      </a:r>
                      <a:endParaRPr lang="nl-BE" dirty="0"/>
                    </a:p>
                  </a:txBody>
                  <a:tcPr marT="0" marB="0"/>
                </a:tc>
                <a:tc>
                  <a:txBody>
                    <a:bodyPr/>
                    <a:lstStyle/>
                    <a:p>
                      <a:pPr algn="ctr"/>
                      <a:r>
                        <a:rPr lang="nl-NL" dirty="0"/>
                        <a:t>16</a:t>
                      </a:r>
                      <a:endParaRPr lang="nl-BE" dirty="0"/>
                    </a:p>
                  </a:txBody>
                  <a:tcPr marT="0" marB="0"/>
                </a:tc>
                <a:extLst>
                  <a:ext uri="{0D108BD9-81ED-4DB2-BD59-A6C34878D82A}">
                    <a16:rowId xmlns:a16="http://schemas.microsoft.com/office/drawing/2014/main" val="4280243195"/>
                  </a:ext>
                </a:extLst>
              </a:tr>
              <a:tr h="327743">
                <a:tc>
                  <a:txBody>
                    <a:bodyPr/>
                    <a:lstStyle/>
                    <a:p>
                      <a:pPr algn="ctr"/>
                      <a:r>
                        <a:rPr lang="nl-NL" dirty="0"/>
                        <a:t>4</a:t>
                      </a:r>
                      <a:endParaRPr lang="nl-BE" dirty="0"/>
                    </a:p>
                  </a:txBody>
                  <a:tcPr marT="0" marB="0"/>
                </a:tc>
                <a:tc>
                  <a:txBody>
                    <a:bodyPr/>
                    <a:lstStyle/>
                    <a:p>
                      <a:pPr algn="ctr"/>
                      <a:r>
                        <a:rPr lang="nl-NL" dirty="0"/>
                        <a:t>16</a:t>
                      </a:r>
                      <a:endParaRPr lang="nl-BE" dirty="0"/>
                    </a:p>
                  </a:txBody>
                  <a:tcPr marT="0" marB="0"/>
                </a:tc>
                <a:extLst>
                  <a:ext uri="{0D108BD9-81ED-4DB2-BD59-A6C34878D82A}">
                    <a16:rowId xmlns:a16="http://schemas.microsoft.com/office/drawing/2014/main" val="72494888"/>
                  </a:ext>
                </a:extLst>
              </a:tr>
              <a:tr h="327743">
                <a:tc>
                  <a:txBody>
                    <a:bodyPr/>
                    <a:lstStyle/>
                    <a:p>
                      <a:pPr algn="ctr"/>
                      <a:r>
                        <a:rPr lang="nl-NL" dirty="0"/>
                        <a:t>2</a:t>
                      </a:r>
                      <a:endParaRPr lang="nl-BE" dirty="0"/>
                    </a:p>
                  </a:txBody>
                  <a:tcPr marT="0" marB="0"/>
                </a:tc>
                <a:tc>
                  <a:txBody>
                    <a:bodyPr/>
                    <a:lstStyle/>
                    <a:p>
                      <a:pPr algn="ctr"/>
                      <a:r>
                        <a:rPr lang="nl-NL" dirty="0"/>
                        <a:t>4</a:t>
                      </a:r>
                      <a:endParaRPr lang="nl-BE" dirty="0"/>
                    </a:p>
                  </a:txBody>
                  <a:tcPr marT="0" marB="0"/>
                </a:tc>
                <a:extLst>
                  <a:ext uri="{0D108BD9-81ED-4DB2-BD59-A6C34878D82A}">
                    <a16:rowId xmlns:a16="http://schemas.microsoft.com/office/drawing/2014/main" val="2789412167"/>
                  </a:ext>
                </a:extLst>
              </a:tr>
              <a:tr h="327743">
                <a:tc>
                  <a:txBody>
                    <a:bodyPr/>
                    <a:lstStyle/>
                    <a:p>
                      <a:pPr algn="ctr"/>
                      <a:r>
                        <a:rPr lang="nl-NL" dirty="0"/>
                        <a:t>4</a:t>
                      </a:r>
                      <a:endParaRPr lang="nl-BE" dirty="0"/>
                    </a:p>
                  </a:txBody>
                  <a:tcPr marT="0" marB="0"/>
                </a:tc>
                <a:tc>
                  <a:txBody>
                    <a:bodyPr/>
                    <a:lstStyle/>
                    <a:p>
                      <a:pPr algn="ctr"/>
                      <a:r>
                        <a:rPr lang="nl-NL" dirty="0"/>
                        <a:t>16</a:t>
                      </a:r>
                      <a:endParaRPr lang="nl-BE" dirty="0"/>
                    </a:p>
                  </a:txBody>
                  <a:tcPr marT="0" marB="0"/>
                </a:tc>
                <a:extLst>
                  <a:ext uri="{0D108BD9-81ED-4DB2-BD59-A6C34878D82A}">
                    <a16:rowId xmlns:a16="http://schemas.microsoft.com/office/drawing/2014/main" val="1965625922"/>
                  </a:ext>
                </a:extLst>
              </a:tr>
              <a:tr h="327743">
                <a:tc>
                  <a:txBody>
                    <a:bodyPr/>
                    <a:lstStyle/>
                    <a:p>
                      <a:pPr algn="ctr"/>
                      <a:r>
                        <a:rPr lang="nl-NL" dirty="0"/>
                        <a:t>2</a:t>
                      </a:r>
                      <a:endParaRPr lang="nl-BE" dirty="0"/>
                    </a:p>
                  </a:txBody>
                  <a:tcPr marT="0" marB="0"/>
                </a:tc>
                <a:tc>
                  <a:txBody>
                    <a:bodyPr/>
                    <a:lstStyle/>
                    <a:p>
                      <a:pPr algn="ctr"/>
                      <a:r>
                        <a:rPr lang="nl-NL" dirty="0"/>
                        <a:t>4</a:t>
                      </a:r>
                      <a:endParaRPr lang="nl-BE" dirty="0"/>
                    </a:p>
                  </a:txBody>
                  <a:tcPr marT="0" marB="0"/>
                </a:tc>
                <a:extLst>
                  <a:ext uri="{0D108BD9-81ED-4DB2-BD59-A6C34878D82A}">
                    <a16:rowId xmlns:a16="http://schemas.microsoft.com/office/drawing/2014/main" val="2251962639"/>
                  </a:ext>
                </a:extLst>
              </a:tr>
              <a:tr h="327743">
                <a:tc gridSpan="2">
                  <a:txBody>
                    <a:bodyPr/>
                    <a:lstStyle/>
                    <a:p>
                      <a:pPr algn="r"/>
                      <a:r>
                        <a:rPr lang="nl-NL" dirty="0"/>
                        <a:t>S=90    </a:t>
                      </a:r>
                      <a:endParaRPr lang="nl-BE" dirty="0"/>
                    </a:p>
                  </a:txBody>
                  <a:tcPr marT="0" marB="0">
                    <a:lnB w="12700" cap="flat" cmpd="sng" algn="ctr">
                      <a:solidFill>
                        <a:schemeClr val="tx1"/>
                      </a:solidFill>
                      <a:prstDash val="solid"/>
                      <a:round/>
                      <a:headEnd type="none" w="med" len="med"/>
                      <a:tailEnd type="none" w="med" len="med"/>
                    </a:lnB>
                  </a:tcPr>
                </a:tc>
                <a:tc hMerge="1">
                  <a:txBody>
                    <a:bodyPr/>
                    <a:lstStyle/>
                    <a:p>
                      <a:pPr algn="ctr"/>
                      <a:endParaRPr lang="nl-BE" dirty="0"/>
                    </a:p>
                  </a:txBody>
                  <a:tcPr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5682492"/>
                  </a:ext>
                </a:extLst>
              </a:tr>
            </a:tbl>
          </a:graphicData>
        </a:graphic>
      </p:graphicFrame>
      <mc:AlternateContent xmlns:mc="http://schemas.openxmlformats.org/markup-compatibility/2006" xmlns:a14="http://schemas.microsoft.com/office/drawing/2010/main">
        <mc:Choice Requires="a14">
          <p:sp>
            <p:nvSpPr>
              <p:cNvPr id="17" name="Tekstvak 16">
                <a:extLst>
                  <a:ext uri="{FF2B5EF4-FFF2-40B4-BE49-F238E27FC236}">
                    <a16:creationId xmlns:a16="http://schemas.microsoft.com/office/drawing/2014/main" id="{E8B4D6FD-9DA4-4572-9A6F-E86819D9F681}"/>
                  </a:ext>
                </a:extLst>
              </p:cNvPr>
              <p:cNvSpPr txBox="1"/>
              <p:nvPr/>
            </p:nvSpPr>
            <p:spPr>
              <a:xfrm>
                <a:off x="6309990" y="4179973"/>
                <a:ext cx="1866345" cy="5695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𝐶</m:t>
                      </m:r>
                      <m:r>
                        <a:rPr lang="nl-NL" b="0" i="1" smtClean="0">
                          <a:latin typeface="Cambria Math" panose="02040503050406030204" pitchFamily="18" charset="0"/>
                        </a:rPr>
                        <m:t>=1−</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rPr>
                            <m:t>6</m:t>
                          </m:r>
                          <m:r>
                            <a:rPr lang="nl-NL" b="0" i="1" smtClean="0">
                              <a:latin typeface="Cambria Math" panose="02040503050406030204" pitchFamily="18" charset="0"/>
                              <a:ea typeface="Cambria Math" panose="02040503050406030204" pitchFamily="18" charset="0"/>
                            </a:rPr>
                            <m:t>∙90</m:t>
                          </m:r>
                        </m:num>
                        <m:den>
                          <m:r>
                            <a:rPr lang="nl-NL" b="0" i="1" smtClean="0">
                              <a:latin typeface="Cambria Math" panose="02040503050406030204" pitchFamily="18" charset="0"/>
                              <a:ea typeface="Cambria Math" panose="02040503050406030204" pitchFamily="18" charset="0"/>
                            </a:rPr>
                            <m:t>7(</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7</m:t>
                              </m:r>
                            </m:e>
                            <m:sup>
                              <m:r>
                                <a:rPr lang="nl-NL" b="0" i="1" smtClean="0">
                                  <a:latin typeface="Cambria Math" panose="02040503050406030204" pitchFamily="18" charset="0"/>
                                  <a:ea typeface="Cambria Math" panose="02040503050406030204" pitchFamily="18" charset="0"/>
                                </a:rPr>
                                <m:t>2</m:t>
                              </m:r>
                            </m:sup>
                          </m:sSup>
                          <m:r>
                            <a:rPr lang="nl-NL" b="0" i="1" smtClean="0">
                              <a:latin typeface="Cambria Math" panose="02040503050406030204" pitchFamily="18" charset="0"/>
                              <a:ea typeface="Cambria Math" panose="02040503050406030204" pitchFamily="18" charset="0"/>
                            </a:rPr>
                            <m:t>−1)</m:t>
                          </m:r>
                        </m:den>
                      </m:f>
                    </m:oMath>
                  </m:oMathPara>
                </a14:m>
                <a:endParaRPr lang="nl-BE" dirty="0"/>
              </a:p>
            </p:txBody>
          </p:sp>
        </mc:Choice>
        <mc:Fallback xmlns="">
          <p:sp>
            <p:nvSpPr>
              <p:cNvPr id="17" name="Tekstvak 16">
                <a:extLst>
                  <a:ext uri="{FF2B5EF4-FFF2-40B4-BE49-F238E27FC236}">
                    <a16:creationId xmlns:a16="http://schemas.microsoft.com/office/drawing/2014/main" id="{E8B4D6FD-9DA4-4572-9A6F-E86819D9F681}"/>
                  </a:ext>
                </a:extLst>
              </p:cNvPr>
              <p:cNvSpPr txBox="1">
                <a:spLocks noRot="1" noChangeAspect="1" noMove="1" noResize="1" noEditPoints="1" noAdjustHandles="1" noChangeArrowheads="1" noChangeShapeType="1" noTextEdit="1"/>
              </p:cNvSpPr>
              <p:nvPr/>
            </p:nvSpPr>
            <p:spPr>
              <a:xfrm>
                <a:off x="6309990" y="4179973"/>
                <a:ext cx="1866345" cy="569580"/>
              </a:xfrm>
              <a:prstGeom prst="rect">
                <a:avLst/>
              </a:prstGeom>
              <a:blipFill>
                <a:blip r:embed="rId6"/>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34453D84-029B-4E66-BC02-C0A2CF5AF3C6}"/>
                  </a:ext>
                </a:extLst>
              </p:cNvPr>
              <p:cNvSpPr txBox="1"/>
              <p:nvPr/>
            </p:nvSpPr>
            <p:spPr>
              <a:xfrm>
                <a:off x="6309989" y="4882468"/>
                <a:ext cx="1290931" cy="5442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𝐶</m:t>
                      </m:r>
                      <m:r>
                        <a:rPr lang="nl-NL" b="0" i="1" smtClean="0">
                          <a:latin typeface="Cambria Math" panose="02040503050406030204" pitchFamily="18" charset="0"/>
                        </a:rPr>
                        <m:t>=1−</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540</m:t>
                          </m:r>
                        </m:num>
                        <m:den>
                          <m:r>
                            <a:rPr lang="nl-NL" b="0" i="1" smtClean="0">
                              <a:latin typeface="Cambria Math" panose="02040503050406030204" pitchFamily="18" charset="0"/>
                              <a:ea typeface="Cambria Math" panose="02040503050406030204" pitchFamily="18" charset="0"/>
                            </a:rPr>
                            <m:t>336</m:t>
                          </m:r>
                        </m:den>
                      </m:f>
                    </m:oMath>
                  </m:oMathPara>
                </a14:m>
                <a:endParaRPr lang="nl-BE" dirty="0"/>
              </a:p>
            </p:txBody>
          </p:sp>
        </mc:Choice>
        <mc:Fallback xmlns="">
          <p:sp>
            <p:nvSpPr>
              <p:cNvPr id="18" name="Tekstvak 17">
                <a:extLst>
                  <a:ext uri="{FF2B5EF4-FFF2-40B4-BE49-F238E27FC236}">
                    <a16:creationId xmlns:a16="http://schemas.microsoft.com/office/drawing/2014/main" id="{34453D84-029B-4E66-BC02-C0A2CF5AF3C6}"/>
                  </a:ext>
                </a:extLst>
              </p:cNvPr>
              <p:cNvSpPr txBox="1">
                <a:spLocks noRot="1" noChangeAspect="1" noMove="1" noResize="1" noEditPoints="1" noAdjustHandles="1" noChangeArrowheads="1" noChangeShapeType="1" noTextEdit="1"/>
              </p:cNvSpPr>
              <p:nvPr/>
            </p:nvSpPr>
            <p:spPr>
              <a:xfrm>
                <a:off x="6309989" y="4882468"/>
                <a:ext cx="1290931" cy="544252"/>
              </a:xfrm>
              <a:prstGeom prst="rect">
                <a:avLst/>
              </a:prstGeom>
              <a:blipFill>
                <a:blip r:embed="rId7"/>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9" name="Tekstvak 18">
                <a:extLst>
                  <a:ext uri="{FF2B5EF4-FFF2-40B4-BE49-F238E27FC236}">
                    <a16:creationId xmlns:a16="http://schemas.microsoft.com/office/drawing/2014/main" id="{538BE4AA-A447-491B-9C90-15A1B839F0EB}"/>
                  </a:ext>
                </a:extLst>
              </p:cNvPr>
              <p:cNvSpPr txBox="1"/>
              <p:nvPr/>
            </p:nvSpPr>
            <p:spPr>
              <a:xfrm>
                <a:off x="6309989" y="5567809"/>
                <a:ext cx="15506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𝐶</m:t>
                      </m:r>
                      <m:r>
                        <a:rPr lang="nl-NL" b="0" i="1" smtClean="0">
                          <a:latin typeface="Cambria Math" panose="02040503050406030204" pitchFamily="18" charset="0"/>
                        </a:rPr>
                        <m:t>=1−1,60…</m:t>
                      </m:r>
                    </m:oMath>
                  </m:oMathPara>
                </a14:m>
                <a:endParaRPr lang="nl-BE" dirty="0"/>
              </a:p>
            </p:txBody>
          </p:sp>
        </mc:Choice>
        <mc:Fallback xmlns="">
          <p:sp>
            <p:nvSpPr>
              <p:cNvPr id="19" name="Tekstvak 18">
                <a:extLst>
                  <a:ext uri="{FF2B5EF4-FFF2-40B4-BE49-F238E27FC236}">
                    <a16:creationId xmlns:a16="http://schemas.microsoft.com/office/drawing/2014/main" id="{538BE4AA-A447-491B-9C90-15A1B839F0EB}"/>
                  </a:ext>
                </a:extLst>
              </p:cNvPr>
              <p:cNvSpPr txBox="1">
                <a:spLocks noRot="1" noChangeAspect="1" noMove="1" noResize="1" noEditPoints="1" noAdjustHandles="1" noChangeArrowheads="1" noChangeShapeType="1" noTextEdit="1"/>
              </p:cNvSpPr>
              <p:nvPr/>
            </p:nvSpPr>
            <p:spPr>
              <a:xfrm>
                <a:off x="6309989" y="5567809"/>
                <a:ext cx="1550617" cy="276999"/>
              </a:xfrm>
              <a:prstGeom prst="rect">
                <a:avLst/>
              </a:prstGeom>
              <a:blipFill>
                <a:blip r:embed="rId8"/>
                <a:stretch>
                  <a:fillRect l="-3150"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0" name="Tekstvak 19">
                <a:extLst>
                  <a:ext uri="{FF2B5EF4-FFF2-40B4-BE49-F238E27FC236}">
                    <a16:creationId xmlns:a16="http://schemas.microsoft.com/office/drawing/2014/main" id="{3D4AC3C1-652E-4DB2-9DA4-1779CCEE5DA7}"/>
                  </a:ext>
                </a:extLst>
              </p:cNvPr>
              <p:cNvSpPr txBox="1"/>
              <p:nvPr/>
            </p:nvSpPr>
            <p:spPr>
              <a:xfrm>
                <a:off x="6305350" y="6082623"/>
                <a:ext cx="13197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𝐶</m:t>
                      </m:r>
                      <m:r>
                        <a:rPr lang="nl-NL" b="0" i="1" smtClean="0">
                          <a:latin typeface="Cambria Math" panose="02040503050406030204" pitchFamily="18" charset="0"/>
                        </a:rPr>
                        <m:t>=−0,60…</m:t>
                      </m:r>
                    </m:oMath>
                  </m:oMathPara>
                </a14:m>
                <a:endParaRPr lang="nl-BE" dirty="0"/>
              </a:p>
            </p:txBody>
          </p:sp>
        </mc:Choice>
        <mc:Fallback xmlns="">
          <p:sp>
            <p:nvSpPr>
              <p:cNvPr id="20" name="Tekstvak 19">
                <a:extLst>
                  <a:ext uri="{FF2B5EF4-FFF2-40B4-BE49-F238E27FC236}">
                    <a16:creationId xmlns:a16="http://schemas.microsoft.com/office/drawing/2014/main" id="{3D4AC3C1-652E-4DB2-9DA4-1779CCEE5DA7}"/>
                  </a:ext>
                </a:extLst>
              </p:cNvPr>
              <p:cNvSpPr txBox="1">
                <a:spLocks noRot="1" noChangeAspect="1" noMove="1" noResize="1" noEditPoints="1" noAdjustHandles="1" noChangeArrowheads="1" noChangeShapeType="1" noTextEdit="1"/>
              </p:cNvSpPr>
              <p:nvPr/>
            </p:nvSpPr>
            <p:spPr>
              <a:xfrm>
                <a:off x="6305350" y="6082623"/>
                <a:ext cx="1319785" cy="276999"/>
              </a:xfrm>
              <a:prstGeom prst="rect">
                <a:avLst/>
              </a:prstGeom>
              <a:blipFill>
                <a:blip r:embed="rId9"/>
                <a:stretch>
                  <a:fillRect l="-3687" b="-6667"/>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1" name="Tekstvak 20">
                <a:extLst>
                  <a:ext uri="{FF2B5EF4-FFF2-40B4-BE49-F238E27FC236}">
                    <a16:creationId xmlns:a16="http://schemas.microsoft.com/office/drawing/2014/main" id="{7455AEA7-C2AD-4636-AE96-6249A346D84C}"/>
                  </a:ext>
                </a:extLst>
              </p:cNvPr>
              <p:cNvSpPr txBox="1"/>
              <p:nvPr/>
            </p:nvSpPr>
            <p:spPr>
              <a:xfrm>
                <a:off x="7814857" y="6082623"/>
                <a:ext cx="7902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1" i="1" smtClean="0">
                          <a:latin typeface="Cambria Math" panose="02040503050406030204" pitchFamily="18" charset="0"/>
                        </a:rPr>
                        <m:t>&lt;</m:t>
                      </m:r>
                      <m:r>
                        <a:rPr lang="nl-NL" b="1" i="1" smtClean="0">
                          <a:latin typeface="Cambria Math" panose="02040503050406030204" pitchFamily="18" charset="0"/>
                        </a:rPr>
                        <m:t>𝟎</m:t>
                      </m:r>
                      <m:r>
                        <a:rPr lang="nl-NL" b="1" i="1" smtClean="0">
                          <a:latin typeface="Cambria Math" panose="02040503050406030204" pitchFamily="18" charset="0"/>
                        </a:rPr>
                        <m:t>,</m:t>
                      </m:r>
                      <m:r>
                        <a:rPr lang="nl-NL" b="1" i="1" smtClean="0">
                          <a:latin typeface="Cambria Math" panose="02040503050406030204" pitchFamily="18" charset="0"/>
                        </a:rPr>
                        <m:t>𝟕𝟓</m:t>
                      </m:r>
                    </m:oMath>
                  </m:oMathPara>
                </a14:m>
                <a:endParaRPr lang="nl-BE" b="1" dirty="0"/>
              </a:p>
            </p:txBody>
          </p:sp>
        </mc:Choice>
        <mc:Fallback xmlns="">
          <p:sp>
            <p:nvSpPr>
              <p:cNvPr id="21" name="Tekstvak 20">
                <a:extLst>
                  <a:ext uri="{FF2B5EF4-FFF2-40B4-BE49-F238E27FC236}">
                    <a16:creationId xmlns:a16="http://schemas.microsoft.com/office/drawing/2014/main" id="{7455AEA7-C2AD-4636-AE96-6249A346D84C}"/>
                  </a:ext>
                </a:extLst>
              </p:cNvPr>
              <p:cNvSpPr txBox="1">
                <a:spLocks noRot="1" noChangeAspect="1" noMove="1" noResize="1" noEditPoints="1" noAdjustHandles="1" noChangeArrowheads="1" noChangeShapeType="1" noTextEdit="1"/>
              </p:cNvSpPr>
              <p:nvPr/>
            </p:nvSpPr>
            <p:spPr>
              <a:xfrm>
                <a:off x="7814857" y="6082623"/>
                <a:ext cx="790281" cy="276999"/>
              </a:xfrm>
              <a:prstGeom prst="rect">
                <a:avLst/>
              </a:prstGeom>
              <a:blipFill>
                <a:blip r:embed="rId10"/>
                <a:stretch>
                  <a:fillRect l="-5385" r="-7692" b="-8889"/>
                </a:stretch>
              </a:blipFill>
            </p:spPr>
            <p:txBody>
              <a:bodyPr/>
              <a:lstStyle/>
              <a:p>
                <a:r>
                  <a:rPr lang="nl-BE">
                    <a:noFill/>
                  </a:rPr>
                  <a:t> </a:t>
                </a:r>
              </a:p>
            </p:txBody>
          </p:sp>
        </mc:Fallback>
      </mc:AlternateContent>
      <p:sp>
        <p:nvSpPr>
          <p:cNvPr id="22" name="Tekstvak 21">
            <a:extLst>
              <a:ext uri="{FF2B5EF4-FFF2-40B4-BE49-F238E27FC236}">
                <a16:creationId xmlns:a16="http://schemas.microsoft.com/office/drawing/2014/main" id="{541D6638-FB6C-4BAE-BDEA-AA7D167E3ED7}"/>
              </a:ext>
            </a:extLst>
          </p:cNvPr>
          <p:cNvSpPr txBox="1"/>
          <p:nvPr/>
        </p:nvSpPr>
        <p:spPr>
          <a:xfrm>
            <a:off x="8008147" y="618681"/>
            <a:ext cx="727968" cy="239697"/>
          </a:xfrm>
          <a:prstGeom prst="rect">
            <a:avLst/>
          </a:prstGeom>
          <a:solidFill>
            <a:schemeClr val="bg1"/>
          </a:solidFill>
        </p:spPr>
        <p:txBody>
          <a:bodyPr wrap="square" rtlCol="0">
            <a:spAutoFit/>
          </a:bodyPr>
          <a:lstStyle/>
          <a:p>
            <a:endParaRPr lang="nl-BE" dirty="0"/>
          </a:p>
        </p:txBody>
      </p:sp>
      <p:sp>
        <p:nvSpPr>
          <p:cNvPr id="23" name="Tekstvak 22">
            <a:extLst>
              <a:ext uri="{FF2B5EF4-FFF2-40B4-BE49-F238E27FC236}">
                <a16:creationId xmlns:a16="http://schemas.microsoft.com/office/drawing/2014/main" id="{7FD24A81-AE37-4119-BCFA-FB710CC983D3}"/>
              </a:ext>
            </a:extLst>
          </p:cNvPr>
          <p:cNvSpPr txBox="1"/>
          <p:nvPr/>
        </p:nvSpPr>
        <p:spPr>
          <a:xfrm>
            <a:off x="7991100" y="948303"/>
            <a:ext cx="727968" cy="239697"/>
          </a:xfrm>
          <a:prstGeom prst="rect">
            <a:avLst/>
          </a:prstGeom>
          <a:solidFill>
            <a:schemeClr val="bg1"/>
          </a:solidFill>
        </p:spPr>
        <p:txBody>
          <a:bodyPr wrap="square" rtlCol="0">
            <a:spAutoFit/>
          </a:bodyPr>
          <a:lstStyle/>
          <a:p>
            <a:endParaRPr lang="nl-BE" dirty="0"/>
          </a:p>
        </p:txBody>
      </p:sp>
      <p:sp>
        <p:nvSpPr>
          <p:cNvPr id="24" name="Tekstvak 23">
            <a:extLst>
              <a:ext uri="{FF2B5EF4-FFF2-40B4-BE49-F238E27FC236}">
                <a16:creationId xmlns:a16="http://schemas.microsoft.com/office/drawing/2014/main" id="{FD178EAC-8176-4E05-B966-A63D6A3017EB}"/>
              </a:ext>
            </a:extLst>
          </p:cNvPr>
          <p:cNvSpPr txBox="1"/>
          <p:nvPr/>
        </p:nvSpPr>
        <p:spPr>
          <a:xfrm>
            <a:off x="7964467" y="1278623"/>
            <a:ext cx="727968" cy="239697"/>
          </a:xfrm>
          <a:prstGeom prst="rect">
            <a:avLst/>
          </a:prstGeom>
          <a:solidFill>
            <a:schemeClr val="bg1"/>
          </a:solidFill>
        </p:spPr>
        <p:txBody>
          <a:bodyPr wrap="square" rtlCol="0">
            <a:spAutoFit/>
          </a:bodyPr>
          <a:lstStyle/>
          <a:p>
            <a:endParaRPr lang="nl-BE" dirty="0"/>
          </a:p>
        </p:txBody>
      </p:sp>
      <p:sp>
        <p:nvSpPr>
          <p:cNvPr id="25" name="Tekstvak 24">
            <a:extLst>
              <a:ext uri="{FF2B5EF4-FFF2-40B4-BE49-F238E27FC236}">
                <a16:creationId xmlns:a16="http://schemas.microsoft.com/office/drawing/2014/main" id="{EB25F578-9A44-40B3-A746-DB633105058A}"/>
              </a:ext>
            </a:extLst>
          </p:cNvPr>
          <p:cNvSpPr txBox="1"/>
          <p:nvPr/>
        </p:nvSpPr>
        <p:spPr>
          <a:xfrm>
            <a:off x="7964467" y="1593637"/>
            <a:ext cx="727968" cy="239697"/>
          </a:xfrm>
          <a:prstGeom prst="rect">
            <a:avLst/>
          </a:prstGeom>
          <a:solidFill>
            <a:schemeClr val="bg1"/>
          </a:solidFill>
        </p:spPr>
        <p:txBody>
          <a:bodyPr wrap="square" rtlCol="0">
            <a:spAutoFit/>
          </a:bodyPr>
          <a:lstStyle/>
          <a:p>
            <a:endParaRPr lang="nl-BE" dirty="0"/>
          </a:p>
        </p:txBody>
      </p:sp>
      <p:sp>
        <p:nvSpPr>
          <p:cNvPr id="26" name="Tekstvak 25">
            <a:extLst>
              <a:ext uri="{FF2B5EF4-FFF2-40B4-BE49-F238E27FC236}">
                <a16:creationId xmlns:a16="http://schemas.microsoft.com/office/drawing/2014/main" id="{46EF0A1D-6208-495C-9CDA-681CD3DB46B2}"/>
              </a:ext>
            </a:extLst>
          </p:cNvPr>
          <p:cNvSpPr txBox="1"/>
          <p:nvPr/>
        </p:nvSpPr>
        <p:spPr>
          <a:xfrm>
            <a:off x="7964467" y="1951300"/>
            <a:ext cx="727968" cy="239697"/>
          </a:xfrm>
          <a:prstGeom prst="rect">
            <a:avLst/>
          </a:prstGeom>
          <a:solidFill>
            <a:schemeClr val="bg1"/>
          </a:solidFill>
        </p:spPr>
        <p:txBody>
          <a:bodyPr wrap="square" rtlCol="0">
            <a:spAutoFit/>
          </a:bodyPr>
          <a:lstStyle/>
          <a:p>
            <a:endParaRPr lang="nl-BE" dirty="0"/>
          </a:p>
        </p:txBody>
      </p:sp>
      <p:sp>
        <p:nvSpPr>
          <p:cNvPr id="27" name="Tekstvak 26">
            <a:extLst>
              <a:ext uri="{FF2B5EF4-FFF2-40B4-BE49-F238E27FC236}">
                <a16:creationId xmlns:a16="http://schemas.microsoft.com/office/drawing/2014/main" id="{38CA1645-549B-4198-85FB-69A7646362E1}"/>
              </a:ext>
            </a:extLst>
          </p:cNvPr>
          <p:cNvSpPr txBox="1"/>
          <p:nvPr/>
        </p:nvSpPr>
        <p:spPr>
          <a:xfrm>
            <a:off x="7964467" y="2259783"/>
            <a:ext cx="727968" cy="239697"/>
          </a:xfrm>
          <a:prstGeom prst="rect">
            <a:avLst/>
          </a:prstGeom>
          <a:solidFill>
            <a:schemeClr val="bg1"/>
          </a:solidFill>
        </p:spPr>
        <p:txBody>
          <a:bodyPr wrap="square" rtlCol="0">
            <a:spAutoFit/>
          </a:bodyPr>
          <a:lstStyle/>
          <a:p>
            <a:endParaRPr lang="nl-BE" dirty="0"/>
          </a:p>
        </p:txBody>
      </p:sp>
      <p:sp>
        <p:nvSpPr>
          <p:cNvPr id="28" name="Tekstvak 27">
            <a:extLst>
              <a:ext uri="{FF2B5EF4-FFF2-40B4-BE49-F238E27FC236}">
                <a16:creationId xmlns:a16="http://schemas.microsoft.com/office/drawing/2014/main" id="{C2122E73-32E8-4133-81B9-BE9E464A1EE2}"/>
              </a:ext>
            </a:extLst>
          </p:cNvPr>
          <p:cNvSpPr txBox="1"/>
          <p:nvPr/>
        </p:nvSpPr>
        <p:spPr>
          <a:xfrm>
            <a:off x="7964467" y="2611506"/>
            <a:ext cx="727968" cy="239697"/>
          </a:xfrm>
          <a:prstGeom prst="rect">
            <a:avLst/>
          </a:prstGeom>
          <a:solidFill>
            <a:schemeClr val="bg1"/>
          </a:solidFill>
        </p:spPr>
        <p:txBody>
          <a:bodyPr wrap="square" rtlCol="0">
            <a:spAutoFit/>
          </a:bodyPr>
          <a:lstStyle/>
          <a:p>
            <a:endParaRPr lang="nl-BE" dirty="0"/>
          </a:p>
        </p:txBody>
      </p:sp>
      <p:sp>
        <p:nvSpPr>
          <p:cNvPr id="11" name="Tekstvak 10">
            <a:extLst>
              <a:ext uri="{FF2B5EF4-FFF2-40B4-BE49-F238E27FC236}">
                <a16:creationId xmlns:a16="http://schemas.microsoft.com/office/drawing/2014/main" id="{B0C91F76-085A-4A1E-A2AF-2E93448CDC77}"/>
              </a:ext>
            </a:extLst>
          </p:cNvPr>
          <p:cNvSpPr txBox="1"/>
          <p:nvPr/>
        </p:nvSpPr>
        <p:spPr>
          <a:xfrm>
            <a:off x="8229603" y="948303"/>
            <a:ext cx="230818" cy="369332"/>
          </a:xfrm>
          <a:prstGeom prst="rect">
            <a:avLst/>
          </a:prstGeom>
          <a:solidFill>
            <a:schemeClr val="bg1"/>
          </a:solidFill>
        </p:spPr>
        <p:txBody>
          <a:bodyPr wrap="square" rtlCol="0">
            <a:spAutoFit/>
          </a:bodyPr>
          <a:lstStyle/>
          <a:p>
            <a:r>
              <a:rPr lang="nl-NL" dirty="0"/>
              <a:t>6</a:t>
            </a:r>
            <a:endParaRPr lang="nl-BE" dirty="0"/>
          </a:p>
        </p:txBody>
      </p:sp>
      <p:sp>
        <p:nvSpPr>
          <p:cNvPr id="9" name="Tekstvak 8">
            <a:extLst>
              <a:ext uri="{FF2B5EF4-FFF2-40B4-BE49-F238E27FC236}">
                <a16:creationId xmlns:a16="http://schemas.microsoft.com/office/drawing/2014/main" id="{32180F58-F60C-4C65-9C32-9F4E26341BCE}"/>
              </a:ext>
            </a:extLst>
          </p:cNvPr>
          <p:cNvSpPr txBox="1"/>
          <p:nvPr/>
        </p:nvSpPr>
        <p:spPr>
          <a:xfrm>
            <a:off x="8557581" y="249824"/>
            <a:ext cx="108000" cy="216000"/>
          </a:xfrm>
          <a:prstGeom prst="rect">
            <a:avLst/>
          </a:prstGeom>
          <a:solidFill>
            <a:schemeClr val="bg1"/>
          </a:solidFill>
        </p:spPr>
        <p:txBody>
          <a:bodyPr wrap="square" rtlCol="0">
            <a:spAutoFit/>
          </a:bodyPr>
          <a:lstStyle/>
          <a:p>
            <a:r>
              <a:rPr lang="nl-NL" sz="1400" dirty="0"/>
              <a:t>3</a:t>
            </a:r>
            <a:endParaRPr lang="nl-BE" sz="1400" dirty="0"/>
          </a:p>
        </p:txBody>
      </p:sp>
      <p:sp>
        <p:nvSpPr>
          <p:cNvPr id="10" name="Tekstvak 9">
            <a:extLst>
              <a:ext uri="{FF2B5EF4-FFF2-40B4-BE49-F238E27FC236}">
                <a16:creationId xmlns:a16="http://schemas.microsoft.com/office/drawing/2014/main" id="{D95CEA83-939E-444C-8DF6-1A108E59B35D}"/>
              </a:ext>
            </a:extLst>
          </p:cNvPr>
          <p:cNvSpPr txBox="1"/>
          <p:nvPr/>
        </p:nvSpPr>
        <p:spPr>
          <a:xfrm>
            <a:off x="8229603" y="606378"/>
            <a:ext cx="230818" cy="252000"/>
          </a:xfrm>
          <a:prstGeom prst="rect">
            <a:avLst/>
          </a:prstGeom>
          <a:solidFill>
            <a:schemeClr val="bg1"/>
          </a:solidFill>
        </p:spPr>
        <p:txBody>
          <a:bodyPr wrap="square" rtlCol="0">
            <a:spAutoFit/>
          </a:bodyPr>
          <a:lstStyle/>
          <a:p>
            <a:r>
              <a:rPr lang="nl-NL" dirty="0"/>
              <a:t>7</a:t>
            </a:r>
            <a:endParaRPr lang="nl-BE" dirty="0"/>
          </a:p>
        </p:txBody>
      </p:sp>
      <p:sp>
        <p:nvSpPr>
          <p:cNvPr id="12" name="Tekstvak 11">
            <a:extLst>
              <a:ext uri="{FF2B5EF4-FFF2-40B4-BE49-F238E27FC236}">
                <a16:creationId xmlns:a16="http://schemas.microsoft.com/office/drawing/2014/main" id="{D8868BFB-3874-450B-A6F7-CEE23448C401}"/>
              </a:ext>
            </a:extLst>
          </p:cNvPr>
          <p:cNvSpPr txBox="1"/>
          <p:nvPr/>
        </p:nvSpPr>
        <p:spPr>
          <a:xfrm>
            <a:off x="8229603" y="1272472"/>
            <a:ext cx="230818" cy="369332"/>
          </a:xfrm>
          <a:prstGeom prst="rect">
            <a:avLst/>
          </a:prstGeom>
          <a:solidFill>
            <a:schemeClr val="bg1"/>
          </a:solidFill>
        </p:spPr>
        <p:txBody>
          <a:bodyPr wrap="square" rtlCol="0">
            <a:spAutoFit/>
          </a:bodyPr>
          <a:lstStyle/>
          <a:p>
            <a:r>
              <a:rPr lang="nl-NL" dirty="0"/>
              <a:t>5</a:t>
            </a:r>
            <a:endParaRPr lang="nl-BE" dirty="0"/>
          </a:p>
        </p:txBody>
      </p:sp>
      <p:sp>
        <p:nvSpPr>
          <p:cNvPr id="13" name="Tekstvak 12">
            <a:extLst>
              <a:ext uri="{FF2B5EF4-FFF2-40B4-BE49-F238E27FC236}">
                <a16:creationId xmlns:a16="http://schemas.microsoft.com/office/drawing/2014/main" id="{EDF47254-8F96-4EFB-92BD-BB72B94E71E0}"/>
              </a:ext>
            </a:extLst>
          </p:cNvPr>
          <p:cNvSpPr txBox="1"/>
          <p:nvPr/>
        </p:nvSpPr>
        <p:spPr>
          <a:xfrm>
            <a:off x="8229603" y="1587486"/>
            <a:ext cx="230818" cy="252000"/>
          </a:xfrm>
          <a:prstGeom prst="rect">
            <a:avLst/>
          </a:prstGeom>
          <a:solidFill>
            <a:schemeClr val="bg1"/>
          </a:solidFill>
        </p:spPr>
        <p:txBody>
          <a:bodyPr wrap="square" rtlCol="0">
            <a:spAutoFit/>
          </a:bodyPr>
          <a:lstStyle/>
          <a:p>
            <a:r>
              <a:rPr lang="nl-NL" dirty="0"/>
              <a:t>1</a:t>
            </a:r>
            <a:endParaRPr lang="nl-BE" dirty="0"/>
          </a:p>
        </p:txBody>
      </p:sp>
      <p:sp>
        <p:nvSpPr>
          <p:cNvPr id="14" name="Tekstvak 13">
            <a:extLst>
              <a:ext uri="{FF2B5EF4-FFF2-40B4-BE49-F238E27FC236}">
                <a16:creationId xmlns:a16="http://schemas.microsoft.com/office/drawing/2014/main" id="{1B53C656-BD47-41B8-9982-F8F1DFACB652}"/>
              </a:ext>
            </a:extLst>
          </p:cNvPr>
          <p:cNvSpPr txBox="1"/>
          <p:nvPr/>
        </p:nvSpPr>
        <p:spPr>
          <a:xfrm>
            <a:off x="8229602" y="1902617"/>
            <a:ext cx="256957" cy="369332"/>
          </a:xfrm>
          <a:prstGeom prst="rect">
            <a:avLst/>
          </a:prstGeom>
          <a:solidFill>
            <a:schemeClr val="bg1"/>
          </a:solidFill>
        </p:spPr>
        <p:txBody>
          <a:bodyPr wrap="square" rtlCol="0">
            <a:spAutoFit/>
          </a:bodyPr>
          <a:lstStyle/>
          <a:p>
            <a:r>
              <a:rPr lang="nl-NL" dirty="0"/>
              <a:t>2</a:t>
            </a:r>
            <a:endParaRPr lang="nl-BE" dirty="0"/>
          </a:p>
        </p:txBody>
      </p:sp>
      <p:sp>
        <p:nvSpPr>
          <p:cNvPr id="15" name="Tekstvak 14">
            <a:extLst>
              <a:ext uri="{FF2B5EF4-FFF2-40B4-BE49-F238E27FC236}">
                <a16:creationId xmlns:a16="http://schemas.microsoft.com/office/drawing/2014/main" id="{19A5A187-43D1-47B5-B526-55C2A76406BD}"/>
              </a:ext>
            </a:extLst>
          </p:cNvPr>
          <p:cNvSpPr txBox="1"/>
          <p:nvPr/>
        </p:nvSpPr>
        <p:spPr>
          <a:xfrm>
            <a:off x="8255742" y="2253632"/>
            <a:ext cx="230818" cy="369332"/>
          </a:xfrm>
          <a:prstGeom prst="rect">
            <a:avLst/>
          </a:prstGeom>
          <a:solidFill>
            <a:schemeClr val="bg1"/>
          </a:solidFill>
        </p:spPr>
        <p:txBody>
          <a:bodyPr wrap="square" rtlCol="0">
            <a:spAutoFit/>
          </a:bodyPr>
          <a:lstStyle/>
          <a:p>
            <a:r>
              <a:rPr lang="nl-NL" dirty="0"/>
              <a:t>3</a:t>
            </a:r>
            <a:endParaRPr lang="nl-BE" dirty="0"/>
          </a:p>
        </p:txBody>
      </p:sp>
      <p:sp>
        <p:nvSpPr>
          <p:cNvPr id="16" name="Tekstvak 15">
            <a:extLst>
              <a:ext uri="{FF2B5EF4-FFF2-40B4-BE49-F238E27FC236}">
                <a16:creationId xmlns:a16="http://schemas.microsoft.com/office/drawing/2014/main" id="{10815F2D-BF84-45F9-8C2A-4146192A04A3}"/>
              </a:ext>
            </a:extLst>
          </p:cNvPr>
          <p:cNvSpPr txBox="1"/>
          <p:nvPr/>
        </p:nvSpPr>
        <p:spPr>
          <a:xfrm>
            <a:off x="8255742" y="2604646"/>
            <a:ext cx="230818" cy="369332"/>
          </a:xfrm>
          <a:prstGeom prst="rect">
            <a:avLst/>
          </a:prstGeom>
          <a:solidFill>
            <a:schemeClr val="bg1"/>
          </a:solidFill>
        </p:spPr>
        <p:txBody>
          <a:bodyPr wrap="square" rtlCol="0">
            <a:spAutoFit/>
          </a:bodyPr>
          <a:lstStyle/>
          <a:p>
            <a:r>
              <a:rPr lang="nl-NL" dirty="0"/>
              <a:t>4</a:t>
            </a:r>
            <a:endParaRPr lang="nl-BE" dirty="0"/>
          </a:p>
        </p:txBody>
      </p:sp>
    </p:spTree>
    <p:extLst>
      <p:ext uri="{BB962C8B-B14F-4D97-AF65-F5344CB8AC3E}">
        <p14:creationId xmlns:p14="http://schemas.microsoft.com/office/powerpoint/2010/main" val="32970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8" grpId="0"/>
      <p:bldP spid="19" grpId="0"/>
      <p:bldP spid="20" grpId="0"/>
      <p:bldP spid="21" grpId="0"/>
      <p:bldP spid="11" grpId="0" animBg="1"/>
      <p:bldP spid="10" grpId="0" animBg="1"/>
      <p:bldP spid="12" grpId="0" animBg="1"/>
      <p:bldP spid="13" grpId="0" animBg="1"/>
      <p:bldP spid="14" grpId="0" animBg="1"/>
      <p:bldP spid="15"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1A8D9D4-8FAC-42AB-91E7-CA3A21C5E206}"/>
              </a:ext>
            </a:extLst>
          </p:cNvPr>
          <p:cNvPicPr>
            <a:picLocks noChangeAspect="1"/>
          </p:cNvPicPr>
          <p:nvPr/>
        </p:nvPicPr>
        <p:blipFill rotWithShape="1">
          <a:blip r:embed="rId2"/>
          <a:srcRect b="35793"/>
          <a:stretch/>
        </p:blipFill>
        <p:spPr>
          <a:xfrm>
            <a:off x="39272" y="0"/>
            <a:ext cx="8160741" cy="4403324"/>
          </a:xfrm>
          <a:prstGeom prst="rect">
            <a:avLst/>
          </a:prstGeom>
        </p:spPr>
      </p:pic>
      <p:sp>
        <p:nvSpPr>
          <p:cNvPr id="6" name="Tekstvak 5">
            <a:extLst>
              <a:ext uri="{FF2B5EF4-FFF2-40B4-BE49-F238E27FC236}">
                <a16:creationId xmlns:a16="http://schemas.microsoft.com/office/drawing/2014/main" id="{4873466F-33E4-4871-B955-896BD098B21A}"/>
              </a:ext>
            </a:extLst>
          </p:cNvPr>
          <p:cNvSpPr txBox="1"/>
          <p:nvPr/>
        </p:nvSpPr>
        <p:spPr>
          <a:xfrm>
            <a:off x="5548544" y="319596"/>
            <a:ext cx="2523814" cy="3675355"/>
          </a:xfrm>
          <a:prstGeom prst="rect">
            <a:avLst/>
          </a:prstGeom>
          <a:solidFill>
            <a:schemeClr val="bg1"/>
          </a:solidFill>
        </p:spPr>
        <p:txBody>
          <a:bodyPr wrap="square" rtlCol="0">
            <a:spAutoFit/>
          </a:bodyPr>
          <a:lstStyle/>
          <a:p>
            <a:endParaRPr lang="nl-BE" dirty="0"/>
          </a:p>
        </p:txBody>
      </p:sp>
      <p:sp>
        <p:nvSpPr>
          <p:cNvPr id="3" name="Tekstvak 2">
            <a:extLst>
              <a:ext uri="{FF2B5EF4-FFF2-40B4-BE49-F238E27FC236}">
                <a16:creationId xmlns:a16="http://schemas.microsoft.com/office/drawing/2014/main" id="{832CBE7A-BEE1-47A5-AABC-DEFBA0C2104A}"/>
              </a:ext>
            </a:extLst>
          </p:cNvPr>
          <p:cNvSpPr txBox="1"/>
          <p:nvPr/>
        </p:nvSpPr>
        <p:spPr>
          <a:xfrm>
            <a:off x="7255612" y="257452"/>
            <a:ext cx="719091" cy="369332"/>
          </a:xfrm>
          <a:prstGeom prst="rect">
            <a:avLst/>
          </a:prstGeom>
          <a:noFill/>
        </p:spPr>
        <p:txBody>
          <a:bodyPr wrap="square" rtlCol="0">
            <a:spAutoFit/>
          </a:bodyPr>
          <a:lstStyle/>
          <a:p>
            <a:r>
              <a:rPr lang="nl-NL" dirty="0"/>
              <a:t>a)</a:t>
            </a:r>
            <a:endParaRPr lang="nl-BE" dirty="0"/>
          </a:p>
        </p:txBody>
      </p:sp>
      <p:sp>
        <p:nvSpPr>
          <p:cNvPr id="4" name="Tekstvak 3">
            <a:extLst>
              <a:ext uri="{FF2B5EF4-FFF2-40B4-BE49-F238E27FC236}">
                <a16:creationId xmlns:a16="http://schemas.microsoft.com/office/drawing/2014/main" id="{06F5FBE9-09FB-4284-BC54-C81EF5952D37}"/>
              </a:ext>
            </a:extLst>
          </p:cNvPr>
          <p:cNvSpPr txBox="1"/>
          <p:nvPr/>
        </p:nvSpPr>
        <p:spPr>
          <a:xfrm>
            <a:off x="7615157" y="257452"/>
            <a:ext cx="4467352" cy="1200329"/>
          </a:xfrm>
          <a:prstGeom prst="rect">
            <a:avLst/>
          </a:prstGeom>
          <a:noFill/>
        </p:spPr>
        <p:txBody>
          <a:bodyPr wrap="square" rtlCol="0">
            <a:spAutoFit/>
          </a:bodyPr>
          <a:lstStyle/>
          <a:p>
            <a:r>
              <a:rPr lang="nl-NL" dirty="0"/>
              <a:t>De rode grafiek is steiler op het begin, er worden dus veel kleine fooien gegeven.</a:t>
            </a:r>
          </a:p>
          <a:p>
            <a:r>
              <a:rPr lang="nl-BE" dirty="0"/>
              <a:t>De blauwe grafiek is steiler op het einde dus er worden meer grote fooien gegeven.</a:t>
            </a:r>
          </a:p>
        </p:txBody>
      </p:sp>
      <p:pic>
        <p:nvPicPr>
          <p:cNvPr id="2" name="Afbeelding 1">
            <a:extLst>
              <a:ext uri="{FF2B5EF4-FFF2-40B4-BE49-F238E27FC236}">
                <a16:creationId xmlns:a16="http://schemas.microsoft.com/office/drawing/2014/main" id="{ECBE367C-3368-429C-81D0-CC17E8167A23}"/>
              </a:ext>
            </a:extLst>
          </p:cNvPr>
          <p:cNvPicPr>
            <a:picLocks noChangeAspect="1"/>
          </p:cNvPicPr>
          <p:nvPr/>
        </p:nvPicPr>
        <p:blipFill rotWithShape="1">
          <a:blip r:embed="rId2"/>
          <a:srcRect l="66354" t="6732" b="42265"/>
          <a:stretch/>
        </p:blipFill>
        <p:spPr>
          <a:xfrm>
            <a:off x="4547923" y="257452"/>
            <a:ext cx="2745761" cy="3497802"/>
          </a:xfrm>
          <a:prstGeom prst="rect">
            <a:avLst/>
          </a:prstGeom>
        </p:spPr>
      </p:pic>
      <p:sp>
        <p:nvSpPr>
          <p:cNvPr id="7" name="Tekstvak 6">
            <a:extLst>
              <a:ext uri="{FF2B5EF4-FFF2-40B4-BE49-F238E27FC236}">
                <a16:creationId xmlns:a16="http://schemas.microsoft.com/office/drawing/2014/main" id="{982EB8F8-CA8F-4819-AB37-FC489D1501CD}"/>
              </a:ext>
            </a:extLst>
          </p:cNvPr>
          <p:cNvSpPr txBox="1"/>
          <p:nvPr/>
        </p:nvSpPr>
        <p:spPr>
          <a:xfrm>
            <a:off x="7621081" y="1491954"/>
            <a:ext cx="4537571" cy="1200329"/>
          </a:xfrm>
          <a:prstGeom prst="rect">
            <a:avLst/>
          </a:prstGeom>
          <a:noFill/>
        </p:spPr>
        <p:txBody>
          <a:bodyPr wrap="square" rtlCol="0">
            <a:spAutoFit/>
          </a:bodyPr>
          <a:lstStyle/>
          <a:p>
            <a:r>
              <a:rPr lang="nl-NL" b="1" dirty="0"/>
              <a:t>Omdat er evenveel rekeningen zijn onderzocht kunnen we stellen dat in restaurant B er een groter bedrag aan fooien is uitgegeven.</a:t>
            </a:r>
            <a:endParaRPr lang="nl-BE" b="1" dirty="0"/>
          </a:p>
        </p:txBody>
      </p:sp>
      <p:sp>
        <p:nvSpPr>
          <p:cNvPr id="8" name="Tekstvak 7">
            <a:extLst>
              <a:ext uri="{FF2B5EF4-FFF2-40B4-BE49-F238E27FC236}">
                <a16:creationId xmlns:a16="http://schemas.microsoft.com/office/drawing/2014/main" id="{9D514691-A891-462F-8D19-AB2E30FB4300}"/>
              </a:ext>
            </a:extLst>
          </p:cNvPr>
          <p:cNvSpPr txBox="1"/>
          <p:nvPr/>
        </p:nvSpPr>
        <p:spPr>
          <a:xfrm>
            <a:off x="7303040" y="3699790"/>
            <a:ext cx="719091" cy="369332"/>
          </a:xfrm>
          <a:prstGeom prst="rect">
            <a:avLst/>
          </a:prstGeom>
          <a:noFill/>
        </p:spPr>
        <p:txBody>
          <a:bodyPr wrap="square" rtlCol="0">
            <a:spAutoFit/>
          </a:bodyPr>
          <a:lstStyle/>
          <a:p>
            <a:r>
              <a:rPr lang="nl-NL" dirty="0"/>
              <a:t>b)</a:t>
            </a:r>
            <a:endParaRPr lang="nl-BE" dirty="0"/>
          </a:p>
        </p:txBody>
      </p:sp>
      <p:cxnSp>
        <p:nvCxnSpPr>
          <p:cNvPr id="10" name="Rechte verbindingslijn 9">
            <a:extLst>
              <a:ext uri="{FF2B5EF4-FFF2-40B4-BE49-F238E27FC236}">
                <a16:creationId xmlns:a16="http://schemas.microsoft.com/office/drawing/2014/main" id="{006B696A-6161-4072-BFA5-36F416FDF67A}"/>
              </a:ext>
            </a:extLst>
          </p:cNvPr>
          <p:cNvCxnSpPr/>
          <p:nvPr/>
        </p:nvCxnSpPr>
        <p:spPr>
          <a:xfrm flipV="1">
            <a:off x="5983550" y="442118"/>
            <a:ext cx="0" cy="2709455"/>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11" name="Rechte verbindingslijn 10">
            <a:extLst>
              <a:ext uri="{FF2B5EF4-FFF2-40B4-BE49-F238E27FC236}">
                <a16:creationId xmlns:a16="http://schemas.microsoft.com/office/drawing/2014/main" id="{FE4BC3BF-03D0-4DB3-9EE1-0067F09917FE}"/>
              </a:ext>
            </a:extLst>
          </p:cNvPr>
          <p:cNvCxnSpPr/>
          <p:nvPr/>
        </p:nvCxnSpPr>
        <p:spPr>
          <a:xfrm flipV="1">
            <a:off x="5709822" y="442117"/>
            <a:ext cx="0" cy="2709455"/>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12" name="Rechteraccolade 11">
            <a:extLst>
              <a:ext uri="{FF2B5EF4-FFF2-40B4-BE49-F238E27FC236}">
                <a16:creationId xmlns:a16="http://schemas.microsoft.com/office/drawing/2014/main" id="{294DD121-47A6-446F-ADB9-55A5CA6B424F}"/>
              </a:ext>
            </a:extLst>
          </p:cNvPr>
          <p:cNvSpPr/>
          <p:nvPr/>
        </p:nvSpPr>
        <p:spPr>
          <a:xfrm>
            <a:off x="6096000" y="701336"/>
            <a:ext cx="161273" cy="284085"/>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nl-BE"/>
          </a:p>
        </p:txBody>
      </p:sp>
      <p:sp>
        <p:nvSpPr>
          <p:cNvPr id="13" name="Rechteraccolade 12">
            <a:extLst>
              <a:ext uri="{FF2B5EF4-FFF2-40B4-BE49-F238E27FC236}">
                <a16:creationId xmlns:a16="http://schemas.microsoft.com/office/drawing/2014/main" id="{A59C316C-2ED1-4E47-84D7-D952CCED95F0}"/>
              </a:ext>
            </a:extLst>
          </p:cNvPr>
          <p:cNvSpPr/>
          <p:nvPr/>
        </p:nvSpPr>
        <p:spPr>
          <a:xfrm>
            <a:off x="6151882" y="2153574"/>
            <a:ext cx="105392" cy="477370"/>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nl-BE"/>
          </a:p>
        </p:txBody>
      </p:sp>
      <p:sp>
        <p:nvSpPr>
          <p:cNvPr id="14" name="Tekstvak 13">
            <a:extLst>
              <a:ext uri="{FF2B5EF4-FFF2-40B4-BE49-F238E27FC236}">
                <a16:creationId xmlns:a16="http://schemas.microsoft.com/office/drawing/2014/main" id="{71EDA963-1BA0-4B39-8799-250892901A28}"/>
              </a:ext>
            </a:extLst>
          </p:cNvPr>
          <p:cNvSpPr txBox="1"/>
          <p:nvPr/>
        </p:nvSpPr>
        <p:spPr>
          <a:xfrm>
            <a:off x="7590283" y="3688646"/>
            <a:ext cx="4537571" cy="1200329"/>
          </a:xfrm>
          <a:prstGeom prst="rect">
            <a:avLst/>
          </a:prstGeom>
          <a:noFill/>
        </p:spPr>
        <p:txBody>
          <a:bodyPr wrap="square" rtlCol="0">
            <a:spAutoFit/>
          </a:bodyPr>
          <a:lstStyle/>
          <a:p>
            <a:r>
              <a:rPr lang="nl-NL" dirty="0"/>
              <a:t>We zien tussen 6 en 8 euro dat de grafiek het meest stijgt bij de blauwe grafiek.</a:t>
            </a:r>
          </a:p>
          <a:p>
            <a:r>
              <a:rPr lang="nl-NL" b="1" dirty="0"/>
              <a:t>In restaurant B werden er dus meer fooien gegeven tussen 6 en 8 euro.</a:t>
            </a:r>
            <a:endParaRPr lang="nl-BE" b="1" dirty="0"/>
          </a:p>
        </p:txBody>
      </p:sp>
    </p:spTree>
    <p:extLst>
      <p:ext uri="{BB962C8B-B14F-4D97-AF65-F5344CB8AC3E}">
        <p14:creationId xmlns:p14="http://schemas.microsoft.com/office/powerpoint/2010/main" val="258626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2" grpId="0" animBg="1"/>
      <p:bldP spid="13" grpId="0" animBg="1"/>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1252F2D-1397-45ED-9340-35F17ADD67B5}"/>
              </a:ext>
            </a:extLst>
          </p:cNvPr>
          <p:cNvPicPr>
            <a:picLocks noChangeAspect="1"/>
          </p:cNvPicPr>
          <p:nvPr/>
        </p:nvPicPr>
        <p:blipFill rotWithShape="1">
          <a:blip r:embed="rId2"/>
          <a:srcRect r="46700" b="50000"/>
          <a:stretch/>
        </p:blipFill>
        <p:spPr>
          <a:xfrm>
            <a:off x="133562" y="0"/>
            <a:ext cx="4349661" cy="3429000"/>
          </a:xfrm>
          <a:prstGeom prst="rect">
            <a:avLst/>
          </a:prstGeom>
        </p:spPr>
      </p:pic>
      <p:pic>
        <p:nvPicPr>
          <p:cNvPr id="3" name="Afbeelding 2">
            <a:extLst>
              <a:ext uri="{FF2B5EF4-FFF2-40B4-BE49-F238E27FC236}">
                <a16:creationId xmlns:a16="http://schemas.microsoft.com/office/drawing/2014/main" id="{C6C316A2-462C-4430-BFE7-4855EDAE55D5}"/>
              </a:ext>
            </a:extLst>
          </p:cNvPr>
          <p:cNvPicPr>
            <a:picLocks noChangeAspect="1"/>
          </p:cNvPicPr>
          <p:nvPr/>
        </p:nvPicPr>
        <p:blipFill rotWithShape="1">
          <a:blip r:embed="rId2"/>
          <a:srcRect t="65890" b="23452"/>
          <a:stretch/>
        </p:blipFill>
        <p:spPr>
          <a:xfrm>
            <a:off x="133562" y="3595456"/>
            <a:ext cx="8160741" cy="730928"/>
          </a:xfrm>
          <a:prstGeom prst="rect">
            <a:avLst/>
          </a:prstGeom>
        </p:spPr>
      </p:pic>
      <p:pic>
        <p:nvPicPr>
          <p:cNvPr id="4" name="Afbeelding 3">
            <a:extLst>
              <a:ext uri="{FF2B5EF4-FFF2-40B4-BE49-F238E27FC236}">
                <a16:creationId xmlns:a16="http://schemas.microsoft.com/office/drawing/2014/main" id="{BEC93476-BDE2-4EA9-8BC0-836514DA6DC2}"/>
              </a:ext>
            </a:extLst>
          </p:cNvPr>
          <p:cNvPicPr>
            <a:picLocks noChangeAspect="1"/>
          </p:cNvPicPr>
          <p:nvPr/>
        </p:nvPicPr>
        <p:blipFill rotWithShape="1">
          <a:blip r:embed="rId2"/>
          <a:srcRect l="67007" t="5437" b="45631"/>
          <a:stretch/>
        </p:blipFill>
        <p:spPr>
          <a:xfrm>
            <a:off x="5602018" y="0"/>
            <a:ext cx="2692493" cy="3355759"/>
          </a:xfrm>
          <a:prstGeom prst="rect">
            <a:avLst/>
          </a:prstGeom>
        </p:spPr>
      </p:pic>
      <p:cxnSp>
        <p:nvCxnSpPr>
          <p:cNvPr id="6" name="Rechte verbindingslijn 5">
            <a:extLst>
              <a:ext uri="{FF2B5EF4-FFF2-40B4-BE49-F238E27FC236}">
                <a16:creationId xmlns:a16="http://schemas.microsoft.com/office/drawing/2014/main" id="{BEEC2515-09E7-4C35-9075-9AD0730526D2}"/>
              </a:ext>
            </a:extLst>
          </p:cNvPr>
          <p:cNvCxnSpPr>
            <a:cxnSpLocks/>
          </p:cNvCxnSpPr>
          <p:nvPr/>
        </p:nvCxnSpPr>
        <p:spPr>
          <a:xfrm>
            <a:off x="550416" y="3817398"/>
            <a:ext cx="4314547"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7" name="Rechte verbindingslijn 6">
            <a:extLst>
              <a:ext uri="{FF2B5EF4-FFF2-40B4-BE49-F238E27FC236}">
                <a16:creationId xmlns:a16="http://schemas.microsoft.com/office/drawing/2014/main" id="{6F72F515-4243-4AA6-B3C7-33C07479B38F}"/>
              </a:ext>
            </a:extLst>
          </p:cNvPr>
          <p:cNvCxnSpPr>
            <a:cxnSpLocks/>
          </p:cNvCxnSpPr>
          <p:nvPr/>
        </p:nvCxnSpPr>
        <p:spPr>
          <a:xfrm>
            <a:off x="5903659" y="2300797"/>
            <a:ext cx="915880" cy="0"/>
          </a:xfrm>
          <a:prstGeom prst="line">
            <a:avLst/>
          </a:prstGeom>
        </p:spPr>
        <p:style>
          <a:lnRef idx="3">
            <a:schemeClr val="accent6"/>
          </a:lnRef>
          <a:fillRef idx="0">
            <a:schemeClr val="accent6"/>
          </a:fillRef>
          <a:effectRef idx="2">
            <a:schemeClr val="accent6"/>
          </a:effectRef>
          <a:fontRef idx="minor">
            <a:schemeClr val="tx1"/>
          </a:fontRef>
        </p:style>
      </p:cxnSp>
      <p:sp>
        <p:nvSpPr>
          <p:cNvPr id="9" name="Rechteraccolade 8">
            <a:extLst>
              <a:ext uri="{FF2B5EF4-FFF2-40B4-BE49-F238E27FC236}">
                <a16:creationId xmlns:a16="http://schemas.microsoft.com/office/drawing/2014/main" id="{B0EC901F-04E6-427D-820B-A33FF6A42850}"/>
              </a:ext>
            </a:extLst>
          </p:cNvPr>
          <p:cNvSpPr/>
          <p:nvPr/>
        </p:nvSpPr>
        <p:spPr>
          <a:xfrm>
            <a:off x="8079967" y="275208"/>
            <a:ext cx="435006" cy="2041864"/>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nl-BE"/>
          </a:p>
        </p:txBody>
      </p:sp>
      <p:sp>
        <p:nvSpPr>
          <p:cNvPr id="10" name="Tekstvak 9">
            <a:extLst>
              <a:ext uri="{FF2B5EF4-FFF2-40B4-BE49-F238E27FC236}">
                <a16:creationId xmlns:a16="http://schemas.microsoft.com/office/drawing/2014/main" id="{68C0FB31-94F1-4484-B4FD-5AFC89D66712}"/>
              </a:ext>
            </a:extLst>
          </p:cNvPr>
          <p:cNvSpPr txBox="1"/>
          <p:nvPr/>
        </p:nvSpPr>
        <p:spPr>
          <a:xfrm>
            <a:off x="8646858" y="1111474"/>
            <a:ext cx="3542191" cy="369332"/>
          </a:xfrm>
          <a:prstGeom prst="rect">
            <a:avLst/>
          </a:prstGeom>
          <a:noFill/>
        </p:spPr>
        <p:txBody>
          <a:bodyPr wrap="square" rtlCol="0">
            <a:spAutoFit/>
          </a:bodyPr>
          <a:lstStyle/>
          <a:p>
            <a:r>
              <a:rPr lang="nl-NL" dirty="0"/>
              <a:t>3 kwart van de hoogste fooien bij B</a:t>
            </a:r>
            <a:endParaRPr lang="nl-BE" dirty="0"/>
          </a:p>
        </p:txBody>
      </p:sp>
      <p:cxnSp>
        <p:nvCxnSpPr>
          <p:cNvPr id="12" name="Rechte verbindingslijn 11">
            <a:extLst>
              <a:ext uri="{FF2B5EF4-FFF2-40B4-BE49-F238E27FC236}">
                <a16:creationId xmlns:a16="http://schemas.microsoft.com/office/drawing/2014/main" id="{BAC2CF66-C34C-4719-9CAB-71ABB7CD20BE}"/>
              </a:ext>
            </a:extLst>
          </p:cNvPr>
          <p:cNvCxnSpPr>
            <a:cxnSpLocks/>
          </p:cNvCxnSpPr>
          <p:nvPr/>
        </p:nvCxnSpPr>
        <p:spPr>
          <a:xfrm>
            <a:off x="550416" y="4076330"/>
            <a:ext cx="294738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Rechte verbindingslijn 13">
            <a:extLst>
              <a:ext uri="{FF2B5EF4-FFF2-40B4-BE49-F238E27FC236}">
                <a16:creationId xmlns:a16="http://schemas.microsoft.com/office/drawing/2014/main" id="{CDCE1BA0-932B-420F-BA26-725AE63217A1}"/>
              </a:ext>
            </a:extLst>
          </p:cNvPr>
          <p:cNvCxnSpPr>
            <a:cxnSpLocks/>
          </p:cNvCxnSpPr>
          <p:nvPr/>
        </p:nvCxnSpPr>
        <p:spPr>
          <a:xfrm>
            <a:off x="5903659" y="970625"/>
            <a:ext cx="763480" cy="0"/>
          </a:xfrm>
          <a:prstGeom prst="line">
            <a:avLst/>
          </a:prstGeom>
        </p:spPr>
        <p:style>
          <a:lnRef idx="3">
            <a:schemeClr val="accent2"/>
          </a:lnRef>
          <a:fillRef idx="0">
            <a:schemeClr val="accent2"/>
          </a:fillRef>
          <a:effectRef idx="2">
            <a:schemeClr val="accent2"/>
          </a:effectRef>
          <a:fontRef idx="minor">
            <a:schemeClr val="tx1"/>
          </a:fontRef>
        </p:style>
      </p:cxnSp>
      <p:sp>
        <p:nvSpPr>
          <p:cNvPr id="17" name="Rechteraccolade 16">
            <a:extLst>
              <a:ext uri="{FF2B5EF4-FFF2-40B4-BE49-F238E27FC236}">
                <a16:creationId xmlns:a16="http://schemas.microsoft.com/office/drawing/2014/main" id="{1DD07DC3-7FC4-4D03-AB41-17F1E2A4842E}"/>
              </a:ext>
            </a:extLst>
          </p:cNvPr>
          <p:cNvSpPr/>
          <p:nvPr/>
        </p:nvSpPr>
        <p:spPr>
          <a:xfrm>
            <a:off x="8007665" y="970625"/>
            <a:ext cx="454041" cy="1985639"/>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nl-BE"/>
          </a:p>
        </p:txBody>
      </p:sp>
      <p:sp>
        <p:nvSpPr>
          <p:cNvPr id="18" name="Tekstvak 17">
            <a:extLst>
              <a:ext uri="{FF2B5EF4-FFF2-40B4-BE49-F238E27FC236}">
                <a16:creationId xmlns:a16="http://schemas.microsoft.com/office/drawing/2014/main" id="{353784D5-2F2D-49BE-B91F-71DC29E78D4A}"/>
              </a:ext>
            </a:extLst>
          </p:cNvPr>
          <p:cNvSpPr txBox="1"/>
          <p:nvPr/>
        </p:nvSpPr>
        <p:spPr>
          <a:xfrm>
            <a:off x="8674768" y="1778778"/>
            <a:ext cx="3542191" cy="369332"/>
          </a:xfrm>
          <a:prstGeom prst="rect">
            <a:avLst/>
          </a:prstGeom>
          <a:noFill/>
        </p:spPr>
        <p:txBody>
          <a:bodyPr wrap="square" rtlCol="0">
            <a:spAutoFit/>
          </a:bodyPr>
          <a:lstStyle/>
          <a:p>
            <a:r>
              <a:rPr lang="nl-NL" dirty="0"/>
              <a:t>75% van de laagste fooien bij A</a:t>
            </a:r>
            <a:endParaRPr lang="nl-BE" dirty="0"/>
          </a:p>
        </p:txBody>
      </p:sp>
      <p:cxnSp>
        <p:nvCxnSpPr>
          <p:cNvPr id="20" name="Rechte verbindingslijn 19">
            <a:extLst>
              <a:ext uri="{FF2B5EF4-FFF2-40B4-BE49-F238E27FC236}">
                <a16:creationId xmlns:a16="http://schemas.microsoft.com/office/drawing/2014/main" id="{37F06935-BBCF-478E-AC4D-D72F847AE86C}"/>
              </a:ext>
            </a:extLst>
          </p:cNvPr>
          <p:cNvCxnSpPr>
            <a:cxnSpLocks/>
          </p:cNvCxnSpPr>
          <p:nvPr/>
        </p:nvCxnSpPr>
        <p:spPr>
          <a:xfrm>
            <a:off x="6819539" y="2300797"/>
            <a:ext cx="0" cy="655467"/>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21" name="Rechte verbindingslijn 20">
            <a:extLst>
              <a:ext uri="{FF2B5EF4-FFF2-40B4-BE49-F238E27FC236}">
                <a16:creationId xmlns:a16="http://schemas.microsoft.com/office/drawing/2014/main" id="{82F08331-EF9F-4C65-BC18-6C30C867E454}"/>
              </a:ext>
            </a:extLst>
          </p:cNvPr>
          <p:cNvCxnSpPr>
            <a:cxnSpLocks/>
          </p:cNvCxnSpPr>
          <p:nvPr/>
        </p:nvCxnSpPr>
        <p:spPr>
          <a:xfrm>
            <a:off x="6667139" y="970625"/>
            <a:ext cx="0" cy="1985639"/>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24" name="Tekstvak 23">
            <a:extLst>
              <a:ext uri="{FF2B5EF4-FFF2-40B4-BE49-F238E27FC236}">
                <a16:creationId xmlns:a16="http://schemas.microsoft.com/office/drawing/2014/main" id="{3E6462E4-84BA-42FA-AA0B-0B915476B1F6}"/>
              </a:ext>
            </a:extLst>
          </p:cNvPr>
          <p:cNvSpPr txBox="1"/>
          <p:nvPr/>
        </p:nvSpPr>
        <p:spPr>
          <a:xfrm>
            <a:off x="8492577" y="2446082"/>
            <a:ext cx="3724382" cy="1200329"/>
          </a:xfrm>
          <a:prstGeom prst="rect">
            <a:avLst/>
          </a:prstGeom>
          <a:noFill/>
        </p:spPr>
        <p:txBody>
          <a:bodyPr wrap="square" rtlCol="0">
            <a:spAutoFit/>
          </a:bodyPr>
          <a:lstStyle/>
          <a:p>
            <a:r>
              <a:rPr lang="nl-NL" b="1" dirty="0"/>
              <a:t>We zien dat de bedragen van de 75% laagste fooien bij A kleiner zijn dan de bedragen van de driekwart hoogste fooien bij B.</a:t>
            </a:r>
            <a:endParaRPr lang="nl-BE" b="1" dirty="0"/>
          </a:p>
        </p:txBody>
      </p:sp>
    </p:spTree>
    <p:extLst>
      <p:ext uri="{BB962C8B-B14F-4D97-AF65-F5344CB8AC3E}">
        <p14:creationId xmlns:p14="http://schemas.microsoft.com/office/powerpoint/2010/main" val="294632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7" grpId="0" animBg="1"/>
      <p:bldP spid="18" grpId="0"/>
      <p:bldP spid="2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1252F2D-1397-45ED-9340-35F17ADD67B5}"/>
              </a:ext>
            </a:extLst>
          </p:cNvPr>
          <p:cNvPicPr>
            <a:picLocks noChangeAspect="1"/>
          </p:cNvPicPr>
          <p:nvPr/>
        </p:nvPicPr>
        <p:blipFill rotWithShape="1">
          <a:blip r:embed="rId2"/>
          <a:srcRect r="46700" b="50000"/>
          <a:stretch/>
        </p:blipFill>
        <p:spPr>
          <a:xfrm>
            <a:off x="133562" y="0"/>
            <a:ext cx="4349661" cy="3429000"/>
          </a:xfrm>
          <a:prstGeom prst="rect">
            <a:avLst/>
          </a:prstGeom>
        </p:spPr>
      </p:pic>
      <p:pic>
        <p:nvPicPr>
          <p:cNvPr id="3" name="Afbeelding 2">
            <a:extLst>
              <a:ext uri="{FF2B5EF4-FFF2-40B4-BE49-F238E27FC236}">
                <a16:creationId xmlns:a16="http://schemas.microsoft.com/office/drawing/2014/main" id="{C6C316A2-462C-4430-BFE7-4855EDAE55D5}"/>
              </a:ext>
            </a:extLst>
          </p:cNvPr>
          <p:cNvPicPr>
            <a:picLocks noChangeAspect="1"/>
          </p:cNvPicPr>
          <p:nvPr/>
        </p:nvPicPr>
        <p:blipFill rotWithShape="1">
          <a:blip r:embed="rId2"/>
          <a:srcRect t="77617" b="689"/>
          <a:stretch/>
        </p:blipFill>
        <p:spPr>
          <a:xfrm>
            <a:off x="133770" y="3542560"/>
            <a:ext cx="8160741" cy="1487749"/>
          </a:xfrm>
          <a:prstGeom prst="rect">
            <a:avLst/>
          </a:prstGeom>
        </p:spPr>
      </p:pic>
      <p:pic>
        <p:nvPicPr>
          <p:cNvPr id="4" name="Afbeelding 3">
            <a:extLst>
              <a:ext uri="{FF2B5EF4-FFF2-40B4-BE49-F238E27FC236}">
                <a16:creationId xmlns:a16="http://schemas.microsoft.com/office/drawing/2014/main" id="{BEC93476-BDE2-4EA9-8BC0-836514DA6DC2}"/>
              </a:ext>
            </a:extLst>
          </p:cNvPr>
          <p:cNvPicPr>
            <a:picLocks noChangeAspect="1"/>
          </p:cNvPicPr>
          <p:nvPr/>
        </p:nvPicPr>
        <p:blipFill rotWithShape="1">
          <a:blip r:embed="rId2"/>
          <a:srcRect l="67007" t="5437" b="45631"/>
          <a:stretch/>
        </p:blipFill>
        <p:spPr>
          <a:xfrm>
            <a:off x="5542428" y="73241"/>
            <a:ext cx="2692493" cy="3355759"/>
          </a:xfrm>
          <a:prstGeom prst="rect">
            <a:avLst/>
          </a:prstGeom>
        </p:spPr>
      </p:pic>
      <p:sp>
        <p:nvSpPr>
          <p:cNvPr id="5" name="Tekstvak 4">
            <a:extLst>
              <a:ext uri="{FF2B5EF4-FFF2-40B4-BE49-F238E27FC236}">
                <a16:creationId xmlns:a16="http://schemas.microsoft.com/office/drawing/2014/main" id="{46E8F061-B18E-442E-A79C-3DFBC9CDEC82}"/>
              </a:ext>
            </a:extLst>
          </p:cNvPr>
          <p:cNvSpPr txBox="1"/>
          <p:nvPr/>
        </p:nvSpPr>
        <p:spPr>
          <a:xfrm>
            <a:off x="6934383" y="3539093"/>
            <a:ext cx="1473693" cy="369332"/>
          </a:xfrm>
          <a:prstGeom prst="rect">
            <a:avLst/>
          </a:prstGeom>
          <a:noFill/>
        </p:spPr>
        <p:txBody>
          <a:bodyPr wrap="square" rtlCol="0">
            <a:spAutoFit/>
          </a:bodyPr>
          <a:lstStyle/>
          <a:p>
            <a:r>
              <a:rPr lang="nl-NL" dirty="0" err="1"/>
              <a:t>Boxplottest</a:t>
            </a:r>
            <a:r>
              <a:rPr lang="nl-NL" dirty="0"/>
              <a:t>:</a:t>
            </a:r>
            <a:endParaRPr lang="nl-BE" dirty="0"/>
          </a:p>
        </p:txBody>
      </p:sp>
      <p:pic>
        <p:nvPicPr>
          <p:cNvPr id="19" name="Afbeelding 18">
            <a:extLst>
              <a:ext uri="{FF2B5EF4-FFF2-40B4-BE49-F238E27FC236}">
                <a16:creationId xmlns:a16="http://schemas.microsoft.com/office/drawing/2014/main" id="{C2A820AE-45AD-4583-9D52-238066944565}"/>
              </a:ext>
            </a:extLst>
          </p:cNvPr>
          <p:cNvPicPr>
            <a:picLocks noChangeAspect="1"/>
          </p:cNvPicPr>
          <p:nvPr/>
        </p:nvPicPr>
        <p:blipFill rotWithShape="1">
          <a:blip r:embed="rId3"/>
          <a:srcRect t="26930" r="34074"/>
          <a:stretch/>
        </p:blipFill>
        <p:spPr>
          <a:xfrm>
            <a:off x="8294511" y="3553263"/>
            <a:ext cx="3648325" cy="1259748"/>
          </a:xfrm>
          <a:prstGeom prst="rect">
            <a:avLst/>
          </a:prstGeom>
        </p:spPr>
      </p:pic>
      <p:cxnSp>
        <p:nvCxnSpPr>
          <p:cNvPr id="13" name="Rechte verbindingslijn 12">
            <a:extLst>
              <a:ext uri="{FF2B5EF4-FFF2-40B4-BE49-F238E27FC236}">
                <a16:creationId xmlns:a16="http://schemas.microsoft.com/office/drawing/2014/main" id="{9058C731-8419-4638-85E7-B32C28545AAC}"/>
              </a:ext>
            </a:extLst>
          </p:cNvPr>
          <p:cNvCxnSpPr/>
          <p:nvPr/>
        </p:nvCxnSpPr>
        <p:spPr>
          <a:xfrm>
            <a:off x="5814871" y="2379216"/>
            <a:ext cx="887767" cy="0"/>
          </a:xfrm>
          <a:prstGeom prst="line">
            <a:avLst/>
          </a:prstGeom>
        </p:spPr>
        <p:style>
          <a:lnRef idx="3">
            <a:schemeClr val="dk1"/>
          </a:lnRef>
          <a:fillRef idx="0">
            <a:schemeClr val="dk1"/>
          </a:fillRef>
          <a:effectRef idx="2">
            <a:schemeClr val="dk1"/>
          </a:effectRef>
          <a:fontRef idx="minor">
            <a:schemeClr val="tx1"/>
          </a:fontRef>
        </p:style>
      </p:cxnSp>
      <p:cxnSp>
        <p:nvCxnSpPr>
          <p:cNvPr id="22" name="Rechte verbindingslijn 21">
            <a:extLst>
              <a:ext uri="{FF2B5EF4-FFF2-40B4-BE49-F238E27FC236}">
                <a16:creationId xmlns:a16="http://schemas.microsoft.com/office/drawing/2014/main" id="{6B4ED737-5ACB-4C11-8E81-057A24A2D3BF}"/>
              </a:ext>
            </a:extLst>
          </p:cNvPr>
          <p:cNvCxnSpPr>
            <a:cxnSpLocks/>
          </p:cNvCxnSpPr>
          <p:nvPr/>
        </p:nvCxnSpPr>
        <p:spPr>
          <a:xfrm>
            <a:off x="5844271" y="1705993"/>
            <a:ext cx="1266740" cy="0"/>
          </a:xfrm>
          <a:prstGeom prst="line">
            <a:avLst/>
          </a:prstGeom>
        </p:spPr>
        <p:style>
          <a:lnRef idx="3">
            <a:schemeClr val="dk1"/>
          </a:lnRef>
          <a:fillRef idx="0">
            <a:schemeClr val="dk1"/>
          </a:fillRef>
          <a:effectRef idx="2">
            <a:schemeClr val="dk1"/>
          </a:effectRef>
          <a:fontRef idx="minor">
            <a:schemeClr val="tx1"/>
          </a:fontRef>
        </p:style>
      </p:cxnSp>
      <p:cxnSp>
        <p:nvCxnSpPr>
          <p:cNvPr id="23" name="Rechte verbindingslijn 22">
            <a:extLst>
              <a:ext uri="{FF2B5EF4-FFF2-40B4-BE49-F238E27FC236}">
                <a16:creationId xmlns:a16="http://schemas.microsoft.com/office/drawing/2014/main" id="{C488F26E-AD43-4D50-ACC2-431FB13E7645}"/>
              </a:ext>
            </a:extLst>
          </p:cNvPr>
          <p:cNvCxnSpPr>
            <a:cxnSpLocks/>
          </p:cNvCxnSpPr>
          <p:nvPr/>
        </p:nvCxnSpPr>
        <p:spPr>
          <a:xfrm>
            <a:off x="5844271" y="1006137"/>
            <a:ext cx="1524192" cy="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5" name="Tekstvak 24">
                <a:extLst>
                  <a:ext uri="{FF2B5EF4-FFF2-40B4-BE49-F238E27FC236}">
                    <a16:creationId xmlns:a16="http://schemas.microsoft.com/office/drawing/2014/main" id="{E3A4580A-E98E-46FA-8E5A-8BA2CBC6D12D}"/>
                  </a:ext>
                </a:extLst>
              </p:cNvPr>
              <p:cNvSpPr txBox="1"/>
              <p:nvPr/>
            </p:nvSpPr>
            <p:spPr>
              <a:xfrm>
                <a:off x="5383970" y="867637"/>
                <a:ext cx="3093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75</m:t>
                      </m:r>
                    </m:oMath>
                  </m:oMathPara>
                </a14:m>
                <a:endParaRPr lang="nl-BE" dirty="0"/>
              </a:p>
            </p:txBody>
          </p:sp>
        </mc:Choice>
        <mc:Fallback xmlns="">
          <p:sp>
            <p:nvSpPr>
              <p:cNvPr id="25" name="Tekstvak 24">
                <a:extLst>
                  <a:ext uri="{FF2B5EF4-FFF2-40B4-BE49-F238E27FC236}">
                    <a16:creationId xmlns:a16="http://schemas.microsoft.com/office/drawing/2014/main" id="{E3A4580A-E98E-46FA-8E5A-8BA2CBC6D12D}"/>
                  </a:ext>
                </a:extLst>
              </p:cNvPr>
              <p:cNvSpPr txBox="1">
                <a:spLocks noRot="1" noChangeAspect="1" noMove="1" noResize="1" noEditPoints="1" noAdjustHandles="1" noChangeArrowheads="1" noChangeShapeType="1" noTextEdit="1"/>
              </p:cNvSpPr>
              <p:nvPr/>
            </p:nvSpPr>
            <p:spPr>
              <a:xfrm>
                <a:off x="5383970" y="867637"/>
                <a:ext cx="309380" cy="276999"/>
              </a:xfrm>
              <a:prstGeom prst="rect">
                <a:avLst/>
              </a:prstGeom>
              <a:blipFill>
                <a:blip r:embed="rId4"/>
                <a:stretch>
                  <a:fillRect l="-19608" r="-17647"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6" name="Tekstvak 25">
                <a:extLst>
                  <a:ext uri="{FF2B5EF4-FFF2-40B4-BE49-F238E27FC236}">
                    <a16:creationId xmlns:a16="http://schemas.microsoft.com/office/drawing/2014/main" id="{38FC5447-62BD-474F-9564-F066A38D45C8}"/>
                  </a:ext>
                </a:extLst>
              </p:cNvPr>
              <p:cNvSpPr txBox="1"/>
              <p:nvPr/>
            </p:nvSpPr>
            <p:spPr>
              <a:xfrm>
                <a:off x="5360297" y="1591150"/>
                <a:ext cx="3093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50</m:t>
                      </m:r>
                    </m:oMath>
                  </m:oMathPara>
                </a14:m>
                <a:endParaRPr lang="nl-BE" dirty="0"/>
              </a:p>
            </p:txBody>
          </p:sp>
        </mc:Choice>
        <mc:Fallback xmlns="">
          <p:sp>
            <p:nvSpPr>
              <p:cNvPr id="26" name="Tekstvak 25">
                <a:extLst>
                  <a:ext uri="{FF2B5EF4-FFF2-40B4-BE49-F238E27FC236}">
                    <a16:creationId xmlns:a16="http://schemas.microsoft.com/office/drawing/2014/main" id="{38FC5447-62BD-474F-9564-F066A38D45C8}"/>
                  </a:ext>
                </a:extLst>
              </p:cNvPr>
              <p:cNvSpPr txBox="1">
                <a:spLocks noRot="1" noChangeAspect="1" noMove="1" noResize="1" noEditPoints="1" noAdjustHandles="1" noChangeArrowheads="1" noChangeShapeType="1" noTextEdit="1"/>
              </p:cNvSpPr>
              <p:nvPr/>
            </p:nvSpPr>
            <p:spPr>
              <a:xfrm>
                <a:off x="5360297" y="1591150"/>
                <a:ext cx="309380" cy="276999"/>
              </a:xfrm>
              <a:prstGeom prst="rect">
                <a:avLst/>
              </a:prstGeom>
              <a:blipFill>
                <a:blip r:embed="rId5"/>
                <a:stretch>
                  <a:fillRect l="-19608" r="-17647" b="-8889"/>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7" name="Tekstvak 26">
                <a:extLst>
                  <a:ext uri="{FF2B5EF4-FFF2-40B4-BE49-F238E27FC236}">
                    <a16:creationId xmlns:a16="http://schemas.microsoft.com/office/drawing/2014/main" id="{B3EEEEA9-59F0-4C80-BADC-612928C610D3}"/>
                  </a:ext>
                </a:extLst>
              </p:cNvPr>
              <p:cNvSpPr txBox="1"/>
              <p:nvPr/>
            </p:nvSpPr>
            <p:spPr>
              <a:xfrm>
                <a:off x="5369270" y="2205098"/>
                <a:ext cx="3093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i="1">
                          <a:latin typeface="Cambria Math" panose="02040503050406030204" pitchFamily="18" charset="0"/>
                        </a:rPr>
                        <m:t>2</m:t>
                      </m:r>
                      <m:r>
                        <a:rPr lang="nl-NL" b="0" i="1" smtClean="0">
                          <a:latin typeface="Cambria Math" panose="02040503050406030204" pitchFamily="18" charset="0"/>
                        </a:rPr>
                        <m:t>5</m:t>
                      </m:r>
                    </m:oMath>
                  </m:oMathPara>
                </a14:m>
                <a:endParaRPr lang="nl-BE" dirty="0"/>
              </a:p>
            </p:txBody>
          </p:sp>
        </mc:Choice>
        <mc:Fallback xmlns="">
          <p:sp>
            <p:nvSpPr>
              <p:cNvPr id="27" name="Tekstvak 26">
                <a:extLst>
                  <a:ext uri="{FF2B5EF4-FFF2-40B4-BE49-F238E27FC236}">
                    <a16:creationId xmlns:a16="http://schemas.microsoft.com/office/drawing/2014/main" id="{B3EEEEA9-59F0-4C80-BADC-612928C610D3}"/>
                  </a:ext>
                </a:extLst>
              </p:cNvPr>
              <p:cNvSpPr txBox="1">
                <a:spLocks noRot="1" noChangeAspect="1" noMove="1" noResize="1" noEditPoints="1" noAdjustHandles="1" noChangeArrowheads="1" noChangeShapeType="1" noTextEdit="1"/>
              </p:cNvSpPr>
              <p:nvPr/>
            </p:nvSpPr>
            <p:spPr>
              <a:xfrm>
                <a:off x="5369270" y="2205098"/>
                <a:ext cx="309380" cy="276999"/>
              </a:xfrm>
              <a:prstGeom prst="rect">
                <a:avLst/>
              </a:prstGeom>
              <a:blipFill>
                <a:blip r:embed="rId6"/>
                <a:stretch>
                  <a:fillRect l="-19608" r="-17647" b="-8889"/>
                </a:stretch>
              </a:blipFill>
            </p:spPr>
            <p:txBody>
              <a:bodyPr/>
              <a:lstStyle/>
              <a:p>
                <a:r>
                  <a:rPr lang="nl-BE">
                    <a:noFill/>
                  </a:rPr>
                  <a:t> </a:t>
                </a:r>
              </a:p>
            </p:txBody>
          </p:sp>
        </mc:Fallback>
      </mc:AlternateContent>
      <p:graphicFrame>
        <p:nvGraphicFramePr>
          <p:cNvPr id="28" name="Tabel 28">
            <a:extLst>
              <a:ext uri="{FF2B5EF4-FFF2-40B4-BE49-F238E27FC236}">
                <a16:creationId xmlns:a16="http://schemas.microsoft.com/office/drawing/2014/main" id="{8FF202CD-40EF-4F7D-A026-7C0C46D9EB61}"/>
              </a:ext>
            </a:extLst>
          </p:cNvPr>
          <p:cNvGraphicFramePr>
            <a:graphicFrameLocks noGrp="1"/>
          </p:cNvGraphicFramePr>
          <p:nvPr>
            <p:extLst>
              <p:ext uri="{D42A27DB-BD31-4B8C-83A1-F6EECF244321}">
                <p14:modId xmlns:p14="http://schemas.microsoft.com/office/powerpoint/2010/main" val="3387022776"/>
              </p:ext>
            </p:extLst>
          </p:nvPr>
        </p:nvGraphicFramePr>
        <p:xfrm>
          <a:off x="8541895" y="267760"/>
          <a:ext cx="3516543" cy="2225040"/>
        </p:xfrm>
        <a:graphic>
          <a:graphicData uri="http://schemas.openxmlformats.org/drawingml/2006/table">
            <a:tbl>
              <a:tblPr firstRow="1" bandRow="1">
                <a:tableStyleId>{5940675A-B579-460E-94D1-54222C63F5DA}</a:tableStyleId>
              </a:tblPr>
              <a:tblGrid>
                <a:gridCol w="1172181">
                  <a:extLst>
                    <a:ext uri="{9D8B030D-6E8A-4147-A177-3AD203B41FA5}">
                      <a16:colId xmlns:a16="http://schemas.microsoft.com/office/drawing/2014/main" val="1903461004"/>
                    </a:ext>
                  </a:extLst>
                </a:gridCol>
                <a:gridCol w="1172181">
                  <a:extLst>
                    <a:ext uri="{9D8B030D-6E8A-4147-A177-3AD203B41FA5}">
                      <a16:colId xmlns:a16="http://schemas.microsoft.com/office/drawing/2014/main" val="2439499658"/>
                    </a:ext>
                  </a:extLst>
                </a:gridCol>
                <a:gridCol w="1172181">
                  <a:extLst>
                    <a:ext uri="{9D8B030D-6E8A-4147-A177-3AD203B41FA5}">
                      <a16:colId xmlns:a16="http://schemas.microsoft.com/office/drawing/2014/main" val="2869942883"/>
                    </a:ext>
                  </a:extLst>
                </a:gridCol>
              </a:tblGrid>
              <a:tr h="370840">
                <a:tc>
                  <a:txBody>
                    <a:bodyPr/>
                    <a:lstStyle/>
                    <a:p>
                      <a:endParaRPr lang="nl-BE"/>
                    </a:p>
                  </a:txBody>
                  <a:tcPr/>
                </a:tc>
                <a:tc>
                  <a:txBody>
                    <a:bodyPr/>
                    <a:lstStyle/>
                    <a:p>
                      <a:r>
                        <a:rPr lang="nl-NL" dirty="0"/>
                        <a:t>A</a:t>
                      </a:r>
                      <a:endParaRPr lang="nl-BE" dirty="0"/>
                    </a:p>
                  </a:txBody>
                  <a:tcPr/>
                </a:tc>
                <a:tc>
                  <a:txBody>
                    <a:bodyPr/>
                    <a:lstStyle/>
                    <a:p>
                      <a:r>
                        <a:rPr lang="nl-NL" dirty="0"/>
                        <a:t>B</a:t>
                      </a:r>
                      <a:endParaRPr lang="nl-BE" dirty="0"/>
                    </a:p>
                  </a:txBody>
                  <a:tcPr/>
                </a:tc>
                <a:extLst>
                  <a:ext uri="{0D108BD9-81ED-4DB2-BD59-A6C34878D82A}">
                    <a16:rowId xmlns:a16="http://schemas.microsoft.com/office/drawing/2014/main" val="170496874"/>
                  </a:ext>
                </a:extLst>
              </a:tr>
              <a:tr h="370840">
                <a:tc>
                  <a:txBody>
                    <a:bodyPr/>
                    <a:lstStyle/>
                    <a:p>
                      <a:r>
                        <a:rPr lang="nl-NL" dirty="0"/>
                        <a:t>minimum</a:t>
                      </a:r>
                      <a:endParaRPr lang="nl-BE" dirty="0"/>
                    </a:p>
                  </a:txBody>
                  <a:tcPr/>
                </a:tc>
                <a:tc>
                  <a:txBody>
                    <a:bodyPr/>
                    <a:lstStyle/>
                    <a:p>
                      <a:r>
                        <a:rPr lang="nl-NL" dirty="0"/>
                        <a:t>0</a:t>
                      </a:r>
                      <a:endParaRPr lang="nl-BE" dirty="0"/>
                    </a:p>
                  </a:txBody>
                  <a:tcPr/>
                </a:tc>
                <a:tc>
                  <a:txBody>
                    <a:bodyPr/>
                    <a:lstStyle/>
                    <a:p>
                      <a:r>
                        <a:rPr lang="nl-NL" dirty="0"/>
                        <a:t>0</a:t>
                      </a:r>
                      <a:endParaRPr lang="nl-BE" dirty="0"/>
                    </a:p>
                  </a:txBody>
                  <a:tcPr/>
                </a:tc>
                <a:extLst>
                  <a:ext uri="{0D108BD9-81ED-4DB2-BD59-A6C34878D82A}">
                    <a16:rowId xmlns:a16="http://schemas.microsoft.com/office/drawing/2014/main" val="2974682536"/>
                  </a:ext>
                </a:extLst>
              </a:tr>
              <a:tr h="370840">
                <a:tc>
                  <a:txBody>
                    <a:bodyPr/>
                    <a:lstStyle/>
                    <a:p>
                      <a:r>
                        <a:rPr lang="nl-NL" dirty="0"/>
                        <a:t>kwartiel 1</a:t>
                      </a:r>
                      <a:endParaRPr lang="nl-BE" dirty="0"/>
                    </a:p>
                  </a:txBody>
                  <a:tcPr/>
                </a:tc>
                <a:tc>
                  <a:txBody>
                    <a:bodyPr/>
                    <a:lstStyle/>
                    <a:p>
                      <a:r>
                        <a:rPr lang="nl-NL" dirty="0"/>
                        <a:t>1,4</a:t>
                      </a:r>
                      <a:endParaRPr lang="nl-BE" dirty="0"/>
                    </a:p>
                  </a:txBody>
                  <a:tcPr/>
                </a:tc>
                <a:tc>
                  <a:txBody>
                    <a:bodyPr/>
                    <a:lstStyle/>
                    <a:p>
                      <a:r>
                        <a:rPr lang="nl-NL" dirty="0"/>
                        <a:t>6,7</a:t>
                      </a:r>
                      <a:endParaRPr lang="nl-BE" dirty="0"/>
                    </a:p>
                  </a:txBody>
                  <a:tcPr/>
                </a:tc>
                <a:extLst>
                  <a:ext uri="{0D108BD9-81ED-4DB2-BD59-A6C34878D82A}">
                    <a16:rowId xmlns:a16="http://schemas.microsoft.com/office/drawing/2014/main" val="2674327153"/>
                  </a:ext>
                </a:extLst>
              </a:tr>
              <a:tr h="370840">
                <a:tc>
                  <a:txBody>
                    <a:bodyPr/>
                    <a:lstStyle/>
                    <a:p>
                      <a:r>
                        <a:rPr lang="nl-NL" dirty="0"/>
                        <a:t>mediaan</a:t>
                      </a:r>
                      <a:endParaRPr lang="nl-BE" dirty="0"/>
                    </a:p>
                  </a:txBody>
                  <a:tcPr/>
                </a:tc>
                <a:tc>
                  <a:txBody>
                    <a:bodyPr/>
                    <a:lstStyle/>
                    <a:p>
                      <a:r>
                        <a:rPr lang="nl-NL" dirty="0"/>
                        <a:t>3,2</a:t>
                      </a:r>
                      <a:endParaRPr lang="nl-BE" dirty="0"/>
                    </a:p>
                  </a:txBody>
                  <a:tcPr/>
                </a:tc>
                <a:tc>
                  <a:txBody>
                    <a:bodyPr/>
                    <a:lstStyle/>
                    <a:p>
                      <a:r>
                        <a:rPr lang="nl-NL" dirty="0"/>
                        <a:t>9,2</a:t>
                      </a:r>
                      <a:endParaRPr lang="nl-BE" dirty="0"/>
                    </a:p>
                  </a:txBody>
                  <a:tcPr/>
                </a:tc>
                <a:extLst>
                  <a:ext uri="{0D108BD9-81ED-4DB2-BD59-A6C34878D82A}">
                    <a16:rowId xmlns:a16="http://schemas.microsoft.com/office/drawing/2014/main" val="3266035137"/>
                  </a:ext>
                </a:extLst>
              </a:tr>
              <a:tr h="370840">
                <a:tc>
                  <a:txBody>
                    <a:bodyPr/>
                    <a:lstStyle/>
                    <a:p>
                      <a:r>
                        <a:rPr lang="nl-NL" dirty="0"/>
                        <a:t>kwartiel 3</a:t>
                      </a:r>
                      <a:endParaRPr lang="nl-BE" dirty="0"/>
                    </a:p>
                  </a:txBody>
                  <a:tcPr/>
                </a:tc>
                <a:tc>
                  <a:txBody>
                    <a:bodyPr/>
                    <a:lstStyle/>
                    <a:p>
                      <a:r>
                        <a:rPr lang="nl-NL" dirty="0"/>
                        <a:t>5,5</a:t>
                      </a:r>
                      <a:endParaRPr lang="nl-BE" dirty="0"/>
                    </a:p>
                  </a:txBody>
                  <a:tcPr/>
                </a:tc>
                <a:tc>
                  <a:txBody>
                    <a:bodyPr/>
                    <a:lstStyle/>
                    <a:p>
                      <a:r>
                        <a:rPr lang="nl-NL" dirty="0"/>
                        <a:t>11,2</a:t>
                      </a:r>
                      <a:endParaRPr lang="nl-BE" dirty="0"/>
                    </a:p>
                  </a:txBody>
                  <a:tcPr/>
                </a:tc>
                <a:extLst>
                  <a:ext uri="{0D108BD9-81ED-4DB2-BD59-A6C34878D82A}">
                    <a16:rowId xmlns:a16="http://schemas.microsoft.com/office/drawing/2014/main" val="2904051133"/>
                  </a:ext>
                </a:extLst>
              </a:tr>
              <a:tr h="370840">
                <a:tc>
                  <a:txBody>
                    <a:bodyPr/>
                    <a:lstStyle/>
                    <a:p>
                      <a:r>
                        <a:rPr lang="nl-NL" dirty="0"/>
                        <a:t>maximum</a:t>
                      </a:r>
                      <a:endParaRPr lang="nl-BE" dirty="0"/>
                    </a:p>
                  </a:txBody>
                  <a:tcPr/>
                </a:tc>
                <a:tc>
                  <a:txBody>
                    <a:bodyPr/>
                    <a:lstStyle/>
                    <a:p>
                      <a:r>
                        <a:rPr lang="nl-NL" dirty="0"/>
                        <a:t>12</a:t>
                      </a:r>
                      <a:endParaRPr lang="nl-BE" dirty="0"/>
                    </a:p>
                  </a:txBody>
                  <a:tcPr/>
                </a:tc>
                <a:tc>
                  <a:txBody>
                    <a:bodyPr/>
                    <a:lstStyle/>
                    <a:p>
                      <a:r>
                        <a:rPr lang="nl-NL" dirty="0"/>
                        <a:t>14</a:t>
                      </a:r>
                      <a:endParaRPr lang="nl-BE" dirty="0"/>
                    </a:p>
                  </a:txBody>
                  <a:tcPr/>
                </a:tc>
                <a:extLst>
                  <a:ext uri="{0D108BD9-81ED-4DB2-BD59-A6C34878D82A}">
                    <a16:rowId xmlns:a16="http://schemas.microsoft.com/office/drawing/2014/main" val="3433571603"/>
                  </a:ext>
                </a:extLst>
              </a:tr>
            </a:tbl>
          </a:graphicData>
        </a:graphic>
      </p:graphicFrame>
      <p:sp>
        <p:nvSpPr>
          <p:cNvPr id="30" name="Tekstvak 29">
            <a:extLst>
              <a:ext uri="{FF2B5EF4-FFF2-40B4-BE49-F238E27FC236}">
                <a16:creationId xmlns:a16="http://schemas.microsoft.com/office/drawing/2014/main" id="{27422F5C-2C86-4510-A160-410BE92DB8BF}"/>
              </a:ext>
            </a:extLst>
          </p:cNvPr>
          <p:cNvSpPr txBox="1"/>
          <p:nvPr/>
        </p:nvSpPr>
        <p:spPr>
          <a:xfrm>
            <a:off x="6258754" y="4797354"/>
            <a:ext cx="5184563" cy="369332"/>
          </a:xfrm>
          <a:prstGeom prst="rect">
            <a:avLst/>
          </a:prstGeom>
          <a:noFill/>
        </p:spPr>
        <p:txBody>
          <a:bodyPr wrap="square" rtlCol="0">
            <a:spAutoFit/>
          </a:bodyPr>
          <a:lstStyle/>
          <a:p>
            <a:r>
              <a:rPr lang="nl-NL" b="1" dirty="0"/>
              <a:t>De boxen overlappen niet dus het verschil is groot.</a:t>
            </a:r>
            <a:endParaRPr lang="nl-BE" b="1" dirty="0"/>
          </a:p>
        </p:txBody>
      </p:sp>
    </p:spTree>
    <p:extLst>
      <p:ext uri="{BB962C8B-B14F-4D97-AF65-F5344CB8AC3E}">
        <p14:creationId xmlns:p14="http://schemas.microsoft.com/office/powerpoint/2010/main" val="143425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p:bldP spid="26" grpId="0"/>
      <p:bldP spid="27" grpId="0"/>
      <p:bldP spid="3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1252F2D-1397-45ED-9340-35F17ADD67B5}"/>
              </a:ext>
            </a:extLst>
          </p:cNvPr>
          <p:cNvPicPr>
            <a:picLocks noChangeAspect="1"/>
          </p:cNvPicPr>
          <p:nvPr/>
        </p:nvPicPr>
        <p:blipFill rotWithShape="1">
          <a:blip r:embed="rId2"/>
          <a:srcRect r="46700" b="50000"/>
          <a:stretch/>
        </p:blipFill>
        <p:spPr>
          <a:xfrm>
            <a:off x="133562" y="0"/>
            <a:ext cx="4349661" cy="3429000"/>
          </a:xfrm>
          <a:prstGeom prst="rect">
            <a:avLst/>
          </a:prstGeom>
        </p:spPr>
      </p:pic>
      <p:pic>
        <p:nvPicPr>
          <p:cNvPr id="3" name="Afbeelding 2">
            <a:extLst>
              <a:ext uri="{FF2B5EF4-FFF2-40B4-BE49-F238E27FC236}">
                <a16:creationId xmlns:a16="http://schemas.microsoft.com/office/drawing/2014/main" id="{C6C316A2-462C-4430-BFE7-4855EDAE55D5}"/>
              </a:ext>
            </a:extLst>
          </p:cNvPr>
          <p:cNvPicPr>
            <a:picLocks noChangeAspect="1"/>
          </p:cNvPicPr>
          <p:nvPr/>
        </p:nvPicPr>
        <p:blipFill rotWithShape="1">
          <a:blip r:embed="rId2"/>
          <a:srcRect t="77617" b="689"/>
          <a:stretch/>
        </p:blipFill>
        <p:spPr>
          <a:xfrm>
            <a:off x="133770" y="3542560"/>
            <a:ext cx="8160741" cy="1487749"/>
          </a:xfrm>
          <a:prstGeom prst="rect">
            <a:avLst/>
          </a:prstGeom>
        </p:spPr>
      </p:pic>
      <p:pic>
        <p:nvPicPr>
          <p:cNvPr id="4" name="Afbeelding 3">
            <a:extLst>
              <a:ext uri="{FF2B5EF4-FFF2-40B4-BE49-F238E27FC236}">
                <a16:creationId xmlns:a16="http://schemas.microsoft.com/office/drawing/2014/main" id="{BEC93476-BDE2-4EA9-8BC0-836514DA6DC2}"/>
              </a:ext>
            </a:extLst>
          </p:cNvPr>
          <p:cNvPicPr>
            <a:picLocks noChangeAspect="1"/>
          </p:cNvPicPr>
          <p:nvPr/>
        </p:nvPicPr>
        <p:blipFill rotWithShape="1">
          <a:blip r:embed="rId2"/>
          <a:srcRect l="67007" t="5437" b="45631"/>
          <a:stretch/>
        </p:blipFill>
        <p:spPr>
          <a:xfrm>
            <a:off x="5542428" y="73241"/>
            <a:ext cx="2692493" cy="3355759"/>
          </a:xfrm>
          <a:prstGeom prst="rect">
            <a:avLst/>
          </a:prstGeom>
        </p:spPr>
      </p:pic>
      <p:sp>
        <p:nvSpPr>
          <p:cNvPr id="5" name="Tekstvak 4">
            <a:extLst>
              <a:ext uri="{FF2B5EF4-FFF2-40B4-BE49-F238E27FC236}">
                <a16:creationId xmlns:a16="http://schemas.microsoft.com/office/drawing/2014/main" id="{46E8F061-B18E-442E-A79C-3DFBC9CDEC82}"/>
              </a:ext>
            </a:extLst>
          </p:cNvPr>
          <p:cNvSpPr txBox="1"/>
          <p:nvPr/>
        </p:nvSpPr>
        <p:spPr>
          <a:xfrm>
            <a:off x="8390321" y="183333"/>
            <a:ext cx="1473693" cy="369332"/>
          </a:xfrm>
          <a:prstGeom prst="rect">
            <a:avLst/>
          </a:prstGeom>
          <a:noFill/>
        </p:spPr>
        <p:txBody>
          <a:bodyPr wrap="square" rtlCol="0">
            <a:spAutoFit/>
          </a:bodyPr>
          <a:lstStyle/>
          <a:p>
            <a:r>
              <a:rPr lang="nl-NL" dirty="0" err="1"/>
              <a:t>Boxplottest</a:t>
            </a:r>
            <a:r>
              <a:rPr lang="nl-NL" dirty="0"/>
              <a:t>:</a:t>
            </a:r>
            <a:endParaRPr lang="nl-BE" dirty="0"/>
          </a:p>
        </p:txBody>
      </p:sp>
      <p:pic>
        <p:nvPicPr>
          <p:cNvPr id="19" name="Afbeelding 18">
            <a:extLst>
              <a:ext uri="{FF2B5EF4-FFF2-40B4-BE49-F238E27FC236}">
                <a16:creationId xmlns:a16="http://schemas.microsoft.com/office/drawing/2014/main" id="{C2A820AE-45AD-4583-9D52-238066944565}"/>
              </a:ext>
            </a:extLst>
          </p:cNvPr>
          <p:cNvPicPr>
            <a:picLocks noChangeAspect="1"/>
          </p:cNvPicPr>
          <p:nvPr/>
        </p:nvPicPr>
        <p:blipFill rotWithShape="1">
          <a:blip r:embed="rId3"/>
          <a:srcRect t="26930" r="34074"/>
          <a:stretch/>
        </p:blipFill>
        <p:spPr>
          <a:xfrm>
            <a:off x="8294511" y="623632"/>
            <a:ext cx="3648325" cy="1259748"/>
          </a:xfrm>
          <a:prstGeom prst="rect">
            <a:avLst/>
          </a:prstGeom>
        </p:spPr>
      </p:pic>
      <p:sp>
        <p:nvSpPr>
          <p:cNvPr id="30" name="Tekstvak 29">
            <a:extLst>
              <a:ext uri="{FF2B5EF4-FFF2-40B4-BE49-F238E27FC236}">
                <a16:creationId xmlns:a16="http://schemas.microsoft.com/office/drawing/2014/main" id="{27422F5C-2C86-4510-A160-410BE92DB8BF}"/>
              </a:ext>
            </a:extLst>
          </p:cNvPr>
          <p:cNvSpPr txBox="1"/>
          <p:nvPr/>
        </p:nvSpPr>
        <p:spPr>
          <a:xfrm>
            <a:off x="8426230" y="1954347"/>
            <a:ext cx="3923008" cy="646331"/>
          </a:xfrm>
          <a:prstGeom prst="rect">
            <a:avLst/>
          </a:prstGeom>
          <a:noFill/>
        </p:spPr>
        <p:txBody>
          <a:bodyPr wrap="square" rtlCol="0">
            <a:spAutoFit/>
          </a:bodyPr>
          <a:lstStyle/>
          <a:p>
            <a:r>
              <a:rPr lang="nl-NL" b="1" dirty="0"/>
              <a:t>De boxen overlappen niet dus het verschil is groot.</a:t>
            </a:r>
            <a:endParaRPr lang="nl-BE" b="1" dirty="0"/>
          </a:p>
        </p:txBody>
      </p:sp>
      <p:sp>
        <p:nvSpPr>
          <p:cNvPr id="15" name="Tekstvak 14">
            <a:extLst>
              <a:ext uri="{FF2B5EF4-FFF2-40B4-BE49-F238E27FC236}">
                <a16:creationId xmlns:a16="http://schemas.microsoft.com/office/drawing/2014/main" id="{25097E80-F6F3-4AE9-98DF-57558943F70C}"/>
              </a:ext>
            </a:extLst>
          </p:cNvPr>
          <p:cNvSpPr txBox="1"/>
          <p:nvPr/>
        </p:nvSpPr>
        <p:spPr>
          <a:xfrm>
            <a:off x="8426230" y="3173228"/>
            <a:ext cx="1473693" cy="369332"/>
          </a:xfrm>
          <a:prstGeom prst="rect">
            <a:avLst/>
          </a:prstGeom>
          <a:noFill/>
        </p:spPr>
        <p:txBody>
          <a:bodyPr wrap="square" rtlCol="0">
            <a:spAutoFit/>
          </a:bodyPr>
          <a:lstStyle/>
          <a:p>
            <a:r>
              <a:rPr lang="nl-NL" dirty="0"/>
              <a:t>Max </a:t>
            </a:r>
            <a:r>
              <a:rPr lang="nl-NL" dirty="0" err="1"/>
              <a:t>Vcp</a:t>
            </a:r>
            <a:r>
              <a:rPr lang="nl-NL" dirty="0"/>
              <a:t>:</a:t>
            </a:r>
            <a:endParaRPr lang="nl-BE" dirty="0"/>
          </a:p>
        </p:txBody>
      </p:sp>
      <p:cxnSp>
        <p:nvCxnSpPr>
          <p:cNvPr id="7" name="Rechte verbindingslijn met pijl 6">
            <a:extLst>
              <a:ext uri="{FF2B5EF4-FFF2-40B4-BE49-F238E27FC236}">
                <a16:creationId xmlns:a16="http://schemas.microsoft.com/office/drawing/2014/main" id="{820F9D37-B26A-4B90-BF26-16457A9DB617}"/>
              </a:ext>
            </a:extLst>
          </p:cNvPr>
          <p:cNvCxnSpPr/>
          <p:nvPr/>
        </p:nvCxnSpPr>
        <p:spPr>
          <a:xfrm flipV="1">
            <a:off x="6096000" y="2192784"/>
            <a:ext cx="0" cy="656948"/>
          </a:xfrm>
          <a:prstGeom prst="straightConnector1">
            <a:avLst/>
          </a:prstGeom>
          <a:ln>
            <a:headEnd type="triangle"/>
            <a:tailEnd type="triangle"/>
          </a:ln>
        </p:spPr>
        <p:style>
          <a:lnRef idx="3">
            <a:schemeClr val="accent6"/>
          </a:lnRef>
          <a:fillRef idx="0">
            <a:schemeClr val="accent6"/>
          </a:fillRef>
          <a:effectRef idx="2">
            <a:schemeClr val="accent6"/>
          </a:effectRef>
          <a:fontRef idx="minor">
            <a:schemeClr val="tx1"/>
          </a:fontRef>
        </p:style>
      </p:cxnSp>
      <p:cxnSp>
        <p:nvCxnSpPr>
          <p:cNvPr id="18" name="Rechte verbindingslijn met pijl 17">
            <a:extLst>
              <a:ext uri="{FF2B5EF4-FFF2-40B4-BE49-F238E27FC236}">
                <a16:creationId xmlns:a16="http://schemas.microsoft.com/office/drawing/2014/main" id="{8D4426F2-A5D8-4C66-A78A-80EF8A581229}"/>
              </a:ext>
            </a:extLst>
          </p:cNvPr>
          <p:cNvCxnSpPr>
            <a:cxnSpLocks/>
          </p:cNvCxnSpPr>
          <p:nvPr/>
        </p:nvCxnSpPr>
        <p:spPr>
          <a:xfrm flipV="1">
            <a:off x="6665650" y="925032"/>
            <a:ext cx="0" cy="1454184"/>
          </a:xfrm>
          <a:prstGeom prst="straightConnector1">
            <a:avLst/>
          </a:prstGeom>
          <a:ln>
            <a:headEnd type="triangle"/>
            <a:tailEnd type="triangle"/>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1B4C3F0F-1E1F-4847-B09E-8855E6B9E7A7}"/>
                  </a:ext>
                </a:extLst>
              </p:cNvPr>
              <p:cNvSpPr txBox="1"/>
              <p:nvPr/>
            </p:nvSpPr>
            <p:spPr>
              <a:xfrm>
                <a:off x="8566951" y="3542560"/>
                <a:ext cx="3578790" cy="578876"/>
              </a:xfrm>
              <a:prstGeom prst="rect">
                <a:avLst/>
              </a:prstGeom>
              <a:noFill/>
            </p:spPr>
            <p:txBody>
              <a:bodyPr wrap="square" lIns="0" tIns="0" rIns="0" bIns="0" rtlCol="0">
                <a:spAutoFit/>
              </a:bodyPr>
              <a:lstStyle/>
              <a:p>
                <a14:m>
                  <m:oMath xmlns:m="http://schemas.openxmlformats.org/officeDocument/2006/math">
                    <m:func>
                      <m:funcPr>
                        <m:ctrlPr>
                          <a:rPr lang="nl-NL" b="1" i="1" smtClean="0">
                            <a:latin typeface="Cambria Math" panose="02040503050406030204" pitchFamily="18" charset="0"/>
                          </a:rPr>
                        </m:ctrlPr>
                      </m:funcPr>
                      <m:fName>
                        <m:r>
                          <a:rPr lang="nl-NL" b="1" i="0" smtClean="0">
                            <a:latin typeface="Cambria Math" panose="02040503050406030204" pitchFamily="18" charset="0"/>
                          </a:rPr>
                          <m:t>𝐦𝐚𝐱</m:t>
                        </m:r>
                      </m:fName>
                      <m:e>
                        <m:sSub>
                          <m:sSubPr>
                            <m:ctrlPr>
                              <a:rPr lang="nl-NL" b="1" i="1" smtClean="0">
                                <a:latin typeface="Cambria Math" panose="02040503050406030204" pitchFamily="18" charset="0"/>
                              </a:rPr>
                            </m:ctrlPr>
                          </m:sSubPr>
                          <m:e>
                            <m:r>
                              <a:rPr lang="nl-NL" b="1" i="1" smtClean="0">
                                <a:latin typeface="Cambria Math" panose="02040503050406030204" pitchFamily="18" charset="0"/>
                              </a:rPr>
                              <m:t>𝒗</m:t>
                            </m:r>
                          </m:e>
                          <m:sub>
                            <m:r>
                              <a:rPr lang="nl-NL" b="1" i="1" smtClean="0">
                                <a:latin typeface="Cambria Math" panose="02040503050406030204" pitchFamily="18" charset="0"/>
                              </a:rPr>
                              <m:t>𝒄𝒑</m:t>
                            </m:r>
                          </m:sub>
                        </m:sSub>
                      </m:e>
                    </m:func>
                    <m:r>
                      <a:rPr lang="nl-NL" b="1" i="1" smtClean="0">
                        <a:latin typeface="Cambria Math" panose="02040503050406030204" pitchFamily="18" charset="0"/>
                        <a:ea typeface="Cambria Math" panose="02040503050406030204" pitchFamily="18" charset="0"/>
                      </a:rPr>
                      <m:t>&gt;</m:t>
                    </m:r>
                    <m:r>
                      <a:rPr lang="nl-NL" b="1" i="1" smtClean="0">
                        <a:latin typeface="Cambria Math" panose="02040503050406030204" pitchFamily="18" charset="0"/>
                        <a:ea typeface="Cambria Math" panose="02040503050406030204" pitchFamily="18" charset="0"/>
                      </a:rPr>
                      <m:t>𝟒𝟎</m:t>
                    </m:r>
                    <m:r>
                      <a:rPr lang="nl-NL" b="1" i="1" smtClean="0">
                        <a:latin typeface="Cambria Math" panose="02040503050406030204" pitchFamily="18" charset="0"/>
                        <a:ea typeface="Cambria Math" panose="02040503050406030204" pitchFamily="18" charset="0"/>
                      </a:rPr>
                      <m:t>%</m:t>
                    </m:r>
                  </m:oMath>
                </a14:m>
                <a:r>
                  <a:rPr lang="nl-BE" b="1" dirty="0"/>
                  <a:t> dus het verschil is groot.</a:t>
                </a:r>
              </a:p>
            </p:txBody>
          </p:sp>
        </mc:Choice>
        <mc:Fallback xmlns="">
          <p:sp>
            <p:nvSpPr>
              <p:cNvPr id="9" name="Tekstvak 8">
                <a:extLst>
                  <a:ext uri="{FF2B5EF4-FFF2-40B4-BE49-F238E27FC236}">
                    <a16:creationId xmlns:a16="http://schemas.microsoft.com/office/drawing/2014/main" id="{1B4C3F0F-1E1F-4847-B09E-8855E6B9E7A7}"/>
                  </a:ext>
                </a:extLst>
              </p:cNvPr>
              <p:cNvSpPr txBox="1">
                <a:spLocks noRot="1" noChangeAspect="1" noMove="1" noResize="1" noEditPoints="1" noAdjustHandles="1" noChangeArrowheads="1" noChangeShapeType="1" noTextEdit="1"/>
              </p:cNvSpPr>
              <p:nvPr/>
            </p:nvSpPr>
            <p:spPr>
              <a:xfrm>
                <a:off x="8566951" y="3542560"/>
                <a:ext cx="3578790" cy="578876"/>
              </a:xfrm>
              <a:prstGeom prst="rect">
                <a:avLst/>
              </a:prstGeom>
              <a:blipFill>
                <a:blip r:embed="rId4"/>
                <a:stretch>
                  <a:fillRect l="-3918" t="-12632" b="-24211"/>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900528C7-BCF4-4F05-8E65-853E3FB162BC}"/>
                  </a:ext>
                </a:extLst>
              </p:cNvPr>
              <p:cNvSpPr txBox="1"/>
              <p:nvPr/>
            </p:nvSpPr>
            <p:spPr>
              <a:xfrm>
                <a:off x="6665650" y="1499056"/>
                <a:ext cx="39914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sz="1400" b="0" i="1" smtClean="0">
                          <a:latin typeface="Cambria Math" panose="02040503050406030204" pitchFamily="18" charset="0"/>
                        </a:rPr>
                        <m:t>60%</m:t>
                      </m:r>
                    </m:oMath>
                  </m:oMathPara>
                </a14:m>
                <a:endParaRPr lang="nl-BE" sz="1400" dirty="0"/>
              </a:p>
            </p:txBody>
          </p:sp>
        </mc:Choice>
        <mc:Fallback xmlns="">
          <p:sp>
            <p:nvSpPr>
              <p:cNvPr id="10" name="Tekstvak 9">
                <a:extLst>
                  <a:ext uri="{FF2B5EF4-FFF2-40B4-BE49-F238E27FC236}">
                    <a16:creationId xmlns:a16="http://schemas.microsoft.com/office/drawing/2014/main" id="{900528C7-BCF4-4F05-8E65-853E3FB162BC}"/>
                  </a:ext>
                </a:extLst>
              </p:cNvPr>
              <p:cNvSpPr txBox="1">
                <a:spLocks noRot="1" noChangeAspect="1" noMove="1" noResize="1" noEditPoints="1" noAdjustHandles="1" noChangeArrowheads="1" noChangeShapeType="1" noTextEdit="1"/>
              </p:cNvSpPr>
              <p:nvPr/>
            </p:nvSpPr>
            <p:spPr>
              <a:xfrm>
                <a:off x="6665650" y="1499056"/>
                <a:ext cx="399147" cy="215444"/>
              </a:xfrm>
              <a:prstGeom prst="rect">
                <a:avLst/>
              </a:prstGeom>
              <a:blipFill>
                <a:blip r:embed="rId5"/>
                <a:stretch>
                  <a:fillRect l="-9091" r="-10606" b="-8571"/>
                </a:stretch>
              </a:blipFill>
            </p:spPr>
            <p:txBody>
              <a:bodyPr/>
              <a:lstStyle/>
              <a:p>
                <a:r>
                  <a:rPr lang="nl-BE">
                    <a:noFill/>
                  </a:rPr>
                  <a:t> </a:t>
                </a:r>
              </a:p>
            </p:txBody>
          </p:sp>
        </mc:Fallback>
      </mc:AlternateContent>
      <p:pic>
        <p:nvPicPr>
          <p:cNvPr id="24" name="Afbeelding 23">
            <a:extLst>
              <a:ext uri="{FF2B5EF4-FFF2-40B4-BE49-F238E27FC236}">
                <a16:creationId xmlns:a16="http://schemas.microsoft.com/office/drawing/2014/main" id="{DEA358FB-9D25-4951-A20E-28741C748734}"/>
              </a:ext>
            </a:extLst>
          </p:cNvPr>
          <p:cNvPicPr>
            <a:picLocks noChangeAspect="1"/>
          </p:cNvPicPr>
          <p:nvPr/>
        </p:nvPicPr>
        <p:blipFill>
          <a:blip r:embed="rId6"/>
          <a:stretch>
            <a:fillRect/>
          </a:stretch>
        </p:blipFill>
        <p:spPr>
          <a:xfrm>
            <a:off x="6334007" y="5007422"/>
            <a:ext cx="5811734" cy="1777337"/>
          </a:xfrm>
          <a:prstGeom prst="rect">
            <a:avLst/>
          </a:prstGeom>
        </p:spPr>
      </p:pic>
    </p:spTree>
    <p:extLst>
      <p:ext uri="{BB962C8B-B14F-4D97-AF65-F5344CB8AC3E}">
        <p14:creationId xmlns:p14="http://schemas.microsoft.com/office/powerpoint/2010/main" val="52670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430DFC1-01EB-4F49-8C0A-5EDBBFD25983}"/>
              </a:ext>
            </a:extLst>
          </p:cNvPr>
          <p:cNvPicPr>
            <a:picLocks noChangeAspect="1"/>
          </p:cNvPicPr>
          <p:nvPr/>
        </p:nvPicPr>
        <p:blipFill rotWithShape="1">
          <a:blip r:embed="rId2"/>
          <a:srcRect r="43454" b="7790"/>
          <a:stretch/>
        </p:blipFill>
        <p:spPr>
          <a:xfrm>
            <a:off x="0" y="1"/>
            <a:ext cx="4772025" cy="5524500"/>
          </a:xfrm>
          <a:prstGeom prst="rect">
            <a:avLst/>
          </a:prstGeom>
        </p:spPr>
      </p:pic>
      <p:pic>
        <p:nvPicPr>
          <p:cNvPr id="3" name="Afbeelding 2">
            <a:extLst>
              <a:ext uri="{FF2B5EF4-FFF2-40B4-BE49-F238E27FC236}">
                <a16:creationId xmlns:a16="http://schemas.microsoft.com/office/drawing/2014/main" id="{5A4DAC7D-498F-420A-A448-B415B2FD09AD}"/>
              </a:ext>
            </a:extLst>
          </p:cNvPr>
          <p:cNvPicPr>
            <a:picLocks noChangeAspect="1"/>
          </p:cNvPicPr>
          <p:nvPr/>
        </p:nvPicPr>
        <p:blipFill rotWithShape="1">
          <a:blip r:embed="rId2"/>
          <a:srcRect l="63544" t="6042"/>
          <a:stretch/>
        </p:blipFill>
        <p:spPr>
          <a:xfrm>
            <a:off x="4772025" y="228600"/>
            <a:ext cx="3076575" cy="5629275"/>
          </a:xfrm>
          <a:prstGeom prst="rect">
            <a:avLst/>
          </a:prstGeom>
        </p:spPr>
      </p:pic>
      <p:sp>
        <p:nvSpPr>
          <p:cNvPr id="4" name="Tekstvak 3">
            <a:extLst>
              <a:ext uri="{FF2B5EF4-FFF2-40B4-BE49-F238E27FC236}">
                <a16:creationId xmlns:a16="http://schemas.microsoft.com/office/drawing/2014/main" id="{6D8404A7-7FB4-43B1-80C4-07B4DA670683}"/>
              </a:ext>
            </a:extLst>
          </p:cNvPr>
          <p:cNvSpPr txBox="1"/>
          <p:nvPr/>
        </p:nvSpPr>
        <p:spPr>
          <a:xfrm>
            <a:off x="7518139" y="390525"/>
            <a:ext cx="428625" cy="369332"/>
          </a:xfrm>
          <a:prstGeom prst="rect">
            <a:avLst/>
          </a:prstGeom>
          <a:noFill/>
        </p:spPr>
        <p:txBody>
          <a:bodyPr wrap="square" rtlCol="0">
            <a:spAutoFit/>
          </a:bodyPr>
          <a:lstStyle/>
          <a:p>
            <a:r>
              <a:rPr lang="nl-NL" dirty="0"/>
              <a:t>a)</a:t>
            </a:r>
            <a:endParaRPr lang="nl-BE" dirty="0"/>
          </a:p>
        </p:txBody>
      </p:sp>
      <p:cxnSp>
        <p:nvCxnSpPr>
          <p:cNvPr id="6" name="Rechte verbindingslijn 5">
            <a:extLst>
              <a:ext uri="{FF2B5EF4-FFF2-40B4-BE49-F238E27FC236}">
                <a16:creationId xmlns:a16="http://schemas.microsoft.com/office/drawing/2014/main" id="{7EB646C9-D582-484C-BED4-55D741E3FC4A}"/>
              </a:ext>
            </a:extLst>
          </p:cNvPr>
          <p:cNvCxnSpPr>
            <a:cxnSpLocks/>
          </p:cNvCxnSpPr>
          <p:nvPr/>
        </p:nvCxnSpPr>
        <p:spPr>
          <a:xfrm>
            <a:off x="715299" y="5457962"/>
            <a:ext cx="126442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Rechte verbindingslijn 6">
            <a:extLst>
              <a:ext uri="{FF2B5EF4-FFF2-40B4-BE49-F238E27FC236}">
                <a16:creationId xmlns:a16="http://schemas.microsoft.com/office/drawing/2014/main" id="{D624E6C4-4647-4E00-A383-3B275A36EC59}"/>
              </a:ext>
            </a:extLst>
          </p:cNvPr>
          <p:cNvCxnSpPr>
            <a:cxnSpLocks/>
          </p:cNvCxnSpPr>
          <p:nvPr/>
        </p:nvCxnSpPr>
        <p:spPr>
          <a:xfrm>
            <a:off x="4190260" y="5192793"/>
            <a:ext cx="446196" cy="0"/>
          </a:xfrm>
          <a:prstGeom prst="line">
            <a:avLst/>
          </a:prstGeom>
        </p:spPr>
        <p:style>
          <a:lnRef idx="3">
            <a:schemeClr val="accent2"/>
          </a:lnRef>
          <a:fillRef idx="0">
            <a:schemeClr val="accent2"/>
          </a:fillRef>
          <a:effectRef idx="2">
            <a:schemeClr val="accent2"/>
          </a:effectRef>
          <a:fontRef idx="minor">
            <a:schemeClr val="tx1"/>
          </a:fontRef>
        </p:style>
      </p:cxnSp>
      <p:sp>
        <p:nvSpPr>
          <p:cNvPr id="13" name="Ovaal 12">
            <a:extLst>
              <a:ext uri="{FF2B5EF4-FFF2-40B4-BE49-F238E27FC236}">
                <a16:creationId xmlns:a16="http://schemas.microsoft.com/office/drawing/2014/main" id="{AF48EFCA-0E2F-4BF4-89B7-53D127249A35}"/>
              </a:ext>
            </a:extLst>
          </p:cNvPr>
          <p:cNvSpPr/>
          <p:nvPr/>
        </p:nvSpPr>
        <p:spPr>
          <a:xfrm>
            <a:off x="6095307" y="3107185"/>
            <a:ext cx="124287" cy="124287"/>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nl-BE"/>
          </a:p>
        </p:txBody>
      </p:sp>
      <p:sp>
        <p:nvSpPr>
          <p:cNvPr id="14" name="Ovaal 13">
            <a:extLst>
              <a:ext uri="{FF2B5EF4-FFF2-40B4-BE49-F238E27FC236}">
                <a16:creationId xmlns:a16="http://schemas.microsoft.com/office/drawing/2014/main" id="{82E2C992-1694-4B90-BD4F-75C1D9C72C59}"/>
              </a:ext>
            </a:extLst>
          </p:cNvPr>
          <p:cNvSpPr/>
          <p:nvPr/>
        </p:nvSpPr>
        <p:spPr>
          <a:xfrm>
            <a:off x="7466674" y="4759911"/>
            <a:ext cx="124287" cy="124287"/>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nl-BE"/>
          </a:p>
        </p:txBody>
      </p:sp>
      <p:sp>
        <p:nvSpPr>
          <p:cNvPr id="16" name="Tekstvak 15">
            <a:extLst>
              <a:ext uri="{FF2B5EF4-FFF2-40B4-BE49-F238E27FC236}">
                <a16:creationId xmlns:a16="http://schemas.microsoft.com/office/drawing/2014/main" id="{2B020160-A97D-46F8-A02C-17B5C2270766}"/>
              </a:ext>
            </a:extLst>
          </p:cNvPr>
          <p:cNvSpPr txBox="1"/>
          <p:nvPr/>
        </p:nvSpPr>
        <p:spPr>
          <a:xfrm>
            <a:off x="7795101" y="390525"/>
            <a:ext cx="4491592" cy="369332"/>
          </a:xfrm>
          <a:prstGeom prst="rect">
            <a:avLst/>
          </a:prstGeom>
          <a:noFill/>
        </p:spPr>
        <p:txBody>
          <a:bodyPr wrap="square" rtlCol="0">
            <a:spAutoFit/>
          </a:bodyPr>
          <a:lstStyle/>
          <a:p>
            <a:r>
              <a:rPr lang="nl-NL" dirty="0"/>
              <a:t>De grafiek gaat door (120; 16,3) en (170; 10,3)</a:t>
            </a:r>
            <a:endParaRPr lang="nl-BE" dirty="0"/>
          </a:p>
        </p:txBody>
      </p:sp>
      <p:cxnSp>
        <p:nvCxnSpPr>
          <p:cNvPr id="18" name="Rechte verbindingslijn 17">
            <a:extLst>
              <a:ext uri="{FF2B5EF4-FFF2-40B4-BE49-F238E27FC236}">
                <a16:creationId xmlns:a16="http://schemas.microsoft.com/office/drawing/2014/main" id="{C454A157-3D55-4608-A96F-A4C979539FDA}"/>
              </a:ext>
            </a:extLst>
          </p:cNvPr>
          <p:cNvCxnSpPr>
            <a:cxnSpLocks/>
          </p:cNvCxnSpPr>
          <p:nvPr/>
        </p:nvCxnSpPr>
        <p:spPr>
          <a:xfrm flipV="1">
            <a:off x="6139694" y="3231472"/>
            <a:ext cx="1" cy="1961321"/>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19" name="Rechte verbindingslijn 18">
            <a:extLst>
              <a:ext uri="{FF2B5EF4-FFF2-40B4-BE49-F238E27FC236}">
                <a16:creationId xmlns:a16="http://schemas.microsoft.com/office/drawing/2014/main" id="{FB302FAD-6393-4FB7-AA59-FFA3137EC2AF}"/>
              </a:ext>
            </a:extLst>
          </p:cNvPr>
          <p:cNvCxnSpPr>
            <a:cxnSpLocks/>
          </p:cNvCxnSpPr>
          <p:nvPr/>
        </p:nvCxnSpPr>
        <p:spPr>
          <a:xfrm>
            <a:off x="5042517" y="3169329"/>
            <a:ext cx="1052790"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23" name="Rechte verbindingslijn 22">
            <a:extLst>
              <a:ext uri="{FF2B5EF4-FFF2-40B4-BE49-F238E27FC236}">
                <a16:creationId xmlns:a16="http://schemas.microsoft.com/office/drawing/2014/main" id="{7FA70651-F72A-434D-BC4A-E5FDA9B859CD}"/>
              </a:ext>
            </a:extLst>
          </p:cNvPr>
          <p:cNvCxnSpPr>
            <a:cxnSpLocks/>
          </p:cNvCxnSpPr>
          <p:nvPr/>
        </p:nvCxnSpPr>
        <p:spPr>
          <a:xfrm flipV="1">
            <a:off x="7528816" y="4884198"/>
            <a:ext cx="0" cy="308595"/>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25" name="Rechte verbindingslijn 24">
            <a:extLst>
              <a:ext uri="{FF2B5EF4-FFF2-40B4-BE49-F238E27FC236}">
                <a16:creationId xmlns:a16="http://schemas.microsoft.com/office/drawing/2014/main" id="{5D32962D-6B47-4695-80A0-F9560EFE0857}"/>
              </a:ext>
            </a:extLst>
          </p:cNvPr>
          <p:cNvCxnSpPr>
            <a:cxnSpLocks/>
          </p:cNvCxnSpPr>
          <p:nvPr/>
        </p:nvCxnSpPr>
        <p:spPr>
          <a:xfrm>
            <a:off x="5051390" y="4822054"/>
            <a:ext cx="2433035" cy="0"/>
          </a:xfrm>
          <a:prstGeom prst="line">
            <a:avLst/>
          </a:prstGeom>
          <a:ln>
            <a:prstDash val="dash"/>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7" name="Tekstvak 26">
                <a:extLst>
                  <a:ext uri="{FF2B5EF4-FFF2-40B4-BE49-F238E27FC236}">
                    <a16:creationId xmlns:a16="http://schemas.microsoft.com/office/drawing/2014/main" id="{C02EC597-14A6-47EA-8523-EB61F52ED50E}"/>
                  </a:ext>
                </a:extLst>
              </p:cNvPr>
              <p:cNvSpPr txBox="1"/>
              <p:nvPr/>
            </p:nvSpPr>
            <p:spPr>
              <a:xfrm>
                <a:off x="7795101" y="846909"/>
                <a:ext cx="3638595" cy="369332"/>
              </a:xfrm>
              <a:prstGeom prst="rect">
                <a:avLst/>
              </a:prstGeom>
              <a:noFill/>
            </p:spPr>
            <p:txBody>
              <a:bodyPr wrap="square" rtlCol="0">
                <a:spAutoFit/>
              </a:bodyPr>
              <a:lstStyle/>
              <a:p>
                <a14:m>
                  <m:oMath xmlns:m="http://schemas.openxmlformats.org/officeDocument/2006/math">
                    <m:r>
                      <a:rPr lang="nl-NL" b="0" i="1" smtClean="0">
                        <a:latin typeface="Cambria Math" panose="02040503050406030204" pitchFamily="18" charset="0"/>
                      </a:rPr>
                      <m:t>𝐿</m:t>
                    </m:r>
                    <m:r>
                      <a:rPr lang="nl-NL" b="0" i="1" smtClean="0">
                        <a:latin typeface="Cambria Math" panose="02040503050406030204" pitchFamily="18" charset="0"/>
                      </a:rPr>
                      <m:t>=</m:t>
                    </m:r>
                    <m:r>
                      <a:rPr lang="nl-NL" b="0" i="1" smtClean="0">
                        <a:latin typeface="Cambria Math" panose="02040503050406030204" pitchFamily="18" charset="0"/>
                      </a:rPr>
                      <m:t>𝑎𝑣</m:t>
                    </m:r>
                    <m:r>
                      <a:rPr lang="nl-NL" b="0" i="1" smtClean="0">
                        <a:latin typeface="Cambria Math" panose="02040503050406030204" pitchFamily="18" charset="0"/>
                      </a:rPr>
                      <m:t>+</m:t>
                    </m:r>
                    <m:r>
                      <a:rPr lang="nl-NL" b="0" i="1" smtClean="0">
                        <a:latin typeface="Cambria Math" panose="02040503050406030204" pitchFamily="18" charset="0"/>
                      </a:rPr>
                      <m:t>𝑏</m:t>
                    </m:r>
                  </m:oMath>
                </a14:m>
                <a:r>
                  <a:rPr lang="nl-BE" dirty="0"/>
                  <a:t> </a:t>
                </a:r>
              </a:p>
            </p:txBody>
          </p:sp>
        </mc:Choice>
        <mc:Fallback xmlns="">
          <p:sp>
            <p:nvSpPr>
              <p:cNvPr id="27" name="Tekstvak 26">
                <a:extLst>
                  <a:ext uri="{FF2B5EF4-FFF2-40B4-BE49-F238E27FC236}">
                    <a16:creationId xmlns:a16="http://schemas.microsoft.com/office/drawing/2014/main" id="{C02EC597-14A6-47EA-8523-EB61F52ED50E}"/>
                  </a:ext>
                </a:extLst>
              </p:cNvPr>
              <p:cNvSpPr txBox="1">
                <a:spLocks noRot="1" noChangeAspect="1" noMove="1" noResize="1" noEditPoints="1" noAdjustHandles="1" noChangeArrowheads="1" noChangeShapeType="1" noTextEdit="1"/>
              </p:cNvSpPr>
              <p:nvPr/>
            </p:nvSpPr>
            <p:spPr>
              <a:xfrm>
                <a:off x="7795101" y="846909"/>
                <a:ext cx="3638595" cy="369332"/>
              </a:xfrm>
              <a:prstGeom prst="rect">
                <a:avLst/>
              </a:prstGeom>
              <a:blipFill>
                <a:blip r:embed="rId3"/>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8" name="Tekstvak 27">
                <a:extLst>
                  <a:ext uri="{FF2B5EF4-FFF2-40B4-BE49-F238E27FC236}">
                    <a16:creationId xmlns:a16="http://schemas.microsoft.com/office/drawing/2014/main" id="{C080B198-0ED5-4644-B769-8B00C5B243E9}"/>
                  </a:ext>
                </a:extLst>
              </p:cNvPr>
              <p:cNvSpPr txBox="1"/>
              <p:nvPr/>
            </p:nvSpPr>
            <p:spPr>
              <a:xfrm>
                <a:off x="8294183" y="1303293"/>
                <a:ext cx="3139513"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𝑎</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10,3−16,3</m:t>
                          </m:r>
                        </m:num>
                        <m:den>
                          <m:r>
                            <a:rPr lang="nl-NL" b="0" i="1" smtClean="0">
                              <a:latin typeface="Cambria Math" panose="02040503050406030204" pitchFamily="18" charset="0"/>
                            </a:rPr>
                            <m:t>170−120</m:t>
                          </m:r>
                        </m:den>
                      </m:f>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−6</m:t>
                          </m:r>
                        </m:num>
                        <m:den>
                          <m:r>
                            <a:rPr lang="nl-NL" b="0" i="1" smtClean="0">
                              <a:latin typeface="Cambria Math" panose="02040503050406030204" pitchFamily="18" charset="0"/>
                            </a:rPr>
                            <m:t>50</m:t>
                          </m:r>
                        </m:den>
                      </m:f>
                      <m:r>
                        <a:rPr lang="nl-NL" b="0" i="1" smtClean="0">
                          <a:latin typeface="Cambria Math" panose="02040503050406030204" pitchFamily="18" charset="0"/>
                        </a:rPr>
                        <m:t>=−0,12</m:t>
                      </m:r>
                    </m:oMath>
                  </m:oMathPara>
                </a14:m>
                <a:endParaRPr lang="nl-BE" dirty="0"/>
              </a:p>
            </p:txBody>
          </p:sp>
        </mc:Choice>
        <mc:Fallback xmlns="">
          <p:sp>
            <p:nvSpPr>
              <p:cNvPr id="28" name="Tekstvak 27">
                <a:extLst>
                  <a:ext uri="{FF2B5EF4-FFF2-40B4-BE49-F238E27FC236}">
                    <a16:creationId xmlns:a16="http://schemas.microsoft.com/office/drawing/2014/main" id="{C080B198-0ED5-4644-B769-8B00C5B243E9}"/>
                  </a:ext>
                </a:extLst>
              </p:cNvPr>
              <p:cNvSpPr txBox="1">
                <a:spLocks noRot="1" noChangeAspect="1" noMove="1" noResize="1" noEditPoints="1" noAdjustHandles="1" noChangeArrowheads="1" noChangeShapeType="1" noTextEdit="1"/>
              </p:cNvSpPr>
              <p:nvPr/>
            </p:nvSpPr>
            <p:spPr>
              <a:xfrm>
                <a:off x="8294183" y="1303293"/>
                <a:ext cx="3139513" cy="520463"/>
              </a:xfrm>
              <a:prstGeom prst="rect">
                <a:avLst/>
              </a:prstGeom>
              <a:blipFill>
                <a:blip r:embed="rId4"/>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9" name="Tekstvak 28">
                <a:extLst>
                  <a:ext uri="{FF2B5EF4-FFF2-40B4-BE49-F238E27FC236}">
                    <a16:creationId xmlns:a16="http://schemas.microsoft.com/office/drawing/2014/main" id="{D7BB02F7-2C7D-4E8D-B472-CFBD3EFA59F4}"/>
                  </a:ext>
                </a:extLst>
              </p:cNvPr>
              <p:cNvSpPr txBox="1"/>
              <p:nvPr/>
            </p:nvSpPr>
            <p:spPr>
              <a:xfrm>
                <a:off x="7840716" y="1956218"/>
                <a:ext cx="3638595" cy="369332"/>
              </a:xfrm>
              <a:prstGeom prst="rect">
                <a:avLst/>
              </a:prstGeom>
              <a:noFill/>
            </p:spPr>
            <p:txBody>
              <a:bodyPr wrap="square" rtlCol="0">
                <a:spAutoFit/>
              </a:bodyPr>
              <a:lstStyle/>
              <a:p>
                <a14:m>
                  <m:oMath xmlns:m="http://schemas.openxmlformats.org/officeDocument/2006/math">
                    <m:r>
                      <a:rPr lang="nl-NL" b="0" i="1" smtClean="0">
                        <a:latin typeface="Cambria Math" panose="02040503050406030204" pitchFamily="18" charset="0"/>
                      </a:rPr>
                      <m:t>𝐿</m:t>
                    </m:r>
                    <m:r>
                      <a:rPr lang="nl-NL" b="0" i="1" smtClean="0">
                        <a:latin typeface="Cambria Math" panose="02040503050406030204" pitchFamily="18" charset="0"/>
                      </a:rPr>
                      <m:t>=−0,12</m:t>
                    </m:r>
                    <m:r>
                      <a:rPr lang="nl-NL" b="0" i="1" smtClean="0">
                        <a:latin typeface="Cambria Math" panose="02040503050406030204" pitchFamily="18" charset="0"/>
                      </a:rPr>
                      <m:t>𝑣</m:t>
                    </m:r>
                    <m:r>
                      <a:rPr lang="nl-NL" b="0" i="1" smtClean="0">
                        <a:latin typeface="Cambria Math" panose="02040503050406030204" pitchFamily="18" charset="0"/>
                      </a:rPr>
                      <m:t>+</m:t>
                    </m:r>
                    <m:r>
                      <a:rPr lang="nl-NL" b="0" i="1" smtClean="0">
                        <a:latin typeface="Cambria Math" panose="02040503050406030204" pitchFamily="18" charset="0"/>
                      </a:rPr>
                      <m:t>𝑏</m:t>
                    </m:r>
                  </m:oMath>
                </a14:m>
                <a:r>
                  <a:rPr lang="nl-BE" dirty="0"/>
                  <a:t> </a:t>
                </a:r>
              </a:p>
            </p:txBody>
          </p:sp>
        </mc:Choice>
        <mc:Fallback xmlns="">
          <p:sp>
            <p:nvSpPr>
              <p:cNvPr id="29" name="Tekstvak 28">
                <a:extLst>
                  <a:ext uri="{FF2B5EF4-FFF2-40B4-BE49-F238E27FC236}">
                    <a16:creationId xmlns:a16="http://schemas.microsoft.com/office/drawing/2014/main" id="{D7BB02F7-2C7D-4E8D-B472-CFBD3EFA59F4}"/>
                  </a:ext>
                </a:extLst>
              </p:cNvPr>
              <p:cNvSpPr txBox="1">
                <a:spLocks noRot="1" noChangeAspect="1" noMove="1" noResize="1" noEditPoints="1" noAdjustHandles="1" noChangeArrowheads="1" noChangeShapeType="1" noTextEdit="1"/>
              </p:cNvSpPr>
              <p:nvPr/>
            </p:nvSpPr>
            <p:spPr>
              <a:xfrm>
                <a:off x="7840716" y="1956218"/>
                <a:ext cx="3638595" cy="369332"/>
              </a:xfrm>
              <a:prstGeom prst="rect">
                <a:avLst/>
              </a:prstGeom>
              <a:blipFill>
                <a:blip r:embed="rId5"/>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30" name="Tekstvak 29">
                <a:extLst>
                  <a:ext uri="{FF2B5EF4-FFF2-40B4-BE49-F238E27FC236}">
                    <a16:creationId xmlns:a16="http://schemas.microsoft.com/office/drawing/2014/main" id="{7506C0F2-312B-4410-9FA5-8BDE31CB8734}"/>
                  </a:ext>
                </a:extLst>
              </p:cNvPr>
              <p:cNvSpPr txBox="1"/>
              <p:nvPr/>
            </p:nvSpPr>
            <p:spPr>
              <a:xfrm>
                <a:off x="8381872" y="2438703"/>
                <a:ext cx="11621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(170;10,3)</m:t>
                      </m:r>
                    </m:oMath>
                  </m:oMathPara>
                </a14:m>
                <a:endParaRPr lang="nl-BE" dirty="0"/>
              </a:p>
            </p:txBody>
          </p:sp>
        </mc:Choice>
        <mc:Fallback xmlns="">
          <p:sp>
            <p:nvSpPr>
              <p:cNvPr id="30" name="Tekstvak 29">
                <a:extLst>
                  <a:ext uri="{FF2B5EF4-FFF2-40B4-BE49-F238E27FC236}">
                    <a16:creationId xmlns:a16="http://schemas.microsoft.com/office/drawing/2014/main" id="{7506C0F2-312B-4410-9FA5-8BDE31CB8734}"/>
                  </a:ext>
                </a:extLst>
              </p:cNvPr>
              <p:cNvSpPr txBox="1">
                <a:spLocks noRot="1" noChangeAspect="1" noMove="1" noResize="1" noEditPoints="1" noAdjustHandles="1" noChangeArrowheads="1" noChangeShapeType="1" noTextEdit="1"/>
              </p:cNvSpPr>
              <p:nvPr/>
            </p:nvSpPr>
            <p:spPr>
              <a:xfrm>
                <a:off x="8381872" y="2438703"/>
                <a:ext cx="1162177" cy="276999"/>
              </a:xfrm>
              <a:prstGeom prst="rect">
                <a:avLst/>
              </a:prstGeom>
              <a:blipFill>
                <a:blip r:embed="rId6"/>
                <a:stretch>
                  <a:fillRect l="-6806" t="-2222" r="-6806" b="-35556"/>
                </a:stretch>
              </a:blipFill>
            </p:spPr>
            <p:txBody>
              <a:bodyPr/>
              <a:lstStyle/>
              <a:p>
                <a:r>
                  <a:rPr lang="nl-BE">
                    <a:noFill/>
                  </a:rPr>
                  <a:t> </a:t>
                </a:r>
              </a:p>
            </p:txBody>
          </p:sp>
        </mc:Fallback>
      </mc:AlternateContent>
      <p:sp>
        <p:nvSpPr>
          <p:cNvPr id="31" name="Rechteraccolade 30">
            <a:extLst>
              <a:ext uri="{FF2B5EF4-FFF2-40B4-BE49-F238E27FC236}">
                <a16:creationId xmlns:a16="http://schemas.microsoft.com/office/drawing/2014/main" id="{563132C7-DA45-4DE4-9C75-1C512595F281}"/>
              </a:ext>
            </a:extLst>
          </p:cNvPr>
          <p:cNvSpPr/>
          <p:nvPr/>
        </p:nvSpPr>
        <p:spPr>
          <a:xfrm>
            <a:off x="9508537" y="1955437"/>
            <a:ext cx="194755" cy="867662"/>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nl-BE"/>
          </a:p>
        </p:txBody>
      </p:sp>
      <mc:AlternateContent xmlns:mc="http://schemas.openxmlformats.org/markup-compatibility/2006" xmlns:a14="http://schemas.microsoft.com/office/drawing/2010/main">
        <mc:Choice Requires="a14">
          <p:sp>
            <p:nvSpPr>
              <p:cNvPr id="32" name="Tekstvak 31">
                <a:extLst>
                  <a:ext uri="{FF2B5EF4-FFF2-40B4-BE49-F238E27FC236}">
                    <a16:creationId xmlns:a16="http://schemas.microsoft.com/office/drawing/2014/main" id="{ACB06D31-AAEF-4719-A402-CF27448B1B74}"/>
                  </a:ext>
                </a:extLst>
              </p:cNvPr>
              <p:cNvSpPr txBox="1"/>
              <p:nvPr/>
            </p:nvSpPr>
            <p:spPr>
              <a:xfrm>
                <a:off x="9795748" y="2243627"/>
                <a:ext cx="23518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10,3=−0,12</m:t>
                      </m:r>
                      <m:r>
                        <a:rPr lang="nl-NL" b="0" i="1" smtClean="0">
                          <a:latin typeface="Cambria Math" panose="02040503050406030204" pitchFamily="18" charset="0"/>
                          <a:ea typeface="Cambria Math" panose="02040503050406030204" pitchFamily="18" charset="0"/>
                        </a:rPr>
                        <m:t>∙170+</m:t>
                      </m:r>
                      <m:r>
                        <a:rPr lang="nl-NL" b="0" i="1" smtClean="0">
                          <a:latin typeface="Cambria Math" panose="02040503050406030204" pitchFamily="18" charset="0"/>
                          <a:ea typeface="Cambria Math" panose="02040503050406030204" pitchFamily="18" charset="0"/>
                        </a:rPr>
                        <m:t>𝑏</m:t>
                      </m:r>
                    </m:oMath>
                  </m:oMathPara>
                </a14:m>
                <a:endParaRPr lang="nl-BE" dirty="0"/>
              </a:p>
            </p:txBody>
          </p:sp>
        </mc:Choice>
        <mc:Fallback xmlns="">
          <p:sp>
            <p:nvSpPr>
              <p:cNvPr id="32" name="Tekstvak 31">
                <a:extLst>
                  <a:ext uri="{FF2B5EF4-FFF2-40B4-BE49-F238E27FC236}">
                    <a16:creationId xmlns:a16="http://schemas.microsoft.com/office/drawing/2014/main" id="{ACB06D31-AAEF-4719-A402-CF27448B1B74}"/>
                  </a:ext>
                </a:extLst>
              </p:cNvPr>
              <p:cNvSpPr txBox="1">
                <a:spLocks noRot="1" noChangeAspect="1" noMove="1" noResize="1" noEditPoints="1" noAdjustHandles="1" noChangeArrowheads="1" noChangeShapeType="1" noTextEdit="1"/>
              </p:cNvSpPr>
              <p:nvPr/>
            </p:nvSpPr>
            <p:spPr>
              <a:xfrm>
                <a:off x="9795748" y="2243627"/>
                <a:ext cx="2351862" cy="276999"/>
              </a:xfrm>
              <a:prstGeom prst="rect">
                <a:avLst/>
              </a:prstGeom>
              <a:blipFill>
                <a:blip r:embed="rId7"/>
                <a:stretch>
                  <a:fillRect l="-2073" r="-1554" b="-8889"/>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33" name="Tekstvak 32">
                <a:extLst>
                  <a:ext uri="{FF2B5EF4-FFF2-40B4-BE49-F238E27FC236}">
                    <a16:creationId xmlns:a16="http://schemas.microsoft.com/office/drawing/2014/main" id="{F36BE20F-B844-434A-95A3-2C898D855712}"/>
                  </a:ext>
                </a:extLst>
              </p:cNvPr>
              <p:cNvSpPr txBox="1"/>
              <p:nvPr/>
            </p:nvSpPr>
            <p:spPr>
              <a:xfrm>
                <a:off x="9795748" y="2762251"/>
                <a:ext cx="179882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10,3=−20,4</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𝑏</m:t>
                      </m:r>
                    </m:oMath>
                  </m:oMathPara>
                </a14:m>
                <a:endParaRPr lang="nl-BE" dirty="0"/>
              </a:p>
            </p:txBody>
          </p:sp>
        </mc:Choice>
        <mc:Fallback xmlns="">
          <p:sp>
            <p:nvSpPr>
              <p:cNvPr id="33" name="Tekstvak 32">
                <a:extLst>
                  <a:ext uri="{FF2B5EF4-FFF2-40B4-BE49-F238E27FC236}">
                    <a16:creationId xmlns:a16="http://schemas.microsoft.com/office/drawing/2014/main" id="{F36BE20F-B844-434A-95A3-2C898D855712}"/>
                  </a:ext>
                </a:extLst>
              </p:cNvPr>
              <p:cNvSpPr txBox="1">
                <a:spLocks noRot="1" noChangeAspect="1" noMove="1" noResize="1" noEditPoints="1" noAdjustHandles="1" noChangeArrowheads="1" noChangeShapeType="1" noTextEdit="1"/>
              </p:cNvSpPr>
              <p:nvPr/>
            </p:nvSpPr>
            <p:spPr>
              <a:xfrm>
                <a:off x="9795748" y="2762251"/>
                <a:ext cx="1798826" cy="276999"/>
              </a:xfrm>
              <a:prstGeom prst="rect">
                <a:avLst/>
              </a:prstGeom>
              <a:blipFill>
                <a:blip r:embed="rId8"/>
                <a:stretch>
                  <a:fillRect l="-2712" r="-2373"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34" name="Tekstvak 33">
                <a:extLst>
                  <a:ext uri="{FF2B5EF4-FFF2-40B4-BE49-F238E27FC236}">
                    <a16:creationId xmlns:a16="http://schemas.microsoft.com/office/drawing/2014/main" id="{CDA4B1A6-7843-4071-82D4-57086E29726E}"/>
                  </a:ext>
                </a:extLst>
              </p:cNvPr>
              <p:cNvSpPr txBox="1"/>
              <p:nvPr/>
            </p:nvSpPr>
            <p:spPr>
              <a:xfrm>
                <a:off x="9795748" y="3243477"/>
                <a:ext cx="9171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30,7=</m:t>
                      </m:r>
                      <m:r>
                        <a:rPr lang="nl-NL" b="0" i="1" smtClean="0">
                          <a:latin typeface="Cambria Math" panose="02040503050406030204" pitchFamily="18" charset="0"/>
                          <a:ea typeface="Cambria Math" panose="02040503050406030204" pitchFamily="18" charset="0"/>
                        </a:rPr>
                        <m:t>𝑏</m:t>
                      </m:r>
                    </m:oMath>
                  </m:oMathPara>
                </a14:m>
                <a:endParaRPr lang="nl-BE" dirty="0"/>
              </a:p>
            </p:txBody>
          </p:sp>
        </mc:Choice>
        <mc:Fallback xmlns="">
          <p:sp>
            <p:nvSpPr>
              <p:cNvPr id="34" name="Tekstvak 33">
                <a:extLst>
                  <a:ext uri="{FF2B5EF4-FFF2-40B4-BE49-F238E27FC236}">
                    <a16:creationId xmlns:a16="http://schemas.microsoft.com/office/drawing/2014/main" id="{CDA4B1A6-7843-4071-82D4-57086E29726E}"/>
                  </a:ext>
                </a:extLst>
              </p:cNvPr>
              <p:cNvSpPr txBox="1">
                <a:spLocks noRot="1" noChangeAspect="1" noMove="1" noResize="1" noEditPoints="1" noAdjustHandles="1" noChangeArrowheads="1" noChangeShapeType="1" noTextEdit="1"/>
              </p:cNvSpPr>
              <p:nvPr/>
            </p:nvSpPr>
            <p:spPr>
              <a:xfrm>
                <a:off x="9795748" y="3243477"/>
                <a:ext cx="917174" cy="276999"/>
              </a:xfrm>
              <a:prstGeom prst="rect">
                <a:avLst/>
              </a:prstGeom>
              <a:blipFill>
                <a:blip r:embed="rId9"/>
                <a:stretch>
                  <a:fillRect l="-6000" r="-5333"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35" name="Tekstvak 34">
                <a:extLst>
                  <a:ext uri="{FF2B5EF4-FFF2-40B4-BE49-F238E27FC236}">
                    <a16:creationId xmlns:a16="http://schemas.microsoft.com/office/drawing/2014/main" id="{D7B36503-F0D8-45BF-A799-203C8D0D5B4C}"/>
                  </a:ext>
                </a:extLst>
              </p:cNvPr>
              <p:cNvSpPr txBox="1"/>
              <p:nvPr/>
            </p:nvSpPr>
            <p:spPr>
              <a:xfrm>
                <a:off x="7848600" y="3596379"/>
                <a:ext cx="3638595" cy="369332"/>
              </a:xfrm>
              <a:prstGeom prst="rect">
                <a:avLst/>
              </a:prstGeom>
              <a:noFill/>
            </p:spPr>
            <p:txBody>
              <a:bodyPr wrap="square" rtlCol="0">
                <a:spAutoFit/>
              </a:bodyPr>
              <a:lstStyle/>
              <a:p>
                <a14:m>
                  <m:oMath xmlns:m="http://schemas.openxmlformats.org/officeDocument/2006/math">
                    <m:r>
                      <a:rPr lang="nl-NL" b="0" i="1" smtClean="0">
                        <a:latin typeface="Cambria Math" panose="02040503050406030204" pitchFamily="18" charset="0"/>
                      </a:rPr>
                      <m:t>𝐿</m:t>
                    </m:r>
                    <m:r>
                      <a:rPr lang="nl-NL" b="0" i="1" smtClean="0">
                        <a:latin typeface="Cambria Math" panose="02040503050406030204" pitchFamily="18" charset="0"/>
                      </a:rPr>
                      <m:t>=−0,12</m:t>
                    </m:r>
                    <m:r>
                      <a:rPr lang="nl-NL" b="0" i="1" smtClean="0">
                        <a:latin typeface="Cambria Math" panose="02040503050406030204" pitchFamily="18" charset="0"/>
                      </a:rPr>
                      <m:t>𝑣</m:t>
                    </m:r>
                    <m:r>
                      <a:rPr lang="nl-NL" b="0" i="1" smtClean="0">
                        <a:latin typeface="Cambria Math" panose="02040503050406030204" pitchFamily="18" charset="0"/>
                      </a:rPr>
                      <m:t>+30,7</m:t>
                    </m:r>
                  </m:oMath>
                </a14:m>
                <a:r>
                  <a:rPr lang="nl-BE" dirty="0"/>
                  <a:t> </a:t>
                </a:r>
              </a:p>
            </p:txBody>
          </p:sp>
        </mc:Choice>
        <mc:Fallback xmlns="">
          <p:sp>
            <p:nvSpPr>
              <p:cNvPr id="35" name="Tekstvak 34">
                <a:extLst>
                  <a:ext uri="{FF2B5EF4-FFF2-40B4-BE49-F238E27FC236}">
                    <a16:creationId xmlns:a16="http://schemas.microsoft.com/office/drawing/2014/main" id="{D7B36503-F0D8-45BF-A799-203C8D0D5B4C}"/>
                  </a:ext>
                </a:extLst>
              </p:cNvPr>
              <p:cNvSpPr txBox="1">
                <a:spLocks noRot="1" noChangeAspect="1" noMove="1" noResize="1" noEditPoints="1" noAdjustHandles="1" noChangeArrowheads="1" noChangeShapeType="1" noTextEdit="1"/>
              </p:cNvSpPr>
              <p:nvPr/>
            </p:nvSpPr>
            <p:spPr>
              <a:xfrm>
                <a:off x="7848600" y="3596379"/>
                <a:ext cx="3638595" cy="369332"/>
              </a:xfrm>
              <a:prstGeom prst="rect">
                <a:avLst/>
              </a:prstGeom>
              <a:blipFill>
                <a:blip r:embed="rId10"/>
                <a:stretch>
                  <a:fillRect/>
                </a:stretch>
              </a:blipFill>
            </p:spPr>
            <p:txBody>
              <a:bodyPr/>
              <a:lstStyle/>
              <a:p>
                <a:r>
                  <a:rPr lang="nl-BE">
                    <a:noFill/>
                  </a:rPr>
                  <a:t> </a:t>
                </a:r>
              </a:p>
            </p:txBody>
          </p:sp>
        </mc:Fallback>
      </mc:AlternateContent>
    </p:spTree>
    <p:extLst>
      <p:ext uri="{BB962C8B-B14F-4D97-AF65-F5344CB8AC3E}">
        <p14:creationId xmlns:p14="http://schemas.microsoft.com/office/powerpoint/2010/main" val="252640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P spid="27" grpId="0"/>
      <p:bldP spid="28" grpId="0"/>
      <p:bldP spid="29" grpId="0"/>
      <p:bldP spid="30" grpId="0"/>
      <p:bldP spid="31" grpId="0" animBg="1"/>
      <p:bldP spid="32"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02401D0-C3CD-4D3D-BE08-E0CD4075818B}"/>
              </a:ext>
            </a:extLst>
          </p:cNvPr>
          <p:cNvPicPr>
            <a:picLocks noChangeAspect="1"/>
          </p:cNvPicPr>
          <p:nvPr/>
        </p:nvPicPr>
        <p:blipFill>
          <a:blip r:embed="rId2"/>
          <a:stretch>
            <a:fillRect/>
          </a:stretch>
        </p:blipFill>
        <p:spPr>
          <a:xfrm>
            <a:off x="7800975" y="0"/>
            <a:ext cx="4391025" cy="5334000"/>
          </a:xfrm>
          <a:prstGeom prst="rect">
            <a:avLst/>
          </a:prstGeom>
        </p:spPr>
      </p:pic>
      <p:pic>
        <p:nvPicPr>
          <p:cNvPr id="6" name="Afbeelding 5">
            <a:extLst>
              <a:ext uri="{FF2B5EF4-FFF2-40B4-BE49-F238E27FC236}">
                <a16:creationId xmlns:a16="http://schemas.microsoft.com/office/drawing/2014/main" id="{4C7AC575-D9C0-4065-BCA7-2D199BDE3FC6}"/>
              </a:ext>
            </a:extLst>
          </p:cNvPr>
          <p:cNvPicPr>
            <a:picLocks noChangeAspect="1"/>
          </p:cNvPicPr>
          <p:nvPr/>
        </p:nvPicPr>
        <p:blipFill rotWithShape="1">
          <a:blip r:embed="rId3"/>
          <a:srcRect r="32911" b="47761"/>
          <a:stretch/>
        </p:blipFill>
        <p:spPr>
          <a:xfrm>
            <a:off x="0" y="0"/>
            <a:ext cx="3533775" cy="1333500"/>
          </a:xfrm>
          <a:prstGeom prst="rect">
            <a:avLst/>
          </a:prstGeom>
        </p:spPr>
      </p:pic>
      <p:pic>
        <p:nvPicPr>
          <p:cNvPr id="4" name="Afbeelding 3">
            <a:extLst>
              <a:ext uri="{FF2B5EF4-FFF2-40B4-BE49-F238E27FC236}">
                <a16:creationId xmlns:a16="http://schemas.microsoft.com/office/drawing/2014/main" id="{9428D0F4-210D-4169-AF33-8D1A851BAACA}"/>
              </a:ext>
            </a:extLst>
          </p:cNvPr>
          <p:cNvPicPr>
            <a:picLocks noChangeAspect="1"/>
          </p:cNvPicPr>
          <p:nvPr/>
        </p:nvPicPr>
        <p:blipFill>
          <a:blip r:embed="rId4"/>
          <a:stretch>
            <a:fillRect/>
          </a:stretch>
        </p:blipFill>
        <p:spPr>
          <a:xfrm>
            <a:off x="0" y="1285875"/>
            <a:ext cx="5400675" cy="1905000"/>
          </a:xfrm>
          <a:prstGeom prst="rect">
            <a:avLst/>
          </a:prstGeom>
        </p:spPr>
      </p:pic>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3B6253B5-70FD-4E2F-BBA3-F94C780F8F4D}"/>
                  </a:ext>
                </a:extLst>
              </p:cNvPr>
              <p:cNvSpPr txBox="1"/>
              <p:nvPr/>
            </p:nvSpPr>
            <p:spPr>
              <a:xfrm>
                <a:off x="2005244" y="3190875"/>
                <a:ext cx="5602919" cy="369332"/>
              </a:xfrm>
              <a:prstGeom prst="rect">
                <a:avLst/>
              </a:prstGeom>
              <a:noFill/>
            </p:spPr>
            <p:txBody>
              <a:bodyPr wrap="square" rtlCol="0">
                <a:spAutoFit/>
              </a:bodyPr>
              <a:lstStyle/>
              <a:p>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𝐿</m:t>
                        </m:r>
                      </m:e>
                      <m:sub>
                        <m:r>
                          <a:rPr lang="nl-NL" b="0" i="1" smtClean="0">
                            <a:latin typeface="Cambria Math" panose="02040503050406030204" pitchFamily="18" charset="0"/>
                          </a:rPr>
                          <m:t>5</m:t>
                        </m:r>
                      </m:sub>
                    </m:sSub>
                    <m:r>
                      <a:rPr lang="nl-NL" b="0" i="1" smtClean="0">
                        <a:latin typeface="Cambria Math" panose="02040503050406030204" pitchFamily="18" charset="0"/>
                      </a:rPr>
                      <m:t>=−0,1838</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𝑣</m:t>
                    </m:r>
                    <m:r>
                      <a:rPr lang="nl-NL" b="0" i="1" smtClean="0">
                        <a:latin typeface="Cambria Math" panose="02040503050406030204" pitchFamily="18" charset="0"/>
                        <a:ea typeface="Cambria Math" panose="02040503050406030204" pitchFamily="18" charset="0"/>
                      </a:rPr>
                      <m:t>+36,38</m:t>
                    </m:r>
                  </m:oMath>
                </a14:m>
                <a:r>
                  <a:rPr lang="nl-BE" dirty="0"/>
                  <a:t> </a:t>
                </a:r>
              </a:p>
            </p:txBody>
          </p:sp>
        </mc:Choice>
        <mc:Fallback xmlns="">
          <p:sp>
            <p:nvSpPr>
              <p:cNvPr id="7" name="Tekstvak 6">
                <a:extLst>
                  <a:ext uri="{FF2B5EF4-FFF2-40B4-BE49-F238E27FC236}">
                    <a16:creationId xmlns:a16="http://schemas.microsoft.com/office/drawing/2014/main" id="{3B6253B5-70FD-4E2F-BBA3-F94C780F8F4D}"/>
                  </a:ext>
                </a:extLst>
              </p:cNvPr>
              <p:cNvSpPr txBox="1">
                <a:spLocks noRot="1" noChangeAspect="1" noMove="1" noResize="1" noEditPoints="1" noAdjustHandles="1" noChangeArrowheads="1" noChangeShapeType="1" noTextEdit="1"/>
              </p:cNvSpPr>
              <p:nvPr/>
            </p:nvSpPr>
            <p:spPr>
              <a:xfrm>
                <a:off x="2005244" y="3190875"/>
                <a:ext cx="5602919" cy="369332"/>
              </a:xfrm>
              <a:prstGeom prst="rect">
                <a:avLst/>
              </a:prstGeom>
              <a:blipFill>
                <a:blip r:embed="rId5"/>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C5792B64-D00D-45E4-A99A-A573132E2E7E}"/>
                  </a:ext>
                </a:extLst>
              </p:cNvPr>
              <p:cNvSpPr txBox="1"/>
              <p:nvPr/>
            </p:nvSpPr>
            <p:spPr>
              <a:xfrm>
                <a:off x="2005244" y="3787159"/>
                <a:ext cx="5602919" cy="369332"/>
              </a:xfrm>
              <a:prstGeom prst="rect">
                <a:avLst/>
              </a:prstGeom>
              <a:noFill/>
            </p:spPr>
            <p:txBody>
              <a:bodyPr wrap="square" rtlCol="0">
                <a:spAutoFit/>
              </a:bodyPr>
              <a:lstStyle/>
              <a:p>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𝐿</m:t>
                        </m:r>
                      </m:e>
                      <m:sub>
                        <m:r>
                          <a:rPr lang="nl-NL" b="0" i="1" smtClean="0">
                            <a:latin typeface="Cambria Math" panose="02040503050406030204" pitchFamily="18" charset="0"/>
                          </a:rPr>
                          <m:t>5</m:t>
                        </m:r>
                      </m:sub>
                    </m:sSub>
                    <m:r>
                      <a:rPr lang="nl-NL" b="0" i="1" smtClean="0">
                        <a:latin typeface="Cambria Math" panose="02040503050406030204" pitchFamily="18" charset="0"/>
                      </a:rPr>
                      <m:t>−36,38=−0,1838</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𝑣</m:t>
                    </m:r>
                  </m:oMath>
                </a14:m>
                <a:r>
                  <a:rPr lang="nl-BE" dirty="0"/>
                  <a:t> </a:t>
                </a:r>
              </a:p>
            </p:txBody>
          </p:sp>
        </mc:Choice>
        <mc:Fallback xmlns="">
          <p:sp>
            <p:nvSpPr>
              <p:cNvPr id="8" name="Tekstvak 7">
                <a:extLst>
                  <a:ext uri="{FF2B5EF4-FFF2-40B4-BE49-F238E27FC236}">
                    <a16:creationId xmlns:a16="http://schemas.microsoft.com/office/drawing/2014/main" id="{C5792B64-D00D-45E4-A99A-A573132E2E7E}"/>
                  </a:ext>
                </a:extLst>
              </p:cNvPr>
              <p:cNvSpPr txBox="1">
                <a:spLocks noRot="1" noChangeAspect="1" noMove="1" noResize="1" noEditPoints="1" noAdjustHandles="1" noChangeArrowheads="1" noChangeShapeType="1" noTextEdit="1"/>
              </p:cNvSpPr>
              <p:nvPr/>
            </p:nvSpPr>
            <p:spPr>
              <a:xfrm>
                <a:off x="2005244" y="3787159"/>
                <a:ext cx="5602919" cy="369332"/>
              </a:xfrm>
              <a:prstGeom prst="rect">
                <a:avLst/>
              </a:prstGeom>
              <a:blipFill>
                <a:blip r:embed="rId6"/>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07600F40-0ABF-4C82-9BAC-B053A005BC86}"/>
                  </a:ext>
                </a:extLst>
              </p:cNvPr>
              <p:cNvSpPr txBox="1"/>
              <p:nvPr/>
            </p:nvSpPr>
            <p:spPr>
              <a:xfrm>
                <a:off x="2005243" y="4383443"/>
                <a:ext cx="5602919" cy="645113"/>
              </a:xfrm>
              <a:prstGeom prst="rect">
                <a:avLst/>
              </a:prstGeom>
              <a:noFill/>
            </p:spPr>
            <p:txBody>
              <a:bodyPr wrap="square" rtlCol="0">
                <a:spAutoFit/>
              </a:bodyPr>
              <a:lstStyle/>
              <a:p>
                <a14:m>
                  <m:oMath xmlns:m="http://schemas.openxmlformats.org/officeDocument/2006/math">
                    <m:f>
                      <m:fPr>
                        <m:ctrlPr>
                          <a:rPr lang="nl-NL" sz="2400" b="0" i="1" smtClean="0">
                            <a:latin typeface="Cambria Math" panose="02040503050406030204" pitchFamily="18" charset="0"/>
                          </a:rPr>
                        </m:ctrlPr>
                      </m:fPr>
                      <m:num>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𝐿</m:t>
                            </m:r>
                          </m:e>
                          <m:sub>
                            <m:r>
                              <a:rPr lang="nl-NL" sz="2400" b="0" i="1" smtClean="0">
                                <a:latin typeface="Cambria Math" panose="02040503050406030204" pitchFamily="18" charset="0"/>
                              </a:rPr>
                              <m:t>5</m:t>
                            </m:r>
                          </m:sub>
                        </m:sSub>
                        <m:r>
                          <a:rPr lang="nl-NL" sz="2400" b="0" i="1" smtClean="0">
                            <a:latin typeface="Cambria Math" panose="02040503050406030204" pitchFamily="18" charset="0"/>
                          </a:rPr>
                          <m:t> − 36,38</m:t>
                        </m:r>
                      </m:num>
                      <m:den>
                        <m:r>
                          <a:rPr lang="nl-NL" sz="2400" b="0" i="1" smtClean="0">
                            <a:latin typeface="Cambria Math" panose="02040503050406030204" pitchFamily="18" charset="0"/>
                          </a:rPr>
                          <m:t>−0,1838</m:t>
                        </m:r>
                      </m:den>
                    </m:f>
                    <m:r>
                      <a:rPr lang="nl-NL" sz="2400" b="0" i="1" smtClean="0">
                        <a:latin typeface="Cambria Math" panose="02040503050406030204" pitchFamily="18" charset="0"/>
                      </a:rPr>
                      <m:t>=</m:t>
                    </m:r>
                    <m:r>
                      <a:rPr lang="nl-NL" sz="2400" b="0" i="1" smtClean="0">
                        <a:latin typeface="Cambria Math" panose="02040503050406030204" pitchFamily="18" charset="0"/>
                        <a:ea typeface="Cambria Math" panose="02040503050406030204" pitchFamily="18" charset="0"/>
                      </a:rPr>
                      <m:t>𝑣</m:t>
                    </m:r>
                  </m:oMath>
                </a14:m>
                <a:r>
                  <a:rPr lang="nl-BE" dirty="0"/>
                  <a:t> </a:t>
                </a:r>
              </a:p>
            </p:txBody>
          </p:sp>
        </mc:Choice>
        <mc:Fallback xmlns="">
          <p:sp>
            <p:nvSpPr>
              <p:cNvPr id="9" name="Tekstvak 8">
                <a:extLst>
                  <a:ext uri="{FF2B5EF4-FFF2-40B4-BE49-F238E27FC236}">
                    <a16:creationId xmlns:a16="http://schemas.microsoft.com/office/drawing/2014/main" id="{07600F40-0ABF-4C82-9BAC-B053A005BC86}"/>
                  </a:ext>
                </a:extLst>
              </p:cNvPr>
              <p:cNvSpPr txBox="1">
                <a:spLocks noRot="1" noChangeAspect="1" noMove="1" noResize="1" noEditPoints="1" noAdjustHandles="1" noChangeArrowheads="1" noChangeShapeType="1" noTextEdit="1"/>
              </p:cNvSpPr>
              <p:nvPr/>
            </p:nvSpPr>
            <p:spPr>
              <a:xfrm>
                <a:off x="2005243" y="4383443"/>
                <a:ext cx="5602919" cy="645113"/>
              </a:xfrm>
              <a:prstGeom prst="rect">
                <a:avLst/>
              </a:prstGeom>
              <a:blipFill>
                <a:blip r:embed="rId7"/>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CB05219D-5CFC-4D91-8372-55613A729CB8}"/>
                  </a:ext>
                </a:extLst>
              </p:cNvPr>
              <p:cNvSpPr txBox="1"/>
              <p:nvPr/>
            </p:nvSpPr>
            <p:spPr>
              <a:xfrm>
                <a:off x="2005242" y="5095875"/>
                <a:ext cx="5602919" cy="506870"/>
              </a:xfrm>
              <a:prstGeom prst="rect">
                <a:avLst/>
              </a:prstGeom>
              <a:noFill/>
            </p:spPr>
            <p:txBody>
              <a:bodyPr wrap="square" rtlCol="0">
                <a:spAutoFit/>
              </a:bodyPr>
              <a:lstStyle/>
              <a:p>
                <a14:m>
                  <m:oMath xmlns:m="http://schemas.openxmlformats.org/officeDocument/2006/math">
                    <m:f>
                      <m:fPr>
                        <m:ctrlPr>
                          <a:rPr lang="nl-NL" b="0" i="1" smtClean="0">
                            <a:latin typeface="Cambria Math" panose="02040503050406030204" pitchFamily="18" charset="0"/>
                          </a:rPr>
                        </m:ctrlPr>
                      </m:fPr>
                      <m:num>
                        <m:sSub>
                          <m:sSubPr>
                            <m:ctrlPr>
                              <a:rPr lang="nl-NL" b="0" i="1" smtClean="0">
                                <a:latin typeface="Cambria Math" panose="02040503050406030204" pitchFamily="18" charset="0"/>
                              </a:rPr>
                            </m:ctrlPr>
                          </m:sSubPr>
                          <m:e>
                            <m:r>
                              <a:rPr lang="nl-NL" b="0" i="1" smtClean="0">
                                <a:latin typeface="Cambria Math" panose="02040503050406030204" pitchFamily="18" charset="0"/>
                              </a:rPr>
                              <m:t>−</m:t>
                            </m:r>
                            <m:r>
                              <a:rPr lang="nl-NL" b="0" i="1" smtClean="0">
                                <a:latin typeface="Cambria Math" panose="02040503050406030204" pitchFamily="18" charset="0"/>
                              </a:rPr>
                              <m:t>𝐿</m:t>
                            </m:r>
                          </m:e>
                          <m:sub>
                            <m:r>
                              <a:rPr lang="nl-NL" b="0" i="1" smtClean="0">
                                <a:latin typeface="Cambria Math" panose="02040503050406030204" pitchFamily="18" charset="0"/>
                              </a:rPr>
                              <m:t>5</m:t>
                            </m:r>
                          </m:sub>
                        </m:sSub>
                      </m:num>
                      <m:den>
                        <m:r>
                          <a:rPr lang="nl-NL" b="0" i="1" smtClean="0">
                            <a:latin typeface="Cambria Math" panose="02040503050406030204" pitchFamily="18" charset="0"/>
                          </a:rPr>
                          <m:t>0,1838</m:t>
                        </m:r>
                      </m:den>
                    </m:f>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36,38</m:t>
                        </m:r>
                      </m:num>
                      <m:den>
                        <m:r>
                          <a:rPr lang="nl-NL" b="0" i="1" smtClean="0">
                            <a:latin typeface="Cambria Math" panose="02040503050406030204" pitchFamily="18" charset="0"/>
                          </a:rPr>
                          <m:t>0,1838</m:t>
                        </m:r>
                      </m:den>
                    </m:f>
                    <m:r>
                      <a:rPr lang="nl-NL" b="0" i="1" smtClean="0">
                        <a:latin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𝑣</m:t>
                    </m:r>
                  </m:oMath>
                </a14:m>
                <a:r>
                  <a:rPr lang="nl-BE" dirty="0"/>
                  <a:t> </a:t>
                </a:r>
              </a:p>
            </p:txBody>
          </p:sp>
        </mc:Choice>
        <mc:Fallback xmlns="">
          <p:sp>
            <p:nvSpPr>
              <p:cNvPr id="10" name="Tekstvak 9">
                <a:extLst>
                  <a:ext uri="{FF2B5EF4-FFF2-40B4-BE49-F238E27FC236}">
                    <a16:creationId xmlns:a16="http://schemas.microsoft.com/office/drawing/2014/main" id="{CB05219D-5CFC-4D91-8372-55613A729CB8}"/>
                  </a:ext>
                </a:extLst>
              </p:cNvPr>
              <p:cNvSpPr txBox="1">
                <a:spLocks noRot="1" noChangeAspect="1" noMove="1" noResize="1" noEditPoints="1" noAdjustHandles="1" noChangeArrowheads="1" noChangeShapeType="1" noTextEdit="1"/>
              </p:cNvSpPr>
              <p:nvPr/>
            </p:nvSpPr>
            <p:spPr>
              <a:xfrm>
                <a:off x="2005242" y="5095875"/>
                <a:ext cx="5602919" cy="506870"/>
              </a:xfrm>
              <a:prstGeom prst="rect">
                <a:avLst/>
              </a:prstGeom>
              <a:blipFill>
                <a:blip r:embed="rId8"/>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9F71EB0F-73F9-4CA4-8F9A-A2F02ED90889}"/>
                  </a:ext>
                </a:extLst>
              </p:cNvPr>
              <p:cNvSpPr txBox="1"/>
              <p:nvPr/>
            </p:nvSpPr>
            <p:spPr>
              <a:xfrm>
                <a:off x="2005242" y="5692159"/>
                <a:ext cx="5602919" cy="369332"/>
              </a:xfrm>
              <a:prstGeom prst="rect">
                <a:avLst/>
              </a:prstGeom>
              <a:noFill/>
            </p:spPr>
            <p:txBody>
              <a:bodyPr wrap="square" rtlCol="0">
                <a:spAutoFit/>
              </a:bodyPr>
              <a:lstStyle/>
              <a:p>
                <a14:m>
                  <m:oMath xmlns:m="http://schemas.openxmlformats.org/officeDocument/2006/math">
                    <m:r>
                      <a:rPr lang="nl-NL" b="0" i="1" smtClean="0">
                        <a:latin typeface="Cambria Math" panose="02040503050406030204" pitchFamily="18" charset="0"/>
                      </a:rPr>
                      <m:t>−5,440…</m:t>
                    </m:r>
                    <m:sSub>
                      <m:sSubPr>
                        <m:ctrlPr>
                          <a:rPr lang="nl-NL" b="0" i="1" smtClean="0">
                            <a:latin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𝐿</m:t>
                        </m:r>
                      </m:e>
                      <m:sub>
                        <m:r>
                          <a:rPr lang="nl-NL" b="0" i="1" smtClean="0">
                            <a:latin typeface="Cambria Math" panose="02040503050406030204" pitchFamily="18" charset="0"/>
                          </a:rPr>
                          <m:t>5</m:t>
                        </m:r>
                      </m:sub>
                    </m:sSub>
                    <m:r>
                      <a:rPr lang="nl-NL" b="0" i="1" smtClean="0">
                        <a:latin typeface="Cambria Math" panose="02040503050406030204" pitchFamily="18" charset="0"/>
                      </a:rPr>
                      <m:t>+199,546…=</m:t>
                    </m:r>
                    <m:r>
                      <a:rPr lang="nl-NL" b="0" i="1" smtClean="0">
                        <a:latin typeface="Cambria Math" panose="02040503050406030204" pitchFamily="18" charset="0"/>
                        <a:ea typeface="Cambria Math" panose="02040503050406030204" pitchFamily="18" charset="0"/>
                      </a:rPr>
                      <m:t>𝑣</m:t>
                    </m:r>
                  </m:oMath>
                </a14:m>
                <a:r>
                  <a:rPr lang="nl-BE" dirty="0"/>
                  <a:t> </a:t>
                </a:r>
              </a:p>
            </p:txBody>
          </p:sp>
        </mc:Choice>
        <mc:Fallback xmlns="">
          <p:sp>
            <p:nvSpPr>
              <p:cNvPr id="11" name="Tekstvak 10">
                <a:extLst>
                  <a:ext uri="{FF2B5EF4-FFF2-40B4-BE49-F238E27FC236}">
                    <a16:creationId xmlns:a16="http://schemas.microsoft.com/office/drawing/2014/main" id="{9F71EB0F-73F9-4CA4-8F9A-A2F02ED90889}"/>
                  </a:ext>
                </a:extLst>
              </p:cNvPr>
              <p:cNvSpPr txBox="1">
                <a:spLocks noRot="1" noChangeAspect="1" noMove="1" noResize="1" noEditPoints="1" noAdjustHandles="1" noChangeArrowheads="1" noChangeShapeType="1" noTextEdit="1"/>
              </p:cNvSpPr>
              <p:nvPr/>
            </p:nvSpPr>
            <p:spPr>
              <a:xfrm>
                <a:off x="2005242" y="5692159"/>
                <a:ext cx="5602919" cy="369332"/>
              </a:xfrm>
              <a:prstGeom prst="rect">
                <a:avLst/>
              </a:prstGeom>
              <a:blipFill>
                <a:blip r:embed="rId9"/>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028C961E-6F6B-4B08-90DD-FF96B90519D7}"/>
                  </a:ext>
                </a:extLst>
              </p:cNvPr>
              <p:cNvSpPr txBox="1"/>
              <p:nvPr/>
            </p:nvSpPr>
            <p:spPr>
              <a:xfrm>
                <a:off x="0" y="6221124"/>
                <a:ext cx="5602919" cy="369332"/>
              </a:xfrm>
              <a:prstGeom prst="rect">
                <a:avLst/>
              </a:prstGeom>
              <a:noFill/>
            </p:spPr>
            <p:txBody>
              <a:bodyPr wrap="square" rtlCol="0">
                <a:spAutoFit/>
              </a:bodyPr>
              <a:lstStyle/>
              <a:p>
                <a:r>
                  <a:rPr lang="nl-NL" b="1" i="1" dirty="0">
                    <a:latin typeface="Cambria Math" panose="02040503050406030204" pitchFamily="18" charset="0"/>
                  </a:rPr>
                  <a:t>Dus</a:t>
                </a:r>
                <a14:m>
                  <m:oMath xmlns:m="http://schemas.openxmlformats.org/officeDocument/2006/math">
                    <m:r>
                      <a:rPr lang="nl-NL" b="1" i="1" smtClean="0">
                        <a:latin typeface="Cambria Math" panose="02040503050406030204" pitchFamily="18" charset="0"/>
                      </a:rPr>
                      <m:t> </m:t>
                    </m:r>
                    <m:r>
                      <a:rPr lang="nl-NL" b="1" i="1" smtClean="0">
                        <a:latin typeface="Cambria Math" panose="02040503050406030204" pitchFamily="18" charset="0"/>
                      </a:rPr>
                      <m:t>𝒗</m:t>
                    </m:r>
                    <m:r>
                      <a:rPr lang="nl-NL" b="1" i="1" smtClean="0">
                        <a:latin typeface="Cambria Math" panose="02040503050406030204" pitchFamily="18" charset="0"/>
                      </a:rPr>
                      <m:t>=−</m:t>
                    </m:r>
                    <m:r>
                      <a:rPr lang="nl-NL" b="1" i="1" smtClean="0">
                        <a:latin typeface="Cambria Math" panose="02040503050406030204" pitchFamily="18" charset="0"/>
                      </a:rPr>
                      <m:t>𝟓</m:t>
                    </m:r>
                    <m:r>
                      <a:rPr lang="nl-NL" b="1" i="1" smtClean="0">
                        <a:latin typeface="Cambria Math" panose="02040503050406030204" pitchFamily="18" charset="0"/>
                      </a:rPr>
                      <m:t>,</m:t>
                    </m:r>
                    <m:r>
                      <a:rPr lang="nl-NL" b="1" i="1" smtClean="0">
                        <a:latin typeface="Cambria Math" panose="02040503050406030204" pitchFamily="18" charset="0"/>
                      </a:rPr>
                      <m:t>𝟒</m:t>
                    </m:r>
                    <m:sSub>
                      <m:sSubPr>
                        <m:ctrlPr>
                          <a:rPr lang="nl-NL" b="1" i="1" smtClean="0">
                            <a:latin typeface="Cambria Math" panose="02040503050406030204" pitchFamily="18" charset="0"/>
                          </a:rPr>
                        </m:ctrlPr>
                      </m:sSubPr>
                      <m:e>
                        <m:r>
                          <a:rPr lang="nl-NL" b="1" i="1" smtClean="0">
                            <a:latin typeface="Cambria Math" panose="02040503050406030204" pitchFamily="18" charset="0"/>
                            <a:ea typeface="Cambria Math" panose="02040503050406030204" pitchFamily="18" charset="0"/>
                          </a:rPr>
                          <m:t>∙</m:t>
                        </m:r>
                        <m:r>
                          <a:rPr lang="nl-NL" b="1" i="1" smtClean="0">
                            <a:latin typeface="Cambria Math" panose="02040503050406030204" pitchFamily="18" charset="0"/>
                          </a:rPr>
                          <m:t>𝑳</m:t>
                        </m:r>
                      </m:e>
                      <m:sub>
                        <m:r>
                          <a:rPr lang="nl-NL" b="1" i="1" smtClean="0">
                            <a:latin typeface="Cambria Math" panose="02040503050406030204" pitchFamily="18" charset="0"/>
                          </a:rPr>
                          <m:t>𝟓</m:t>
                        </m:r>
                      </m:sub>
                    </m:sSub>
                    <m:r>
                      <a:rPr lang="nl-NL" b="1" i="1" smtClean="0">
                        <a:latin typeface="Cambria Math" panose="02040503050406030204" pitchFamily="18" charset="0"/>
                      </a:rPr>
                      <m:t>+</m:t>
                    </m:r>
                    <m:r>
                      <a:rPr lang="nl-NL" b="1" i="1" smtClean="0">
                        <a:latin typeface="Cambria Math" panose="02040503050406030204" pitchFamily="18" charset="0"/>
                      </a:rPr>
                      <m:t>𝟏𝟗𝟗</m:t>
                    </m:r>
                    <m:r>
                      <a:rPr lang="nl-NL" b="1" i="1" smtClean="0">
                        <a:latin typeface="Cambria Math" panose="02040503050406030204" pitchFamily="18" charset="0"/>
                      </a:rPr>
                      <m:t>,</m:t>
                    </m:r>
                    <m:r>
                      <a:rPr lang="nl-NL" b="1" i="1" smtClean="0">
                        <a:latin typeface="Cambria Math" panose="02040503050406030204" pitchFamily="18" charset="0"/>
                      </a:rPr>
                      <m:t>𝟓</m:t>
                    </m:r>
                  </m:oMath>
                </a14:m>
                <a:r>
                  <a:rPr lang="nl-BE" b="1" dirty="0"/>
                  <a:t> </a:t>
                </a:r>
              </a:p>
            </p:txBody>
          </p:sp>
        </mc:Choice>
        <mc:Fallback xmlns="">
          <p:sp>
            <p:nvSpPr>
              <p:cNvPr id="12" name="Tekstvak 11">
                <a:extLst>
                  <a:ext uri="{FF2B5EF4-FFF2-40B4-BE49-F238E27FC236}">
                    <a16:creationId xmlns:a16="http://schemas.microsoft.com/office/drawing/2014/main" id="{028C961E-6F6B-4B08-90DD-FF96B90519D7}"/>
                  </a:ext>
                </a:extLst>
              </p:cNvPr>
              <p:cNvSpPr txBox="1">
                <a:spLocks noRot="1" noChangeAspect="1" noMove="1" noResize="1" noEditPoints="1" noAdjustHandles="1" noChangeArrowheads="1" noChangeShapeType="1" noTextEdit="1"/>
              </p:cNvSpPr>
              <p:nvPr/>
            </p:nvSpPr>
            <p:spPr>
              <a:xfrm>
                <a:off x="0" y="6221124"/>
                <a:ext cx="5602919" cy="369332"/>
              </a:xfrm>
              <a:prstGeom prst="rect">
                <a:avLst/>
              </a:prstGeom>
              <a:blipFill>
                <a:blip r:embed="rId10"/>
                <a:stretch>
                  <a:fillRect l="-871" t="-13333" b="-23333"/>
                </a:stretch>
              </a:blipFill>
            </p:spPr>
            <p:txBody>
              <a:bodyPr/>
              <a:lstStyle/>
              <a:p>
                <a:r>
                  <a:rPr lang="nl-BE">
                    <a:noFill/>
                  </a:rPr>
                  <a:t> </a:t>
                </a:r>
              </a:p>
            </p:txBody>
          </p:sp>
        </mc:Fallback>
      </mc:AlternateContent>
    </p:spTree>
    <p:extLst>
      <p:ext uri="{BB962C8B-B14F-4D97-AF65-F5344CB8AC3E}">
        <p14:creationId xmlns:p14="http://schemas.microsoft.com/office/powerpoint/2010/main" val="141730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1A753FE-A0DE-4478-8F58-CAC94E4D4662}"/>
              </a:ext>
            </a:extLst>
          </p:cNvPr>
          <p:cNvPicPr>
            <a:picLocks noChangeAspect="1"/>
          </p:cNvPicPr>
          <p:nvPr/>
        </p:nvPicPr>
        <p:blipFill>
          <a:blip r:embed="rId2"/>
          <a:stretch>
            <a:fillRect/>
          </a:stretch>
        </p:blipFill>
        <p:spPr>
          <a:xfrm>
            <a:off x="152400" y="145372"/>
            <a:ext cx="5943600" cy="2057400"/>
          </a:xfrm>
          <a:prstGeom prst="rect">
            <a:avLst/>
          </a:prstGeom>
        </p:spPr>
      </p:pic>
      <p:pic>
        <p:nvPicPr>
          <p:cNvPr id="5" name="Afbeelding 4">
            <a:extLst>
              <a:ext uri="{FF2B5EF4-FFF2-40B4-BE49-F238E27FC236}">
                <a16:creationId xmlns:a16="http://schemas.microsoft.com/office/drawing/2014/main" id="{DFDEBEDD-10DD-43C2-B476-8D397D09CD4F}"/>
              </a:ext>
            </a:extLst>
          </p:cNvPr>
          <p:cNvPicPr>
            <a:picLocks noChangeAspect="1"/>
          </p:cNvPicPr>
          <p:nvPr/>
        </p:nvPicPr>
        <p:blipFill rotWithShape="1">
          <a:blip r:embed="rId3"/>
          <a:srcRect l="63544" t="6042"/>
          <a:stretch/>
        </p:blipFill>
        <p:spPr>
          <a:xfrm>
            <a:off x="8581753" y="145372"/>
            <a:ext cx="3076575" cy="5629275"/>
          </a:xfrm>
          <a:prstGeom prst="rect">
            <a:avLst/>
          </a:prstGeom>
        </p:spPr>
      </p:pic>
      <p:sp>
        <p:nvSpPr>
          <p:cNvPr id="7" name="Tekstvak 6">
            <a:extLst>
              <a:ext uri="{FF2B5EF4-FFF2-40B4-BE49-F238E27FC236}">
                <a16:creationId xmlns:a16="http://schemas.microsoft.com/office/drawing/2014/main" id="{D356FB44-6493-4A52-A201-8DD3B8950AE7}"/>
              </a:ext>
            </a:extLst>
          </p:cNvPr>
          <p:cNvSpPr txBox="1"/>
          <p:nvPr/>
        </p:nvSpPr>
        <p:spPr>
          <a:xfrm>
            <a:off x="152400" y="2313678"/>
            <a:ext cx="5538186" cy="369332"/>
          </a:xfrm>
          <a:prstGeom prst="rect">
            <a:avLst/>
          </a:prstGeom>
          <a:noFill/>
        </p:spPr>
        <p:txBody>
          <a:bodyPr wrap="square" rtlCol="0">
            <a:spAutoFit/>
          </a:bodyPr>
          <a:lstStyle/>
          <a:p>
            <a:r>
              <a:rPr lang="nl-NL" dirty="0"/>
              <a:t>Literafstand is het aantal km dat je met 1 liter kan rijden.</a:t>
            </a:r>
            <a:endParaRPr lang="nl-BE" dirty="0"/>
          </a:p>
        </p:txBody>
      </p:sp>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CDC59E35-485E-4804-BFCC-E5CF97951625}"/>
                  </a:ext>
                </a:extLst>
              </p:cNvPr>
              <p:cNvSpPr txBox="1"/>
              <p:nvPr/>
            </p:nvSpPr>
            <p:spPr>
              <a:xfrm>
                <a:off x="310718" y="2790385"/>
                <a:ext cx="1816203" cy="5552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75</m:t>
                          </m:r>
                        </m:num>
                        <m:den>
                          <m:r>
                            <a:rPr lang="nl-NL" b="0" i="1" smtClean="0">
                              <a:latin typeface="Cambria Math" panose="02040503050406030204" pitchFamily="18" charset="0"/>
                            </a:rPr>
                            <m:t>4,4</m:t>
                          </m:r>
                        </m:den>
                      </m:f>
                      <m:r>
                        <a:rPr lang="nl-NL" b="0" i="1" smtClean="0">
                          <a:latin typeface="Cambria Math" panose="02040503050406030204" pitchFamily="18" charset="0"/>
                        </a:rPr>
                        <m:t>=17,04545…</m:t>
                      </m:r>
                    </m:oMath>
                  </m:oMathPara>
                </a14:m>
                <a:endParaRPr lang="nl-BE" dirty="0"/>
              </a:p>
            </p:txBody>
          </p:sp>
        </mc:Choice>
        <mc:Fallback xmlns="">
          <p:sp>
            <p:nvSpPr>
              <p:cNvPr id="8" name="Tekstvak 7">
                <a:extLst>
                  <a:ext uri="{FF2B5EF4-FFF2-40B4-BE49-F238E27FC236}">
                    <a16:creationId xmlns:a16="http://schemas.microsoft.com/office/drawing/2014/main" id="{CDC59E35-485E-4804-BFCC-E5CF97951625}"/>
                  </a:ext>
                </a:extLst>
              </p:cNvPr>
              <p:cNvSpPr txBox="1">
                <a:spLocks noRot="1" noChangeAspect="1" noMove="1" noResize="1" noEditPoints="1" noAdjustHandles="1" noChangeArrowheads="1" noChangeShapeType="1" noTextEdit="1"/>
              </p:cNvSpPr>
              <p:nvPr/>
            </p:nvSpPr>
            <p:spPr>
              <a:xfrm>
                <a:off x="310718" y="2790385"/>
                <a:ext cx="1816203" cy="555280"/>
              </a:xfrm>
              <a:prstGeom prst="rect">
                <a:avLst/>
              </a:prstGeom>
              <a:blipFill>
                <a:blip r:embed="rId4"/>
                <a:stretch>
                  <a:fillRect/>
                </a:stretch>
              </a:blipFill>
            </p:spPr>
            <p:txBody>
              <a:bodyPr/>
              <a:lstStyle/>
              <a:p>
                <a:r>
                  <a:rPr lang="nl-BE">
                    <a:noFill/>
                  </a:rPr>
                  <a:t> </a:t>
                </a:r>
              </a:p>
            </p:txBody>
          </p:sp>
        </mc:Fallback>
      </mc:AlternateContent>
      <p:cxnSp>
        <p:nvCxnSpPr>
          <p:cNvPr id="10" name="Rechte verbindingslijn 9">
            <a:extLst>
              <a:ext uri="{FF2B5EF4-FFF2-40B4-BE49-F238E27FC236}">
                <a16:creationId xmlns:a16="http://schemas.microsoft.com/office/drawing/2014/main" id="{95267DC2-5BEB-44B5-B66B-243C100B5D7B}"/>
              </a:ext>
            </a:extLst>
          </p:cNvPr>
          <p:cNvCxnSpPr/>
          <p:nvPr/>
        </p:nvCxnSpPr>
        <p:spPr>
          <a:xfrm>
            <a:off x="8851042" y="2864940"/>
            <a:ext cx="2494626" cy="0"/>
          </a:xfrm>
          <a:prstGeom prst="line">
            <a:avLst/>
          </a:prstGeom>
          <a:ln>
            <a:prstDash val="sysDash"/>
          </a:ln>
        </p:spPr>
        <p:style>
          <a:lnRef idx="3">
            <a:schemeClr val="dk1"/>
          </a:lnRef>
          <a:fillRef idx="0">
            <a:schemeClr val="dk1"/>
          </a:fillRef>
          <a:effectRef idx="2">
            <a:schemeClr val="dk1"/>
          </a:effectRef>
          <a:fontRef idx="minor">
            <a:schemeClr val="tx1"/>
          </a:fontRef>
        </p:style>
      </p:cxnSp>
      <p:cxnSp>
        <p:nvCxnSpPr>
          <p:cNvPr id="11" name="Rechte verbindingslijn 10">
            <a:extLst>
              <a:ext uri="{FF2B5EF4-FFF2-40B4-BE49-F238E27FC236}">
                <a16:creationId xmlns:a16="http://schemas.microsoft.com/office/drawing/2014/main" id="{14B9670F-7750-4ADD-9675-AD83358218B1}"/>
              </a:ext>
            </a:extLst>
          </p:cNvPr>
          <p:cNvCxnSpPr>
            <a:cxnSpLocks/>
          </p:cNvCxnSpPr>
          <p:nvPr/>
        </p:nvCxnSpPr>
        <p:spPr>
          <a:xfrm>
            <a:off x="9997741" y="2864940"/>
            <a:ext cx="0" cy="2230843"/>
          </a:xfrm>
          <a:prstGeom prst="line">
            <a:avLst/>
          </a:prstGeom>
          <a:ln>
            <a:prstDash val="sysDash"/>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37BA0163-C254-4400-A3B6-51974F03B1AE}"/>
                  </a:ext>
                </a:extLst>
              </p:cNvPr>
              <p:cNvSpPr txBox="1"/>
              <p:nvPr/>
            </p:nvSpPr>
            <p:spPr>
              <a:xfrm>
                <a:off x="152400" y="3458388"/>
                <a:ext cx="3718264" cy="369332"/>
              </a:xfrm>
              <a:prstGeom prst="rect">
                <a:avLst/>
              </a:prstGeom>
              <a:noFill/>
            </p:spPr>
            <p:txBody>
              <a:bodyPr wrap="square" rtlCol="0">
                <a:spAutoFit/>
              </a:bodyPr>
              <a:lstStyle/>
              <a:p>
                <a:r>
                  <a:rPr lang="nl-NL" dirty="0"/>
                  <a:t>Hij reed dus ongeveer </a:t>
                </a:r>
                <a14:m>
                  <m:oMath xmlns:m="http://schemas.openxmlformats.org/officeDocument/2006/math">
                    <m:r>
                      <a:rPr lang="nl-NL" i="1" dirty="0" smtClean="0">
                        <a:latin typeface="Cambria Math" panose="02040503050406030204" pitchFamily="18" charset="0"/>
                      </a:rPr>
                      <m:t>122</m:t>
                    </m:r>
                    <m:r>
                      <a:rPr lang="nl-NL" i="1" dirty="0">
                        <a:latin typeface="Cambria Math" panose="02040503050406030204" pitchFamily="18" charset="0"/>
                      </a:rPr>
                      <m:t> </m:t>
                    </m:r>
                    <m:r>
                      <a:rPr lang="nl-NL" i="1" dirty="0" smtClean="0">
                        <a:latin typeface="Cambria Math" panose="02040503050406030204" pitchFamily="18" charset="0"/>
                      </a:rPr>
                      <m:t>𝑘𝑚</m:t>
                    </m:r>
                    <m:r>
                      <a:rPr lang="nl-NL" i="1" dirty="0" smtClean="0">
                        <a:latin typeface="Cambria Math" panose="02040503050406030204" pitchFamily="18" charset="0"/>
                      </a:rPr>
                      <m:t>/</m:t>
                    </m:r>
                    <m:r>
                      <a:rPr lang="nl-NL" i="1" dirty="0" smtClean="0">
                        <a:latin typeface="Cambria Math" panose="02040503050406030204" pitchFamily="18" charset="0"/>
                      </a:rPr>
                      <m:t>𝑢</m:t>
                    </m:r>
                  </m:oMath>
                </a14:m>
                <a:endParaRPr lang="nl-BE" dirty="0"/>
              </a:p>
            </p:txBody>
          </p:sp>
        </mc:Choice>
        <mc:Fallback xmlns="">
          <p:sp>
            <p:nvSpPr>
              <p:cNvPr id="13" name="Tekstvak 12">
                <a:extLst>
                  <a:ext uri="{FF2B5EF4-FFF2-40B4-BE49-F238E27FC236}">
                    <a16:creationId xmlns:a16="http://schemas.microsoft.com/office/drawing/2014/main" id="{37BA0163-C254-4400-A3B6-51974F03B1AE}"/>
                  </a:ext>
                </a:extLst>
              </p:cNvPr>
              <p:cNvSpPr txBox="1">
                <a:spLocks noRot="1" noChangeAspect="1" noMove="1" noResize="1" noEditPoints="1" noAdjustHandles="1" noChangeArrowheads="1" noChangeShapeType="1" noTextEdit="1"/>
              </p:cNvSpPr>
              <p:nvPr/>
            </p:nvSpPr>
            <p:spPr>
              <a:xfrm>
                <a:off x="152400" y="3458388"/>
                <a:ext cx="3718264" cy="369332"/>
              </a:xfrm>
              <a:prstGeom prst="rect">
                <a:avLst/>
              </a:prstGeom>
              <a:blipFill>
                <a:blip r:embed="rId5"/>
                <a:stretch>
                  <a:fillRect l="-1311" t="-8197" b="-24590"/>
                </a:stretch>
              </a:blipFill>
            </p:spPr>
            <p:txBody>
              <a:bodyPr/>
              <a:lstStyle/>
              <a:p>
                <a:r>
                  <a:rPr lang="nl-BE">
                    <a:noFill/>
                  </a:rPr>
                  <a:t> </a:t>
                </a:r>
              </a:p>
            </p:txBody>
          </p:sp>
        </mc:Fallback>
      </mc:AlternateContent>
      <p:cxnSp>
        <p:nvCxnSpPr>
          <p:cNvPr id="15" name="Rechte verbindingslijn 14">
            <a:extLst>
              <a:ext uri="{FF2B5EF4-FFF2-40B4-BE49-F238E27FC236}">
                <a16:creationId xmlns:a16="http://schemas.microsoft.com/office/drawing/2014/main" id="{8F5B4BED-B5AE-490B-A8D6-0FE5B2E2994E}"/>
              </a:ext>
            </a:extLst>
          </p:cNvPr>
          <p:cNvCxnSpPr/>
          <p:nvPr/>
        </p:nvCxnSpPr>
        <p:spPr>
          <a:xfrm>
            <a:off x="310718" y="1367161"/>
            <a:ext cx="522007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Rechte verbindingslijn 15">
            <a:extLst>
              <a:ext uri="{FF2B5EF4-FFF2-40B4-BE49-F238E27FC236}">
                <a16:creationId xmlns:a16="http://schemas.microsoft.com/office/drawing/2014/main" id="{BA7C0F40-F53A-4B12-9C4B-04A862D9D465}"/>
              </a:ext>
            </a:extLst>
          </p:cNvPr>
          <p:cNvCxnSpPr>
            <a:cxnSpLocks/>
          </p:cNvCxnSpPr>
          <p:nvPr/>
        </p:nvCxnSpPr>
        <p:spPr>
          <a:xfrm>
            <a:off x="310718" y="1617215"/>
            <a:ext cx="2610035" cy="0"/>
          </a:xfrm>
          <a:prstGeom prst="line">
            <a:avLst/>
          </a:prstGeom>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CCF346FA-5AD7-4DD0-B623-87A22EAD513A}"/>
                  </a:ext>
                </a:extLst>
              </p:cNvPr>
              <p:cNvSpPr txBox="1"/>
              <p:nvPr/>
            </p:nvSpPr>
            <p:spPr>
              <a:xfrm>
                <a:off x="152400" y="3898013"/>
                <a:ext cx="7171678" cy="646331"/>
              </a:xfrm>
              <a:prstGeom prst="rect">
                <a:avLst/>
              </a:prstGeom>
              <a:noFill/>
            </p:spPr>
            <p:txBody>
              <a:bodyPr wrap="square" rtlCol="0">
                <a:spAutoFit/>
              </a:bodyPr>
              <a:lstStyle/>
              <a:p>
                <a:r>
                  <a:rPr lang="nl-NL" dirty="0"/>
                  <a:t>Hij behoudt de snelheid en hoeveelheid benzine: </a:t>
                </a:r>
                <a14:m>
                  <m:oMath xmlns:m="http://schemas.openxmlformats.org/officeDocument/2006/math">
                    <m:r>
                      <a:rPr lang="nl-NL" i="1" dirty="0" smtClean="0">
                        <a:latin typeface="Cambria Math" panose="02040503050406030204" pitchFamily="18" charset="0"/>
                      </a:rPr>
                      <m:t>122</m:t>
                    </m:r>
                    <m:r>
                      <a:rPr lang="nl-NL" i="1" dirty="0" smtClean="0">
                        <a:latin typeface="Cambria Math" panose="02040503050406030204" pitchFamily="18" charset="0"/>
                      </a:rPr>
                      <m:t>𝑘𝑚</m:t>
                    </m:r>
                    <m:r>
                      <a:rPr lang="nl-NL" i="1" dirty="0" smtClean="0">
                        <a:latin typeface="Cambria Math" panose="02040503050406030204" pitchFamily="18" charset="0"/>
                      </a:rPr>
                      <m:t>/</m:t>
                    </m:r>
                    <m:r>
                      <a:rPr lang="nl-NL" i="1" dirty="0" smtClean="0">
                        <a:latin typeface="Cambria Math" panose="02040503050406030204" pitchFamily="18" charset="0"/>
                      </a:rPr>
                      <m:t>𝑢</m:t>
                    </m:r>
                    <m:r>
                      <a:rPr lang="nl-NL" i="1" dirty="0" smtClean="0">
                        <a:latin typeface="Cambria Math" panose="02040503050406030204" pitchFamily="18" charset="0"/>
                      </a:rPr>
                      <m:t> </m:t>
                    </m:r>
                    <m:r>
                      <a:rPr lang="nl-NL" i="1" dirty="0" smtClean="0">
                        <a:latin typeface="Cambria Math" panose="02040503050406030204" pitchFamily="18" charset="0"/>
                      </a:rPr>
                      <m:t>𝑒𝑛</m:t>
                    </m:r>
                    <m:r>
                      <a:rPr lang="nl-NL" i="1" dirty="0" smtClean="0">
                        <a:latin typeface="Cambria Math" panose="02040503050406030204" pitchFamily="18" charset="0"/>
                      </a:rPr>
                      <m:t> 4,4 </m:t>
                    </m:r>
                    <m:r>
                      <a:rPr lang="nl-NL" i="1" dirty="0" smtClean="0">
                        <a:latin typeface="Cambria Math" panose="02040503050406030204" pitchFamily="18" charset="0"/>
                      </a:rPr>
                      <m:t>𝑙</m:t>
                    </m:r>
                  </m:oMath>
                </a14:m>
                <a:endParaRPr lang="nl-BE" dirty="0"/>
              </a:p>
              <a:p>
                <a:r>
                  <a:rPr lang="nl-BE" dirty="0"/>
                  <a:t>De temperatuur is nu 25°C</a:t>
                </a:r>
              </a:p>
            </p:txBody>
          </p:sp>
        </mc:Choice>
        <mc:Fallback xmlns="">
          <p:sp>
            <p:nvSpPr>
              <p:cNvPr id="18" name="Tekstvak 17">
                <a:extLst>
                  <a:ext uri="{FF2B5EF4-FFF2-40B4-BE49-F238E27FC236}">
                    <a16:creationId xmlns:a16="http://schemas.microsoft.com/office/drawing/2014/main" id="{CCF346FA-5AD7-4DD0-B623-87A22EAD513A}"/>
                  </a:ext>
                </a:extLst>
              </p:cNvPr>
              <p:cNvSpPr txBox="1">
                <a:spLocks noRot="1" noChangeAspect="1" noMove="1" noResize="1" noEditPoints="1" noAdjustHandles="1" noChangeArrowheads="1" noChangeShapeType="1" noTextEdit="1"/>
              </p:cNvSpPr>
              <p:nvPr/>
            </p:nvSpPr>
            <p:spPr>
              <a:xfrm>
                <a:off x="152400" y="3898013"/>
                <a:ext cx="7171678" cy="646331"/>
              </a:xfrm>
              <a:prstGeom prst="rect">
                <a:avLst/>
              </a:prstGeom>
              <a:blipFill>
                <a:blip r:embed="rId6"/>
                <a:stretch>
                  <a:fillRect l="-680" t="-4717" b="-14151"/>
                </a:stretch>
              </a:blipFill>
            </p:spPr>
            <p:txBody>
              <a:bodyPr/>
              <a:lstStyle/>
              <a:p>
                <a:r>
                  <a:rPr lang="nl-BE">
                    <a:noFill/>
                  </a:rPr>
                  <a:t> </a:t>
                </a:r>
              </a:p>
            </p:txBody>
          </p:sp>
        </mc:Fallback>
      </mc:AlternateContent>
      <p:cxnSp>
        <p:nvCxnSpPr>
          <p:cNvPr id="19" name="Rechte verbindingslijn 18">
            <a:extLst>
              <a:ext uri="{FF2B5EF4-FFF2-40B4-BE49-F238E27FC236}">
                <a16:creationId xmlns:a16="http://schemas.microsoft.com/office/drawing/2014/main" id="{4893D7F4-9618-42AB-B1F6-19ED0CBF625C}"/>
              </a:ext>
            </a:extLst>
          </p:cNvPr>
          <p:cNvCxnSpPr>
            <a:cxnSpLocks/>
          </p:cNvCxnSpPr>
          <p:nvPr/>
        </p:nvCxnSpPr>
        <p:spPr>
          <a:xfrm>
            <a:off x="9997741" y="2353199"/>
            <a:ext cx="0" cy="606810"/>
          </a:xfrm>
          <a:prstGeom prst="line">
            <a:avLst/>
          </a:prstGeom>
          <a:ln>
            <a:solidFill>
              <a:srgbClr val="FF0000"/>
            </a:solidFill>
            <a:prstDash val="sysDash"/>
          </a:ln>
        </p:spPr>
        <p:style>
          <a:lnRef idx="3">
            <a:schemeClr val="dk1"/>
          </a:lnRef>
          <a:fillRef idx="0">
            <a:schemeClr val="dk1"/>
          </a:fillRef>
          <a:effectRef idx="2">
            <a:schemeClr val="dk1"/>
          </a:effectRef>
          <a:fontRef idx="minor">
            <a:schemeClr val="tx1"/>
          </a:fontRef>
        </p:style>
      </p:cxnSp>
      <p:cxnSp>
        <p:nvCxnSpPr>
          <p:cNvPr id="21" name="Rechte verbindingslijn 20">
            <a:extLst>
              <a:ext uri="{FF2B5EF4-FFF2-40B4-BE49-F238E27FC236}">
                <a16:creationId xmlns:a16="http://schemas.microsoft.com/office/drawing/2014/main" id="{9A5B6FD5-B55C-4547-8F3F-8620D4E4E57A}"/>
              </a:ext>
            </a:extLst>
          </p:cNvPr>
          <p:cNvCxnSpPr>
            <a:cxnSpLocks/>
          </p:cNvCxnSpPr>
          <p:nvPr/>
        </p:nvCxnSpPr>
        <p:spPr>
          <a:xfrm>
            <a:off x="8851042" y="2353199"/>
            <a:ext cx="1146699" cy="0"/>
          </a:xfrm>
          <a:prstGeom prst="line">
            <a:avLst/>
          </a:prstGeom>
          <a:ln>
            <a:solidFill>
              <a:srgbClr val="FF0000"/>
            </a:solidFill>
            <a:prstDash val="sysDash"/>
          </a:ln>
        </p:spPr>
        <p:style>
          <a:lnRef idx="3">
            <a:schemeClr val="dk1"/>
          </a:lnRef>
          <a:fillRef idx="0">
            <a:schemeClr val="dk1"/>
          </a:fillRef>
          <a:effectRef idx="2">
            <a:schemeClr val="dk1"/>
          </a:effectRef>
          <a:fontRef idx="minor">
            <a:schemeClr val="tx1"/>
          </a:fontRef>
        </p:style>
      </p:cxnSp>
      <p:sp>
        <p:nvSpPr>
          <p:cNvPr id="24" name="Tekstvak 23">
            <a:extLst>
              <a:ext uri="{FF2B5EF4-FFF2-40B4-BE49-F238E27FC236}">
                <a16:creationId xmlns:a16="http://schemas.microsoft.com/office/drawing/2014/main" id="{37709694-5B3D-4880-8133-AAE904519E2A}"/>
              </a:ext>
            </a:extLst>
          </p:cNvPr>
          <p:cNvSpPr txBox="1"/>
          <p:nvPr/>
        </p:nvSpPr>
        <p:spPr>
          <a:xfrm>
            <a:off x="152400" y="4671574"/>
            <a:ext cx="6541363" cy="369332"/>
          </a:xfrm>
          <a:prstGeom prst="rect">
            <a:avLst/>
          </a:prstGeom>
          <a:noFill/>
        </p:spPr>
        <p:txBody>
          <a:bodyPr wrap="square" rtlCol="0">
            <a:spAutoFit/>
          </a:bodyPr>
          <a:lstStyle/>
          <a:p>
            <a:r>
              <a:rPr lang="nl-NL" dirty="0"/>
              <a:t>Bij 25°C is de literafstand nu 18,8km (bij een snelheid van 122km/u)</a:t>
            </a:r>
            <a:endParaRPr lang="nl-BE" dirty="0"/>
          </a:p>
        </p:txBody>
      </p:sp>
      <mc:AlternateContent xmlns:mc="http://schemas.openxmlformats.org/markup-compatibility/2006" xmlns:a14="http://schemas.microsoft.com/office/drawing/2010/main">
        <mc:Choice Requires="a14">
          <p:sp>
            <p:nvSpPr>
              <p:cNvPr id="25" name="Tekstvak 24">
                <a:extLst>
                  <a:ext uri="{FF2B5EF4-FFF2-40B4-BE49-F238E27FC236}">
                    <a16:creationId xmlns:a16="http://schemas.microsoft.com/office/drawing/2014/main" id="{662577E7-6865-4A2A-BBDE-EFBA15C851C3}"/>
                  </a:ext>
                </a:extLst>
              </p:cNvPr>
              <p:cNvSpPr txBox="1"/>
              <p:nvPr/>
            </p:nvSpPr>
            <p:spPr>
              <a:xfrm>
                <a:off x="152400" y="5338295"/>
                <a:ext cx="6541363" cy="369332"/>
              </a:xfrm>
              <a:prstGeom prst="rect">
                <a:avLst/>
              </a:prstGeom>
              <a:noFill/>
            </p:spPr>
            <p:txBody>
              <a:bodyPr wrap="square" rtlCol="0">
                <a:spAutoFit/>
              </a:bodyPr>
              <a:lstStyle/>
              <a:p>
                <a:r>
                  <a:rPr lang="nl-NL" dirty="0"/>
                  <a:t>De afstand die hij dus kan afleggen is </a:t>
                </a:r>
                <a14:m>
                  <m:oMath xmlns:m="http://schemas.openxmlformats.org/officeDocument/2006/math">
                    <m:r>
                      <a:rPr lang="nl-NL" b="0" i="1" smtClean="0">
                        <a:latin typeface="Cambria Math" panose="02040503050406030204" pitchFamily="18" charset="0"/>
                      </a:rPr>
                      <m:t>18,8</m:t>
                    </m:r>
                    <m:r>
                      <a:rPr lang="nl-NL" b="0" i="1" smtClean="0">
                        <a:latin typeface="Cambria Math" panose="02040503050406030204" pitchFamily="18" charset="0"/>
                        <a:ea typeface="Cambria Math" panose="02040503050406030204" pitchFamily="18" charset="0"/>
                      </a:rPr>
                      <m:t>∙4,4=82,72 </m:t>
                    </m:r>
                    <m:r>
                      <a:rPr lang="nl-NL" b="0" i="1" smtClean="0">
                        <a:latin typeface="Cambria Math" panose="02040503050406030204" pitchFamily="18" charset="0"/>
                        <a:ea typeface="Cambria Math" panose="02040503050406030204" pitchFamily="18" charset="0"/>
                      </a:rPr>
                      <m:t>𝑘𝑚</m:t>
                    </m:r>
                  </m:oMath>
                </a14:m>
                <a:endParaRPr lang="nl-BE" dirty="0"/>
              </a:p>
            </p:txBody>
          </p:sp>
        </mc:Choice>
        <mc:Fallback xmlns="">
          <p:sp>
            <p:nvSpPr>
              <p:cNvPr id="25" name="Tekstvak 24">
                <a:extLst>
                  <a:ext uri="{FF2B5EF4-FFF2-40B4-BE49-F238E27FC236}">
                    <a16:creationId xmlns:a16="http://schemas.microsoft.com/office/drawing/2014/main" id="{662577E7-6865-4A2A-BBDE-EFBA15C851C3}"/>
                  </a:ext>
                </a:extLst>
              </p:cNvPr>
              <p:cNvSpPr txBox="1">
                <a:spLocks noRot="1" noChangeAspect="1" noMove="1" noResize="1" noEditPoints="1" noAdjustHandles="1" noChangeArrowheads="1" noChangeShapeType="1" noTextEdit="1"/>
              </p:cNvSpPr>
              <p:nvPr/>
            </p:nvSpPr>
            <p:spPr>
              <a:xfrm>
                <a:off x="152400" y="5338295"/>
                <a:ext cx="6541363" cy="369332"/>
              </a:xfrm>
              <a:prstGeom prst="rect">
                <a:avLst/>
              </a:prstGeom>
              <a:blipFill>
                <a:blip r:embed="rId7"/>
                <a:stretch>
                  <a:fillRect l="-746" t="-10000" b="-26667"/>
                </a:stretch>
              </a:blipFill>
            </p:spPr>
            <p:txBody>
              <a:bodyPr/>
              <a:lstStyle/>
              <a:p>
                <a:r>
                  <a:rPr lang="nl-BE">
                    <a:noFill/>
                  </a:rPr>
                  <a:t> </a:t>
                </a:r>
              </a:p>
            </p:txBody>
          </p:sp>
        </mc:Fallback>
      </mc:AlternateContent>
      <p:cxnSp>
        <p:nvCxnSpPr>
          <p:cNvPr id="26" name="Rechte verbindingslijn 25">
            <a:extLst>
              <a:ext uri="{FF2B5EF4-FFF2-40B4-BE49-F238E27FC236}">
                <a16:creationId xmlns:a16="http://schemas.microsoft.com/office/drawing/2014/main" id="{04C035E4-F5E3-4825-804D-F0058718CCF3}"/>
              </a:ext>
            </a:extLst>
          </p:cNvPr>
          <p:cNvCxnSpPr>
            <a:cxnSpLocks/>
          </p:cNvCxnSpPr>
          <p:nvPr/>
        </p:nvCxnSpPr>
        <p:spPr>
          <a:xfrm>
            <a:off x="1128204" y="1876147"/>
            <a:ext cx="3319509" cy="0"/>
          </a:xfrm>
          <a:prstGeom prst="line">
            <a:avLst/>
          </a:prstGeom>
          <a:ln>
            <a:solidFill>
              <a:srgbClr val="FFFF00"/>
            </a:solidFill>
          </a:ln>
        </p:spPr>
        <p:style>
          <a:lnRef idx="3">
            <a:schemeClr val="accent1"/>
          </a:lnRef>
          <a:fillRef idx="0">
            <a:schemeClr val="accent1"/>
          </a:fillRef>
          <a:effectRef idx="2">
            <a:schemeClr val="accent1"/>
          </a:effectRef>
          <a:fontRef idx="minor">
            <a:schemeClr val="tx1"/>
          </a:fontRef>
        </p:style>
      </p:cxnSp>
      <p:sp>
        <p:nvSpPr>
          <p:cNvPr id="28" name="Tekstvak 27">
            <a:extLst>
              <a:ext uri="{FF2B5EF4-FFF2-40B4-BE49-F238E27FC236}">
                <a16:creationId xmlns:a16="http://schemas.microsoft.com/office/drawing/2014/main" id="{54B1083C-3E81-4F05-8C10-DC2A089C9B17}"/>
              </a:ext>
            </a:extLst>
          </p:cNvPr>
          <p:cNvSpPr txBox="1"/>
          <p:nvPr/>
        </p:nvSpPr>
        <p:spPr>
          <a:xfrm>
            <a:off x="157558" y="5870253"/>
            <a:ext cx="6541363" cy="369332"/>
          </a:xfrm>
          <a:prstGeom prst="rect">
            <a:avLst/>
          </a:prstGeom>
          <a:noFill/>
        </p:spPr>
        <p:txBody>
          <a:bodyPr wrap="square" rtlCol="0">
            <a:spAutoFit/>
          </a:bodyPr>
          <a:lstStyle/>
          <a:p>
            <a:r>
              <a:rPr lang="nl-NL" b="1" dirty="0"/>
              <a:t>John kan dus ongeveer 8 kilometer meer afleggen.</a:t>
            </a:r>
            <a:endParaRPr lang="nl-BE" b="1" dirty="0"/>
          </a:p>
        </p:txBody>
      </p:sp>
      <p:sp>
        <p:nvSpPr>
          <p:cNvPr id="29" name="Tekstvak 28">
            <a:extLst>
              <a:ext uri="{FF2B5EF4-FFF2-40B4-BE49-F238E27FC236}">
                <a16:creationId xmlns:a16="http://schemas.microsoft.com/office/drawing/2014/main" id="{4CDAE38D-07D7-459B-BB58-1AF873C1434C}"/>
              </a:ext>
            </a:extLst>
          </p:cNvPr>
          <p:cNvSpPr txBox="1"/>
          <p:nvPr/>
        </p:nvSpPr>
        <p:spPr>
          <a:xfrm>
            <a:off x="2126921" y="75079"/>
            <a:ext cx="536380" cy="369332"/>
          </a:xfrm>
          <a:prstGeom prst="rect">
            <a:avLst/>
          </a:prstGeom>
          <a:noFill/>
          <a:ln>
            <a:solidFill>
              <a:srgbClr val="FF0000"/>
            </a:solidFill>
          </a:ln>
        </p:spPr>
        <p:txBody>
          <a:bodyPr wrap="square" rtlCol="0">
            <a:spAutoFit/>
          </a:bodyPr>
          <a:lstStyle/>
          <a:p>
            <a:endParaRPr lang="nl-BE" dirty="0"/>
          </a:p>
        </p:txBody>
      </p:sp>
      <p:sp>
        <p:nvSpPr>
          <p:cNvPr id="30" name="Tekstvak 29">
            <a:extLst>
              <a:ext uri="{FF2B5EF4-FFF2-40B4-BE49-F238E27FC236}">
                <a16:creationId xmlns:a16="http://schemas.microsoft.com/office/drawing/2014/main" id="{3205333F-B96B-4250-B188-272494886F93}"/>
              </a:ext>
            </a:extLst>
          </p:cNvPr>
          <p:cNvSpPr txBox="1"/>
          <p:nvPr/>
        </p:nvSpPr>
        <p:spPr>
          <a:xfrm>
            <a:off x="4817957" y="5332887"/>
            <a:ext cx="1076816" cy="369332"/>
          </a:xfrm>
          <a:prstGeom prst="rect">
            <a:avLst/>
          </a:prstGeom>
          <a:noFill/>
          <a:ln>
            <a:solidFill>
              <a:srgbClr val="FF0000"/>
            </a:solidFill>
          </a:ln>
        </p:spPr>
        <p:txBody>
          <a:bodyPr wrap="square" rtlCol="0">
            <a:spAutoFit/>
          </a:bodyPr>
          <a:lstStyle/>
          <a:p>
            <a:endParaRPr lang="nl-BE" dirty="0"/>
          </a:p>
        </p:txBody>
      </p:sp>
    </p:spTree>
    <p:extLst>
      <p:ext uri="{BB962C8B-B14F-4D97-AF65-F5344CB8AC3E}">
        <p14:creationId xmlns:p14="http://schemas.microsoft.com/office/powerpoint/2010/main" val="75054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8" grpId="0"/>
      <p:bldP spid="24" grpId="0"/>
      <p:bldP spid="25" grpId="0"/>
      <p:bldP spid="28" grpId="0"/>
      <p:bldP spid="29" grpId="0" animBg="1"/>
      <p:bldP spid="3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895057A-1A5C-4DCB-8448-63C3058CE488}"/>
              </a:ext>
            </a:extLst>
          </p:cNvPr>
          <p:cNvPicPr>
            <a:picLocks noChangeAspect="1"/>
          </p:cNvPicPr>
          <p:nvPr/>
        </p:nvPicPr>
        <p:blipFill>
          <a:blip r:embed="rId2"/>
          <a:stretch>
            <a:fillRect/>
          </a:stretch>
        </p:blipFill>
        <p:spPr>
          <a:xfrm>
            <a:off x="155220" y="87436"/>
            <a:ext cx="2790825" cy="2847975"/>
          </a:xfrm>
          <a:prstGeom prst="rect">
            <a:avLst/>
          </a:prstGeom>
        </p:spPr>
      </p:pic>
      <p:pic>
        <p:nvPicPr>
          <p:cNvPr id="5" name="Afbeelding 4">
            <a:extLst>
              <a:ext uri="{FF2B5EF4-FFF2-40B4-BE49-F238E27FC236}">
                <a16:creationId xmlns:a16="http://schemas.microsoft.com/office/drawing/2014/main" id="{11647CDC-9A9A-4047-B175-A3D264861ECB}"/>
              </a:ext>
            </a:extLst>
          </p:cNvPr>
          <p:cNvPicPr>
            <a:picLocks noChangeAspect="1"/>
          </p:cNvPicPr>
          <p:nvPr/>
        </p:nvPicPr>
        <p:blipFill rotWithShape="1">
          <a:blip r:embed="rId3"/>
          <a:srcRect l="63544" t="6042"/>
          <a:stretch/>
        </p:blipFill>
        <p:spPr>
          <a:xfrm>
            <a:off x="8768184" y="120773"/>
            <a:ext cx="3076575" cy="5629275"/>
          </a:xfrm>
          <a:prstGeom prst="rect">
            <a:avLst/>
          </a:prstGeom>
        </p:spPr>
      </p:pic>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8542880D-63A3-41C5-91D9-4385267619C4}"/>
                  </a:ext>
                </a:extLst>
              </p:cNvPr>
              <p:cNvSpPr txBox="1"/>
              <p:nvPr/>
            </p:nvSpPr>
            <p:spPr>
              <a:xfrm>
                <a:off x="1687771" y="3076115"/>
                <a:ext cx="2974020" cy="369332"/>
              </a:xfrm>
              <a:prstGeom prst="rect">
                <a:avLst/>
              </a:prstGeom>
              <a:noFill/>
            </p:spPr>
            <p:txBody>
              <a:bodyPr wrap="square" rtlCol="0">
                <a:spAutoFit/>
              </a:bodyPr>
              <a:lstStyle/>
              <a:p>
                <a14:m>
                  <m:oMath xmlns:m="http://schemas.openxmlformats.org/officeDocument/2006/math">
                    <m:r>
                      <a:rPr lang="nl-NL" i="1" dirty="0" smtClean="0">
                        <a:latin typeface="Cambria Math" panose="02040503050406030204" pitchFamily="18" charset="0"/>
                      </a:rPr>
                      <m:t>10°</m:t>
                    </m:r>
                    <m:r>
                      <a:rPr lang="nl-NL" i="1" dirty="0" smtClean="0">
                        <a:latin typeface="Cambria Math" panose="02040503050406030204" pitchFamily="18" charset="0"/>
                      </a:rPr>
                      <m:t>𝐶</m:t>
                    </m:r>
                    <m:r>
                      <a:rPr lang="nl-NL" i="1" dirty="0">
                        <a:latin typeface="Cambria Math" panose="02040503050406030204" pitchFamily="18" charset="0"/>
                      </a:rPr>
                      <m:t> </m:t>
                    </m:r>
                    <m:r>
                      <a:rPr lang="nl-NL" i="1" dirty="0" smtClean="0">
                        <a:latin typeface="Cambria Math" panose="02040503050406030204" pitchFamily="18" charset="0"/>
                        <a:sym typeface="Wingdings" panose="05000000000000000000" pitchFamily="2" charset="2"/>
                      </a:rPr>
                      <m:t></m:t>
                    </m:r>
                    <m:r>
                      <a:rPr lang="nl-NL" i="1" dirty="0">
                        <a:latin typeface="Cambria Math" panose="02040503050406030204" pitchFamily="18" charset="0"/>
                        <a:sym typeface="Wingdings" panose="05000000000000000000" pitchFamily="2" charset="2"/>
                      </a:rPr>
                      <m:t> </m:t>
                    </m:r>
                    <m:r>
                      <a:rPr lang="nl-NL" i="1" dirty="0" smtClean="0">
                        <a:latin typeface="Cambria Math" panose="02040503050406030204" pitchFamily="18" charset="0"/>
                        <a:sym typeface="Wingdings" panose="05000000000000000000" pitchFamily="2" charset="2"/>
                      </a:rPr>
                      <m:t>21,9 </m:t>
                    </m:r>
                    <m:r>
                      <a:rPr lang="nl-NL" i="1" dirty="0" smtClean="0">
                        <a:latin typeface="Cambria Math" panose="02040503050406030204" pitchFamily="18" charset="0"/>
                        <a:sym typeface="Wingdings" panose="05000000000000000000" pitchFamily="2" charset="2"/>
                      </a:rPr>
                      <m:t>𝑘𝑚</m:t>
                    </m:r>
                    <m:r>
                      <a:rPr lang="nl-NL" b="0" i="1" dirty="0" smtClean="0">
                        <a:latin typeface="Cambria Math" panose="02040503050406030204" pitchFamily="18" charset="0"/>
                        <a:sym typeface="Wingdings" panose="05000000000000000000" pitchFamily="2" charset="2"/>
                      </a:rPr>
                      <m:t> </m:t>
                    </m:r>
                  </m:oMath>
                </a14:m>
                <a:r>
                  <a:rPr lang="nl-BE" dirty="0"/>
                  <a:t> </a:t>
                </a:r>
              </a:p>
            </p:txBody>
          </p:sp>
        </mc:Choice>
        <mc:Fallback xmlns="">
          <p:sp>
            <p:nvSpPr>
              <p:cNvPr id="6" name="Tekstvak 5">
                <a:extLst>
                  <a:ext uri="{FF2B5EF4-FFF2-40B4-BE49-F238E27FC236}">
                    <a16:creationId xmlns:a16="http://schemas.microsoft.com/office/drawing/2014/main" id="{8542880D-63A3-41C5-91D9-4385267619C4}"/>
                  </a:ext>
                </a:extLst>
              </p:cNvPr>
              <p:cNvSpPr txBox="1">
                <a:spLocks noRot="1" noChangeAspect="1" noMove="1" noResize="1" noEditPoints="1" noAdjustHandles="1" noChangeArrowheads="1" noChangeShapeType="1" noTextEdit="1"/>
              </p:cNvSpPr>
              <p:nvPr/>
            </p:nvSpPr>
            <p:spPr>
              <a:xfrm>
                <a:off x="1687771" y="3076115"/>
                <a:ext cx="2974020" cy="369332"/>
              </a:xfrm>
              <a:prstGeom prst="rect">
                <a:avLst/>
              </a:prstGeom>
              <a:blipFill>
                <a:blip r:embed="rId4"/>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965CB38E-47B1-427F-A68C-3FBBF5F2E0DA}"/>
                  </a:ext>
                </a:extLst>
              </p:cNvPr>
              <p:cNvSpPr txBox="1"/>
              <p:nvPr/>
            </p:nvSpPr>
            <p:spPr>
              <a:xfrm>
                <a:off x="1687771" y="4355357"/>
                <a:ext cx="2974020" cy="369332"/>
              </a:xfrm>
              <a:prstGeom prst="rect">
                <a:avLst/>
              </a:prstGeom>
              <a:noFill/>
            </p:spPr>
            <p:txBody>
              <a:bodyPr wrap="square" rtlCol="0">
                <a:spAutoFit/>
              </a:bodyPr>
              <a:lstStyle/>
              <a:p>
                <a14:m>
                  <m:oMath xmlns:m="http://schemas.openxmlformats.org/officeDocument/2006/math">
                    <m:r>
                      <a:rPr lang="nl-NL" i="1" dirty="0" smtClean="0">
                        <a:latin typeface="Cambria Math" panose="02040503050406030204" pitchFamily="18" charset="0"/>
                      </a:rPr>
                      <m:t>25°</m:t>
                    </m:r>
                    <m:r>
                      <a:rPr lang="nl-NL" i="1" dirty="0" smtClean="0">
                        <a:latin typeface="Cambria Math" panose="02040503050406030204" pitchFamily="18" charset="0"/>
                      </a:rPr>
                      <m:t>𝐶</m:t>
                    </m:r>
                    <m:r>
                      <a:rPr lang="nl-NL" i="1" dirty="0">
                        <a:latin typeface="Cambria Math" panose="02040503050406030204" pitchFamily="18" charset="0"/>
                      </a:rPr>
                      <m:t> </m:t>
                    </m:r>
                    <m:r>
                      <a:rPr lang="nl-NL" i="1" dirty="0" smtClean="0">
                        <a:latin typeface="Cambria Math" panose="02040503050406030204" pitchFamily="18" charset="0"/>
                        <a:sym typeface="Wingdings" panose="05000000000000000000" pitchFamily="2" charset="2"/>
                      </a:rPr>
                      <m:t></m:t>
                    </m:r>
                    <m:r>
                      <a:rPr lang="nl-NL" i="1" dirty="0">
                        <a:latin typeface="Cambria Math" panose="02040503050406030204" pitchFamily="18" charset="0"/>
                        <a:sym typeface="Wingdings" panose="05000000000000000000" pitchFamily="2" charset="2"/>
                      </a:rPr>
                      <m:t> </m:t>
                    </m:r>
                    <m:r>
                      <a:rPr lang="nl-NL" i="1" dirty="0" smtClean="0">
                        <a:latin typeface="Cambria Math" panose="02040503050406030204" pitchFamily="18" charset="0"/>
                        <a:sym typeface="Wingdings" panose="05000000000000000000" pitchFamily="2" charset="2"/>
                      </a:rPr>
                      <m:t>24,3 </m:t>
                    </m:r>
                    <m:r>
                      <a:rPr lang="nl-NL" i="1" dirty="0" smtClean="0">
                        <a:latin typeface="Cambria Math" panose="02040503050406030204" pitchFamily="18" charset="0"/>
                        <a:sym typeface="Wingdings" panose="05000000000000000000" pitchFamily="2" charset="2"/>
                      </a:rPr>
                      <m:t>𝑘𝑚</m:t>
                    </m:r>
                  </m:oMath>
                </a14:m>
                <a:r>
                  <a:rPr lang="nl-BE" dirty="0"/>
                  <a:t> </a:t>
                </a:r>
              </a:p>
            </p:txBody>
          </p:sp>
        </mc:Choice>
        <mc:Fallback xmlns="">
          <p:sp>
            <p:nvSpPr>
              <p:cNvPr id="7" name="Tekstvak 6">
                <a:extLst>
                  <a:ext uri="{FF2B5EF4-FFF2-40B4-BE49-F238E27FC236}">
                    <a16:creationId xmlns:a16="http://schemas.microsoft.com/office/drawing/2014/main" id="{965CB38E-47B1-427F-A68C-3FBBF5F2E0DA}"/>
                  </a:ext>
                </a:extLst>
              </p:cNvPr>
              <p:cNvSpPr txBox="1">
                <a:spLocks noRot="1" noChangeAspect="1" noMove="1" noResize="1" noEditPoints="1" noAdjustHandles="1" noChangeArrowheads="1" noChangeShapeType="1" noTextEdit="1"/>
              </p:cNvSpPr>
              <p:nvPr/>
            </p:nvSpPr>
            <p:spPr>
              <a:xfrm>
                <a:off x="1687771" y="4355357"/>
                <a:ext cx="2974020" cy="369332"/>
              </a:xfrm>
              <a:prstGeom prst="rect">
                <a:avLst/>
              </a:prstGeom>
              <a:blipFill>
                <a:blip r:embed="rId5"/>
                <a:stretch>
                  <a:fillRect/>
                </a:stretch>
              </a:blipFill>
            </p:spPr>
            <p:txBody>
              <a:bodyPr/>
              <a:lstStyle/>
              <a:p>
                <a:r>
                  <a:rPr lang="nl-BE">
                    <a:noFill/>
                  </a:rPr>
                  <a:t> </a:t>
                </a:r>
              </a:p>
            </p:txBody>
          </p:sp>
        </mc:Fallback>
      </mc:AlternateContent>
      <p:cxnSp>
        <p:nvCxnSpPr>
          <p:cNvPr id="9" name="Rechte verbindingslijn met pijl 8">
            <a:extLst>
              <a:ext uri="{FF2B5EF4-FFF2-40B4-BE49-F238E27FC236}">
                <a16:creationId xmlns:a16="http://schemas.microsoft.com/office/drawing/2014/main" id="{14188DD3-D587-4060-97D8-1E24DF4345D5}"/>
              </a:ext>
            </a:extLst>
          </p:cNvPr>
          <p:cNvCxnSpPr/>
          <p:nvPr/>
        </p:nvCxnSpPr>
        <p:spPr>
          <a:xfrm>
            <a:off x="1926454" y="3445447"/>
            <a:ext cx="0" cy="789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2E5DBA9D-4F0D-40C5-80D2-4F3BBC6F66F8}"/>
              </a:ext>
            </a:extLst>
          </p:cNvPr>
          <p:cNvCxnSpPr/>
          <p:nvPr/>
        </p:nvCxnSpPr>
        <p:spPr>
          <a:xfrm>
            <a:off x="2946045" y="3445447"/>
            <a:ext cx="0" cy="789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4C6A5923-8D9E-4BEB-8FA4-41E7A84FD4F0}"/>
                  </a:ext>
                </a:extLst>
              </p:cNvPr>
              <p:cNvSpPr txBox="1"/>
              <p:nvPr/>
            </p:nvSpPr>
            <p:spPr>
              <a:xfrm>
                <a:off x="3089429" y="3686469"/>
                <a:ext cx="9064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+2,4 </m:t>
                      </m:r>
                      <m:r>
                        <a:rPr lang="nl-NL" b="0" i="1" smtClean="0">
                          <a:latin typeface="Cambria Math" panose="02040503050406030204" pitchFamily="18" charset="0"/>
                        </a:rPr>
                        <m:t>𝑘𝑚</m:t>
                      </m:r>
                    </m:oMath>
                  </m:oMathPara>
                </a14:m>
                <a:endParaRPr lang="nl-BE" dirty="0"/>
              </a:p>
            </p:txBody>
          </p:sp>
        </mc:Choice>
        <mc:Fallback xmlns="">
          <p:sp>
            <p:nvSpPr>
              <p:cNvPr id="11" name="Tekstvak 10">
                <a:extLst>
                  <a:ext uri="{FF2B5EF4-FFF2-40B4-BE49-F238E27FC236}">
                    <a16:creationId xmlns:a16="http://schemas.microsoft.com/office/drawing/2014/main" id="{4C6A5923-8D9E-4BEB-8FA4-41E7A84FD4F0}"/>
                  </a:ext>
                </a:extLst>
              </p:cNvPr>
              <p:cNvSpPr txBox="1">
                <a:spLocks noRot="1" noChangeAspect="1" noMove="1" noResize="1" noEditPoints="1" noAdjustHandles="1" noChangeArrowheads="1" noChangeShapeType="1" noTextEdit="1"/>
              </p:cNvSpPr>
              <p:nvPr/>
            </p:nvSpPr>
            <p:spPr>
              <a:xfrm>
                <a:off x="3089429" y="3686469"/>
                <a:ext cx="906467" cy="276999"/>
              </a:xfrm>
              <a:prstGeom prst="rect">
                <a:avLst/>
              </a:prstGeom>
              <a:blipFill>
                <a:blip r:embed="rId6"/>
                <a:stretch>
                  <a:fillRect l="-5405" r="-6757" b="-8889"/>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1060006B-67D3-4A54-BB89-4EB591B68CCF}"/>
                  </a:ext>
                </a:extLst>
              </p:cNvPr>
              <p:cNvSpPr txBox="1"/>
              <p:nvPr/>
            </p:nvSpPr>
            <p:spPr>
              <a:xfrm>
                <a:off x="1230300" y="3676279"/>
                <a:ext cx="71705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+15°</m:t>
                      </m:r>
                      <m:r>
                        <a:rPr lang="nl-NL" b="0" i="1" smtClean="0">
                          <a:latin typeface="Cambria Math" panose="02040503050406030204" pitchFamily="18" charset="0"/>
                        </a:rPr>
                        <m:t>𝐶</m:t>
                      </m:r>
                    </m:oMath>
                  </m:oMathPara>
                </a14:m>
                <a:endParaRPr lang="nl-BE" dirty="0"/>
              </a:p>
            </p:txBody>
          </p:sp>
        </mc:Choice>
        <mc:Fallback xmlns="">
          <p:sp>
            <p:nvSpPr>
              <p:cNvPr id="12" name="Tekstvak 11">
                <a:extLst>
                  <a:ext uri="{FF2B5EF4-FFF2-40B4-BE49-F238E27FC236}">
                    <a16:creationId xmlns:a16="http://schemas.microsoft.com/office/drawing/2014/main" id="{1060006B-67D3-4A54-BB89-4EB591B68CCF}"/>
                  </a:ext>
                </a:extLst>
              </p:cNvPr>
              <p:cNvSpPr txBox="1">
                <a:spLocks noRot="1" noChangeAspect="1" noMove="1" noResize="1" noEditPoints="1" noAdjustHandles="1" noChangeArrowheads="1" noChangeShapeType="1" noTextEdit="1"/>
              </p:cNvSpPr>
              <p:nvPr/>
            </p:nvSpPr>
            <p:spPr>
              <a:xfrm>
                <a:off x="1230300" y="3676279"/>
                <a:ext cx="717056" cy="276999"/>
              </a:xfrm>
              <a:prstGeom prst="rect">
                <a:avLst/>
              </a:prstGeom>
              <a:blipFill>
                <a:blip r:embed="rId7"/>
                <a:stretch>
                  <a:fillRect l="-6838" r="-7692"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437822EC-92E4-4C8F-9308-B8BD6C0A3F86}"/>
                  </a:ext>
                </a:extLst>
              </p:cNvPr>
              <p:cNvSpPr txBox="1"/>
              <p:nvPr/>
            </p:nvSpPr>
            <p:spPr>
              <a:xfrm>
                <a:off x="212830" y="4975517"/>
                <a:ext cx="2855141"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𝑃𝑒𝑟</m:t>
                      </m:r>
                      <m:r>
                        <a:rPr lang="nl-NL" b="0" i="1" smtClean="0">
                          <a:latin typeface="Cambria Math" panose="02040503050406030204" pitchFamily="18" charset="0"/>
                        </a:rPr>
                        <m:t> 1 °</m:t>
                      </m:r>
                      <m:r>
                        <a:rPr lang="nl-NL" b="0" i="1" smtClean="0">
                          <a:latin typeface="Cambria Math" panose="02040503050406030204" pitchFamily="18" charset="0"/>
                        </a:rPr>
                        <m:t>𝐶</m:t>
                      </m:r>
                      <m:r>
                        <a:rPr lang="nl-NL" b="0" i="1" smtClean="0">
                          <a:latin typeface="Cambria Math" panose="02040503050406030204" pitchFamily="18" charset="0"/>
                        </a:rPr>
                        <m:t> </m:t>
                      </m:r>
                      <m:r>
                        <a:rPr lang="nl-NL" b="0" i="1" smtClean="0">
                          <a:latin typeface="Cambria Math" panose="02040503050406030204" pitchFamily="18" charset="0"/>
                        </a:rPr>
                        <m:t>𝑘𝑜𝑚𝑡</m:t>
                      </m:r>
                      <m:r>
                        <a:rPr lang="nl-NL" b="0" i="1" smtClean="0">
                          <a:latin typeface="Cambria Math" panose="02040503050406030204" pitchFamily="18" charset="0"/>
                        </a:rPr>
                        <m:t> </m:t>
                      </m:r>
                      <m:r>
                        <a:rPr lang="nl-NL" b="0" i="1" smtClean="0">
                          <a:latin typeface="Cambria Math" panose="02040503050406030204" pitchFamily="18" charset="0"/>
                        </a:rPr>
                        <m:t>𝑒𝑟</m:t>
                      </m:r>
                      <m:f>
                        <m:fPr>
                          <m:ctrlPr>
                            <a:rPr lang="nl-NL" b="0" i="1" smtClean="0">
                              <a:latin typeface="Cambria Math" panose="02040503050406030204" pitchFamily="18" charset="0"/>
                            </a:rPr>
                          </m:ctrlPr>
                        </m:fPr>
                        <m:num>
                          <m:r>
                            <a:rPr lang="nl-NL" b="0" i="1" smtClean="0">
                              <a:latin typeface="Cambria Math" panose="02040503050406030204" pitchFamily="18" charset="0"/>
                            </a:rPr>
                            <m:t>2,4</m:t>
                          </m:r>
                        </m:num>
                        <m:den>
                          <m:r>
                            <a:rPr lang="nl-NL" b="0" i="1" smtClean="0">
                              <a:latin typeface="Cambria Math" panose="02040503050406030204" pitchFamily="18" charset="0"/>
                            </a:rPr>
                            <m:t>15</m:t>
                          </m:r>
                        </m:den>
                      </m:f>
                      <m:r>
                        <a:rPr lang="nl-NL" b="0" i="1" smtClean="0">
                          <a:latin typeface="Cambria Math" panose="02040503050406030204" pitchFamily="18" charset="0"/>
                        </a:rPr>
                        <m:t> </m:t>
                      </m:r>
                      <m:r>
                        <a:rPr lang="nl-NL" b="0" i="1" smtClean="0">
                          <a:latin typeface="Cambria Math" panose="02040503050406030204" pitchFamily="18" charset="0"/>
                        </a:rPr>
                        <m:t>𝑘𝑚</m:t>
                      </m:r>
                      <m:r>
                        <a:rPr lang="nl-NL" b="0" i="1" smtClean="0">
                          <a:latin typeface="Cambria Math" panose="02040503050406030204" pitchFamily="18" charset="0"/>
                        </a:rPr>
                        <m:t> </m:t>
                      </m:r>
                      <m:r>
                        <a:rPr lang="nl-NL" b="0" i="1" smtClean="0">
                          <a:latin typeface="Cambria Math" panose="02040503050406030204" pitchFamily="18" charset="0"/>
                        </a:rPr>
                        <m:t>𝑏𝑖𝑗</m:t>
                      </m:r>
                    </m:oMath>
                  </m:oMathPara>
                </a14:m>
                <a:endParaRPr lang="nl-BE" dirty="0"/>
              </a:p>
            </p:txBody>
          </p:sp>
        </mc:Choice>
        <mc:Fallback xmlns="">
          <p:sp>
            <p:nvSpPr>
              <p:cNvPr id="13" name="Tekstvak 12">
                <a:extLst>
                  <a:ext uri="{FF2B5EF4-FFF2-40B4-BE49-F238E27FC236}">
                    <a16:creationId xmlns:a16="http://schemas.microsoft.com/office/drawing/2014/main" id="{437822EC-92E4-4C8F-9308-B8BD6C0A3F86}"/>
                  </a:ext>
                </a:extLst>
              </p:cNvPr>
              <p:cNvSpPr txBox="1">
                <a:spLocks noRot="1" noChangeAspect="1" noMove="1" noResize="1" noEditPoints="1" noAdjustHandles="1" noChangeArrowheads="1" noChangeShapeType="1" noTextEdit="1"/>
              </p:cNvSpPr>
              <p:nvPr/>
            </p:nvSpPr>
            <p:spPr>
              <a:xfrm>
                <a:off x="212830" y="4975517"/>
                <a:ext cx="2855141" cy="520463"/>
              </a:xfrm>
              <a:prstGeom prst="rect">
                <a:avLst/>
              </a:prstGeom>
              <a:blipFill>
                <a:blip r:embed="rId8"/>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8549CC67-6ADA-4D8B-A827-515E4E2AA3D2}"/>
                  </a:ext>
                </a:extLst>
              </p:cNvPr>
              <p:cNvSpPr txBox="1"/>
              <p:nvPr/>
            </p:nvSpPr>
            <p:spPr>
              <a:xfrm>
                <a:off x="212830" y="5634599"/>
                <a:ext cx="2957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𝑃𝑒𝑟</m:t>
                      </m:r>
                      <m:r>
                        <a:rPr lang="nl-NL" b="0" i="1" smtClean="0">
                          <a:latin typeface="Cambria Math" panose="02040503050406030204" pitchFamily="18" charset="0"/>
                        </a:rPr>
                        <m:t> 1 °</m:t>
                      </m:r>
                      <m:r>
                        <a:rPr lang="nl-NL" b="0" i="1" smtClean="0">
                          <a:latin typeface="Cambria Math" panose="02040503050406030204" pitchFamily="18" charset="0"/>
                        </a:rPr>
                        <m:t>𝐶</m:t>
                      </m:r>
                      <m:r>
                        <a:rPr lang="nl-NL" b="0" i="1" smtClean="0">
                          <a:latin typeface="Cambria Math" panose="02040503050406030204" pitchFamily="18" charset="0"/>
                        </a:rPr>
                        <m:t> </m:t>
                      </m:r>
                      <m:r>
                        <a:rPr lang="nl-NL" b="0" i="1" smtClean="0">
                          <a:latin typeface="Cambria Math" panose="02040503050406030204" pitchFamily="18" charset="0"/>
                        </a:rPr>
                        <m:t>𝑘𝑜𝑚𝑡</m:t>
                      </m:r>
                      <m:r>
                        <a:rPr lang="nl-NL" b="0" i="1" smtClean="0">
                          <a:latin typeface="Cambria Math" panose="02040503050406030204" pitchFamily="18" charset="0"/>
                        </a:rPr>
                        <m:t> </m:t>
                      </m:r>
                      <m:r>
                        <a:rPr lang="nl-NL" b="0" i="1" smtClean="0">
                          <a:latin typeface="Cambria Math" panose="02040503050406030204" pitchFamily="18" charset="0"/>
                        </a:rPr>
                        <m:t>𝑒𝑟</m:t>
                      </m:r>
                      <m:r>
                        <a:rPr lang="nl-NL" b="0" i="1" smtClean="0">
                          <a:latin typeface="Cambria Math" panose="02040503050406030204" pitchFamily="18" charset="0"/>
                        </a:rPr>
                        <m:t> 0,16 </m:t>
                      </m:r>
                      <m:r>
                        <a:rPr lang="nl-NL" b="0" i="1" smtClean="0">
                          <a:latin typeface="Cambria Math" panose="02040503050406030204" pitchFamily="18" charset="0"/>
                        </a:rPr>
                        <m:t>𝑘𝑚</m:t>
                      </m:r>
                      <m:r>
                        <a:rPr lang="nl-NL" b="0" i="1" smtClean="0">
                          <a:latin typeface="Cambria Math" panose="02040503050406030204" pitchFamily="18" charset="0"/>
                        </a:rPr>
                        <m:t> </m:t>
                      </m:r>
                      <m:r>
                        <a:rPr lang="nl-NL" b="0" i="1" smtClean="0">
                          <a:latin typeface="Cambria Math" panose="02040503050406030204" pitchFamily="18" charset="0"/>
                        </a:rPr>
                        <m:t>𝑏𝑖𝑗</m:t>
                      </m:r>
                    </m:oMath>
                  </m:oMathPara>
                </a14:m>
                <a:endParaRPr lang="nl-BE" dirty="0"/>
              </a:p>
            </p:txBody>
          </p:sp>
        </mc:Choice>
        <mc:Fallback xmlns="">
          <p:sp>
            <p:nvSpPr>
              <p:cNvPr id="14" name="Tekstvak 13">
                <a:extLst>
                  <a:ext uri="{FF2B5EF4-FFF2-40B4-BE49-F238E27FC236}">
                    <a16:creationId xmlns:a16="http://schemas.microsoft.com/office/drawing/2014/main" id="{8549CC67-6ADA-4D8B-A827-515E4E2AA3D2}"/>
                  </a:ext>
                </a:extLst>
              </p:cNvPr>
              <p:cNvSpPr txBox="1">
                <a:spLocks noRot="1" noChangeAspect="1" noMove="1" noResize="1" noEditPoints="1" noAdjustHandles="1" noChangeArrowheads="1" noChangeShapeType="1" noTextEdit="1"/>
              </p:cNvSpPr>
              <p:nvPr/>
            </p:nvSpPr>
            <p:spPr>
              <a:xfrm>
                <a:off x="212830" y="5634599"/>
                <a:ext cx="2957733" cy="276999"/>
              </a:xfrm>
              <a:prstGeom prst="rect">
                <a:avLst/>
              </a:prstGeom>
              <a:blipFill>
                <a:blip r:embed="rId9"/>
                <a:stretch>
                  <a:fillRect l="-1443" t="-2174" r="-2268" b="-32609"/>
                </a:stretch>
              </a:blipFill>
            </p:spPr>
            <p:txBody>
              <a:bodyPr/>
              <a:lstStyle/>
              <a:p>
                <a:r>
                  <a:rPr lang="nl-BE">
                    <a:noFill/>
                  </a:rPr>
                  <a:t> </a:t>
                </a:r>
              </a:p>
            </p:txBody>
          </p:sp>
        </mc:Fallback>
      </mc:AlternateContent>
      <p:cxnSp>
        <p:nvCxnSpPr>
          <p:cNvPr id="16" name="Rechte verbindingslijn met pijl 15">
            <a:extLst>
              <a:ext uri="{FF2B5EF4-FFF2-40B4-BE49-F238E27FC236}">
                <a16:creationId xmlns:a16="http://schemas.microsoft.com/office/drawing/2014/main" id="{37EECDC0-0C05-400F-881C-EEEB08573895}"/>
              </a:ext>
            </a:extLst>
          </p:cNvPr>
          <p:cNvCxnSpPr/>
          <p:nvPr/>
        </p:nvCxnSpPr>
        <p:spPr>
          <a:xfrm>
            <a:off x="3622089" y="3260781"/>
            <a:ext cx="19530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kstvak 16">
                <a:extLst>
                  <a:ext uri="{FF2B5EF4-FFF2-40B4-BE49-F238E27FC236}">
                    <a16:creationId xmlns:a16="http://schemas.microsoft.com/office/drawing/2014/main" id="{8E7CA8ED-3248-48D3-A785-F1B0A76B0CB1}"/>
                  </a:ext>
                </a:extLst>
              </p:cNvPr>
              <p:cNvSpPr txBox="1"/>
              <p:nvPr/>
            </p:nvSpPr>
            <p:spPr>
              <a:xfrm>
                <a:off x="5660480" y="3076115"/>
                <a:ext cx="2974020" cy="369332"/>
              </a:xfrm>
              <a:prstGeom prst="rect">
                <a:avLst/>
              </a:prstGeom>
              <a:noFill/>
            </p:spPr>
            <p:txBody>
              <a:bodyPr wrap="square" rtlCol="0">
                <a:spAutoFit/>
              </a:bodyPr>
              <a:lstStyle/>
              <a:p>
                <a14:m>
                  <m:oMath xmlns:m="http://schemas.openxmlformats.org/officeDocument/2006/math">
                    <m:r>
                      <a:rPr lang="nl-NL" i="1" dirty="0" smtClean="0">
                        <a:latin typeface="Cambria Math" panose="02040503050406030204" pitchFamily="18" charset="0"/>
                      </a:rPr>
                      <m:t>1</m:t>
                    </m:r>
                    <m:r>
                      <a:rPr lang="nl-NL" b="0" i="1" dirty="0" smtClean="0">
                        <a:latin typeface="Cambria Math" panose="02040503050406030204" pitchFamily="18" charset="0"/>
                      </a:rPr>
                      <m:t>3</m:t>
                    </m:r>
                    <m:r>
                      <a:rPr lang="nl-NL" i="1" dirty="0" smtClean="0">
                        <a:latin typeface="Cambria Math" panose="02040503050406030204" pitchFamily="18" charset="0"/>
                      </a:rPr>
                      <m:t>°</m:t>
                    </m:r>
                    <m:r>
                      <a:rPr lang="nl-NL" i="1" dirty="0" smtClean="0">
                        <a:latin typeface="Cambria Math" panose="02040503050406030204" pitchFamily="18" charset="0"/>
                      </a:rPr>
                      <m:t>𝐶</m:t>
                    </m:r>
                    <m:r>
                      <a:rPr lang="nl-NL" i="1" dirty="0">
                        <a:latin typeface="Cambria Math" panose="02040503050406030204" pitchFamily="18" charset="0"/>
                      </a:rPr>
                      <m:t> </m:t>
                    </m:r>
                    <m:r>
                      <a:rPr lang="nl-NL" i="1" dirty="0" smtClean="0">
                        <a:latin typeface="Cambria Math" panose="02040503050406030204" pitchFamily="18" charset="0"/>
                        <a:sym typeface="Wingdings" panose="05000000000000000000" pitchFamily="2" charset="2"/>
                      </a:rPr>
                      <m:t></m:t>
                    </m:r>
                    <m:r>
                      <a:rPr lang="nl-NL" i="1" dirty="0">
                        <a:latin typeface="Cambria Math" panose="02040503050406030204" pitchFamily="18" charset="0"/>
                        <a:sym typeface="Wingdings" panose="05000000000000000000" pitchFamily="2" charset="2"/>
                      </a:rPr>
                      <m:t> </m:t>
                    </m:r>
                    <m:r>
                      <a:rPr lang="nl-NL" i="1" dirty="0" smtClean="0">
                        <a:latin typeface="Cambria Math" panose="02040503050406030204" pitchFamily="18" charset="0"/>
                        <a:sym typeface="Wingdings" panose="05000000000000000000" pitchFamily="2" charset="2"/>
                      </a:rPr>
                      <m:t>21,9</m:t>
                    </m:r>
                    <m:r>
                      <a:rPr lang="nl-NL" b="0" i="1" dirty="0" smtClean="0">
                        <a:latin typeface="Cambria Math" panose="02040503050406030204" pitchFamily="18" charset="0"/>
                        <a:sym typeface="Wingdings" panose="05000000000000000000" pitchFamily="2" charset="2"/>
                      </a:rPr>
                      <m:t>+</m:t>
                    </m:r>
                    <m:r>
                      <a:rPr lang="nl-NL" b="0" i="1" dirty="0" smtClean="0">
                        <a:solidFill>
                          <a:srgbClr val="FF0000"/>
                        </a:solidFill>
                        <a:latin typeface="Cambria Math" panose="02040503050406030204" pitchFamily="18" charset="0"/>
                        <a:sym typeface="Wingdings" panose="05000000000000000000" pitchFamily="2" charset="2"/>
                      </a:rPr>
                      <m:t>3</m:t>
                    </m:r>
                    <m:r>
                      <a:rPr lang="nl-NL" b="0" i="1" dirty="0" smtClean="0">
                        <a:latin typeface="Cambria Math" panose="02040503050406030204" pitchFamily="18" charset="0"/>
                        <a:ea typeface="Cambria Math" panose="02040503050406030204" pitchFamily="18" charset="0"/>
                        <a:sym typeface="Wingdings" panose="05000000000000000000" pitchFamily="2" charset="2"/>
                      </a:rPr>
                      <m:t>∙0,16</m:t>
                    </m:r>
                    <m:r>
                      <a:rPr lang="nl-NL" i="1" dirty="0" smtClean="0">
                        <a:latin typeface="Cambria Math" panose="02040503050406030204" pitchFamily="18" charset="0"/>
                        <a:sym typeface="Wingdings" panose="05000000000000000000" pitchFamily="2" charset="2"/>
                      </a:rPr>
                      <m:t> </m:t>
                    </m:r>
                    <m:r>
                      <a:rPr lang="nl-NL" i="1" dirty="0" smtClean="0">
                        <a:latin typeface="Cambria Math" panose="02040503050406030204" pitchFamily="18" charset="0"/>
                        <a:sym typeface="Wingdings" panose="05000000000000000000" pitchFamily="2" charset="2"/>
                      </a:rPr>
                      <m:t>𝑘𝑚</m:t>
                    </m:r>
                    <m:r>
                      <a:rPr lang="nl-NL" b="0" i="1" dirty="0" smtClean="0">
                        <a:latin typeface="Cambria Math" panose="02040503050406030204" pitchFamily="18" charset="0"/>
                        <a:sym typeface="Wingdings" panose="05000000000000000000" pitchFamily="2" charset="2"/>
                      </a:rPr>
                      <m:t> </m:t>
                    </m:r>
                  </m:oMath>
                </a14:m>
                <a:r>
                  <a:rPr lang="nl-BE" dirty="0"/>
                  <a:t> </a:t>
                </a:r>
              </a:p>
            </p:txBody>
          </p:sp>
        </mc:Choice>
        <mc:Fallback xmlns="">
          <p:sp>
            <p:nvSpPr>
              <p:cNvPr id="17" name="Tekstvak 16">
                <a:extLst>
                  <a:ext uri="{FF2B5EF4-FFF2-40B4-BE49-F238E27FC236}">
                    <a16:creationId xmlns:a16="http://schemas.microsoft.com/office/drawing/2014/main" id="{8E7CA8ED-3248-48D3-A785-F1B0A76B0CB1}"/>
                  </a:ext>
                </a:extLst>
              </p:cNvPr>
              <p:cNvSpPr txBox="1">
                <a:spLocks noRot="1" noChangeAspect="1" noMove="1" noResize="1" noEditPoints="1" noAdjustHandles="1" noChangeArrowheads="1" noChangeShapeType="1" noTextEdit="1"/>
              </p:cNvSpPr>
              <p:nvPr/>
            </p:nvSpPr>
            <p:spPr>
              <a:xfrm>
                <a:off x="5660480" y="3076115"/>
                <a:ext cx="2974020" cy="369332"/>
              </a:xfrm>
              <a:prstGeom prst="rect">
                <a:avLst/>
              </a:prstGeom>
              <a:blipFill>
                <a:blip r:embed="rId10"/>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45251E95-F337-40AE-BCC9-35D0CF2F9664}"/>
                  </a:ext>
                </a:extLst>
              </p:cNvPr>
              <p:cNvSpPr txBox="1"/>
              <p:nvPr/>
            </p:nvSpPr>
            <p:spPr>
              <a:xfrm>
                <a:off x="4367383" y="2946964"/>
                <a:ext cx="5888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m:t>
                      </m:r>
                      <m:r>
                        <a:rPr lang="nl-NL" b="0" i="1" smtClean="0">
                          <a:solidFill>
                            <a:srgbClr val="FF0000"/>
                          </a:solidFill>
                          <a:latin typeface="Cambria Math" panose="02040503050406030204" pitchFamily="18" charset="0"/>
                        </a:rPr>
                        <m:t>3</m:t>
                      </m:r>
                      <m:r>
                        <a:rPr lang="nl-NL" b="0" i="1" smtClean="0">
                          <a:latin typeface="Cambria Math" panose="02040503050406030204" pitchFamily="18" charset="0"/>
                        </a:rPr>
                        <m:t>°</m:t>
                      </m:r>
                      <m:r>
                        <a:rPr lang="nl-NL" b="0" i="1" smtClean="0">
                          <a:latin typeface="Cambria Math" panose="02040503050406030204" pitchFamily="18" charset="0"/>
                        </a:rPr>
                        <m:t>𝐶</m:t>
                      </m:r>
                    </m:oMath>
                  </m:oMathPara>
                </a14:m>
                <a:endParaRPr lang="nl-BE" dirty="0"/>
              </a:p>
            </p:txBody>
          </p:sp>
        </mc:Choice>
        <mc:Fallback xmlns="">
          <p:sp>
            <p:nvSpPr>
              <p:cNvPr id="18" name="Tekstvak 17">
                <a:extLst>
                  <a:ext uri="{FF2B5EF4-FFF2-40B4-BE49-F238E27FC236}">
                    <a16:creationId xmlns:a16="http://schemas.microsoft.com/office/drawing/2014/main" id="{45251E95-F337-40AE-BCC9-35D0CF2F9664}"/>
                  </a:ext>
                </a:extLst>
              </p:cNvPr>
              <p:cNvSpPr txBox="1">
                <a:spLocks noRot="1" noChangeAspect="1" noMove="1" noResize="1" noEditPoints="1" noAdjustHandles="1" noChangeArrowheads="1" noChangeShapeType="1" noTextEdit="1"/>
              </p:cNvSpPr>
              <p:nvPr/>
            </p:nvSpPr>
            <p:spPr>
              <a:xfrm>
                <a:off x="4367383" y="2946964"/>
                <a:ext cx="588816" cy="276999"/>
              </a:xfrm>
              <a:prstGeom prst="rect">
                <a:avLst/>
              </a:prstGeom>
              <a:blipFill>
                <a:blip r:embed="rId11"/>
                <a:stretch>
                  <a:fillRect l="-7216" r="-8247"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9" name="Tekstvak 18">
                <a:extLst>
                  <a:ext uri="{FF2B5EF4-FFF2-40B4-BE49-F238E27FC236}">
                    <a16:creationId xmlns:a16="http://schemas.microsoft.com/office/drawing/2014/main" id="{0B983156-7D63-4D96-9F97-7CC3A3C1C1B8}"/>
                  </a:ext>
                </a:extLst>
              </p:cNvPr>
              <p:cNvSpPr txBox="1"/>
              <p:nvPr/>
            </p:nvSpPr>
            <p:spPr>
              <a:xfrm>
                <a:off x="5660479" y="3583946"/>
                <a:ext cx="3076571" cy="369332"/>
              </a:xfrm>
              <a:prstGeom prst="rect">
                <a:avLst/>
              </a:prstGeom>
              <a:noFill/>
            </p:spPr>
            <p:txBody>
              <a:bodyPr wrap="square" rtlCol="0">
                <a:spAutoFit/>
              </a:bodyPr>
              <a:lstStyle/>
              <a:p>
                <a14:m>
                  <m:oMath xmlns:m="http://schemas.openxmlformats.org/officeDocument/2006/math">
                    <m:r>
                      <a:rPr lang="nl-NL" i="1" dirty="0" smtClean="0">
                        <a:latin typeface="Cambria Math" panose="02040503050406030204" pitchFamily="18" charset="0"/>
                      </a:rPr>
                      <m:t>1</m:t>
                    </m:r>
                    <m:r>
                      <a:rPr lang="nl-NL" b="0" i="1" dirty="0" smtClean="0">
                        <a:latin typeface="Cambria Math" panose="02040503050406030204" pitchFamily="18" charset="0"/>
                      </a:rPr>
                      <m:t>3</m:t>
                    </m:r>
                    <m:r>
                      <a:rPr lang="nl-NL" i="1" dirty="0" smtClean="0">
                        <a:latin typeface="Cambria Math" panose="02040503050406030204" pitchFamily="18" charset="0"/>
                      </a:rPr>
                      <m:t>°</m:t>
                    </m:r>
                    <m:r>
                      <a:rPr lang="nl-NL" i="1" dirty="0" smtClean="0">
                        <a:latin typeface="Cambria Math" panose="02040503050406030204" pitchFamily="18" charset="0"/>
                      </a:rPr>
                      <m:t>𝐶</m:t>
                    </m:r>
                    <m:r>
                      <a:rPr lang="nl-NL" i="1" dirty="0">
                        <a:latin typeface="Cambria Math" panose="02040503050406030204" pitchFamily="18" charset="0"/>
                      </a:rPr>
                      <m:t> </m:t>
                    </m:r>
                    <m:r>
                      <a:rPr lang="nl-NL" i="1" dirty="0" smtClean="0">
                        <a:latin typeface="Cambria Math" panose="02040503050406030204" pitchFamily="18" charset="0"/>
                        <a:sym typeface="Wingdings" panose="05000000000000000000" pitchFamily="2" charset="2"/>
                      </a:rPr>
                      <m:t></m:t>
                    </m:r>
                    <m:r>
                      <a:rPr lang="nl-NL" i="1" dirty="0">
                        <a:latin typeface="Cambria Math" panose="02040503050406030204" pitchFamily="18" charset="0"/>
                        <a:sym typeface="Wingdings" panose="05000000000000000000" pitchFamily="2" charset="2"/>
                      </a:rPr>
                      <m:t> </m:t>
                    </m:r>
                    <m:r>
                      <a:rPr lang="nl-NL" i="1" dirty="0" smtClean="0">
                        <a:latin typeface="Cambria Math" panose="02040503050406030204" pitchFamily="18" charset="0"/>
                        <a:sym typeface="Wingdings" panose="05000000000000000000" pitchFamily="2" charset="2"/>
                      </a:rPr>
                      <m:t>2</m:t>
                    </m:r>
                    <m:r>
                      <a:rPr lang="nl-NL" b="0" i="1" dirty="0" smtClean="0">
                        <a:latin typeface="Cambria Math" panose="02040503050406030204" pitchFamily="18" charset="0"/>
                        <a:sym typeface="Wingdings" panose="05000000000000000000" pitchFamily="2" charset="2"/>
                      </a:rPr>
                      <m:t>2,38 </m:t>
                    </m:r>
                    <m:r>
                      <a:rPr lang="nl-NL" i="1" dirty="0" smtClean="0">
                        <a:latin typeface="Cambria Math" panose="02040503050406030204" pitchFamily="18" charset="0"/>
                        <a:sym typeface="Wingdings" panose="05000000000000000000" pitchFamily="2" charset="2"/>
                      </a:rPr>
                      <m:t>𝑘𝑚</m:t>
                    </m:r>
                    <m:r>
                      <a:rPr lang="nl-NL" i="1" dirty="0" smtClean="0">
                        <a:latin typeface="Cambria Math" panose="02040503050406030204" pitchFamily="18" charset="0"/>
                        <a:ea typeface="Cambria Math" panose="02040503050406030204" pitchFamily="18" charset="0"/>
                        <a:sym typeface="Wingdings" panose="05000000000000000000" pitchFamily="2" charset="2"/>
                      </a:rPr>
                      <m:t>≈</m:t>
                    </m:r>
                    <m:r>
                      <a:rPr lang="nl-NL" b="0" i="1" dirty="0" smtClean="0">
                        <a:latin typeface="Cambria Math" panose="02040503050406030204" pitchFamily="18" charset="0"/>
                        <a:ea typeface="Cambria Math" panose="02040503050406030204" pitchFamily="18" charset="0"/>
                        <a:sym typeface="Wingdings" panose="05000000000000000000" pitchFamily="2" charset="2"/>
                      </a:rPr>
                      <m:t>22,4</m:t>
                    </m:r>
                    <m:r>
                      <a:rPr lang="nl-NL" b="0" i="1" dirty="0" smtClean="0">
                        <a:latin typeface="Cambria Math" panose="02040503050406030204" pitchFamily="18" charset="0"/>
                        <a:ea typeface="Cambria Math" panose="02040503050406030204" pitchFamily="18" charset="0"/>
                        <a:sym typeface="Wingdings" panose="05000000000000000000" pitchFamily="2" charset="2"/>
                      </a:rPr>
                      <m:t>𝑘𝑚</m:t>
                    </m:r>
                    <m:r>
                      <a:rPr lang="nl-NL" b="0" i="1" dirty="0" smtClean="0">
                        <a:latin typeface="Cambria Math" panose="02040503050406030204" pitchFamily="18" charset="0"/>
                        <a:sym typeface="Wingdings" panose="05000000000000000000" pitchFamily="2" charset="2"/>
                      </a:rPr>
                      <m:t> </m:t>
                    </m:r>
                  </m:oMath>
                </a14:m>
                <a:r>
                  <a:rPr lang="nl-BE" dirty="0"/>
                  <a:t> </a:t>
                </a:r>
              </a:p>
            </p:txBody>
          </p:sp>
        </mc:Choice>
        <mc:Fallback xmlns="">
          <p:sp>
            <p:nvSpPr>
              <p:cNvPr id="19" name="Tekstvak 18">
                <a:extLst>
                  <a:ext uri="{FF2B5EF4-FFF2-40B4-BE49-F238E27FC236}">
                    <a16:creationId xmlns:a16="http://schemas.microsoft.com/office/drawing/2014/main" id="{0B983156-7D63-4D96-9F97-7CC3A3C1C1B8}"/>
                  </a:ext>
                </a:extLst>
              </p:cNvPr>
              <p:cNvSpPr txBox="1">
                <a:spLocks noRot="1" noChangeAspect="1" noMove="1" noResize="1" noEditPoints="1" noAdjustHandles="1" noChangeArrowheads="1" noChangeShapeType="1" noTextEdit="1"/>
              </p:cNvSpPr>
              <p:nvPr/>
            </p:nvSpPr>
            <p:spPr>
              <a:xfrm>
                <a:off x="5660479" y="3583946"/>
                <a:ext cx="3076571" cy="369332"/>
              </a:xfrm>
              <a:prstGeom prst="rect">
                <a:avLst/>
              </a:prstGeom>
              <a:blipFill>
                <a:blip r:embed="rId12"/>
                <a:stretch>
                  <a:fillRect/>
                </a:stretch>
              </a:blipFill>
            </p:spPr>
            <p:txBody>
              <a:bodyPr/>
              <a:lstStyle/>
              <a:p>
                <a:r>
                  <a:rPr lang="nl-BE">
                    <a:noFill/>
                  </a:rPr>
                  <a:t> </a:t>
                </a:r>
              </a:p>
            </p:txBody>
          </p:sp>
        </mc:Fallback>
      </mc:AlternateContent>
      <p:sp>
        <p:nvSpPr>
          <p:cNvPr id="20" name="Tekstvak 19">
            <a:extLst>
              <a:ext uri="{FF2B5EF4-FFF2-40B4-BE49-F238E27FC236}">
                <a16:creationId xmlns:a16="http://schemas.microsoft.com/office/drawing/2014/main" id="{EEC9FE78-A854-4274-8B1E-46E7B3969222}"/>
              </a:ext>
            </a:extLst>
          </p:cNvPr>
          <p:cNvSpPr txBox="1"/>
          <p:nvPr/>
        </p:nvSpPr>
        <p:spPr>
          <a:xfrm>
            <a:off x="212829" y="6190814"/>
            <a:ext cx="6711753" cy="369332"/>
          </a:xfrm>
          <a:prstGeom prst="rect">
            <a:avLst/>
          </a:prstGeom>
          <a:noFill/>
        </p:spPr>
        <p:txBody>
          <a:bodyPr wrap="square" rtlCol="0">
            <a:spAutoFit/>
          </a:bodyPr>
          <a:lstStyle/>
          <a:p>
            <a:r>
              <a:rPr lang="nl-NL" b="1" dirty="0"/>
              <a:t>De literafstand bij 13°C en een snelheid van 90 km/u is 22,4 km.</a:t>
            </a:r>
            <a:endParaRPr lang="nl-BE" b="1" dirty="0"/>
          </a:p>
        </p:txBody>
      </p:sp>
    </p:spTree>
    <p:extLst>
      <p:ext uri="{BB962C8B-B14F-4D97-AF65-F5344CB8AC3E}">
        <p14:creationId xmlns:p14="http://schemas.microsoft.com/office/powerpoint/2010/main" val="309182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P spid="13" grpId="0"/>
      <p:bldP spid="14" grpId="0"/>
      <p:bldP spid="17" grpId="0"/>
      <p:bldP spid="18" grpId="0"/>
      <p:bldP spid="19" grpId="0"/>
      <p:bldP spid="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2EF489E-BDC7-4523-8859-48D3D9A48EAA}"/>
              </a:ext>
            </a:extLst>
          </p:cNvPr>
          <p:cNvPicPr>
            <a:picLocks noChangeAspect="1"/>
          </p:cNvPicPr>
          <p:nvPr/>
        </p:nvPicPr>
        <p:blipFill>
          <a:blip r:embed="rId2"/>
          <a:stretch>
            <a:fillRect/>
          </a:stretch>
        </p:blipFill>
        <p:spPr>
          <a:xfrm>
            <a:off x="105700" y="92152"/>
            <a:ext cx="6953250" cy="6048375"/>
          </a:xfrm>
          <a:prstGeom prst="rect">
            <a:avLst/>
          </a:prstGeom>
        </p:spPr>
      </p:pic>
      <p:sp>
        <p:nvSpPr>
          <p:cNvPr id="5" name="Tekstvak 4">
            <a:extLst>
              <a:ext uri="{FF2B5EF4-FFF2-40B4-BE49-F238E27FC236}">
                <a16:creationId xmlns:a16="http://schemas.microsoft.com/office/drawing/2014/main" id="{1C67BA28-D6D2-440C-9F5A-6FCE48B8D6D3}"/>
              </a:ext>
            </a:extLst>
          </p:cNvPr>
          <p:cNvSpPr txBox="1"/>
          <p:nvPr/>
        </p:nvSpPr>
        <p:spPr>
          <a:xfrm>
            <a:off x="6622741" y="2124566"/>
            <a:ext cx="5220071" cy="646331"/>
          </a:xfrm>
          <a:prstGeom prst="rect">
            <a:avLst/>
          </a:prstGeom>
          <a:noFill/>
        </p:spPr>
        <p:txBody>
          <a:bodyPr wrap="square" rtlCol="0">
            <a:spAutoFit/>
          </a:bodyPr>
          <a:lstStyle/>
          <a:p>
            <a:r>
              <a:rPr lang="nl-NL" dirty="0"/>
              <a:t>Er is sprake van een omgekeerd evenredig verband als het product van de variabelen altijd constant is.</a:t>
            </a:r>
            <a:endParaRPr lang="nl-BE" dirty="0"/>
          </a:p>
        </p:txBody>
      </p:sp>
      <mc:AlternateContent xmlns:mc="http://schemas.openxmlformats.org/markup-compatibility/2006" xmlns:a14="http://schemas.microsoft.com/office/drawing/2010/main">
        <mc:Choice Requires="a14">
          <p:graphicFrame>
            <p:nvGraphicFramePr>
              <p:cNvPr id="6" name="Tabel 6">
                <a:extLst>
                  <a:ext uri="{FF2B5EF4-FFF2-40B4-BE49-F238E27FC236}">
                    <a16:creationId xmlns:a16="http://schemas.microsoft.com/office/drawing/2014/main" id="{377E5DBE-F11A-44C9-946B-1A74F7A8D77F}"/>
                  </a:ext>
                </a:extLst>
              </p:cNvPr>
              <p:cNvGraphicFramePr>
                <a:graphicFrameLocks noGrp="1"/>
              </p:cNvGraphicFramePr>
              <p:nvPr>
                <p:extLst>
                  <p:ext uri="{D42A27DB-BD31-4B8C-83A1-F6EECF244321}">
                    <p14:modId xmlns:p14="http://schemas.microsoft.com/office/powerpoint/2010/main" val="3108212037"/>
                  </p:ext>
                </p:extLst>
              </p:nvPr>
            </p:nvGraphicFramePr>
            <p:xfrm>
              <a:off x="6936296" y="3116339"/>
              <a:ext cx="3059960" cy="1836000"/>
            </p:xfrm>
            <a:graphic>
              <a:graphicData uri="http://schemas.openxmlformats.org/drawingml/2006/table">
                <a:tbl>
                  <a:tblPr firstRow="1" bandRow="1">
                    <a:tableStyleId>{5940675A-B579-460E-94D1-54222C63F5DA}</a:tableStyleId>
                  </a:tblPr>
                  <a:tblGrid>
                    <a:gridCol w="3059960">
                      <a:extLst>
                        <a:ext uri="{9D8B030D-6E8A-4147-A177-3AD203B41FA5}">
                          <a16:colId xmlns:a16="http://schemas.microsoft.com/office/drawing/2014/main" val="2998189908"/>
                        </a:ext>
                      </a:extLst>
                    </a:gridCol>
                  </a:tblGrid>
                  <a:tr h="367200">
                    <a:tc>
                      <a:txBody>
                        <a:bodyPr/>
                        <a:lstStyle/>
                        <a:p>
                          <a:pPr/>
                          <a14:m>
                            <m:oMathPara xmlns:m="http://schemas.openxmlformats.org/officeDocument/2006/math">
                              <m:oMathParaPr>
                                <m:jc m:val="centerGroup"/>
                              </m:oMathParaPr>
                              <m:oMath xmlns:m="http://schemas.openxmlformats.org/officeDocument/2006/math">
                                <m:r>
                                  <a:rPr lang="nl-NL" b="0" i="1" smtClean="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Cambria Math" panose="02040503050406030204" pitchFamily="18" charset="0"/>
                                  </a:rPr>
                                  <m:t>𝑇</m:t>
                                </m:r>
                                <m:r>
                                  <a:rPr lang="nl-NL" b="0" i="1" smtClean="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Cambria Math" panose="02040503050406030204" pitchFamily="18" charset="0"/>
                                    <a:ea typeface="Cambria Math" panose="02040503050406030204" pitchFamily="18" charset="0"/>
                                  </a:rPr>
                                  <m:t>∙</m:t>
                                </m:r>
                                <m:r>
                                  <a:rPr lang="nl-NL" b="0" i="1" smtClean="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Cambria Math" panose="02040503050406030204" pitchFamily="18" charset="0"/>
                                  </a:rPr>
                                  <m:t>𝑀</m:t>
                                </m:r>
                              </m:oMath>
                            </m:oMathPara>
                          </a14:m>
                          <a:endParaRPr lang="nl-BE"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463596401"/>
                      </a:ext>
                    </a:extLst>
                  </a:tr>
                  <a:tr h="367200">
                    <a:tc>
                      <a:txBody>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1200</m:t>
                                </m:r>
                                <m:r>
                                  <a:rPr lang="nl-NL" b="0" i="1" smtClean="0">
                                    <a:latin typeface="Cambria Math" panose="02040503050406030204" pitchFamily="18" charset="0"/>
                                    <a:ea typeface="Cambria Math" panose="02040503050406030204" pitchFamily="18" charset="0"/>
                                  </a:rPr>
                                  <m:t>∙833=999600</m:t>
                                </m:r>
                              </m:oMath>
                            </m:oMathPara>
                          </a14:m>
                          <a:endParaRPr lang="nl-BE" dirty="0"/>
                        </a:p>
                      </a:txBody>
                      <a:tcPr>
                        <a:lnR w="12700" cap="flat" cmpd="sng" algn="ctr">
                          <a:noFill/>
                          <a:prstDash val="solid"/>
                          <a:round/>
                          <a:headEnd type="none" w="med" len="med"/>
                          <a:tailEnd type="none" w="med" len="med"/>
                        </a:lnR>
                      </a:tcPr>
                    </a:tc>
                    <a:extLst>
                      <a:ext uri="{0D108BD9-81ED-4DB2-BD59-A6C34878D82A}">
                        <a16:rowId xmlns:a16="http://schemas.microsoft.com/office/drawing/2014/main" val="329539728"/>
                      </a:ext>
                    </a:extLst>
                  </a:tr>
                  <a:tr h="36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2000</m:t>
                                </m:r>
                                <m:r>
                                  <a:rPr lang="nl-NL" b="0" i="1" smtClean="0">
                                    <a:latin typeface="Cambria Math" panose="02040503050406030204" pitchFamily="18" charset="0"/>
                                    <a:ea typeface="Cambria Math" panose="02040503050406030204" pitchFamily="18" charset="0"/>
                                  </a:rPr>
                                  <m:t>∙500=1000000</m:t>
                                </m:r>
                              </m:oMath>
                            </m:oMathPara>
                          </a14:m>
                          <a:endParaRPr lang="nl-BE" dirty="0"/>
                        </a:p>
                      </a:txBody>
                      <a:tcPr>
                        <a:lnR w="12700" cap="flat" cmpd="sng" algn="ctr">
                          <a:noFill/>
                          <a:prstDash val="solid"/>
                          <a:round/>
                          <a:headEnd type="none" w="med" len="med"/>
                          <a:tailEnd type="none" w="med" len="med"/>
                        </a:lnR>
                      </a:tcPr>
                    </a:tc>
                    <a:extLst>
                      <a:ext uri="{0D108BD9-81ED-4DB2-BD59-A6C34878D82A}">
                        <a16:rowId xmlns:a16="http://schemas.microsoft.com/office/drawing/2014/main" val="445875494"/>
                      </a:ext>
                    </a:extLst>
                  </a:tr>
                  <a:tr h="36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3200</m:t>
                                </m:r>
                                <m:r>
                                  <a:rPr lang="nl-NL" b="0" i="1" smtClean="0">
                                    <a:latin typeface="Cambria Math" panose="02040503050406030204" pitchFamily="18" charset="0"/>
                                    <a:ea typeface="Cambria Math" panose="02040503050406030204" pitchFamily="18" charset="0"/>
                                  </a:rPr>
                                  <m:t>∙312=998400</m:t>
                                </m:r>
                              </m:oMath>
                            </m:oMathPara>
                          </a14:m>
                          <a:endParaRPr lang="nl-BE" dirty="0"/>
                        </a:p>
                      </a:txBody>
                      <a:tcPr>
                        <a:lnR w="12700" cap="flat" cmpd="sng" algn="ctr">
                          <a:noFill/>
                          <a:prstDash val="solid"/>
                          <a:round/>
                          <a:headEnd type="none" w="med" len="med"/>
                          <a:tailEnd type="none" w="med" len="med"/>
                        </a:lnR>
                      </a:tcPr>
                    </a:tc>
                    <a:extLst>
                      <a:ext uri="{0D108BD9-81ED-4DB2-BD59-A6C34878D82A}">
                        <a16:rowId xmlns:a16="http://schemas.microsoft.com/office/drawing/2014/main" val="1124820063"/>
                      </a:ext>
                    </a:extLst>
                  </a:tr>
                  <a:tr h="36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6000</m:t>
                                </m:r>
                                <m:r>
                                  <a:rPr lang="nl-NL" b="0" i="1" smtClean="0">
                                    <a:latin typeface="Cambria Math" panose="02040503050406030204" pitchFamily="18" charset="0"/>
                                    <a:ea typeface="Cambria Math" panose="02040503050406030204" pitchFamily="18" charset="0"/>
                                  </a:rPr>
                                  <m:t>∙167=1002000</m:t>
                                </m:r>
                              </m:oMath>
                            </m:oMathPara>
                          </a14:m>
                          <a:endParaRPr lang="nl-BE" dirty="0"/>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853000974"/>
                      </a:ext>
                    </a:extLst>
                  </a:tr>
                </a:tbl>
              </a:graphicData>
            </a:graphic>
          </p:graphicFrame>
        </mc:Choice>
        <mc:Fallback xmlns="">
          <p:graphicFrame>
            <p:nvGraphicFramePr>
              <p:cNvPr id="6" name="Tabel 6">
                <a:extLst>
                  <a:ext uri="{FF2B5EF4-FFF2-40B4-BE49-F238E27FC236}">
                    <a16:creationId xmlns:a16="http://schemas.microsoft.com/office/drawing/2014/main" id="{377E5DBE-F11A-44C9-946B-1A74F7A8D77F}"/>
                  </a:ext>
                </a:extLst>
              </p:cNvPr>
              <p:cNvGraphicFramePr>
                <a:graphicFrameLocks noGrp="1"/>
              </p:cNvGraphicFramePr>
              <p:nvPr>
                <p:extLst>
                  <p:ext uri="{D42A27DB-BD31-4B8C-83A1-F6EECF244321}">
                    <p14:modId xmlns:p14="http://schemas.microsoft.com/office/powerpoint/2010/main" val="3108212037"/>
                  </p:ext>
                </p:extLst>
              </p:nvPr>
            </p:nvGraphicFramePr>
            <p:xfrm>
              <a:off x="6936296" y="3116339"/>
              <a:ext cx="3059960" cy="1836000"/>
            </p:xfrm>
            <a:graphic>
              <a:graphicData uri="http://schemas.openxmlformats.org/drawingml/2006/table">
                <a:tbl>
                  <a:tblPr firstRow="1" bandRow="1">
                    <a:tableStyleId>{5940675A-B579-460E-94D1-54222C63F5DA}</a:tableStyleId>
                  </a:tblPr>
                  <a:tblGrid>
                    <a:gridCol w="3059960">
                      <a:extLst>
                        <a:ext uri="{9D8B030D-6E8A-4147-A177-3AD203B41FA5}">
                          <a16:colId xmlns:a16="http://schemas.microsoft.com/office/drawing/2014/main" val="2998189908"/>
                        </a:ext>
                      </a:extLst>
                    </a:gridCol>
                  </a:tblGrid>
                  <a:tr h="367200">
                    <a:tc>
                      <a:txBody>
                        <a:bodyPr/>
                        <a:lstStyle/>
                        <a:p>
                          <a:endParaRPr lang="nl-BE"/>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blipFill>
                          <a:blip r:embed="rId3"/>
                          <a:stretch>
                            <a:fillRect l="-199" r="-199" b="-405000"/>
                          </a:stretch>
                        </a:blipFill>
                      </a:tcPr>
                    </a:tc>
                    <a:extLst>
                      <a:ext uri="{0D108BD9-81ED-4DB2-BD59-A6C34878D82A}">
                        <a16:rowId xmlns:a16="http://schemas.microsoft.com/office/drawing/2014/main" val="1463596401"/>
                      </a:ext>
                    </a:extLst>
                  </a:tr>
                  <a:tr h="367200">
                    <a:tc>
                      <a:txBody>
                        <a:bodyPr/>
                        <a:lstStyle/>
                        <a:p>
                          <a:endParaRPr lang="nl-BE"/>
                        </a:p>
                      </a:txBody>
                      <a:tcPr>
                        <a:lnR w="12700" cap="flat" cmpd="sng" algn="ctr">
                          <a:noFill/>
                          <a:prstDash val="solid"/>
                          <a:round/>
                          <a:headEnd type="none" w="med" len="med"/>
                          <a:tailEnd type="none" w="med" len="med"/>
                        </a:lnR>
                        <a:blipFill>
                          <a:blip r:embed="rId3"/>
                          <a:stretch>
                            <a:fillRect l="-199" t="-98361" r="-199" b="-298361"/>
                          </a:stretch>
                        </a:blipFill>
                      </a:tcPr>
                    </a:tc>
                    <a:extLst>
                      <a:ext uri="{0D108BD9-81ED-4DB2-BD59-A6C34878D82A}">
                        <a16:rowId xmlns:a16="http://schemas.microsoft.com/office/drawing/2014/main" val="329539728"/>
                      </a:ext>
                    </a:extLst>
                  </a:tr>
                  <a:tr h="367200">
                    <a:tc>
                      <a:txBody>
                        <a:bodyPr/>
                        <a:lstStyle/>
                        <a:p>
                          <a:endParaRPr lang="nl-BE"/>
                        </a:p>
                      </a:txBody>
                      <a:tcPr>
                        <a:lnR w="12700" cap="flat" cmpd="sng" algn="ctr">
                          <a:noFill/>
                          <a:prstDash val="solid"/>
                          <a:round/>
                          <a:headEnd type="none" w="med" len="med"/>
                          <a:tailEnd type="none" w="med" len="med"/>
                        </a:lnR>
                        <a:blipFill>
                          <a:blip r:embed="rId3"/>
                          <a:stretch>
                            <a:fillRect l="-199" t="-201667" r="-199" b="-203333"/>
                          </a:stretch>
                        </a:blipFill>
                      </a:tcPr>
                    </a:tc>
                    <a:extLst>
                      <a:ext uri="{0D108BD9-81ED-4DB2-BD59-A6C34878D82A}">
                        <a16:rowId xmlns:a16="http://schemas.microsoft.com/office/drawing/2014/main" val="445875494"/>
                      </a:ext>
                    </a:extLst>
                  </a:tr>
                  <a:tr h="367200">
                    <a:tc>
                      <a:txBody>
                        <a:bodyPr/>
                        <a:lstStyle/>
                        <a:p>
                          <a:endParaRPr lang="nl-BE"/>
                        </a:p>
                      </a:txBody>
                      <a:tcPr>
                        <a:lnR w="12700" cap="flat" cmpd="sng" algn="ctr">
                          <a:noFill/>
                          <a:prstDash val="solid"/>
                          <a:round/>
                          <a:headEnd type="none" w="med" len="med"/>
                          <a:tailEnd type="none" w="med" len="med"/>
                        </a:lnR>
                        <a:blipFill>
                          <a:blip r:embed="rId3"/>
                          <a:stretch>
                            <a:fillRect l="-199" t="-296721" r="-199" b="-100000"/>
                          </a:stretch>
                        </a:blipFill>
                      </a:tcPr>
                    </a:tc>
                    <a:extLst>
                      <a:ext uri="{0D108BD9-81ED-4DB2-BD59-A6C34878D82A}">
                        <a16:rowId xmlns:a16="http://schemas.microsoft.com/office/drawing/2014/main" val="1124820063"/>
                      </a:ext>
                    </a:extLst>
                  </a:tr>
                  <a:tr h="367200">
                    <a:tc>
                      <a:txBody>
                        <a:bodyPr/>
                        <a:lstStyle/>
                        <a:p>
                          <a:endParaRPr lang="nl-BE"/>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blipFill>
                          <a:blip r:embed="rId3"/>
                          <a:stretch>
                            <a:fillRect l="-199" t="-403333" r="-199" b="-1667"/>
                          </a:stretch>
                        </a:blipFill>
                      </a:tcPr>
                    </a:tc>
                    <a:extLst>
                      <a:ext uri="{0D108BD9-81ED-4DB2-BD59-A6C34878D82A}">
                        <a16:rowId xmlns:a16="http://schemas.microsoft.com/office/drawing/2014/main" val="853000974"/>
                      </a:ext>
                    </a:extLst>
                  </a:tr>
                </a:tbl>
              </a:graphicData>
            </a:graphic>
          </p:graphicFrame>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D0E91BE4-A04F-4AB4-B527-9CB809FF3910}"/>
                  </a:ext>
                </a:extLst>
              </p:cNvPr>
              <p:cNvSpPr txBox="1"/>
              <p:nvPr/>
            </p:nvSpPr>
            <p:spPr>
              <a:xfrm>
                <a:off x="585924" y="6140527"/>
                <a:ext cx="8780018" cy="369332"/>
              </a:xfrm>
              <a:prstGeom prst="rect">
                <a:avLst/>
              </a:prstGeom>
              <a:noFill/>
            </p:spPr>
            <p:txBody>
              <a:bodyPr wrap="square" rtlCol="0">
                <a:spAutoFit/>
              </a:bodyPr>
              <a:lstStyle/>
              <a:p>
                <a14:m>
                  <m:oMath xmlns:m="http://schemas.openxmlformats.org/officeDocument/2006/math">
                    <m:r>
                      <a:rPr lang="nl-NL" b="1" i="1" smtClean="0">
                        <a:latin typeface="Cambria Math" panose="02040503050406030204" pitchFamily="18" charset="0"/>
                        <a:ea typeface="Cambria Math" panose="02040503050406030204" pitchFamily="18" charset="0"/>
                      </a:rPr>
                      <m:t>𝑻</m:t>
                    </m:r>
                    <m:r>
                      <a:rPr lang="nl-NL" b="1" i="1" smtClean="0">
                        <a:latin typeface="Cambria Math" panose="02040503050406030204" pitchFamily="18" charset="0"/>
                        <a:ea typeface="Cambria Math" panose="02040503050406030204" pitchFamily="18" charset="0"/>
                      </a:rPr>
                      <m:t>∙</m:t>
                    </m:r>
                    <m:r>
                      <a:rPr lang="nl-NL" b="1" i="1" smtClean="0">
                        <a:latin typeface="Cambria Math" panose="02040503050406030204" pitchFamily="18" charset="0"/>
                        <a:ea typeface="Cambria Math" panose="02040503050406030204" pitchFamily="18" charset="0"/>
                      </a:rPr>
                      <m:t>𝑴</m:t>
                    </m:r>
                  </m:oMath>
                </a14:m>
                <a:r>
                  <a:rPr lang="nl-BE" b="1" dirty="0"/>
                  <a:t> is steeds ongeveer 1 miljoen. Er is dus een omgekeerd verband.</a:t>
                </a:r>
              </a:p>
            </p:txBody>
          </p:sp>
        </mc:Choice>
        <mc:Fallback xmlns="">
          <p:sp>
            <p:nvSpPr>
              <p:cNvPr id="8" name="Tekstvak 7">
                <a:extLst>
                  <a:ext uri="{FF2B5EF4-FFF2-40B4-BE49-F238E27FC236}">
                    <a16:creationId xmlns:a16="http://schemas.microsoft.com/office/drawing/2014/main" id="{D0E91BE4-A04F-4AB4-B527-9CB809FF3910}"/>
                  </a:ext>
                </a:extLst>
              </p:cNvPr>
              <p:cNvSpPr txBox="1">
                <a:spLocks noRot="1" noChangeAspect="1" noMove="1" noResize="1" noEditPoints="1" noAdjustHandles="1" noChangeArrowheads="1" noChangeShapeType="1" noTextEdit="1"/>
              </p:cNvSpPr>
              <p:nvPr/>
            </p:nvSpPr>
            <p:spPr>
              <a:xfrm>
                <a:off x="585924" y="6140527"/>
                <a:ext cx="8780018" cy="369332"/>
              </a:xfrm>
              <a:prstGeom prst="rect">
                <a:avLst/>
              </a:prstGeom>
              <a:blipFill>
                <a:blip r:embed="rId4"/>
                <a:stretch>
                  <a:fillRect t="-8197" b="-24590"/>
                </a:stretch>
              </a:blipFill>
            </p:spPr>
            <p:txBody>
              <a:bodyPr/>
              <a:lstStyle/>
              <a:p>
                <a:r>
                  <a:rPr lang="nl-BE">
                    <a:noFill/>
                  </a:rPr>
                  <a:t> </a:t>
                </a:r>
              </a:p>
            </p:txBody>
          </p:sp>
        </mc:Fallback>
      </mc:AlternateContent>
    </p:spTree>
    <p:extLst>
      <p:ext uri="{BB962C8B-B14F-4D97-AF65-F5344CB8AC3E}">
        <p14:creationId xmlns:p14="http://schemas.microsoft.com/office/powerpoint/2010/main" val="229220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F70383D-F34E-4B0E-A2AF-6E6513F3BBB5}"/>
              </a:ext>
            </a:extLst>
          </p:cNvPr>
          <p:cNvPicPr>
            <a:picLocks noChangeAspect="1"/>
          </p:cNvPicPr>
          <p:nvPr/>
        </p:nvPicPr>
        <p:blipFill>
          <a:blip r:embed="rId2"/>
          <a:stretch>
            <a:fillRect/>
          </a:stretch>
        </p:blipFill>
        <p:spPr>
          <a:xfrm>
            <a:off x="283577" y="149255"/>
            <a:ext cx="6067425" cy="3771900"/>
          </a:xfrm>
          <a:prstGeom prst="rect">
            <a:avLst/>
          </a:prstGeom>
        </p:spPr>
      </p:pic>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D5F0EE1C-324C-492B-BE7A-6FDF0C25A79C}"/>
                  </a:ext>
                </a:extLst>
              </p:cNvPr>
              <p:cNvSpPr txBox="1"/>
              <p:nvPr/>
            </p:nvSpPr>
            <p:spPr>
              <a:xfrm>
                <a:off x="7662072" y="237213"/>
                <a:ext cx="1442383" cy="5984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𝑇</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1000 000</m:t>
                          </m:r>
                        </m:num>
                        <m:den>
                          <m:r>
                            <a:rPr lang="nl-NL" b="0" i="1" smtClean="0">
                              <a:latin typeface="Cambria Math" panose="02040503050406030204" pitchFamily="18" charset="0"/>
                            </a:rPr>
                            <m:t>200+</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𝑀</m:t>
                              </m:r>
                            </m:e>
                            <m:sub>
                              <m:r>
                                <a:rPr lang="nl-NL" b="0" i="1" smtClean="0">
                                  <a:latin typeface="Cambria Math" panose="02040503050406030204" pitchFamily="18" charset="0"/>
                                </a:rPr>
                                <m:t>𝑓</m:t>
                              </m:r>
                            </m:sub>
                          </m:sSub>
                        </m:den>
                      </m:f>
                    </m:oMath>
                  </m:oMathPara>
                </a14:m>
                <a:endParaRPr lang="nl-BE" dirty="0"/>
              </a:p>
            </p:txBody>
          </p:sp>
        </mc:Choice>
        <mc:Fallback xmlns="">
          <p:sp>
            <p:nvSpPr>
              <p:cNvPr id="5" name="Tekstvak 4">
                <a:extLst>
                  <a:ext uri="{FF2B5EF4-FFF2-40B4-BE49-F238E27FC236}">
                    <a16:creationId xmlns:a16="http://schemas.microsoft.com/office/drawing/2014/main" id="{D5F0EE1C-324C-492B-BE7A-6FDF0C25A79C}"/>
                  </a:ext>
                </a:extLst>
              </p:cNvPr>
              <p:cNvSpPr txBox="1">
                <a:spLocks noRot="1" noChangeAspect="1" noMove="1" noResize="1" noEditPoints="1" noAdjustHandles="1" noChangeArrowheads="1" noChangeShapeType="1" noTextEdit="1"/>
              </p:cNvSpPr>
              <p:nvPr/>
            </p:nvSpPr>
            <p:spPr>
              <a:xfrm>
                <a:off x="7662072" y="237213"/>
                <a:ext cx="1442383" cy="598497"/>
              </a:xfrm>
              <a:prstGeom prst="rect">
                <a:avLst/>
              </a:prstGeom>
              <a:blipFill>
                <a:blip r:embed="rId3"/>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97C935C9-CEB8-4877-9EA2-55CC357441E6}"/>
                  </a:ext>
                </a:extLst>
              </p:cNvPr>
              <p:cNvSpPr txBox="1"/>
              <p:nvPr/>
            </p:nvSpPr>
            <p:spPr>
              <a:xfrm>
                <a:off x="9613380" y="390943"/>
                <a:ext cx="13122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𝑒𝑛</m:t>
                      </m:r>
                      <m:r>
                        <a:rPr lang="nl-NL" b="0" i="1" smtClean="0">
                          <a:latin typeface="Cambria Math" panose="02040503050406030204" pitchFamily="18" charset="0"/>
                        </a:rPr>
                        <m:t> </m:t>
                      </m:r>
                      <m:r>
                        <a:rPr lang="nl-NL" b="0" i="1" smtClean="0">
                          <a:latin typeface="Cambria Math" panose="02040503050406030204" pitchFamily="18" charset="0"/>
                        </a:rPr>
                        <m:t>𝑇</m:t>
                      </m:r>
                      <m:r>
                        <a:rPr lang="nl-NL" b="0" i="1" smtClean="0">
                          <a:latin typeface="Cambria Math" panose="02040503050406030204" pitchFamily="18" charset="0"/>
                        </a:rPr>
                        <m:t>=3000</m:t>
                      </m:r>
                    </m:oMath>
                  </m:oMathPara>
                </a14:m>
                <a:endParaRPr lang="nl-BE" dirty="0"/>
              </a:p>
            </p:txBody>
          </p:sp>
        </mc:Choice>
        <mc:Fallback xmlns="">
          <p:sp>
            <p:nvSpPr>
              <p:cNvPr id="6" name="Tekstvak 5">
                <a:extLst>
                  <a:ext uri="{FF2B5EF4-FFF2-40B4-BE49-F238E27FC236}">
                    <a16:creationId xmlns:a16="http://schemas.microsoft.com/office/drawing/2014/main" id="{97C935C9-CEB8-4877-9EA2-55CC357441E6}"/>
                  </a:ext>
                </a:extLst>
              </p:cNvPr>
              <p:cNvSpPr txBox="1">
                <a:spLocks noRot="1" noChangeAspect="1" noMove="1" noResize="1" noEditPoints="1" noAdjustHandles="1" noChangeArrowheads="1" noChangeShapeType="1" noTextEdit="1"/>
              </p:cNvSpPr>
              <p:nvPr/>
            </p:nvSpPr>
            <p:spPr>
              <a:xfrm>
                <a:off x="9613380" y="390943"/>
                <a:ext cx="1312282" cy="276999"/>
              </a:xfrm>
              <a:prstGeom prst="rect">
                <a:avLst/>
              </a:prstGeom>
              <a:blipFill>
                <a:blip r:embed="rId4"/>
                <a:stretch>
                  <a:fillRect l="-2326" r="-4186"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014D8D6C-96CE-4A2E-ABA5-66F9F4B94BF6}"/>
                  </a:ext>
                </a:extLst>
              </p:cNvPr>
              <p:cNvSpPr txBox="1"/>
              <p:nvPr/>
            </p:nvSpPr>
            <p:spPr>
              <a:xfrm>
                <a:off x="7292036" y="1098930"/>
                <a:ext cx="1812419" cy="5984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3000=</m:t>
                      </m:r>
                      <m:f>
                        <m:fPr>
                          <m:ctrlPr>
                            <a:rPr lang="nl-NL" b="0" i="1" smtClean="0">
                              <a:latin typeface="Cambria Math" panose="02040503050406030204" pitchFamily="18" charset="0"/>
                            </a:rPr>
                          </m:ctrlPr>
                        </m:fPr>
                        <m:num>
                          <m:r>
                            <a:rPr lang="nl-NL" b="0" i="1" smtClean="0">
                              <a:latin typeface="Cambria Math" panose="02040503050406030204" pitchFamily="18" charset="0"/>
                            </a:rPr>
                            <m:t>1000 000</m:t>
                          </m:r>
                        </m:num>
                        <m:den>
                          <m:r>
                            <a:rPr lang="nl-NL" b="0" i="1" smtClean="0">
                              <a:latin typeface="Cambria Math" panose="02040503050406030204" pitchFamily="18" charset="0"/>
                            </a:rPr>
                            <m:t>200+</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𝑀</m:t>
                              </m:r>
                            </m:e>
                            <m:sub>
                              <m:r>
                                <a:rPr lang="nl-NL" b="0" i="1" smtClean="0">
                                  <a:latin typeface="Cambria Math" panose="02040503050406030204" pitchFamily="18" charset="0"/>
                                </a:rPr>
                                <m:t>𝑓</m:t>
                              </m:r>
                            </m:sub>
                          </m:sSub>
                        </m:den>
                      </m:f>
                    </m:oMath>
                  </m:oMathPara>
                </a14:m>
                <a:endParaRPr lang="nl-BE" dirty="0"/>
              </a:p>
            </p:txBody>
          </p:sp>
        </mc:Choice>
        <mc:Fallback xmlns="">
          <p:sp>
            <p:nvSpPr>
              <p:cNvPr id="7" name="Tekstvak 6">
                <a:extLst>
                  <a:ext uri="{FF2B5EF4-FFF2-40B4-BE49-F238E27FC236}">
                    <a16:creationId xmlns:a16="http://schemas.microsoft.com/office/drawing/2014/main" id="{014D8D6C-96CE-4A2E-ABA5-66F9F4B94BF6}"/>
                  </a:ext>
                </a:extLst>
              </p:cNvPr>
              <p:cNvSpPr txBox="1">
                <a:spLocks noRot="1" noChangeAspect="1" noMove="1" noResize="1" noEditPoints="1" noAdjustHandles="1" noChangeArrowheads="1" noChangeShapeType="1" noTextEdit="1"/>
              </p:cNvSpPr>
              <p:nvPr/>
            </p:nvSpPr>
            <p:spPr>
              <a:xfrm>
                <a:off x="7292036" y="1098930"/>
                <a:ext cx="1812419" cy="598497"/>
              </a:xfrm>
              <a:prstGeom prst="rect">
                <a:avLst/>
              </a:prstGeom>
              <a:blipFill>
                <a:blip r:embed="rId5"/>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DB001FC3-1B45-4F30-9CF2-B52580331E33}"/>
                  </a:ext>
                </a:extLst>
              </p:cNvPr>
              <p:cNvSpPr txBox="1"/>
              <p:nvPr/>
            </p:nvSpPr>
            <p:spPr>
              <a:xfrm>
                <a:off x="7709669" y="1735956"/>
                <a:ext cx="1427699" cy="5984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m:t>
                      </m:r>
                      <m:f>
                        <m:fPr>
                          <m:ctrlPr>
                            <a:rPr lang="nl-NL" b="0" i="1" smtClean="0">
                              <a:latin typeface="Cambria Math" panose="02040503050406030204" pitchFamily="18" charset="0"/>
                            </a:rPr>
                          </m:ctrlPr>
                        </m:fPr>
                        <m:num>
                          <m:r>
                            <a:rPr lang="nl-NL" b="0" i="1" smtClean="0">
                              <a:latin typeface="Cambria Math" panose="02040503050406030204" pitchFamily="18" charset="0"/>
                            </a:rPr>
                            <m:t>1000</m:t>
                          </m:r>
                        </m:num>
                        <m:den>
                          <m:r>
                            <a:rPr lang="nl-NL" b="0" i="1" smtClean="0">
                              <a:latin typeface="Cambria Math" panose="02040503050406030204" pitchFamily="18" charset="0"/>
                            </a:rPr>
                            <m:t>200+</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𝑀</m:t>
                              </m:r>
                            </m:e>
                            <m:sub>
                              <m:r>
                                <a:rPr lang="nl-NL" b="0" i="1" smtClean="0">
                                  <a:latin typeface="Cambria Math" panose="02040503050406030204" pitchFamily="18" charset="0"/>
                                </a:rPr>
                                <m:t>𝑓</m:t>
                              </m:r>
                            </m:sub>
                          </m:sSub>
                        </m:den>
                      </m:f>
                    </m:oMath>
                  </m:oMathPara>
                </a14:m>
                <a:endParaRPr lang="nl-BE" dirty="0"/>
              </a:p>
            </p:txBody>
          </p:sp>
        </mc:Choice>
        <mc:Fallback xmlns="">
          <p:sp>
            <p:nvSpPr>
              <p:cNvPr id="8" name="Tekstvak 7">
                <a:extLst>
                  <a:ext uri="{FF2B5EF4-FFF2-40B4-BE49-F238E27FC236}">
                    <a16:creationId xmlns:a16="http://schemas.microsoft.com/office/drawing/2014/main" id="{DB001FC3-1B45-4F30-9CF2-B52580331E33}"/>
                  </a:ext>
                </a:extLst>
              </p:cNvPr>
              <p:cNvSpPr txBox="1">
                <a:spLocks noRot="1" noChangeAspect="1" noMove="1" noResize="1" noEditPoints="1" noAdjustHandles="1" noChangeArrowheads="1" noChangeShapeType="1" noTextEdit="1"/>
              </p:cNvSpPr>
              <p:nvPr/>
            </p:nvSpPr>
            <p:spPr>
              <a:xfrm>
                <a:off x="7709669" y="1735956"/>
                <a:ext cx="1427699" cy="598497"/>
              </a:xfrm>
              <a:prstGeom prst="rect">
                <a:avLst/>
              </a:prstGeom>
              <a:blipFill>
                <a:blip r:embed="rId6"/>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E1D6BF12-C22E-488F-8237-FCD226F15756}"/>
                  </a:ext>
                </a:extLst>
              </p:cNvPr>
              <p:cNvSpPr txBox="1"/>
              <p:nvPr/>
            </p:nvSpPr>
            <p:spPr>
              <a:xfrm>
                <a:off x="6577333" y="2430329"/>
                <a:ext cx="2133020"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3(200+</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𝑀</m:t>
                          </m:r>
                        </m:e>
                        <m:sub>
                          <m:r>
                            <a:rPr lang="nl-NL" b="0" i="1" smtClean="0">
                              <a:latin typeface="Cambria Math" panose="02040503050406030204" pitchFamily="18" charset="0"/>
                            </a:rPr>
                            <m:t>𝑓</m:t>
                          </m:r>
                        </m:sub>
                      </m:sSub>
                      <m:r>
                        <a:rPr lang="nl-NL" b="0" i="1" smtClean="0">
                          <a:latin typeface="Cambria Math" panose="02040503050406030204" pitchFamily="18" charset="0"/>
                        </a:rPr>
                        <m:t>)=1000</m:t>
                      </m:r>
                    </m:oMath>
                  </m:oMathPara>
                </a14:m>
                <a:endParaRPr lang="nl-BE" dirty="0"/>
              </a:p>
            </p:txBody>
          </p:sp>
        </mc:Choice>
        <mc:Fallback xmlns="">
          <p:sp>
            <p:nvSpPr>
              <p:cNvPr id="9" name="Tekstvak 8">
                <a:extLst>
                  <a:ext uri="{FF2B5EF4-FFF2-40B4-BE49-F238E27FC236}">
                    <a16:creationId xmlns:a16="http://schemas.microsoft.com/office/drawing/2014/main" id="{E1D6BF12-C22E-488F-8237-FCD226F15756}"/>
                  </a:ext>
                </a:extLst>
              </p:cNvPr>
              <p:cNvSpPr txBox="1">
                <a:spLocks noRot="1" noChangeAspect="1" noMove="1" noResize="1" noEditPoints="1" noAdjustHandles="1" noChangeArrowheads="1" noChangeShapeType="1" noTextEdit="1"/>
              </p:cNvSpPr>
              <p:nvPr/>
            </p:nvSpPr>
            <p:spPr>
              <a:xfrm>
                <a:off x="6577333" y="2430329"/>
                <a:ext cx="2133020" cy="299249"/>
              </a:xfrm>
              <a:prstGeom prst="rect">
                <a:avLst/>
              </a:prstGeom>
              <a:blipFill>
                <a:blip r:embed="rId7"/>
                <a:stretch>
                  <a:fillRect l="-2286" t="-2041" r="-2286" b="-28571"/>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70D642C0-6220-4F7E-96C5-C30876E4CB55}"/>
                  </a:ext>
                </a:extLst>
              </p:cNvPr>
              <p:cNvSpPr txBox="1"/>
              <p:nvPr/>
            </p:nvSpPr>
            <p:spPr>
              <a:xfrm>
                <a:off x="6769694" y="2947373"/>
                <a:ext cx="1940659"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600+3</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𝑀</m:t>
                          </m:r>
                        </m:e>
                        <m:sub>
                          <m:r>
                            <a:rPr lang="nl-NL" b="0" i="1" smtClean="0">
                              <a:latin typeface="Cambria Math" panose="02040503050406030204" pitchFamily="18" charset="0"/>
                            </a:rPr>
                            <m:t>𝑓</m:t>
                          </m:r>
                        </m:sub>
                      </m:sSub>
                      <m:r>
                        <a:rPr lang="nl-NL" b="0" i="1" smtClean="0">
                          <a:latin typeface="Cambria Math" panose="02040503050406030204" pitchFamily="18" charset="0"/>
                        </a:rPr>
                        <m:t>=1000</m:t>
                      </m:r>
                    </m:oMath>
                  </m:oMathPara>
                </a14:m>
                <a:endParaRPr lang="nl-BE" dirty="0"/>
              </a:p>
            </p:txBody>
          </p:sp>
        </mc:Choice>
        <mc:Fallback xmlns="">
          <p:sp>
            <p:nvSpPr>
              <p:cNvPr id="10" name="Tekstvak 9">
                <a:extLst>
                  <a:ext uri="{FF2B5EF4-FFF2-40B4-BE49-F238E27FC236}">
                    <a16:creationId xmlns:a16="http://schemas.microsoft.com/office/drawing/2014/main" id="{70D642C0-6220-4F7E-96C5-C30876E4CB55}"/>
                  </a:ext>
                </a:extLst>
              </p:cNvPr>
              <p:cNvSpPr txBox="1">
                <a:spLocks noRot="1" noChangeAspect="1" noMove="1" noResize="1" noEditPoints="1" noAdjustHandles="1" noChangeArrowheads="1" noChangeShapeType="1" noTextEdit="1"/>
              </p:cNvSpPr>
              <p:nvPr/>
            </p:nvSpPr>
            <p:spPr>
              <a:xfrm>
                <a:off x="6769694" y="2947373"/>
                <a:ext cx="1940659" cy="299249"/>
              </a:xfrm>
              <a:prstGeom prst="rect">
                <a:avLst/>
              </a:prstGeom>
              <a:blipFill>
                <a:blip r:embed="rId8"/>
                <a:stretch>
                  <a:fillRect l="-2516" r="-2516" b="-26000"/>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5FE4CF3F-A38F-4E0E-AFAC-0C0E51E4676E}"/>
                  </a:ext>
                </a:extLst>
              </p:cNvPr>
              <p:cNvSpPr txBox="1"/>
              <p:nvPr/>
            </p:nvSpPr>
            <p:spPr>
              <a:xfrm>
                <a:off x="7454199" y="3354551"/>
                <a:ext cx="1151982"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𝑀</m:t>
                          </m:r>
                        </m:e>
                        <m:sub>
                          <m:r>
                            <a:rPr lang="nl-NL" b="0" i="1" smtClean="0">
                              <a:latin typeface="Cambria Math" panose="02040503050406030204" pitchFamily="18" charset="0"/>
                            </a:rPr>
                            <m:t>𝑓</m:t>
                          </m:r>
                        </m:sub>
                      </m:sSub>
                      <m:r>
                        <a:rPr lang="nl-NL" b="0" i="1" smtClean="0">
                          <a:latin typeface="Cambria Math" panose="02040503050406030204" pitchFamily="18" charset="0"/>
                        </a:rPr>
                        <m:t>=400</m:t>
                      </m:r>
                    </m:oMath>
                  </m:oMathPara>
                </a14:m>
                <a:endParaRPr lang="nl-BE" dirty="0"/>
              </a:p>
            </p:txBody>
          </p:sp>
        </mc:Choice>
        <mc:Fallback xmlns="">
          <p:sp>
            <p:nvSpPr>
              <p:cNvPr id="11" name="Tekstvak 10">
                <a:extLst>
                  <a:ext uri="{FF2B5EF4-FFF2-40B4-BE49-F238E27FC236}">
                    <a16:creationId xmlns:a16="http://schemas.microsoft.com/office/drawing/2014/main" id="{5FE4CF3F-A38F-4E0E-AFAC-0C0E51E4676E}"/>
                  </a:ext>
                </a:extLst>
              </p:cNvPr>
              <p:cNvSpPr txBox="1">
                <a:spLocks noRot="1" noChangeAspect="1" noMove="1" noResize="1" noEditPoints="1" noAdjustHandles="1" noChangeArrowheads="1" noChangeShapeType="1" noTextEdit="1"/>
              </p:cNvSpPr>
              <p:nvPr/>
            </p:nvSpPr>
            <p:spPr>
              <a:xfrm>
                <a:off x="7454199" y="3354551"/>
                <a:ext cx="1151982" cy="299249"/>
              </a:xfrm>
              <a:prstGeom prst="rect">
                <a:avLst/>
              </a:prstGeom>
              <a:blipFill>
                <a:blip r:embed="rId9"/>
                <a:stretch>
                  <a:fillRect l="-4762" r="-4233" b="-28571"/>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19286134-4204-40DB-9BBF-E7776F50DB0B}"/>
                  </a:ext>
                </a:extLst>
              </p:cNvPr>
              <p:cNvSpPr txBox="1"/>
              <p:nvPr/>
            </p:nvSpPr>
            <p:spPr>
              <a:xfrm>
                <a:off x="7598982" y="3761729"/>
                <a:ext cx="2697277"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𝑀</m:t>
                          </m:r>
                        </m:e>
                        <m:sub>
                          <m:r>
                            <a:rPr lang="nl-NL" b="0" i="1" smtClean="0">
                              <a:latin typeface="Cambria Math" panose="02040503050406030204" pitchFamily="18" charset="0"/>
                            </a:rPr>
                            <m:t>𝑓</m:t>
                          </m:r>
                        </m:sub>
                      </m:sSub>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400</m:t>
                          </m:r>
                        </m:num>
                        <m:den>
                          <m:r>
                            <a:rPr lang="nl-NL" b="0" i="1" smtClean="0">
                              <a:latin typeface="Cambria Math" panose="02040503050406030204" pitchFamily="18" charset="0"/>
                            </a:rPr>
                            <m:t>3</m:t>
                          </m:r>
                        </m:den>
                      </m:f>
                      <m:r>
                        <a:rPr lang="nl-NL" b="0" i="1" smtClean="0">
                          <a:latin typeface="Cambria Math" panose="02040503050406030204" pitchFamily="18" charset="0"/>
                        </a:rPr>
                        <m:t>=133,33</m:t>
                      </m:r>
                      <m:r>
                        <a:rPr lang="nl-NL" b="0" i="1" smtClean="0">
                          <a:latin typeface="Cambria Math" panose="02040503050406030204" pitchFamily="18" charset="0"/>
                          <a:ea typeface="Cambria Math" panose="02040503050406030204" pitchFamily="18" charset="0"/>
                        </a:rPr>
                        <m:t>≈133</m:t>
                      </m:r>
                    </m:oMath>
                  </m:oMathPara>
                </a14:m>
                <a:endParaRPr lang="nl-BE" dirty="0"/>
              </a:p>
            </p:txBody>
          </p:sp>
        </mc:Choice>
        <mc:Fallback xmlns="">
          <p:sp>
            <p:nvSpPr>
              <p:cNvPr id="12" name="Tekstvak 11">
                <a:extLst>
                  <a:ext uri="{FF2B5EF4-FFF2-40B4-BE49-F238E27FC236}">
                    <a16:creationId xmlns:a16="http://schemas.microsoft.com/office/drawing/2014/main" id="{19286134-4204-40DB-9BBF-E7776F50DB0B}"/>
                  </a:ext>
                </a:extLst>
              </p:cNvPr>
              <p:cNvSpPr txBox="1">
                <a:spLocks noRot="1" noChangeAspect="1" noMove="1" noResize="1" noEditPoints="1" noAdjustHandles="1" noChangeArrowheads="1" noChangeShapeType="1" noTextEdit="1"/>
              </p:cNvSpPr>
              <p:nvPr/>
            </p:nvSpPr>
            <p:spPr>
              <a:xfrm>
                <a:off x="7598982" y="3761729"/>
                <a:ext cx="2697277" cy="520399"/>
              </a:xfrm>
              <a:prstGeom prst="rect">
                <a:avLst/>
              </a:prstGeom>
              <a:blipFill>
                <a:blip r:embed="rId10"/>
                <a:stretch>
                  <a:fillRect/>
                </a:stretch>
              </a:blipFill>
            </p:spPr>
            <p:txBody>
              <a:bodyPr/>
              <a:lstStyle/>
              <a:p>
                <a:r>
                  <a:rPr lang="nl-BE">
                    <a:noFill/>
                  </a:rPr>
                  <a:t> </a:t>
                </a:r>
              </a:p>
            </p:txBody>
          </p:sp>
        </mc:Fallback>
      </mc:AlternateContent>
      <p:sp>
        <p:nvSpPr>
          <p:cNvPr id="13" name="Tekstvak 12">
            <a:extLst>
              <a:ext uri="{FF2B5EF4-FFF2-40B4-BE49-F238E27FC236}">
                <a16:creationId xmlns:a16="http://schemas.microsoft.com/office/drawing/2014/main" id="{FB5868D9-41C2-4AB3-8090-A8367570F8A5}"/>
              </a:ext>
            </a:extLst>
          </p:cNvPr>
          <p:cNvSpPr txBox="1"/>
          <p:nvPr/>
        </p:nvSpPr>
        <p:spPr>
          <a:xfrm>
            <a:off x="6410148" y="237213"/>
            <a:ext cx="719091" cy="369332"/>
          </a:xfrm>
          <a:prstGeom prst="rect">
            <a:avLst/>
          </a:prstGeom>
          <a:noFill/>
        </p:spPr>
        <p:txBody>
          <a:bodyPr wrap="square" rtlCol="0">
            <a:spAutoFit/>
          </a:bodyPr>
          <a:lstStyle/>
          <a:p>
            <a:r>
              <a:rPr lang="nl-NL" dirty="0"/>
              <a:t>b)</a:t>
            </a:r>
            <a:endParaRPr lang="nl-BE" dirty="0"/>
          </a:p>
        </p:txBody>
      </p:sp>
      <p:sp>
        <p:nvSpPr>
          <p:cNvPr id="14" name="Tekstvak 13">
            <a:extLst>
              <a:ext uri="{FF2B5EF4-FFF2-40B4-BE49-F238E27FC236}">
                <a16:creationId xmlns:a16="http://schemas.microsoft.com/office/drawing/2014/main" id="{C0F54039-E183-46E3-8911-1DB0F1716D13}"/>
              </a:ext>
            </a:extLst>
          </p:cNvPr>
          <p:cNvSpPr txBox="1"/>
          <p:nvPr/>
        </p:nvSpPr>
        <p:spPr>
          <a:xfrm>
            <a:off x="6557933" y="4368696"/>
            <a:ext cx="4678062" cy="369332"/>
          </a:xfrm>
          <a:prstGeom prst="rect">
            <a:avLst/>
          </a:prstGeom>
          <a:noFill/>
        </p:spPr>
        <p:txBody>
          <a:bodyPr wrap="square" rtlCol="0">
            <a:spAutoFit/>
          </a:bodyPr>
          <a:lstStyle/>
          <a:p>
            <a:r>
              <a:rPr lang="nl-NL" b="1" dirty="0"/>
              <a:t>Dus de </a:t>
            </a:r>
            <a:r>
              <a:rPr lang="nl-NL" b="1" dirty="0" err="1"/>
              <a:t>miredwaarde</a:t>
            </a:r>
            <a:r>
              <a:rPr lang="nl-NL" b="1" dirty="0"/>
              <a:t> is ongeveer 133.</a:t>
            </a:r>
            <a:endParaRPr lang="nl-BE" b="1" dirty="0"/>
          </a:p>
        </p:txBody>
      </p:sp>
      <p:pic>
        <p:nvPicPr>
          <p:cNvPr id="15" name="Afbeelding 14">
            <a:extLst>
              <a:ext uri="{FF2B5EF4-FFF2-40B4-BE49-F238E27FC236}">
                <a16:creationId xmlns:a16="http://schemas.microsoft.com/office/drawing/2014/main" id="{F7A7ED1E-D9E7-4213-B0B7-8522D211C8A6}"/>
              </a:ext>
            </a:extLst>
          </p:cNvPr>
          <p:cNvPicPr>
            <a:picLocks noChangeAspect="1"/>
          </p:cNvPicPr>
          <p:nvPr/>
        </p:nvPicPr>
        <p:blipFill>
          <a:blip r:embed="rId11"/>
          <a:stretch>
            <a:fillRect/>
          </a:stretch>
        </p:blipFill>
        <p:spPr>
          <a:xfrm>
            <a:off x="283577" y="3953488"/>
            <a:ext cx="6372225" cy="1714500"/>
          </a:xfrm>
          <a:prstGeom prst="rect">
            <a:avLst/>
          </a:prstGeom>
        </p:spPr>
      </p:pic>
      <p:cxnSp>
        <p:nvCxnSpPr>
          <p:cNvPr id="17" name="Rechte verbindingslijn 16">
            <a:extLst>
              <a:ext uri="{FF2B5EF4-FFF2-40B4-BE49-F238E27FC236}">
                <a16:creationId xmlns:a16="http://schemas.microsoft.com/office/drawing/2014/main" id="{07A9459B-B6F3-4CE6-A4D4-6B59B28505C1}"/>
              </a:ext>
            </a:extLst>
          </p:cNvPr>
          <p:cNvCxnSpPr/>
          <p:nvPr/>
        </p:nvCxnSpPr>
        <p:spPr>
          <a:xfrm>
            <a:off x="6410148" y="4810738"/>
            <a:ext cx="5494807" cy="0"/>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18" name="Tekstvak 17">
            <a:extLst>
              <a:ext uri="{FF2B5EF4-FFF2-40B4-BE49-F238E27FC236}">
                <a16:creationId xmlns:a16="http://schemas.microsoft.com/office/drawing/2014/main" id="{A9D720C8-796D-49E3-BF8A-65AD7D4CCBAE}"/>
              </a:ext>
            </a:extLst>
          </p:cNvPr>
          <p:cNvSpPr txBox="1"/>
          <p:nvPr/>
        </p:nvSpPr>
        <p:spPr>
          <a:xfrm>
            <a:off x="283577" y="5515655"/>
            <a:ext cx="719091" cy="369332"/>
          </a:xfrm>
          <a:prstGeom prst="rect">
            <a:avLst/>
          </a:prstGeom>
          <a:noFill/>
        </p:spPr>
        <p:txBody>
          <a:bodyPr wrap="square" rtlCol="0">
            <a:spAutoFit/>
          </a:bodyPr>
          <a:lstStyle/>
          <a:p>
            <a:r>
              <a:rPr lang="nl-NL" dirty="0"/>
              <a:t>c)</a:t>
            </a:r>
            <a:endParaRPr lang="nl-BE" dirty="0"/>
          </a:p>
        </p:txBody>
      </p:sp>
      <mc:AlternateContent xmlns:mc="http://schemas.openxmlformats.org/markup-compatibility/2006" xmlns:a14="http://schemas.microsoft.com/office/drawing/2010/main">
        <mc:Choice Requires="a14">
          <p:sp>
            <p:nvSpPr>
              <p:cNvPr id="19" name="Tekstvak 18">
                <a:extLst>
                  <a:ext uri="{FF2B5EF4-FFF2-40B4-BE49-F238E27FC236}">
                    <a16:creationId xmlns:a16="http://schemas.microsoft.com/office/drawing/2014/main" id="{57D6BBF2-835B-456A-8712-4A32CE9C6DB0}"/>
                  </a:ext>
                </a:extLst>
              </p:cNvPr>
              <p:cNvSpPr txBox="1"/>
              <p:nvPr/>
            </p:nvSpPr>
            <p:spPr>
              <a:xfrm>
                <a:off x="863256" y="5515655"/>
                <a:ext cx="1442383" cy="5984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𝑇</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1000 000</m:t>
                          </m:r>
                        </m:num>
                        <m:den>
                          <m:r>
                            <a:rPr lang="nl-NL" b="0" i="1" smtClean="0">
                              <a:latin typeface="Cambria Math" panose="02040503050406030204" pitchFamily="18" charset="0"/>
                            </a:rPr>
                            <m:t>200+</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𝑀</m:t>
                              </m:r>
                            </m:e>
                            <m:sub>
                              <m:r>
                                <a:rPr lang="nl-NL" b="0" i="1" smtClean="0">
                                  <a:latin typeface="Cambria Math" panose="02040503050406030204" pitchFamily="18" charset="0"/>
                                </a:rPr>
                                <m:t>𝑓</m:t>
                              </m:r>
                            </m:sub>
                          </m:sSub>
                        </m:den>
                      </m:f>
                    </m:oMath>
                  </m:oMathPara>
                </a14:m>
                <a:endParaRPr lang="nl-BE" dirty="0"/>
              </a:p>
            </p:txBody>
          </p:sp>
        </mc:Choice>
        <mc:Fallback xmlns="">
          <p:sp>
            <p:nvSpPr>
              <p:cNvPr id="19" name="Tekstvak 18">
                <a:extLst>
                  <a:ext uri="{FF2B5EF4-FFF2-40B4-BE49-F238E27FC236}">
                    <a16:creationId xmlns:a16="http://schemas.microsoft.com/office/drawing/2014/main" id="{57D6BBF2-835B-456A-8712-4A32CE9C6DB0}"/>
                  </a:ext>
                </a:extLst>
              </p:cNvPr>
              <p:cNvSpPr txBox="1">
                <a:spLocks noRot="1" noChangeAspect="1" noMove="1" noResize="1" noEditPoints="1" noAdjustHandles="1" noChangeArrowheads="1" noChangeShapeType="1" noTextEdit="1"/>
              </p:cNvSpPr>
              <p:nvPr/>
            </p:nvSpPr>
            <p:spPr>
              <a:xfrm>
                <a:off x="863256" y="5515655"/>
                <a:ext cx="1442383" cy="598497"/>
              </a:xfrm>
              <a:prstGeom prst="rect">
                <a:avLst/>
              </a:prstGeom>
              <a:blipFill>
                <a:blip r:embed="rId12"/>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0" name="Tekstvak 19">
                <a:extLst>
                  <a:ext uri="{FF2B5EF4-FFF2-40B4-BE49-F238E27FC236}">
                    <a16:creationId xmlns:a16="http://schemas.microsoft.com/office/drawing/2014/main" id="{CCCBBE27-31DF-471C-9832-396CBDD3473F}"/>
                  </a:ext>
                </a:extLst>
              </p:cNvPr>
              <p:cNvSpPr txBox="1"/>
              <p:nvPr/>
            </p:nvSpPr>
            <p:spPr>
              <a:xfrm>
                <a:off x="2630846" y="5616081"/>
                <a:ext cx="2598725" cy="318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𝑇</m:t>
                      </m:r>
                      <m:d>
                        <m:dPr>
                          <m:ctrlPr>
                            <a:rPr lang="nl-NL" b="0" i="1" smtClean="0">
                              <a:latin typeface="Cambria Math" panose="02040503050406030204" pitchFamily="18" charset="0"/>
                            </a:rPr>
                          </m:ctrlPr>
                        </m:dPr>
                        <m:e>
                          <m:r>
                            <a:rPr lang="nl-NL" b="0" i="1" smtClean="0">
                              <a:latin typeface="Cambria Math" panose="02040503050406030204" pitchFamily="18" charset="0"/>
                            </a:rPr>
                            <m:t>200+</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𝑀</m:t>
                              </m:r>
                            </m:e>
                            <m:sub>
                              <m:r>
                                <a:rPr lang="nl-NL" b="0" i="1" smtClean="0">
                                  <a:latin typeface="Cambria Math" panose="02040503050406030204" pitchFamily="18" charset="0"/>
                                </a:rPr>
                                <m:t>𝑓</m:t>
                              </m:r>
                            </m:sub>
                          </m:sSub>
                        </m:e>
                      </m:d>
                      <m:r>
                        <a:rPr lang="nl-NL" b="0" i="1" smtClean="0">
                          <a:latin typeface="Cambria Math" panose="02040503050406030204" pitchFamily="18" charset="0"/>
                        </a:rPr>
                        <m:t>=1000 000</m:t>
                      </m:r>
                    </m:oMath>
                  </m:oMathPara>
                </a14:m>
                <a:endParaRPr lang="nl-BE" dirty="0"/>
              </a:p>
            </p:txBody>
          </p:sp>
        </mc:Choice>
        <mc:Fallback xmlns="">
          <p:sp>
            <p:nvSpPr>
              <p:cNvPr id="20" name="Tekstvak 19">
                <a:extLst>
                  <a:ext uri="{FF2B5EF4-FFF2-40B4-BE49-F238E27FC236}">
                    <a16:creationId xmlns:a16="http://schemas.microsoft.com/office/drawing/2014/main" id="{CCCBBE27-31DF-471C-9832-396CBDD3473F}"/>
                  </a:ext>
                </a:extLst>
              </p:cNvPr>
              <p:cNvSpPr txBox="1">
                <a:spLocks noRot="1" noChangeAspect="1" noMove="1" noResize="1" noEditPoints="1" noAdjustHandles="1" noChangeArrowheads="1" noChangeShapeType="1" noTextEdit="1"/>
              </p:cNvSpPr>
              <p:nvPr/>
            </p:nvSpPr>
            <p:spPr>
              <a:xfrm>
                <a:off x="2630846" y="5616081"/>
                <a:ext cx="2598725" cy="318998"/>
              </a:xfrm>
              <a:prstGeom prst="rect">
                <a:avLst/>
              </a:prstGeom>
              <a:blipFill>
                <a:blip r:embed="rId13"/>
                <a:stretch>
                  <a:fillRect l="-1878" r="-1878" b="-24528"/>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1" name="Tekstvak 20">
                <a:extLst>
                  <a:ext uri="{FF2B5EF4-FFF2-40B4-BE49-F238E27FC236}">
                    <a16:creationId xmlns:a16="http://schemas.microsoft.com/office/drawing/2014/main" id="{8667FA8F-6642-4D4A-8921-C691CBC23430}"/>
                  </a:ext>
                </a:extLst>
              </p:cNvPr>
              <p:cNvSpPr txBox="1"/>
              <p:nvPr/>
            </p:nvSpPr>
            <p:spPr>
              <a:xfrm>
                <a:off x="5504672" y="5512353"/>
                <a:ext cx="2248436"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200+</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𝑀</m:t>
                          </m:r>
                        </m:e>
                        <m:sub>
                          <m:r>
                            <a:rPr lang="nl-NL" b="0" i="1" smtClean="0">
                              <a:latin typeface="Cambria Math" panose="02040503050406030204" pitchFamily="18" charset="0"/>
                            </a:rPr>
                            <m:t>𝑓</m:t>
                          </m:r>
                        </m:sub>
                      </m:sSub>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1000 000</m:t>
                          </m:r>
                        </m:num>
                        <m:den>
                          <m:r>
                            <a:rPr lang="nl-NL" b="0" i="1" smtClean="0">
                              <a:latin typeface="Cambria Math" panose="02040503050406030204" pitchFamily="18" charset="0"/>
                            </a:rPr>
                            <m:t>𝑇</m:t>
                          </m:r>
                        </m:den>
                      </m:f>
                    </m:oMath>
                  </m:oMathPara>
                </a14:m>
                <a:endParaRPr lang="nl-BE" dirty="0"/>
              </a:p>
            </p:txBody>
          </p:sp>
        </mc:Choice>
        <mc:Fallback xmlns="">
          <p:sp>
            <p:nvSpPr>
              <p:cNvPr id="21" name="Tekstvak 20">
                <a:extLst>
                  <a:ext uri="{FF2B5EF4-FFF2-40B4-BE49-F238E27FC236}">
                    <a16:creationId xmlns:a16="http://schemas.microsoft.com/office/drawing/2014/main" id="{8667FA8F-6642-4D4A-8921-C691CBC23430}"/>
                  </a:ext>
                </a:extLst>
              </p:cNvPr>
              <p:cNvSpPr txBox="1">
                <a:spLocks noRot="1" noChangeAspect="1" noMove="1" noResize="1" noEditPoints="1" noAdjustHandles="1" noChangeArrowheads="1" noChangeShapeType="1" noTextEdit="1"/>
              </p:cNvSpPr>
              <p:nvPr/>
            </p:nvSpPr>
            <p:spPr>
              <a:xfrm>
                <a:off x="5504672" y="5512353"/>
                <a:ext cx="2248436" cy="518604"/>
              </a:xfrm>
              <a:prstGeom prst="rect">
                <a:avLst/>
              </a:prstGeom>
              <a:blipFill>
                <a:blip r:embed="rId14"/>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2" name="Tekstvak 21">
                <a:extLst>
                  <a:ext uri="{FF2B5EF4-FFF2-40B4-BE49-F238E27FC236}">
                    <a16:creationId xmlns:a16="http://schemas.microsoft.com/office/drawing/2014/main" id="{32A136D3-3B56-4B70-A562-A9CCD6406991}"/>
                  </a:ext>
                </a:extLst>
              </p:cNvPr>
              <p:cNvSpPr txBox="1"/>
              <p:nvPr/>
            </p:nvSpPr>
            <p:spPr>
              <a:xfrm>
                <a:off x="8156160" y="5512353"/>
                <a:ext cx="2248436"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𝑀</m:t>
                          </m:r>
                        </m:e>
                        <m:sub>
                          <m:r>
                            <a:rPr lang="nl-NL" b="0" i="1" smtClean="0">
                              <a:latin typeface="Cambria Math" panose="02040503050406030204" pitchFamily="18" charset="0"/>
                            </a:rPr>
                            <m:t>𝑓</m:t>
                          </m:r>
                        </m:sub>
                      </m:sSub>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1000 000</m:t>
                          </m:r>
                        </m:num>
                        <m:den>
                          <m:r>
                            <a:rPr lang="nl-NL" b="0" i="1" smtClean="0">
                              <a:latin typeface="Cambria Math" panose="02040503050406030204" pitchFamily="18" charset="0"/>
                            </a:rPr>
                            <m:t>𝑇</m:t>
                          </m:r>
                        </m:den>
                      </m:f>
                      <m:r>
                        <a:rPr lang="nl-NL" b="0" i="1" smtClean="0">
                          <a:latin typeface="Cambria Math" panose="02040503050406030204" pitchFamily="18" charset="0"/>
                        </a:rPr>
                        <m:t>−200</m:t>
                      </m:r>
                    </m:oMath>
                  </m:oMathPara>
                </a14:m>
                <a:endParaRPr lang="nl-BE" dirty="0"/>
              </a:p>
            </p:txBody>
          </p:sp>
        </mc:Choice>
        <mc:Fallback xmlns="">
          <p:sp>
            <p:nvSpPr>
              <p:cNvPr id="22" name="Tekstvak 21">
                <a:extLst>
                  <a:ext uri="{FF2B5EF4-FFF2-40B4-BE49-F238E27FC236}">
                    <a16:creationId xmlns:a16="http://schemas.microsoft.com/office/drawing/2014/main" id="{32A136D3-3B56-4B70-A562-A9CCD6406991}"/>
                  </a:ext>
                </a:extLst>
              </p:cNvPr>
              <p:cNvSpPr txBox="1">
                <a:spLocks noRot="1" noChangeAspect="1" noMove="1" noResize="1" noEditPoints="1" noAdjustHandles="1" noChangeArrowheads="1" noChangeShapeType="1" noTextEdit="1"/>
              </p:cNvSpPr>
              <p:nvPr/>
            </p:nvSpPr>
            <p:spPr>
              <a:xfrm>
                <a:off x="8156160" y="5512353"/>
                <a:ext cx="2248436" cy="518604"/>
              </a:xfrm>
              <a:prstGeom prst="rect">
                <a:avLst/>
              </a:prstGeom>
              <a:blipFill>
                <a:blip r:embed="rId15"/>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3" name="Tekstvak 22">
                <a:extLst>
                  <a:ext uri="{FF2B5EF4-FFF2-40B4-BE49-F238E27FC236}">
                    <a16:creationId xmlns:a16="http://schemas.microsoft.com/office/drawing/2014/main" id="{9A16AD1B-412D-4BE7-9F59-B9EF2EECD654}"/>
                  </a:ext>
                </a:extLst>
              </p:cNvPr>
              <p:cNvSpPr txBox="1"/>
              <p:nvPr/>
            </p:nvSpPr>
            <p:spPr>
              <a:xfrm>
                <a:off x="7473777" y="6094697"/>
                <a:ext cx="2473151" cy="5648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𝑀</m:t>
                          </m:r>
                        </m:e>
                        <m:sub>
                          <m:r>
                            <a:rPr lang="nl-NL" b="0" i="1" smtClean="0">
                              <a:latin typeface="Cambria Math" panose="02040503050406030204" pitchFamily="18" charset="0"/>
                            </a:rPr>
                            <m:t>𝑓</m:t>
                          </m:r>
                        </m:sub>
                      </m:sSub>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𝑎</m:t>
                          </m:r>
                        </m:num>
                        <m:den>
                          <m:r>
                            <a:rPr lang="nl-NL" b="0" i="1" smtClean="0">
                              <a:latin typeface="Cambria Math" panose="02040503050406030204" pitchFamily="18" charset="0"/>
                            </a:rPr>
                            <m:t>𝑇</m:t>
                          </m:r>
                        </m:den>
                      </m:f>
                      <m:r>
                        <a:rPr lang="nl-NL" b="0" i="1" smtClean="0">
                          <a:latin typeface="Cambria Math" panose="02040503050406030204" pitchFamily="18" charset="0"/>
                        </a:rPr>
                        <m:t>+</m:t>
                      </m:r>
                      <m:r>
                        <a:rPr lang="nl-NL" b="0" i="1" smtClean="0">
                          <a:latin typeface="Cambria Math" panose="02040503050406030204" pitchFamily="18" charset="0"/>
                        </a:rPr>
                        <m:t>𝑏</m:t>
                      </m:r>
                    </m:oMath>
                  </m:oMathPara>
                </a14:m>
                <a:endParaRPr lang="nl-BE" dirty="0"/>
              </a:p>
            </p:txBody>
          </p:sp>
        </mc:Choice>
        <mc:Fallback xmlns="">
          <p:sp>
            <p:nvSpPr>
              <p:cNvPr id="23" name="Tekstvak 22">
                <a:extLst>
                  <a:ext uri="{FF2B5EF4-FFF2-40B4-BE49-F238E27FC236}">
                    <a16:creationId xmlns:a16="http://schemas.microsoft.com/office/drawing/2014/main" id="{9A16AD1B-412D-4BE7-9F59-B9EF2EECD654}"/>
                  </a:ext>
                </a:extLst>
              </p:cNvPr>
              <p:cNvSpPr txBox="1">
                <a:spLocks noRot="1" noChangeAspect="1" noMove="1" noResize="1" noEditPoints="1" noAdjustHandles="1" noChangeArrowheads="1" noChangeShapeType="1" noTextEdit="1"/>
              </p:cNvSpPr>
              <p:nvPr/>
            </p:nvSpPr>
            <p:spPr>
              <a:xfrm>
                <a:off x="7473777" y="6094697"/>
                <a:ext cx="2473151" cy="564898"/>
              </a:xfrm>
              <a:prstGeom prst="rect">
                <a:avLst/>
              </a:prstGeom>
              <a:blipFill>
                <a:blip r:embed="rId16"/>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4" name="Tekstvak 23">
                <a:extLst>
                  <a:ext uri="{FF2B5EF4-FFF2-40B4-BE49-F238E27FC236}">
                    <a16:creationId xmlns:a16="http://schemas.microsoft.com/office/drawing/2014/main" id="{6FA0704B-AF47-4869-BE9B-BAD4CE7209D8}"/>
                  </a:ext>
                </a:extLst>
              </p:cNvPr>
              <p:cNvSpPr txBox="1"/>
              <p:nvPr/>
            </p:nvSpPr>
            <p:spPr>
              <a:xfrm>
                <a:off x="577049" y="6335883"/>
                <a:ext cx="31693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1" i="1" smtClean="0">
                          <a:latin typeface="Cambria Math" panose="02040503050406030204" pitchFamily="18" charset="0"/>
                        </a:rPr>
                        <m:t>𝒂</m:t>
                      </m:r>
                      <m:r>
                        <a:rPr lang="nl-NL" b="1" i="1" smtClean="0">
                          <a:latin typeface="Cambria Math" panose="02040503050406030204" pitchFamily="18" charset="0"/>
                        </a:rPr>
                        <m:t>=</m:t>
                      </m:r>
                      <m:r>
                        <a:rPr lang="nl-NL" b="1" i="1" smtClean="0">
                          <a:latin typeface="Cambria Math" panose="02040503050406030204" pitchFamily="18" charset="0"/>
                        </a:rPr>
                        <m:t>𝟏𝟎𝟎𝟎</m:t>
                      </m:r>
                      <m:r>
                        <a:rPr lang="nl-NL" b="1" i="1" smtClean="0">
                          <a:latin typeface="Cambria Math" panose="02040503050406030204" pitchFamily="18" charset="0"/>
                        </a:rPr>
                        <m:t> </m:t>
                      </m:r>
                      <m:r>
                        <a:rPr lang="nl-NL" b="1" i="1" smtClean="0">
                          <a:latin typeface="Cambria Math" panose="02040503050406030204" pitchFamily="18" charset="0"/>
                        </a:rPr>
                        <m:t>𝟎𝟎𝟎</m:t>
                      </m:r>
                      <m:r>
                        <a:rPr lang="nl-NL" b="1" i="1" smtClean="0">
                          <a:latin typeface="Cambria Math" panose="02040503050406030204" pitchFamily="18" charset="0"/>
                        </a:rPr>
                        <m:t> </m:t>
                      </m:r>
                      <m:r>
                        <a:rPr lang="nl-NL" b="1" i="1" smtClean="0">
                          <a:latin typeface="Cambria Math" panose="02040503050406030204" pitchFamily="18" charset="0"/>
                        </a:rPr>
                        <m:t>𝒆𝒏</m:t>
                      </m:r>
                      <m:r>
                        <a:rPr lang="nl-NL" b="1" i="1" smtClean="0">
                          <a:latin typeface="Cambria Math" panose="02040503050406030204" pitchFamily="18" charset="0"/>
                        </a:rPr>
                        <m:t> </m:t>
                      </m:r>
                      <m:r>
                        <a:rPr lang="nl-NL" b="1" i="1" smtClean="0">
                          <a:latin typeface="Cambria Math" panose="02040503050406030204" pitchFamily="18" charset="0"/>
                        </a:rPr>
                        <m:t>𝒃</m:t>
                      </m:r>
                      <m:r>
                        <a:rPr lang="nl-NL" b="1" i="1" smtClean="0">
                          <a:latin typeface="Cambria Math" panose="02040503050406030204" pitchFamily="18" charset="0"/>
                        </a:rPr>
                        <m:t>=−</m:t>
                      </m:r>
                      <m:r>
                        <a:rPr lang="nl-NL" b="1" i="1" smtClean="0">
                          <a:latin typeface="Cambria Math" panose="02040503050406030204" pitchFamily="18" charset="0"/>
                        </a:rPr>
                        <m:t>𝟐𝟎𝟎</m:t>
                      </m:r>
                    </m:oMath>
                  </m:oMathPara>
                </a14:m>
                <a:endParaRPr lang="nl-BE" b="1" dirty="0"/>
              </a:p>
            </p:txBody>
          </p:sp>
        </mc:Choice>
        <mc:Fallback xmlns="">
          <p:sp>
            <p:nvSpPr>
              <p:cNvPr id="24" name="Tekstvak 23">
                <a:extLst>
                  <a:ext uri="{FF2B5EF4-FFF2-40B4-BE49-F238E27FC236}">
                    <a16:creationId xmlns:a16="http://schemas.microsoft.com/office/drawing/2014/main" id="{6FA0704B-AF47-4869-BE9B-BAD4CE7209D8}"/>
                  </a:ext>
                </a:extLst>
              </p:cNvPr>
              <p:cNvSpPr txBox="1">
                <a:spLocks noRot="1" noChangeAspect="1" noMove="1" noResize="1" noEditPoints="1" noAdjustHandles="1" noChangeArrowheads="1" noChangeShapeType="1" noTextEdit="1"/>
              </p:cNvSpPr>
              <p:nvPr/>
            </p:nvSpPr>
            <p:spPr>
              <a:xfrm>
                <a:off x="577049" y="6335883"/>
                <a:ext cx="3169328" cy="369332"/>
              </a:xfrm>
              <a:prstGeom prst="rect">
                <a:avLst/>
              </a:prstGeom>
              <a:blipFill>
                <a:blip r:embed="rId17"/>
                <a:stretch>
                  <a:fillRect/>
                </a:stretch>
              </a:blipFill>
            </p:spPr>
            <p:txBody>
              <a:bodyPr/>
              <a:lstStyle/>
              <a:p>
                <a:r>
                  <a:rPr lang="nl-BE">
                    <a:noFill/>
                  </a:rPr>
                  <a:t> </a:t>
                </a:r>
              </a:p>
            </p:txBody>
          </p:sp>
        </mc:Fallback>
      </mc:AlternateContent>
    </p:spTree>
    <p:extLst>
      <p:ext uri="{BB962C8B-B14F-4D97-AF65-F5344CB8AC3E}">
        <p14:creationId xmlns:p14="http://schemas.microsoft.com/office/powerpoint/2010/main" val="142314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4" grpId="0"/>
      <p:bldP spid="18" grpId="0"/>
      <p:bldP spid="19" grpId="0"/>
      <p:bldP spid="20" grpId="0"/>
      <p:bldP spid="21" grpId="0"/>
      <p:bldP spid="22" grpId="0"/>
      <p:bldP spid="23" grpId="0"/>
      <p:bldP spid="2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927750D-911B-40AA-861C-4C67692E731F}"/>
              </a:ext>
            </a:extLst>
          </p:cNvPr>
          <p:cNvPicPr>
            <a:picLocks noChangeAspect="1"/>
          </p:cNvPicPr>
          <p:nvPr/>
        </p:nvPicPr>
        <p:blipFill rotWithShape="1">
          <a:blip r:embed="rId2"/>
          <a:srcRect t="54075"/>
          <a:stretch/>
        </p:blipFill>
        <p:spPr>
          <a:xfrm>
            <a:off x="169045" y="3105150"/>
            <a:ext cx="8001000" cy="2545857"/>
          </a:xfrm>
          <a:prstGeom prst="rect">
            <a:avLst/>
          </a:prstGeom>
        </p:spPr>
      </p:pic>
      <p:pic>
        <p:nvPicPr>
          <p:cNvPr id="5" name="Afbeelding 4">
            <a:extLst>
              <a:ext uri="{FF2B5EF4-FFF2-40B4-BE49-F238E27FC236}">
                <a16:creationId xmlns:a16="http://schemas.microsoft.com/office/drawing/2014/main" id="{E435195C-6623-4E67-8981-90183EFC5877}"/>
              </a:ext>
            </a:extLst>
          </p:cNvPr>
          <p:cNvPicPr>
            <a:picLocks noChangeAspect="1"/>
          </p:cNvPicPr>
          <p:nvPr/>
        </p:nvPicPr>
        <p:blipFill rotWithShape="1">
          <a:blip r:embed="rId2"/>
          <a:srcRect l="39911" b="45753"/>
          <a:stretch/>
        </p:blipFill>
        <p:spPr>
          <a:xfrm>
            <a:off x="5166686" y="27835"/>
            <a:ext cx="6954850" cy="4350243"/>
          </a:xfrm>
          <a:prstGeom prst="rect">
            <a:avLst/>
          </a:prstGeom>
        </p:spPr>
      </p:pic>
      <p:pic>
        <p:nvPicPr>
          <p:cNvPr id="6" name="Afbeelding 5">
            <a:extLst>
              <a:ext uri="{FF2B5EF4-FFF2-40B4-BE49-F238E27FC236}">
                <a16:creationId xmlns:a16="http://schemas.microsoft.com/office/drawing/2014/main" id="{9D0ABED6-E63E-4B94-9091-07368D8F69BA}"/>
              </a:ext>
            </a:extLst>
          </p:cNvPr>
          <p:cNvPicPr>
            <a:picLocks noChangeAspect="1"/>
          </p:cNvPicPr>
          <p:nvPr/>
        </p:nvPicPr>
        <p:blipFill rotWithShape="1">
          <a:blip r:embed="rId2"/>
          <a:srcRect r="61399" b="45753"/>
          <a:stretch/>
        </p:blipFill>
        <p:spPr>
          <a:xfrm>
            <a:off x="169045" y="97932"/>
            <a:ext cx="3088505" cy="3007218"/>
          </a:xfrm>
          <a:prstGeom prst="rect">
            <a:avLst/>
          </a:prstGeom>
        </p:spPr>
      </p:pic>
      <p:cxnSp>
        <p:nvCxnSpPr>
          <p:cNvPr id="8" name="Rechte verbindingslijn 7">
            <a:extLst>
              <a:ext uri="{FF2B5EF4-FFF2-40B4-BE49-F238E27FC236}">
                <a16:creationId xmlns:a16="http://schemas.microsoft.com/office/drawing/2014/main" id="{689FFBD1-BBC4-42FF-B9AA-67E6166ECE1A}"/>
              </a:ext>
            </a:extLst>
          </p:cNvPr>
          <p:cNvCxnSpPr/>
          <p:nvPr/>
        </p:nvCxnSpPr>
        <p:spPr>
          <a:xfrm>
            <a:off x="361950" y="4610100"/>
            <a:ext cx="519112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Rechte verbindingslijn 8">
            <a:extLst>
              <a:ext uri="{FF2B5EF4-FFF2-40B4-BE49-F238E27FC236}">
                <a16:creationId xmlns:a16="http://schemas.microsoft.com/office/drawing/2014/main" id="{A158F5C1-49A6-41B9-85EF-0DDFD4A3A1F5}"/>
              </a:ext>
            </a:extLst>
          </p:cNvPr>
          <p:cNvCxnSpPr>
            <a:cxnSpLocks/>
          </p:cNvCxnSpPr>
          <p:nvPr/>
        </p:nvCxnSpPr>
        <p:spPr>
          <a:xfrm>
            <a:off x="336242" y="4833521"/>
            <a:ext cx="167898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Rechte verbindingslijn 10">
            <a:extLst>
              <a:ext uri="{FF2B5EF4-FFF2-40B4-BE49-F238E27FC236}">
                <a16:creationId xmlns:a16="http://schemas.microsoft.com/office/drawing/2014/main" id="{A30A6C38-43EA-4677-9CC9-4AAE3788494B}"/>
              </a:ext>
            </a:extLst>
          </p:cNvPr>
          <p:cNvCxnSpPr>
            <a:cxnSpLocks/>
          </p:cNvCxnSpPr>
          <p:nvPr/>
        </p:nvCxnSpPr>
        <p:spPr>
          <a:xfrm>
            <a:off x="6965508" y="3245898"/>
            <a:ext cx="1678989"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2" name="Rechte verbindingslijn 11">
            <a:extLst>
              <a:ext uri="{FF2B5EF4-FFF2-40B4-BE49-F238E27FC236}">
                <a16:creationId xmlns:a16="http://schemas.microsoft.com/office/drawing/2014/main" id="{43C948CF-221C-4076-B134-FD141D0C383A}"/>
              </a:ext>
            </a:extLst>
          </p:cNvPr>
          <p:cNvCxnSpPr>
            <a:cxnSpLocks/>
          </p:cNvCxnSpPr>
          <p:nvPr/>
        </p:nvCxnSpPr>
        <p:spPr>
          <a:xfrm>
            <a:off x="8644497" y="3245898"/>
            <a:ext cx="1678989" cy="0"/>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13" name="Ovaal 12">
            <a:extLst>
              <a:ext uri="{FF2B5EF4-FFF2-40B4-BE49-F238E27FC236}">
                <a16:creationId xmlns:a16="http://schemas.microsoft.com/office/drawing/2014/main" id="{499A5C90-30A8-4E03-8440-FCBCEE09B54B}"/>
              </a:ext>
            </a:extLst>
          </p:cNvPr>
          <p:cNvSpPr/>
          <p:nvPr/>
        </p:nvSpPr>
        <p:spPr>
          <a:xfrm>
            <a:off x="6875258" y="3190601"/>
            <a:ext cx="110594" cy="1105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
        <p:nvSpPr>
          <p:cNvPr id="14" name="Ovaal 13">
            <a:extLst>
              <a:ext uri="{FF2B5EF4-FFF2-40B4-BE49-F238E27FC236}">
                <a16:creationId xmlns:a16="http://schemas.microsoft.com/office/drawing/2014/main" id="{5B05267D-D831-4951-BA03-1C949866414A}"/>
              </a:ext>
            </a:extLst>
          </p:cNvPr>
          <p:cNvSpPr/>
          <p:nvPr/>
        </p:nvSpPr>
        <p:spPr>
          <a:xfrm>
            <a:off x="10283144" y="3190601"/>
            <a:ext cx="110594" cy="1105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
        <p:nvSpPr>
          <p:cNvPr id="15" name="Ovaal 14">
            <a:extLst>
              <a:ext uri="{FF2B5EF4-FFF2-40B4-BE49-F238E27FC236}">
                <a16:creationId xmlns:a16="http://schemas.microsoft.com/office/drawing/2014/main" id="{286C8553-8F83-4976-B430-88AEAC65B06F}"/>
              </a:ext>
            </a:extLst>
          </p:cNvPr>
          <p:cNvSpPr/>
          <p:nvPr/>
        </p:nvSpPr>
        <p:spPr>
          <a:xfrm>
            <a:off x="8624326" y="3190601"/>
            <a:ext cx="110594" cy="1105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
        <p:nvSpPr>
          <p:cNvPr id="16" name="Tekstvak 15">
            <a:extLst>
              <a:ext uri="{FF2B5EF4-FFF2-40B4-BE49-F238E27FC236}">
                <a16:creationId xmlns:a16="http://schemas.microsoft.com/office/drawing/2014/main" id="{7B9F7108-3BF9-4113-BB0B-6F5A26CAA00C}"/>
              </a:ext>
            </a:extLst>
          </p:cNvPr>
          <p:cNvSpPr txBox="1"/>
          <p:nvPr/>
        </p:nvSpPr>
        <p:spPr>
          <a:xfrm>
            <a:off x="7581765" y="3105150"/>
            <a:ext cx="588280" cy="338554"/>
          </a:xfrm>
          <a:prstGeom prst="rect">
            <a:avLst/>
          </a:prstGeom>
          <a:noFill/>
        </p:spPr>
        <p:txBody>
          <a:bodyPr wrap="square" rtlCol="0">
            <a:spAutoFit/>
          </a:bodyPr>
          <a:lstStyle/>
          <a:p>
            <a:r>
              <a:rPr lang="nl-NL" sz="1600" dirty="0"/>
              <a:t>//</a:t>
            </a:r>
            <a:endParaRPr lang="nl-BE" sz="1600" dirty="0"/>
          </a:p>
        </p:txBody>
      </p:sp>
      <p:sp>
        <p:nvSpPr>
          <p:cNvPr id="17" name="Tekstvak 16">
            <a:extLst>
              <a:ext uri="{FF2B5EF4-FFF2-40B4-BE49-F238E27FC236}">
                <a16:creationId xmlns:a16="http://schemas.microsoft.com/office/drawing/2014/main" id="{031860F4-E953-4BA4-9C7D-FB85CC5A3FEC}"/>
              </a:ext>
            </a:extLst>
          </p:cNvPr>
          <p:cNvSpPr txBox="1"/>
          <p:nvPr/>
        </p:nvSpPr>
        <p:spPr>
          <a:xfrm>
            <a:off x="9401686" y="3076621"/>
            <a:ext cx="1984104" cy="338554"/>
          </a:xfrm>
          <a:prstGeom prst="rect">
            <a:avLst/>
          </a:prstGeom>
          <a:noFill/>
        </p:spPr>
        <p:txBody>
          <a:bodyPr wrap="square" rtlCol="0">
            <a:spAutoFit/>
          </a:bodyPr>
          <a:lstStyle/>
          <a:p>
            <a:r>
              <a:rPr lang="nl-NL" sz="1600" dirty="0"/>
              <a:t>//</a:t>
            </a:r>
            <a:endParaRPr lang="nl-BE" sz="1600" dirty="0"/>
          </a:p>
        </p:txBody>
      </p:sp>
      <p:cxnSp>
        <p:nvCxnSpPr>
          <p:cNvPr id="21" name="Rechte verbindingslijn met pijl 20">
            <a:extLst>
              <a:ext uri="{FF2B5EF4-FFF2-40B4-BE49-F238E27FC236}">
                <a16:creationId xmlns:a16="http://schemas.microsoft.com/office/drawing/2014/main" id="{69327356-F4B0-4C54-B857-78B503A61B9D}"/>
              </a:ext>
            </a:extLst>
          </p:cNvPr>
          <p:cNvCxnSpPr>
            <a:cxnSpLocks/>
          </p:cNvCxnSpPr>
          <p:nvPr/>
        </p:nvCxnSpPr>
        <p:spPr>
          <a:xfrm>
            <a:off x="5548544" y="3301195"/>
            <a:ext cx="0" cy="356405"/>
          </a:xfrm>
          <a:prstGeom prst="straightConnector1">
            <a:avLst/>
          </a:prstGeom>
          <a:ln>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22" name="Rechte verbindingslijn met pijl 21">
            <a:extLst>
              <a:ext uri="{FF2B5EF4-FFF2-40B4-BE49-F238E27FC236}">
                <a16:creationId xmlns:a16="http://schemas.microsoft.com/office/drawing/2014/main" id="{6040BA2A-087B-4A02-A57F-11BBEDEB1388}"/>
              </a:ext>
            </a:extLst>
          </p:cNvPr>
          <p:cNvCxnSpPr>
            <a:cxnSpLocks/>
          </p:cNvCxnSpPr>
          <p:nvPr/>
        </p:nvCxnSpPr>
        <p:spPr>
          <a:xfrm>
            <a:off x="5786782" y="1528717"/>
            <a:ext cx="0" cy="1743541"/>
          </a:xfrm>
          <a:prstGeom prst="straightConnector1">
            <a:avLst/>
          </a:prstGeom>
          <a:ln>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27" name="Rechte verbindingslijn 26">
            <a:extLst>
              <a:ext uri="{FF2B5EF4-FFF2-40B4-BE49-F238E27FC236}">
                <a16:creationId xmlns:a16="http://schemas.microsoft.com/office/drawing/2014/main" id="{3404D2D1-D480-4335-A4B9-B21FC0DF1124}"/>
              </a:ext>
            </a:extLst>
          </p:cNvPr>
          <p:cNvCxnSpPr>
            <a:stCxn id="13" idx="0"/>
          </p:cNvCxnSpPr>
          <p:nvPr/>
        </p:nvCxnSpPr>
        <p:spPr>
          <a:xfrm flipV="1">
            <a:off x="6930555" y="1447060"/>
            <a:ext cx="0" cy="1743541"/>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28" name="Rechte verbindingslijn 27">
            <a:extLst>
              <a:ext uri="{FF2B5EF4-FFF2-40B4-BE49-F238E27FC236}">
                <a16:creationId xmlns:a16="http://schemas.microsoft.com/office/drawing/2014/main" id="{3D22FB2F-9BA5-47CC-B64B-BD72DF17A2C7}"/>
              </a:ext>
            </a:extLst>
          </p:cNvPr>
          <p:cNvCxnSpPr>
            <a:cxnSpLocks/>
          </p:cNvCxnSpPr>
          <p:nvPr/>
        </p:nvCxnSpPr>
        <p:spPr>
          <a:xfrm flipV="1">
            <a:off x="10338441" y="3190602"/>
            <a:ext cx="0" cy="522295"/>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31" name="Rechte verbindingslijn 30">
            <a:extLst>
              <a:ext uri="{FF2B5EF4-FFF2-40B4-BE49-F238E27FC236}">
                <a16:creationId xmlns:a16="http://schemas.microsoft.com/office/drawing/2014/main" id="{4CC10DB5-A3F9-44F7-B8C5-71703B56CA85}"/>
              </a:ext>
            </a:extLst>
          </p:cNvPr>
          <p:cNvCxnSpPr>
            <a:cxnSpLocks/>
          </p:cNvCxnSpPr>
          <p:nvPr/>
        </p:nvCxnSpPr>
        <p:spPr>
          <a:xfrm flipV="1">
            <a:off x="5786782" y="1496117"/>
            <a:ext cx="1204472" cy="1"/>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33" name="Rechte verbindingslijn 32">
            <a:extLst>
              <a:ext uri="{FF2B5EF4-FFF2-40B4-BE49-F238E27FC236}">
                <a16:creationId xmlns:a16="http://schemas.microsoft.com/office/drawing/2014/main" id="{308D89D1-65C1-4734-A029-6BE9587B6375}"/>
              </a:ext>
            </a:extLst>
          </p:cNvPr>
          <p:cNvCxnSpPr>
            <a:cxnSpLocks/>
          </p:cNvCxnSpPr>
          <p:nvPr/>
        </p:nvCxnSpPr>
        <p:spPr>
          <a:xfrm>
            <a:off x="5344357" y="3672052"/>
            <a:ext cx="5049381" cy="14211"/>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37" name="Tekstvak 36">
            <a:extLst>
              <a:ext uri="{FF2B5EF4-FFF2-40B4-BE49-F238E27FC236}">
                <a16:creationId xmlns:a16="http://schemas.microsoft.com/office/drawing/2014/main" id="{68438B04-3FD3-4FC4-9834-94552745D51A}"/>
              </a:ext>
            </a:extLst>
          </p:cNvPr>
          <p:cNvSpPr txBox="1"/>
          <p:nvPr/>
        </p:nvSpPr>
        <p:spPr>
          <a:xfrm>
            <a:off x="361950" y="5769845"/>
            <a:ext cx="8806649" cy="369332"/>
          </a:xfrm>
          <a:prstGeom prst="rect">
            <a:avLst/>
          </a:prstGeom>
          <a:noFill/>
        </p:spPr>
        <p:txBody>
          <a:bodyPr wrap="square" rtlCol="0">
            <a:spAutoFit/>
          </a:bodyPr>
          <a:lstStyle/>
          <a:p>
            <a:r>
              <a:rPr lang="nl-NL" b="1" dirty="0"/>
              <a:t>Een gelijke afwijking in temperatuur veroorzaakt geen gelijke verandering in </a:t>
            </a:r>
            <a:r>
              <a:rPr lang="nl-NL" b="1" dirty="0" err="1"/>
              <a:t>miredwaarde</a:t>
            </a:r>
            <a:r>
              <a:rPr lang="nl-NL" b="1" dirty="0"/>
              <a:t>.</a:t>
            </a:r>
            <a:endParaRPr lang="nl-BE" b="1" dirty="0"/>
          </a:p>
        </p:txBody>
      </p:sp>
    </p:spTree>
    <p:extLst>
      <p:ext uri="{BB962C8B-B14F-4D97-AF65-F5344CB8AC3E}">
        <p14:creationId xmlns:p14="http://schemas.microsoft.com/office/powerpoint/2010/main" val="390020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par>
                                <p:cTn id="39" presetID="10"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7" grpId="0"/>
      <p:bldP spid="3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A2BA04D-7ECE-4701-9D9B-5BDA0EFA31C9}"/>
              </a:ext>
            </a:extLst>
          </p:cNvPr>
          <p:cNvPicPr>
            <a:picLocks noChangeAspect="1"/>
          </p:cNvPicPr>
          <p:nvPr/>
        </p:nvPicPr>
        <p:blipFill rotWithShape="1">
          <a:blip r:embed="rId2"/>
          <a:srcRect r="18818"/>
          <a:stretch/>
        </p:blipFill>
        <p:spPr>
          <a:xfrm>
            <a:off x="138067" y="127570"/>
            <a:ext cx="5253083" cy="4663505"/>
          </a:xfrm>
          <a:prstGeom prst="rect">
            <a:avLst/>
          </a:prstGeom>
        </p:spPr>
      </p:pic>
      <p:pic>
        <p:nvPicPr>
          <p:cNvPr id="5" name="Afbeelding 4">
            <a:extLst>
              <a:ext uri="{FF2B5EF4-FFF2-40B4-BE49-F238E27FC236}">
                <a16:creationId xmlns:a16="http://schemas.microsoft.com/office/drawing/2014/main" id="{EC4F3AA4-0695-4C00-BF29-2EE118B2FA17}"/>
              </a:ext>
            </a:extLst>
          </p:cNvPr>
          <p:cNvPicPr>
            <a:picLocks noChangeAspect="1"/>
          </p:cNvPicPr>
          <p:nvPr/>
        </p:nvPicPr>
        <p:blipFill rotWithShape="1">
          <a:blip r:embed="rId3"/>
          <a:srcRect b="34269"/>
          <a:stretch/>
        </p:blipFill>
        <p:spPr>
          <a:xfrm>
            <a:off x="5686014" y="0"/>
            <a:ext cx="6505986" cy="4154750"/>
          </a:xfrm>
          <a:prstGeom prst="rect">
            <a:avLst/>
          </a:prstGeom>
        </p:spPr>
      </p:pic>
      <p:sp>
        <p:nvSpPr>
          <p:cNvPr id="6" name="Tekstvak 5">
            <a:extLst>
              <a:ext uri="{FF2B5EF4-FFF2-40B4-BE49-F238E27FC236}">
                <a16:creationId xmlns:a16="http://schemas.microsoft.com/office/drawing/2014/main" id="{AE70E780-2211-498D-8CB1-564BBC967589}"/>
              </a:ext>
            </a:extLst>
          </p:cNvPr>
          <p:cNvSpPr txBox="1"/>
          <p:nvPr/>
        </p:nvSpPr>
        <p:spPr>
          <a:xfrm>
            <a:off x="4667250" y="323850"/>
            <a:ext cx="1018764" cy="2352675"/>
          </a:xfrm>
          <a:prstGeom prst="rect">
            <a:avLst/>
          </a:prstGeom>
          <a:solidFill>
            <a:schemeClr val="bg1"/>
          </a:solidFill>
        </p:spPr>
        <p:txBody>
          <a:bodyPr wrap="square" rtlCol="0">
            <a:spAutoFit/>
          </a:bodyPr>
          <a:lstStyle/>
          <a:p>
            <a:endParaRPr lang="nl-BE" dirty="0"/>
          </a:p>
        </p:txBody>
      </p:sp>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D8F5C7FD-BA1F-4124-9F4E-73C04F8479C5}"/>
                  </a:ext>
                </a:extLst>
              </p:cNvPr>
              <p:cNvSpPr txBox="1"/>
              <p:nvPr/>
            </p:nvSpPr>
            <p:spPr>
              <a:xfrm>
                <a:off x="0" y="4946627"/>
                <a:ext cx="443883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i="1" dirty="0" smtClean="0">
                          <a:latin typeface="Cambria Math" panose="02040503050406030204" pitchFamily="18" charset="0"/>
                        </a:rPr>
                        <m:t>𝑃𝑒𝑟𝑐𝑒𝑛𝑡𝑎𝑔𝑒</m:t>
                      </m:r>
                      <m:r>
                        <a:rPr lang="nl-NL" i="1" dirty="0" smtClean="0">
                          <a:latin typeface="Cambria Math" panose="02040503050406030204" pitchFamily="18" charset="0"/>
                        </a:rPr>
                        <m:t> </m:t>
                      </m:r>
                      <m:r>
                        <a:rPr lang="nl-NL" i="1" dirty="0" smtClean="0">
                          <a:latin typeface="Cambria Math" panose="02040503050406030204" pitchFamily="18" charset="0"/>
                        </a:rPr>
                        <m:t>𝑎𝑓𝑔𝑒𝑘𝑒𝑢𝑟𝑑𝑒</m:t>
                      </m:r>
                      <m:r>
                        <a:rPr lang="nl-NL" i="1" dirty="0" smtClean="0">
                          <a:latin typeface="Cambria Math" panose="02040503050406030204" pitchFamily="18" charset="0"/>
                        </a:rPr>
                        <m:t> </m:t>
                      </m:r>
                      <m:r>
                        <a:rPr lang="nl-NL" i="1" dirty="0" smtClean="0">
                          <a:latin typeface="Cambria Math" panose="02040503050406030204" pitchFamily="18" charset="0"/>
                        </a:rPr>
                        <m:t>𝑣𝑙𝑢𝑐h𝑡𝑒𝑛</m:t>
                      </m:r>
                      <m:r>
                        <a:rPr lang="nl-NL" i="1" dirty="0" smtClean="0">
                          <a:latin typeface="Cambria Math" panose="02040503050406030204" pitchFamily="18" charset="0"/>
                        </a:rPr>
                        <m:t> </m:t>
                      </m:r>
                      <m:r>
                        <a:rPr lang="nl-NL" i="1" dirty="0" smtClean="0">
                          <a:latin typeface="Cambria Math" panose="02040503050406030204" pitchFamily="18" charset="0"/>
                        </a:rPr>
                        <m:t>𝑖𝑛</m:t>
                      </m:r>
                      <m:r>
                        <a:rPr lang="nl-NL" i="1" dirty="0" smtClean="0">
                          <a:latin typeface="Cambria Math" panose="02040503050406030204" pitchFamily="18" charset="0"/>
                        </a:rPr>
                        <m:t> </m:t>
                      </m:r>
                      <m:r>
                        <a:rPr lang="nl-NL" i="1" dirty="0" smtClean="0">
                          <a:latin typeface="Cambria Math" panose="02040503050406030204" pitchFamily="18" charset="0"/>
                        </a:rPr>
                        <m:t>𝐴</m:t>
                      </m:r>
                      <m:r>
                        <a:rPr lang="nl-NL" i="1" dirty="0" smtClean="0">
                          <a:latin typeface="Cambria Math" panose="02040503050406030204" pitchFamily="18" charset="0"/>
                        </a:rPr>
                        <m:t>=</m:t>
                      </m:r>
                    </m:oMath>
                  </m:oMathPara>
                </a14:m>
                <a:endParaRPr lang="nl-BE" dirty="0"/>
              </a:p>
            </p:txBody>
          </p:sp>
        </mc:Choice>
        <mc:Fallback xmlns="">
          <p:sp>
            <p:nvSpPr>
              <p:cNvPr id="7" name="Tekstvak 6">
                <a:extLst>
                  <a:ext uri="{FF2B5EF4-FFF2-40B4-BE49-F238E27FC236}">
                    <a16:creationId xmlns:a16="http://schemas.microsoft.com/office/drawing/2014/main" id="{D8F5C7FD-BA1F-4124-9F4E-73C04F8479C5}"/>
                  </a:ext>
                </a:extLst>
              </p:cNvPr>
              <p:cNvSpPr txBox="1">
                <a:spLocks noRot="1" noChangeAspect="1" noMove="1" noResize="1" noEditPoints="1" noAdjustHandles="1" noChangeArrowheads="1" noChangeShapeType="1" noTextEdit="1"/>
              </p:cNvSpPr>
              <p:nvPr/>
            </p:nvSpPr>
            <p:spPr>
              <a:xfrm>
                <a:off x="0" y="4946627"/>
                <a:ext cx="4438835" cy="369332"/>
              </a:xfrm>
              <a:prstGeom prst="rect">
                <a:avLst/>
              </a:prstGeom>
              <a:blipFill>
                <a:blip r:embed="rId4"/>
                <a:stretch>
                  <a:fillRect b="-13115"/>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03DAA0E9-3A19-4617-84F7-DF1C24D4BE01}"/>
                  </a:ext>
                </a:extLst>
              </p:cNvPr>
              <p:cNvSpPr txBox="1"/>
              <p:nvPr/>
            </p:nvSpPr>
            <p:spPr>
              <a:xfrm>
                <a:off x="4330544" y="4854725"/>
                <a:ext cx="1300036"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29</m:t>
                          </m:r>
                        </m:num>
                        <m:den>
                          <m:r>
                            <a:rPr lang="nl-NL" b="0" i="1" smtClean="0">
                              <a:latin typeface="Cambria Math" panose="02040503050406030204" pitchFamily="18" charset="0"/>
                            </a:rPr>
                            <m:t>80</m:t>
                          </m:r>
                        </m:den>
                      </m:f>
                      <m:r>
                        <a:rPr lang="nl-NL" b="0" i="1" smtClean="0">
                          <a:latin typeface="Cambria Math" panose="02040503050406030204" pitchFamily="18" charset="0"/>
                        </a:rPr>
                        <m:t>=0,3625</m:t>
                      </m:r>
                    </m:oMath>
                  </m:oMathPara>
                </a14:m>
                <a:endParaRPr lang="nl-BE" dirty="0"/>
              </a:p>
            </p:txBody>
          </p:sp>
        </mc:Choice>
        <mc:Fallback xmlns="">
          <p:sp>
            <p:nvSpPr>
              <p:cNvPr id="8" name="Tekstvak 7">
                <a:extLst>
                  <a:ext uri="{FF2B5EF4-FFF2-40B4-BE49-F238E27FC236}">
                    <a16:creationId xmlns:a16="http://schemas.microsoft.com/office/drawing/2014/main" id="{03DAA0E9-3A19-4617-84F7-DF1C24D4BE01}"/>
                  </a:ext>
                </a:extLst>
              </p:cNvPr>
              <p:cNvSpPr txBox="1">
                <a:spLocks noRot="1" noChangeAspect="1" noMove="1" noResize="1" noEditPoints="1" noAdjustHandles="1" noChangeArrowheads="1" noChangeShapeType="1" noTextEdit="1"/>
              </p:cNvSpPr>
              <p:nvPr/>
            </p:nvSpPr>
            <p:spPr>
              <a:xfrm>
                <a:off x="4330544" y="4854725"/>
                <a:ext cx="1300036" cy="520399"/>
              </a:xfrm>
              <a:prstGeom prst="rect">
                <a:avLst/>
              </a:prstGeom>
              <a:blipFill>
                <a:blip r:embed="rId5"/>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95D98170-54C5-4C1A-9DA3-D2BEA82FEC8A}"/>
                  </a:ext>
                </a:extLst>
              </p:cNvPr>
              <p:cNvSpPr txBox="1"/>
              <p:nvPr/>
            </p:nvSpPr>
            <p:spPr>
              <a:xfrm>
                <a:off x="5686014" y="4976424"/>
                <a:ext cx="105637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=36,25%</m:t>
                      </m:r>
                    </m:oMath>
                  </m:oMathPara>
                </a14:m>
                <a:endParaRPr lang="nl-BE" dirty="0"/>
              </a:p>
            </p:txBody>
          </p:sp>
        </mc:Choice>
        <mc:Fallback xmlns="">
          <p:sp>
            <p:nvSpPr>
              <p:cNvPr id="9" name="Tekstvak 8">
                <a:extLst>
                  <a:ext uri="{FF2B5EF4-FFF2-40B4-BE49-F238E27FC236}">
                    <a16:creationId xmlns:a16="http://schemas.microsoft.com/office/drawing/2014/main" id="{95D98170-54C5-4C1A-9DA3-D2BEA82FEC8A}"/>
                  </a:ext>
                </a:extLst>
              </p:cNvPr>
              <p:cNvSpPr txBox="1">
                <a:spLocks noRot="1" noChangeAspect="1" noMove="1" noResize="1" noEditPoints="1" noAdjustHandles="1" noChangeArrowheads="1" noChangeShapeType="1" noTextEdit="1"/>
              </p:cNvSpPr>
              <p:nvPr/>
            </p:nvSpPr>
            <p:spPr>
              <a:xfrm>
                <a:off x="5686014" y="4976424"/>
                <a:ext cx="1056379" cy="276999"/>
              </a:xfrm>
              <a:prstGeom prst="rect">
                <a:avLst/>
              </a:prstGeom>
              <a:blipFill>
                <a:blip r:embed="rId6"/>
                <a:stretch>
                  <a:fillRect l="-2312" r="-6358" b="-13043"/>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92F116A2-86F2-4350-AECB-D7859570D2FA}"/>
                  </a:ext>
                </a:extLst>
              </p:cNvPr>
              <p:cNvSpPr txBox="1"/>
              <p:nvPr/>
            </p:nvSpPr>
            <p:spPr>
              <a:xfrm>
                <a:off x="0" y="5641484"/>
                <a:ext cx="4819650" cy="369332"/>
              </a:xfrm>
              <a:prstGeom prst="rect">
                <a:avLst/>
              </a:prstGeom>
              <a:noFill/>
            </p:spPr>
            <p:txBody>
              <a:bodyPr wrap="square" rtlCol="0">
                <a:spAutoFit/>
              </a:bodyPr>
              <a:lstStyle/>
              <a:p>
                <a14:m>
                  <m:oMath xmlns:m="http://schemas.openxmlformats.org/officeDocument/2006/math">
                    <m:r>
                      <a:rPr lang="nl-NL" i="1" dirty="0" smtClean="0">
                        <a:latin typeface="Cambria Math" panose="02040503050406030204" pitchFamily="18" charset="0"/>
                      </a:rPr>
                      <m:t>𝑃𝑒𝑟𝑐𝑒𝑛𝑡𝑎𝑔𝑒</m:t>
                    </m:r>
                    <m:r>
                      <a:rPr lang="nl-NL" i="1" dirty="0" smtClean="0">
                        <a:latin typeface="Cambria Math" panose="02040503050406030204" pitchFamily="18" charset="0"/>
                      </a:rPr>
                      <m:t> </m:t>
                    </m:r>
                    <m:r>
                      <a:rPr lang="nl-NL" i="1" dirty="0" smtClean="0">
                        <a:latin typeface="Cambria Math" panose="02040503050406030204" pitchFamily="18" charset="0"/>
                      </a:rPr>
                      <m:t>𝑎𝑓𝑔𝑒𝑘𝑒𝑢𝑟𝑑𝑒</m:t>
                    </m:r>
                    <m:r>
                      <a:rPr lang="nl-NL" i="1" dirty="0" smtClean="0">
                        <a:latin typeface="Cambria Math" panose="02040503050406030204" pitchFamily="18" charset="0"/>
                      </a:rPr>
                      <m:t> </m:t>
                    </m:r>
                    <m:r>
                      <a:rPr lang="nl-NL" i="1" dirty="0" smtClean="0">
                        <a:latin typeface="Cambria Math" panose="02040503050406030204" pitchFamily="18" charset="0"/>
                      </a:rPr>
                      <m:t>𝑣𝑙𝑢𝑐h𝑡𝑒𝑛</m:t>
                    </m:r>
                    <m:r>
                      <a:rPr lang="nl-NL" i="1" dirty="0" smtClean="0">
                        <a:latin typeface="Cambria Math" panose="02040503050406030204" pitchFamily="18" charset="0"/>
                      </a:rPr>
                      <m:t> </m:t>
                    </m:r>
                    <m:r>
                      <a:rPr lang="nl-NL" i="1" dirty="0" smtClean="0">
                        <a:latin typeface="Cambria Math" panose="02040503050406030204" pitchFamily="18" charset="0"/>
                      </a:rPr>
                      <m:t>𝑖𝑛</m:t>
                    </m:r>
                    <m:r>
                      <a:rPr lang="nl-NL" i="1" dirty="0" smtClean="0">
                        <a:latin typeface="Cambria Math" panose="02040503050406030204" pitchFamily="18" charset="0"/>
                      </a:rPr>
                      <m:t> </m:t>
                    </m:r>
                    <m:r>
                      <a:rPr lang="nl-NL" b="0" i="1" dirty="0" smtClean="0">
                        <a:latin typeface="Cambria Math" panose="02040503050406030204" pitchFamily="18" charset="0"/>
                      </a:rPr>
                      <m:t>𝑡𝑜𝑡𝑎𝑎𝑙</m:t>
                    </m:r>
                    <m:r>
                      <a:rPr lang="nl-NL" i="1" dirty="0" smtClean="0">
                        <a:latin typeface="Cambria Math" panose="02040503050406030204" pitchFamily="18" charset="0"/>
                      </a:rPr>
                      <m:t>=</m:t>
                    </m:r>
                  </m:oMath>
                </a14:m>
                <a:r>
                  <a:rPr lang="nl-BE" dirty="0"/>
                  <a:t> </a:t>
                </a:r>
              </a:p>
            </p:txBody>
          </p:sp>
        </mc:Choice>
        <mc:Fallback xmlns="">
          <p:sp>
            <p:nvSpPr>
              <p:cNvPr id="10" name="Tekstvak 9">
                <a:extLst>
                  <a:ext uri="{FF2B5EF4-FFF2-40B4-BE49-F238E27FC236}">
                    <a16:creationId xmlns:a16="http://schemas.microsoft.com/office/drawing/2014/main" id="{92F116A2-86F2-4350-AECB-D7859570D2FA}"/>
                  </a:ext>
                </a:extLst>
              </p:cNvPr>
              <p:cNvSpPr txBox="1">
                <a:spLocks noRot="1" noChangeAspect="1" noMove="1" noResize="1" noEditPoints="1" noAdjustHandles="1" noChangeArrowheads="1" noChangeShapeType="1" noTextEdit="1"/>
              </p:cNvSpPr>
              <p:nvPr/>
            </p:nvSpPr>
            <p:spPr>
              <a:xfrm>
                <a:off x="0" y="5641484"/>
                <a:ext cx="4819650" cy="369332"/>
              </a:xfrm>
              <a:prstGeom prst="rect">
                <a:avLst/>
              </a:prstGeom>
              <a:blipFill>
                <a:blip r:embed="rId7"/>
                <a:stretch>
                  <a:fillRect l="-253" b="-13115"/>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FA87607C-0DF3-4518-8D31-2AE4D58E4086}"/>
                  </a:ext>
                </a:extLst>
              </p:cNvPr>
              <p:cNvSpPr txBox="1"/>
              <p:nvPr/>
            </p:nvSpPr>
            <p:spPr>
              <a:xfrm>
                <a:off x="4753405" y="5517051"/>
                <a:ext cx="437620"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nl-NL" i="1" dirty="0">
                              <a:latin typeface="Cambria Math" panose="02040503050406030204" pitchFamily="18" charset="0"/>
                            </a:rPr>
                          </m:ctrlPr>
                        </m:fPr>
                        <m:num>
                          <m:r>
                            <a:rPr lang="nl-NL" i="1" dirty="0">
                              <a:latin typeface="Cambria Math" panose="02040503050406030204" pitchFamily="18" charset="0"/>
                            </a:rPr>
                            <m:t>66</m:t>
                          </m:r>
                        </m:num>
                        <m:den>
                          <m:r>
                            <a:rPr lang="nl-NL" i="1" dirty="0">
                              <a:latin typeface="Cambria Math" panose="02040503050406030204" pitchFamily="18" charset="0"/>
                            </a:rPr>
                            <m:t>640</m:t>
                          </m:r>
                        </m:den>
                      </m:f>
                    </m:oMath>
                  </m:oMathPara>
                </a14:m>
                <a:endParaRPr lang="nl-BE" dirty="0"/>
              </a:p>
            </p:txBody>
          </p:sp>
        </mc:Choice>
        <mc:Fallback xmlns="">
          <p:sp>
            <p:nvSpPr>
              <p:cNvPr id="11" name="Tekstvak 10">
                <a:extLst>
                  <a:ext uri="{FF2B5EF4-FFF2-40B4-BE49-F238E27FC236}">
                    <a16:creationId xmlns:a16="http://schemas.microsoft.com/office/drawing/2014/main" id="{FA87607C-0DF3-4518-8D31-2AE4D58E4086}"/>
                  </a:ext>
                </a:extLst>
              </p:cNvPr>
              <p:cNvSpPr txBox="1">
                <a:spLocks noRot="1" noChangeAspect="1" noMove="1" noResize="1" noEditPoints="1" noAdjustHandles="1" noChangeArrowheads="1" noChangeShapeType="1" noTextEdit="1"/>
              </p:cNvSpPr>
              <p:nvPr/>
            </p:nvSpPr>
            <p:spPr>
              <a:xfrm>
                <a:off x="4753405" y="5517051"/>
                <a:ext cx="437620" cy="520399"/>
              </a:xfrm>
              <a:prstGeom prst="rect">
                <a:avLst/>
              </a:prstGeom>
              <a:blipFill>
                <a:blip r:embed="rId8"/>
                <a:stretch>
                  <a:fillRect/>
                </a:stretch>
              </a:blipFill>
            </p:spPr>
            <p:txBody>
              <a:bodyPr/>
              <a:lstStyle/>
              <a:p>
                <a:r>
                  <a:rPr lang="nl-BE">
                    <a:noFill/>
                  </a:rPr>
                  <a:t> </a:t>
                </a:r>
              </a:p>
            </p:txBody>
          </p:sp>
        </mc:Fallback>
      </mc:AlternateContent>
      <p:pic>
        <p:nvPicPr>
          <p:cNvPr id="12" name="Afbeelding 11">
            <a:extLst>
              <a:ext uri="{FF2B5EF4-FFF2-40B4-BE49-F238E27FC236}">
                <a16:creationId xmlns:a16="http://schemas.microsoft.com/office/drawing/2014/main" id="{A8A19731-BA00-4A67-AFDD-64962112E196}"/>
              </a:ext>
            </a:extLst>
          </p:cNvPr>
          <p:cNvPicPr>
            <a:picLocks noChangeAspect="1"/>
          </p:cNvPicPr>
          <p:nvPr/>
        </p:nvPicPr>
        <p:blipFill rotWithShape="1">
          <a:blip r:embed="rId3"/>
          <a:srcRect t="65731" r="21674"/>
          <a:stretch/>
        </p:blipFill>
        <p:spPr>
          <a:xfrm>
            <a:off x="6912714" y="4154750"/>
            <a:ext cx="5095875" cy="2166106"/>
          </a:xfrm>
          <a:prstGeom prst="rect">
            <a:avLst/>
          </a:prstGeom>
        </p:spPr>
      </p:pic>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10E57BA6-AFA8-4D0E-8E3A-D738502AF33E}"/>
                  </a:ext>
                </a:extLst>
              </p:cNvPr>
              <p:cNvSpPr txBox="1"/>
              <p:nvPr/>
            </p:nvSpPr>
            <p:spPr>
              <a:xfrm>
                <a:off x="5215268" y="5678272"/>
                <a:ext cx="13128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=10,3125%</m:t>
                      </m:r>
                    </m:oMath>
                  </m:oMathPara>
                </a14:m>
                <a:endParaRPr lang="nl-BE" dirty="0"/>
              </a:p>
            </p:txBody>
          </p:sp>
        </mc:Choice>
        <mc:Fallback xmlns="">
          <p:sp>
            <p:nvSpPr>
              <p:cNvPr id="13" name="Tekstvak 12">
                <a:extLst>
                  <a:ext uri="{FF2B5EF4-FFF2-40B4-BE49-F238E27FC236}">
                    <a16:creationId xmlns:a16="http://schemas.microsoft.com/office/drawing/2014/main" id="{10E57BA6-AFA8-4D0E-8E3A-D738502AF33E}"/>
                  </a:ext>
                </a:extLst>
              </p:cNvPr>
              <p:cNvSpPr txBox="1">
                <a:spLocks noRot="1" noChangeAspect="1" noMove="1" noResize="1" noEditPoints="1" noAdjustHandles="1" noChangeArrowheads="1" noChangeShapeType="1" noTextEdit="1"/>
              </p:cNvSpPr>
              <p:nvPr/>
            </p:nvSpPr>
            <p:spPr>
              <a:xfrm>
                <a:off x="5215268" y="5678272"/>
                <a:ext cx="1312860" cy="276999"/>
              </a:xfrm>
              <a:prstGeom prst="rect">
                <a:avLst/>
              </a:prstGeom>
              <a:blipFill>
                <a:blip r:embed="rId9"/>
                <a:stretch>
                  <a:fillRect l="-1860" r="-5116" b="-13043"/>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3BB14206-3057-4ADC-8733-9DB74CEDE8A5}"/>
                  </a:ext>
                </a:extLst>
              </p:cNvPr>
              <p:cNvSpPr txBox="1"/>
              <p:nvPr/>
            </p:nvSpPr>
            <p:spPr>
              <a:xfrm>
                <a:off x="138067" y="6163038"/>
                <a:ext cx="2675412" cy="5552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36,25</m:t>
                          </m:r>
                        </m:num>
                        <m:den>
                          <m:r>
                            <a:rPr lang="nl-NL" b="0" i="1" smtClean="0">
                              <a:latin typeface="Cambria Math" panose="02040503050406030204" pitchFamily="18" charset="0"/>
                            </a:rPr>
                            <m:t>10,3125</m:t>
                          </m:r>
                        </m:den>
                      </m:f>
                      <m:r>
                        <a:rPr lang="nl-NL" b="0" i="1" smtClean="0">
                          <a:latin typeface="Cambria Math" panose="02040503050406030204" pitchFamily="18" charset="0"/>
                        </a:rPr>
                        <m:t>=3,5151…</m:t>
                      </m:r>
                      <m:r>
                        <a:rPr lang="nl-NL" b="0" i="1" smtClean="0">
                          <a:latin typeface="Cambria Math" panose="02040503050406030204" pitchFamily="18" charset="0"/>
                          <a:ea typeface="Cambria Math" panose="02040503050406030204" pitchFamily="18" charset="0"/>
                        </a:rPr>
                        <m:t>≈3,5</m:t>
                      </m:r>
                    </m:oMath>
                  </m:oMathPara>
                </a14:m>
                <a:endParaRPr lang="nl-BE" dirty="0"/>
              </a:p>
            </p:txBody>
          </p:sp>
        </mc:Choice>
        <mc:Fallback xmlns="">
          <p:sp>
            <p:nvSpPr>
              <p:cNvPr id="14" name="Tekstvak 13">
                <a:extLst>
                  <a:ext uri="{FF2B5EF4-FFF2-40B4-BE49-F238E27FC236}">
                    <a16:creationId xmlns:a16="http://schemas.microsoft.com/office/drawing/2014/main" id="{3BB14206-3057-4ADC-8733-9DB74CEDE8A5}"/>
                  </a:ext>
                </a:extLst>
              </p:cNvPr>
              <p:cNvSpPr txBox="1">
                <a:spLocks noRot="1" noChangeAspect="1" noMove="1" noResize="1" noEditPoints="1" noAdjustHandles="1" noChangeArrowheads="1" noChangeShapeType="1" noTextEdit="1"/>
              </p:cNvSpPr>
              <p:nvPr/>
            </p:nvSpPr>
            <p:spPr>
              <a:xfrm>
                <a:off x="138067" y="6163038"/>
                <a:ext cx="2675412" cy="555280"/>
              </a:xfrm>
              <a:prstGeom prst="rect">
                <a:avLst/>
              </a:prstGeom>
              <a:blipFill>
                <a:blip r:embed="rId10"/>
                <a:stretch>
                  <a:fillRect/>
                </a:stretch>
              </a:blipFill>
            </p:spPr>
            <p:txBody>
              <a:bodyPr/>
              <a:lstStyle/>
              <a:p>
                <a:r>
                  <a:rPr lang="nl-BE">
                    <a:noFill/>
                  </a:rPr>
                  <a:t> </a:t>
                </a:r>
              </a:p>
            </p:txBody>
          </p:sp>
        </mc:Fallback>
      </mc:AlternateContent>
      <p:sp>
        <p:nvSpPr>
          <p:cNvPr id="15" name="Tekstvak 14">
            <a:extLst>
              <a:ext uri="{FF2B5EF4-FFF2-40B4-BE49-F238E27FC236}">
                <a16:creationId xmlns:a16="http://schemas.microsoft.com/office/drawing/2014/main" id="{46ACCC94-4BC3-4652-8088-4B7046F31697}"/>
              </a:ext>
            </a:extLst>
          </p:cNvPr>
          <p:cNvSpPr txBox="1"/>
          <p:nvPr/>
        </p:nvSpPr>
        <p:spPr>
          <a:xfrm>
            <a:off x="3369250" y="6294125"/>
            <a:ext cx="3222623" cy="369332"/>
          </a:xfrm>
          <a:prstGeom prst="rect">
            <a:avLst/>
          </a:prstGeom>
          <a:noFill/>
        </p:spPr>
        <p:txBody>
          <a:bodyPr wrap="square" rtlCol="0">
            <a:spAutoFit/>
          </a:bodyPr>
          <a:lstStyle/>
          <a:p>
            <a:r>
              <a:rPr lang="nl-NL" b="1" dirty="0"/>
              <a:t>Het getal op de puntjes is 3,5.</a:t>
            </a:r>
            <a:endParaRPr lang="nl-BE" b="1" dirty="0"/>
          </a:p>
        </p:txBody>
      </p:sp>
    </p:spTree>
    <p:extLst>
      <p:ext uri="{BB962C8B-B14F-4D97-AF65-F5344CB8AC3E}">
        <p14:creationId xmlns:p14="http://schemas.microsoft.com/office/powerpoint/2010/main" val="115671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4" grpId="0"/>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C11AD24-602F-414B-A172-A53EE383F865}"/>
              </a:ext>
            </a:extLst>
          </p:cNvPr>
          <p:cNvPicPr>
            <a:picLocks noChangeAspect="1"/>
          </p:cNvPicPr>
          <p:nvPr/>
        </p:nvPicPr>
        <p:blipFill>
          <a:blip r:embed="rId2"/>
          <a:stretch>
            <a:fillRect/>
          </a:stretch>
        </p:blipFill>
        <p:spPr>
          <a:xfrm>
            <a:off x="120450" y="102878"/>
            <a:ext cx="7210425" cy="5267325"/>
          </a:xfrm>
          <a:prstGeom prst="rect">
            <a:avLst/>
          </a:prstGeom>
        </p:spPr>
      </p:pic>
      <p:cxnSp>
        <p:nvCxnSpPr>
          <p:cNvPr id="6" name="Rechte verbindingslijn 5">
            <a:extLst>
              <a:ext uri="{FF2B5EF4-FFF2-40B4-BE49-F238E27FC236}">
                <a16:creationId xmlns:a16="http://schemas.microsoft.com/office/drawing/2014/main" id="{F9E687F3-0C79-42AA-99FE-979F117EA4B4}"/>
              </a:ext>
            </a:extLst>
          </p:cNvPr>
          <p:cNvCxnSpPr/>
          <p:nvPr/>
        </p:nvCxnSpPr>
        <p:spPr>
          <a:xfrm>
            <a:off x="2095130" y="2956264"/>
            <a:ext cx="105644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Rechte verbindingslijn 6">
            <a:extLst>
              <a:ext uri="{FF2B5EF4-FFF2-40B4-BE49-F238E27FC236}">
                <a16:creationId xmlns:a16="http://schemas.microsoft.com/office/drawing/2014/main" id="{A02517C8-915D-4D01-AC7F-62F5083BAD6B}"/>
              </a:ext>
            </a:extLst>
          </p:cNvPr>
          <p:cNvCxnSpPr>
            <a:cxnSpLocks/>
          </p:cNvCxnSpPr>
          <p:nvPr/>
        </p:nvCxnSpPr>
        <p:spPr>
          <a:xfrm>
            <a:off x="2095129" y="3312851"/>
            <a:ext cx="1535838" cy="0"/>
          </a:xfrm>
          <a:prstGeom prst="line">
            <a:avLst/>
          </a:prstGeom>
        </p:spPr>
        <p:style>
          <a:lnRef idx="3">
            <a:schemeClr val="accent2"/>
          </a:lnRef>
          <a:fillRef idx="0">
            <a:schemeClr val="accent2"/>
          </a:fillRef>
          <a:effectRef idx="2">
            <a:schemeClr val="accent2"/>
          </a:effectRef>
          <a:fontRef idx="minor">
            <a:schemeClr val="tx1"/>
          </a:fontRef>
        </p:style>
      </p:cxnSp>
      <p:sp>
        <p:nvSpPr>
          <p:cNvPr id="9" name="Tekstvak 8">
            <a:extLst>
              <a:ext uri="{FF2B5EF4-FFF2-40B4-BE49-F238E27FC236}">
                <a16:creationId xmlns:a16="http://schemas.microsoft.com/office/drawing/2014/main" id="{F2845968-40C7-4029-8019-573A5DC07391}"/>
              </a:ext>
            </a:extLst>
          </p:cNvPr>
          <p:cNvSpPr txBox="1"/>
          <p:nvPr/>
        </p:nvSpPr>
        <p:spPr>
          <a:xfrm>
            <a:off x="7330875" y="291198"/>
            <a:ext cx="1731146" cy="369332"/>
          </a:xfrm>
          <a:prstGeom prst="rect">
            <a:avLst/>
          </a:prstGeom>
          <a:noFill/>
        </p:spPr>
        <p:txBody>
          <a:bodyPr wrap="square" rtlCol="0">
            <a:spAutoFit/>
          </a:bodyPr>
          <a:lstStyle/>
          <a:p>
            <a:r>
              <a:rPr lang="nl-NL" b="1" dirty="0"/>
              <a:t>Effectgrootte!!!</a:t>
            </a:r>
            <a:endParaRPr lang="nl-BE" b="1" dirty="0"/>
          </a:p>
        </p:txBody>
      </p:sp>
      <p:pic>
        <p:nvPicPr>
          <p:cNvPr id="10" name="Afbeelding 9">
            <a:extLst>
              <a:ext uri="{FF2B5EF4-FFF2-40B4-BE49-F238E27FC236}">
                <a16:creationId xmlns:a16="http://schemas.microsoft.com/office/drawing/2014/main" id="{588D129D-EBB2-4DC6-A91D-F7416E992779}"/>
              </a:ext>
            </a:extLst>
          </p:cNvPr>
          <p:cNvPicPr>
            <a:picLocks noChangeAspect="1"/>
          </p:cNvPicPr>
          <p:nvPr/>
        </p:nvPicPr>
        <p:blipFill>
          <a:blip r:embed="rId3"/>
          <a:stretch>
            <a:fillRect/>
          </a:stretch>
        </p:blipFill>
        <p:spPr>
          <a:xfrm>
            <a:off x="7340800" y="755804"/>
            <a:ext cx="4730750" cy="1579022"/>
          </a:xfrm>
          <a:prstGeom prst="rect">
            <a:avLst/>
          </a:prstGeom>
        </p:spPr>
      </p:pic>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C6480B54-9D92-4779-BD9F-0740011F590E}"/>
                  </a:ext>
                </a:extLst>
              </p:cNvPr>
              <p:cNvSpPr txBox="1"/>
              <p:nvPr/>
            </p:nvSpPr>
            <p:spPr>
              <a:xfrm>
                <a:off x="7457242" y="2736540"/>
                <a:ext cx="2040046" cy="7477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𝐸</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6541−3840</m:t>
                          </m:r>
                        </m:num>
                        <m:den>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r>
                            <a:rPr lang="nl-NL" b="0" i="1" smtClean="0">
                              <a:latin typeface="Cambria Math" panose="02040503050406030204" pitchFamily="18" charset="0"/>
                            </a:rPr>
                            <m:t>(1354+512)</m:t>
                          </m:r>
                        </m:den>
                      </m:f>
                    </m:oMath>
                  </m:oMathPara>
                </a14:m>
                <a:endParaRPr lang="nl-BE" dirty="0"/>
              </a:p>
            </p:txBody>
          </p:sp>
        </mc:Choice>
        <mc:Fallback xmlns="">
          <p:sp>
            <p:nvSpPr>
              <p:cNvPr id="11" name="Tekstvak 10">
                <a:extLst>
                  <a:ext uri="{FF2B5EF4-FFF2-40B4-BE49-F238E27FC236}">
                    <a16:creationId xmlns:a16="http://schemas.microsoft.com/office/drawing/2014/main" id="{C6480B54-9D92-4779-BD9F-0740011F590E}"/>
                  </a:ext>
                </a:extLst>
              </p:cNvPr>
              <p:cNvSpPr txBox="1">
                <a:spLocks noRot="1" noChangeAspect="1" noMove="1" noResize="1" noEditPoints="1" noAdjustHandles="1" noChangeArrowheads="1" noChangeShapeType="1" noTextEdit="1"/>
              </p:cNvSpPr>
              <p:nvPr/>
            </p:nvSpPr>
            <p:spPr>
              <a:xfrm>
                <a:off x="7457242" y="2736540"/>
                <a:ext cx="2040046" cy="747705"/>
              </a:xfrm>
              <a:prstGeom prst="rect">
                <a:avLst/>
              </a:prstGeom>
              <a:blipFill>
                <a:blip r:embed="rId4"/>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0C2EE227-89AE-4AB3-AA52-E5CBBD56AC74}"/>
                  </a:ext>
                </a:extLst>
              </p:cNvPr>
              <p:cNvSpPr txBox="1"/>
              <p:nvPr/>
            </p:nvSpPr>
            <p:spPr>
              <a:xfrm>
                <a:off x="7457242" y="3775470"/>
                <a:ext cx="8089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𝐸</m:t>
                      </m:r>
                      <m:r>
                        <a:rPr lang="nl-NL" b="0" i="1" smtClean="0">
                          <a:latin typeface="Cambria Math" panose="02040503050406030204" pitchFamily="18" charset="0"/>
                          <a:ea typeface="Cambria Math" panose="02040503050406030204" pitchFamily="18" charset="0"/>
                        </a:rPr>
                        <m:t>≈2,9</m:t>
                      </m:r>
                    </m:oMath>
                  </m:oMathPara>
                </a14:m>
                <a:endParaRPr lang="nl-BE" dirty="0"/>
              </a:p>
            </p:txBody>
          </p:sp>
        </mc:Choice>
        <mc:Fallback xmlns="">
          <p:sp>
            <p:nvSpPr>
              <p:cNvPr id="12" name="Tekstvak 11">
                <a:extLst>
                  <a:ext uri="{FF2B5EF4-FFF2-40B4-BE49-F238E27FC236}">
                    <a16:creationId xmlns:a16="http://schemas.microsoft.com/office/drawing/2014/main" id="{0C2EE227-89AE-4AB3-AA52-E5CBBD56AC74}"/>
                  </a:ext>
                </a:extLst>
              </p:cNvPr>
              <p:cNvSpPr txBox="1">
                <a:spLocks noRot="1" noChangeAspect="1" noMove="1" noResize="1" noEditPoints="1" noAdjustHandles="1" noChangeArrowheads="1" noChangeShapeType="1" noTextEdit="1"/>
              </p:cNvSpPr>
              <p:nvPr/>
            </p:nvSpPr>
            <p:spPr>
              <a:xfrm>
                <a:off x="7457242" y="3775470"/>
                <a:ext cx="808939" cy="276999"/>
              </a:xfrm>
              <a:prstGeom prst="rect">
                <a:avLst/>
              </a:prstGeom>
              <a:blipFill>
                <a:blip r:embed="rId5"/>
                <a:stretch>
                  <a:fillRect l="-6015" r="-6767" b="-6522"/>
                </a:stretch>
              </a:blipFill>
            </p:spPr>
            <p:txBody>
              <a:bodyPr/>
              <a:lstStyle/>
              <a:p>
                <a:r>
                  <a:rPr lang="nl-BE">
                    <a:noFill/>
                  </a:rPr>
                  <a:t> </a:t>
                </a:r>
              </a:p>
            </p:txBody>
          </p:sp>
        </mc:Fallback>
      </mc:AlternateContent>
      <p:sp>
        <p:nvSpPr>
          <p:cNvPr id="13" name="Tekstvak 12">
            <a:extLst>
              <a:ext uri="{FF2B5EF4-FFF2-40B4-BE49-F238E27FC236}">
                <a16:creationId xmlns:a16="http://schemas.microsoft.com/office/drawing/2014/main" id="{5ACBD8A2-8878-4CE6-BC25-077CF7EC3C8C}"/>
              </a:ext>
            </a:extLst>
          </p:cNvPr>
          <p:cNvSpPr txBox="1"/>
          <p:nvPr/>
        </p:nvSpPr>
        <p:spPr>
          <a:xfrm>
            <a:off x="7348891" y="4200009"/>
            <a:ext cx="4296793" cy="646331"/>
          </a:xfrm>
          <a:prstGeom prst="rect">
            <a:avLst/>
          </a:prstGeom>
          <a:noFill/>
        </p:spPr>
        <p:txBody>
          <a:bodyPr wrap="square" rtlCol="0">
            <a:spAutoFit/>
          </a:bodyPr>
          <a:lstStyle/>
          <a:p>
            <a:r>
              <a:rPr lang="nl-NL" b="1" dirty="0"/>
              <a:t>Het verschil is groot want de effectgrootte is groter dan 0,8.</a:t>
            </a:r>
            <a:endParaRPr lang="nl-BE" b="1" dirty="0"/>
          </a:p>
        </p:txBody>
      </p:sp>
    </p:spTree>
    <p:extLst>
      <p:ext uri="{BB962C8B-B14F-4D97-AF65-F5344CB8AC3E}">
        <p14:creationId xmlns:p14="http://schemas.microsoft.com/office/powerpoint/2010/main" val="326987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634B826-8ECA-4EA5-9920-3D9A6BC99B11}"/>
              </a:ext>
            </a:extLst>
          </p:cNvPr>
          <p:cNvPicPr>
            <a:picLocks noChangeAspect="1"/>
          </p:cNvPicPr>
          <p:nvPr/>
        </p:nvPicPr>
        <p:blipFill>
          <a:blip r:embed="rId2"/>
          <a:stretch>
            <a:fillRect/>
          </a:stretch>
        </p:blipFill>
        <p:spPr>
          <a:xfrm>
            <a:off x="139176" y="173855"/>
            <a:ext cx="6267450" cy="3048000"/>
          </a:xfrm>
          <a:prstGeom prst="rect">
            <a:avLst/>
          </a:prstGeom>
        </p:spPr>
      </p:pic>
      <p:pic>
        <p:nvPicPr>
          <p:cNvPr id="5" name="Afbeelding 4">
            <a:extLst>
              <a:ext uri="{FF2B5EF4-FFF2-40B4-BE49-F238E27FC236}">
                <a16:creationId xmlns:a16="http://schemas.microsoft.com/office/drawing/2014/main" id="{B6BEC87F-346B-4B81-AF29-61F8567AD418}"/>
              </a:ext>
            </a:extLst>
          </p:cNvPr>
          <p:cNvPicPr>
            <a:picLocks noChangeAspect="1"/>
          </p:cNvPicPr>
          <p:nvPr/>
        </p:nvPicPr>
        <p:blipFill rotWithShape="1">
          <a:blip r:embed="rId3"/>
          <a:srcRect t="16081" r="35061" b="29986"/>
          <a:stretch/>
        </p:blipFill>
        <p:spPr>
          <a:xfrm>
            <a:off x="6974011" y="277428"/>
            <a:ext cx="4682369" cy="2840854"/>
          </a:xfrm>
          <a:prstGeom prst="rect">
            <a:avLst/>
          </a:prstGeom>
        </p:spPr>
      </p:pic>
      <p:sp>
        <p:nvSpPr>
          <p:cNvPr id="6" name="Tekstvak 5">
            <a:extLst>
              <a:ext uri="{FF2B5EF4-FFF2-40B4-BE49-F238E27FC236}">
                <a16:creationId xmlns:a16="http://schemas.microsoft.com/office/drawing/2014/main" id="{8F33BD60-5BF9-44AD-89E1-3E3CE8D055AC}"/>
              </a:ext>
            </a:extLst>
          </p:cNvPr>
          <p:cNvSpPr txBox="1"/>
          <p:nvPr/>
        </p:nvSpPr>
        <p:spPr>
          <a:xfrm>
            <a:off x="230820" y="3266814"/>
            <a:ext cx="8842159" cy="369332"/>
          </a:xfrm>
          <a:prstGeom prst="rect">
            <a:avLst/>
          </a:prstGeom>
          <a:noFill/>
        </p:spPr>
        <p:txBody>
          <a:bodyPr wrap="square" rtlCol="0">
            <a:spAutoFit/>
          </a:bodyPr>
          <a:lstStyle/>
          <a:p>
            <a:r>
              <a:rPr lang="nl-NL" dirty="0"/>
              <a:t>Gemiddelde is groter dan de mediaan. De uitschieters zitten dus aan de rechterkant.</a:t>
            </a:r>
            <a:endParaRPr lang="nl-BE" dirty="0"/>
          </a:p>
        </p:txBody>
      </p:sp>
      <p:sp>
        <p:nvSpPr>
          <p:cNvPr id="7" name="Tekstvak 6">
            <a:extLst>
              <a:ext uri="{FF2B5EF4-FFF2-40B4-BE49-F238E27FC236}">
                <a16:creationId xmlns:a16="http://schemas.microsoft.com/office/drawing/2014/main" id="{649DEAE1-5C5E-4C47-BC27-7D8E217AF2CC}"/>
              </a:ext>
            </a:extLst>
          </p:cNvPr>
          <p:cNvSpPr txBox="1"/>
          <p:nvPr/>
        </p:nvSpPr>
        <p:spPr>
          <a:xfrm>
            <a:off x="230820" y="3650942"/>
            <a:ext cx="8593584" cy="369332"/>
          </a:xfrm>
          <a:prstGeom prst="rect">
            <a:avLst/>
          </a:prstGeom>
          <a:noFill/>
        </p:spPr>
        <p:txBody>
          <a:bodyPr wrap="square" rtlCol="0">
            <a:spAutoFit/>
          </a:bodyPr>
          <a:lstStyle/>
          <a:p>
            <a:r>
              <a:rPr lang="nl-NL" dirty="0"/>
              <a:t>We hebben te maken met een rechts-scheve verdeling. </a:t>
            </a:r>
            <a:endParaRPr lang="nl-BE" dirty="0"/>
          </a:p>
        </p:txBody>
      </p:sp>
      <p:sp>
        <p:nvSpPr>
          <p:cNvPr id="8" name="Tekstvak 7">
            <a:extLst>
              <a:ext uri="{FF2B5EF4-FFF2-40B4-BE49-F238E27FC236}">
                <a16:creationId xmlns:a16="http://schemas.microsoft.com/office/drawing/2014/main" id="{175C65A0-AF40-405C-96A8-5685631673D1}"/>
              </a:ext>
            </a:extLst>
          </p:cNvPr>
          <p:cNvSpPr txBox="1"/>
          <p:nvPr/>
        </p:nvSpPr>
        <p:spPr>
          <a:xfrm>
            <a:off x="230820" y="4020274"/>
            <a:ext cx="8593584" cy="369332"/>
          </a:xfrm>
          <a:prstGeom prst="rect">
            <a:avLst/>
          </a:prstGeom>
          <a:noFill/>
        </p:spPr>
        <p:txBody>
          <a:bodyPr wrap="square" rtlCol="0">
            <a:spAutoFit/>
          </a:bodyPr>
          <a:lstStyle/>
          <a:p>
            <a:r>
              <a:rPr lang="nl-NL" b="1" dirty="0"/>
              <a:t>Figuur 1 past het beste bij de situatie.</a:t>
            </a:r>
            <a:endParaRPr lang="nl-BE" b="1" dirty="0"/>
          </a:p>
        </p:txBody>
      </p:sp>
    </p:spTree>
    <p:extLst>
      <p:ext uri="{BB962C8B-B14F-4D97-AF65-F5344CB8AC3E}">
        <p14:creationId xmlns:p14="http://schemas.microsoft.com/office/powerpoint/2010/main" val="320836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DA54D66-6E49-446D-AA81-D84485C71F5B}"/>
              </a:ext>
            </a:extLst>
          </p:cNvPr>
          <p:cNvPicPr>
            <a:picLocks noChangeAspect="1"/>
          </p:cNvPicPr>
          <p:nvPr/>
        </p:nvPicPr>
        <p:blipFill>
          <a:blip r:embed="rId2"/>
          <a:stretch>
            <a:fillRect/>
          </a:stretch>
        </p:blipFill>
        <p:spPr>
          <a:xfrm>
            <a:off x="95250" y="123178"/>
            <a:ext cx="6000750" cy="4800600"/>
          </a:xfrm>
          <a:prstGeom prst="rect">
            <a:avLst/>
          </a:prstGeom>
        </p:spPr>
      </p:pic>
      <p:sp>
        <p:nvSpPr>
          <p:cNvPr id="5" name="Tekstvak 4">
            <a:extLst>
              <a:ext uri="{FF2B5EF4-FFF2-40B4-BE49-F238E27FC236}">
                <a16:creationId xmlns:a16="http://schemas.microsoft.com/office/drawing/2014/main" id="{79BBB1AE-F5AD-405B-A36E-CB423A747187}"/>
              </a:ext>
            </a:extLst>
          </p:cNvPr>
          <p:cNvSpPr txBox="1"/>
          <p:nvPr/>
        </p:nvSpPr>
        <p:spPr>
          <a:xfrm>
            <a:off x="95250" y="6211669"/>
            <a:ext cx="5752730" cy="646331"/>
          </a:xfrm>
          <a:prstGeom prst="rect">
            <a:avLst/>
          </a:prstGeom>
          <a:noFill/>
        </p:spPr>
        <p:txBody>
          <a:bodyPr wrap="square" rtlCol="0">
            <a:spAutoFit/>
          </a:bodyPr>
          <a:lstStyle/>
          <a:p>
            <a:r>
              <a:rPr lang="nl-NL" b="1" dirty="0"/>
              <a:t>De boxen overlappen maar de mediaan van A valt niet in de box van B. Het verschil is dus middelmatig.</a:t>
            </a:r>
            <a:endParaRPr lang="nl-BE" b="1" dirty="0"/>
          </a:p>
        </p:txBody>
      </p:sp>
      <p:pic>
        <p:nvPicPr>
          <p:cNvPr id="6" name="Afbeelding 5">
            <a:extLst>
              <a:ext uri="{FF2B5EF4-FFF2-40B4-BE49-F238E27FC236}">
                <a16:creationId xmlns:a16="http://schemas.microsoft.com/office/drawing/2014/main" id="{E1C545F5-67D3-4973-AF52-FD023B268137}"/>
              </a:ext>
            </a:extLst>
          </p:cNvPr>
          <p:cNvPicPr>
            <a:picLocks noChangeAspect="1"/>
          </p:cNvPicPr>
          <p:nvPr/>
        </p:nvPicPr>
        <p:blipFill>
          <a:blip r:embed="rId3"/>
          <a:stretch>
            <a:fillRect/>
          </a:stretch>
        </p:blipFill>
        <p:spPr>
          <a:xfrm>
            <a:off x="200973" y="4898218"/>
            <a:ext cx="3961452" cy="1313451"/>
          </a:xfrm>
          <a:prstGeom prst="rect">
            <a:avLst/>
          </a:prstGeom>
        </p:spPr>
      </p:pic>
      <p:pic>
        <p:nvPicPr>
          <p:cNvPr id="7" name="Afbeelding 6">
            <a:extLst>
              <a:ext uri="{FF2B5EF4-FFF2-40B4-BE49-F238E27FC236}">
                <a16:creationId xmlns:a16="http://schemas.microsoft.com/office/drawing/2014/main" id="{6DA0E6DD-B3F2-450C-8D51-29DE97755B8C}"/>
              </a:ext>
            </a:extLst>
          </p:cNvPr>
          <p:cNvPicPr>
            <a:picLocks noChangeAspect="1"/>
          </p:cNvPicPr>
          <p:nvPr/>
        </p:nvPicPr>
        <p:blipFill>
          <a:blip r:embed="rId4"/>
          <a:stretch>
            <a:fillRect/>
          </a:stretch>
        </p:blipFill>
        <p:spPr>
          <a:xfrm>
            <a:off x="6219825" y="0"/>
            <a:ext cx="5972175" cy="2600325"/>
          </a:xfrm>
          <a:prstGeom prst="rect">
            <a:avLst/>
          </a:prstGeom>
        </p:spPr>
      </p:pic>
      <p:cxnSp>
        <p:nvCxnSpPr>
          <p:cNvPr id="9" name="Rechte verbindingslijn 8">
            <a:extLst>
              <a:ext uri="{FF2B5EF4-FFF2-40B4-BE49-F238E27FC236}">
                <a16:creationId xmlns:a16="http://schemas.microsoft.com/office/drawing/2014/main" id="{36091E10-195A-4618-BDF2-FFF4FA30EA3D}"/>
              </a:ext>
            </a:extLst>
          </p:cNvPr>
          <p:cNvCxnSpPr/>
          <p:nvPr/>
        </p:nvCxnSpPr>
        <p:spPr>
          <a:xfrm>
            <a:off x="6096000" y="123178"/>
            <a:ext cx="0" cy="6650484"/>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10" name="Tekstvak 9">
            <a:extLst>
              <a:ext uri="{FF2B5EF4-FFF2-40B4-BE49-F238E27FC236}">
                <a16:creationId xmlns:a16="http://schemas.microsoft.com/office/drawing/2014/main" id="{77A89CF7-34A3-4523-B8E3-77EAB0B83D6A}"/>
              </a:ext>
            </a:extLst>
          </p:cNvPr>
          <p:cNvSpPr txBox="1"/>
          <p:nvPr/>
        </p:nvSpPr>
        <p:spPr>
          <a:xfrm>
            <a:off x="6219825" y="2858610"/>
            <a:ext cx="435005" cy="369332"/>
          </a:xfrm>
          <a:prstGeom prst="rect">
            <a:avLst/>
          </a:prstGeom>
          <a:noFill/>
        </p:spPr>
        <p:txBody>
          <a:bodyPr wrap="square" rtlCol="0">
            <a:spAutoFit/>
          </a:bodyPr>
          <a:lstStyle/>
          <a:p>
            <a:r>
              <a:rPr lang="nl-NL" dirty="0"/>
              <a:t>e)</a:t>
            </a:r>
            <a:endParaRPr lang="nl-BE" dirty="0"/>
          </a:p>
        </p:txBody>
      </p:sp>
      <p:cxnSp>
        <p:nvCxnSpPr>
          <p:cNvPr id="12" name="Rechte verbindingslijn 11">
            <a:extLst>
              <a:ext uri="{FF2B5EF4-FFF2-40B4-BE49-F238E27FC236}">
                <a16:creationId xmlns:a16="http://schemas.microsoft.com/office/drawing/2014/main" id="{5745A692-804D-4FDF-8808-339FC892341D}"/>
              </a:ext>
            </a:extLst>
          </p:cNvPr>
          <p:cNvCxnSpPr>
            <a:cxnSpLocks/>
          </p:cNvCxnSpPr>
          <p:nvPr/>
        </p:nvCxnSpPr>
        <p:spPr>
          <a:xfrm>
            <a:off x="751180" y="1416467"/>
            <a:ext cx="0" cy="1371119"/>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15" name="Tekstvak 14">
            <a:extLst>
              <a:ext uri="{FF2B5EF4-FFF2-40B4-BE49-F238E27FC236}">
                <a16:creationId xmlns:a16="http://schemas.microsoft.com/office/drawing/2014/main" id="{D6F7700D-5C07-415A-A7CC-FA49C8DB92D4}"/>
              </a:ext>
            </a:extLst>
          </p:cNvPr>
          <p:cNvSpPr txBox="1"/>
          <p:nvPr/>
        </p:nvSpPr>
        <p:spPr>
          <a:xfrm>
            <a:off x="6551720" y="2858610"/>
            <a:ext cx="4341180" cy="369332"/>
          </a:xfrm>
          <a:prstGeom prst="rect">
            <a:avLst/>
          </a:prstGeom>
          <a:noFill/>
        </p:spPr>
        <p:txBody>
          <a:bodyPr wrap="square" rtlCol="0">
            <a:spAutoFit/>
          </a:bodyPr>
          <a:lstStyle/>
          <a:p>
            <a:r>
              <a:rPr lang="nl-NL" dirty="0"/>
              <a:t>De minimale vluchtduur was 110 seconden.</a:t>
            </a:r>
            <a:endParaRPr lang="nl-BE" dirty="0"/>
          </a:p>
        </p:txBody>
      </p:sp>
      <p:sp>
        <p:nvSpPr>
          <p:cNvPr id="16" name="Tekstvak 15">
            <a:extLst>
              <a:ext uri="{FF2B5EF4-FFF2-40B4-BE49-F238E27FC236}">
                <a16:creationId xmlns:a16="http://schemas.microsoft.com/office/drawing/2014/main" id="{D2075488-FABA-4EF0-9B95-64BD500DDBFD}"/>
              </a:ext>
            </a:extLst>
          </p:cNvPr>
          <p:cNvSpPr txBox="1"/>
          <p:nvPr/>
        </p:nvSpPr>
        <p:spPr>
          <a:xfrm>
            <a:off x="6947793" y="3395709"/>
            <a:ext cx="4903895" cy="646331"/>
          </a:xfrm>
          <a:prstGeom prst="rect">
            <a:avLst/>
          </a:prstGeom>
          <a:noFill/>
        </p:spPr>
        <p:txBody>
          <a:bodyPr wrap="square" rtlCol="0">
            <a:spAutoFit/>
          </a:bodyPr>
          <a:lstStyle/>
          <a:p>
            <a:r>
              <a:rPr lang="nl-NL" dirty="0"/>
              <a:t>Gemiddeld 5 seconden per bloem en 6 bloemen</a:t>
            </a:r>
          </a:p>
          <a:p>
            <a:r>
              <a:rPr lang="nl-NL" dirty="0">
                <a:sym typeface="Wingdings" panose="05000000000000000000" pitchFamily="2" charset="2"/>
              </a:rPr>
              <a:t> 30 seconden nodig voor de bloemen</a:t>
            </a:r>
            <a:endParaRPr lang="nl-BE" dirty="0"/>
          </a:p>
        </p:txBody>
      </p:sp>
      <p:sp>
        <p:nvSpPr>
          <p:cNvPr id="17" name="Tekstvak 16">
            <a:extLst>
              <a:ext uri="{FF2B5EF4-FFF2-40B4-BE49-F238E27FC236}">
                <a16:creationId xmlns:a16="http://schemas.microsoft.com/office/drawing/2014/main" id="{D3B903FF-FA11-41C4-953F-051E079A1092}"/>
              </a:ext>
            </a:extLst>
          </p:cNvPr>
          <p:cNvSpPr txBox="1"/>
          <p:nvPr/>
        </p:nvSpPr>
        <p:spPr>
          <a:xfrm>
            <a:off x="6551720" y="4209807"/>
            <a:ext cx="4341180" cy="646331"/>
          </a:xfrm>
          <a:prstGeom prst="rect">
            <a:avLst/>
          </a:prstGeom>
          <a:noFill/>
        </p:spPr>
        <p:txBody>
          <a:bodyPr wrap="square" rtlCol="0">
            <a:spAutoFit/>
          </a:bodyPr>
          <a:lstStyle/>
          <a:p>
            <a:r>
              <a:rPr lang="nl-NL" dirty="0"/>
              <a:t>De hommel deed er 80 seconden om van naar alle 6 bloemen te vliegen.</a:t>
            </a:r>
            <a:endParaRPr lang="nl-BE" dirty="0"/>
          </a:p>
        </p:txBody>
      </p:sp>
      <mc:AlternateContent xmlns:mc="http://schemas.openxmlformats.org/markup-compatibility/2006" xmlns:a14="http://schemas.microsoft.com/office/drawing/2010/main">
        <mc:Choice Requires="a14">
          <p:sp>
            <p:nvSpPr>
              <p:cNvPr id="19" name="Tekstvak 18">
                <a:extLst>
                  <a:ext uri="{FF2B5EF4-FFF2-40B4-BE49-F238E27FC236}">
                    <a16:creationId xmlns:a16="http://schemas.microsoft.com/office/drawing/2014/main" id="{191B6766-E0C8-4D81-B90C-90EE5252A84A}"/>
                  </a:ext>
                </a:extLst>
              </p:cNvPr>
              <p:cNvSpPr txBox="1"/>
              <p:nvPr/>
            </p:nvSpPr>
            <p:spPr>
              <a:xfrm>
                <a:off x="6654830" y="5184559"/>
                <a:ext cx="3898631"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𝑠𝑛𝑒𝑙h𝑒𝑖𝑑</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2462 </m:t>
                          </m:r>
                          <m:r>
                            <a:rPr lang="nl-NL" b="0" i="1" smtClean="0">
                              <a:latin typeface="Cambria Math" panose="02040503050406030204" pitchFamily="18" charset="0"/>
                            </a:rPr>
                            <m:t>𝑐𝑚</m:t>
                          </m:r>
                        </m:num>
                        <m:den>
                          <m:r>
                            <a:rPr lang="nl-NL" b="0" i="1" smtClean="0">
                              <a:latin typeface="Cambria Math" panose="02040503050406030204" pitchFamily="18" charset="0"/>
                            </a:rPr>
                            <m:t>80 </m:t>
                          </m:r>
                          <m:r>
                            <a:rPr lang="nl-NL" b="0" i="1" smtClean="0">
                              <a:latin typeface="Cambria Math" panose="02040503050406030204" pitchFamily="18" charset="0"/>
                            </a:rPr>
                            <m:t>𝑠𝑒𝑐</m:t>
                          </m:r>
                        </m:den>
                      </m:f>
                      <m:r>
                        <a:rPr lang="nl-NL" b="0" i="1" smtClean="0">
                          <a:latin typeface="Cambria Math" panose="02040503050406030204" pitchFamily="18" charset="0"/>
                        </a:rPr>
                        <m:t>=30,775 </m:t>
                      </m:r>
                      <m:r>
                        <a:rPr lang="nl-NL" b="0" i="1" smtClean="0">
                          <a:latin typeface="Cambria Math" panose="02040503050406030204" pitchFamily="18" charset="0"/>
                        </a:rPr>
                        <m:t>𝑐𝑚</m:t>
                      </m:r>
                      <m:r>
                        <a:rPr lang="nl-NL" b="0" i="1" smtClean="0">
                          <a:latin typeface="Cambria Math" panose="02040503050406030204" pitchFamily="18" charset="0"/>
                        </a:rPr>
                        <m:t>/</m:t>
                      </m:r>
                      <m:r>
                        <a:rPr lang="nl-NL" b="0" i="1" smtClean="0">
                          <a:latin typeface="Cambria Math" panose="02040503050406030204" pitchFamily="18" charset="0"/>
                        </a:rPr>
                        <m:t>𝑠𝑒𝑐</m:t>
                      </m:r>
                    </m:oMath>
                  </m:oMathPara>
                </a14:m>
                <a:endParaRPr lang="nl-BE" dirty="0"/>
              </a:p>
            </p:txBody>
          </p:sp>
        </mc:Choice>
        <mc:Fallback xmlns="">
          <p:sp>
            <p:nvSpPr>
              <p:cNvPr id="19" name="Tekstvak 18">
                <a:extLst>
                  <a:ext uri="{FF2B5EF4-FFF2-40B4-BE49-F238E27FC236}">
                    <a16:creationId xmlns:a16="http://schemas.microsoft.com/office/drawing/2014/main" id="{191B6766-E0C8-4D81-B90C-90EE5252A84A}"/>
                  </a:ext>
                </a:extLst>
              </p:cNvPr>
              <p:cNvSpPr txBox="1">
                <a:spLocks noRot="1" noChangeAspect="1" noMove="1" noResize="1" noEditPoints="1" noAdjustHandles="1" noChangeArrowheads="1" noChangeShapeType="1" noTextEdit="1"/>
              </p:cNvSpPr>
              <p:nvPr/>
            </p:nvSpPr>
            <p:spPr>
              <a:xfrm>
                <a:off x="6654830" y="5184559"/>
                <a:ext cx="3898631" cy="520463"/>
              </a:xfrm>
              <a:prstGeom prst="rect">
                <a:avLst/>
              </a:prstGeom>
              <a:blipFill>
                <a:blip r:embed="rId5"/>
                <a:stretch>
                  <a:fillRect/>
                </a:stretch>
              </a:blipFill>
            </p:spPr>
            <p:txBody>
              <a:bodyPr/>
              <a:lstStyle/>
              <a:p>
                <a:r>
                  <a:rPr lang="nl-BE">
                    <a:noFill/>
                  </a:rPr>
                  <a:t> </a:t>
                </a:r>
              </a:p>
            </p:txBody>
          </p:sp>
        </mc:Fallback>
      </mc:AlternateContent>
      <p:sp>
        <p:nvSpPr>
          <p:cNvPr id="20" name="Tekstvak 19">
            <a:extLst>
              <a:ext uri="{FF2B5EF4-FFF2-40B4-BE49-F238E27FC236}">
                <a16:creationId xmlns:a16="http://schemas.microsoft.com/office/drawing/2014/main" id="{CF525212-4B77-4793-9EDA-C3C2DFB8BB4A}"/>
              </a:ext>
            </a:extLst>
          </p:cNvPr>
          <p:cNvSpPr txBox="1"/>
          <p:nvPr/>
        </p:nvSpPr>
        <p:spPr>
          <a:xfrm>
            <a:off x="6654830" y="6027938"/>
            <a:ext cx="5537170" cy="646331"/>
          </a:xfrm>
          <a:prstGeom prst="rect">
            <a:avLst/>
          </a:prstGeom>
          <a:noFill/>
        </p:spPr>
        <p:txBody>
          <a:bodyPr wrap="square" rtlCol="0">
            <a:spAutoFit/>
          </a:bodyPr>
          <a:lstStyle/>
          <a:p>
            <a:r>
              <a:rPr lang="nl-NL" b="1" dirty="0"/>
              <a:t>De snelheid van de hommel was tijdens deze vlucht gemiddeld 30,8 cm/sec.</a:t>
            </a:r>
            <a:endParaRPr lang="nl-BE" b="1" dirty="0"/>
          </a:p>
        </p:txBody>
      </p:sp>
    </p:spTree>
    <p:extLst>
      <p:ext uri="{BB962C8B-B14F-4D97-AF65-F5344CB8AC3E}">
        <p14:creationId xmlns:p14="http://schemas.microsoft.com/office/powerpoint/2010/main" val="414424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5" grpId="0"/>
      <p:bldP spid="16" grpId="0"/>
      <p:bldP spid="17" grpId="0"/>
      <p:bldP spid="19" grpId="0"/>
      <p:bldP spid="2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C17FEF6-0C57-4CBB-97E4-C79A3BC72150}"/>
              </a:ext>
            </a:extLst>
          </p:cNvPr>
          <p:cNvPicPr>
            <a:picLocks noChangeAspect="1"/>
          </p:cNvPicPr>
          <p:nvPr/>
        </p:nvPicPr>
        <p:blipFill>
          <a:blip r:embed="rId2"/>
          <a:stretch>
            <a:fillRect/>
          </a:stretch>
        </p:blipFill>
        <p:spPr>
          <a:xfrm>
            <a:off x="140887" y="151568"/>
            <a:ext cx="6086475" cy="1352550"/>
          </a:xfrm>
          <a:prstGeom prst="rect">
            <a:avLst/>
          </a:prstGeom>
        </p:spPr>
      </p:pic>
      <p:sp>
        <p:nvSpPr>
          <p:cNvPr id="5" name="Tekstvak 4">
            <a:extLst>
              <a:ext uri="{FF2B5EF4-FFF2-40B4-BE49-F238E27FC236}">
                <a16:creationId xmlns:a16="http://schemas.microsoft.com/office/drawing/2014/main" id="{CD717872-4D38-4632-81F3-5DCDF2C95686}"/>
              </a:ext>
            </a:extLst>
          </p:cNvPr>
          <p:cNvSpPr txBox="1"/>
          <p:nvPr/>
        </p:nvSpPr>
        <p:spPr>
          <a:xfrm>
            <a:off x="345140" y="1504118"/>
            <a:ext cx="6462943" cy="923330"/>
          </a:xfrm>
          <a:prstGeom prst="rect">
            <a:avLst/>
          </a:prstGeom>
          <a:noFill/>
        </p:spPr>
        <p:txBody>
          <a:bodyPr wrap="square" rtlCol="0">
            <a:spAutoFit/>
          </a:bodyPr>
          <a:lstStyle/>
          <a:p>
            <a:r>
              <a:rPr lang="nl-NL" dirty="0"/>
              <a:t>Uit de </a:t>
            </a:r>
            <a:r>
              <a:rPr lang="nl-NL" dirty="0" err="1"/>
              <a:t>boxplottest</a:t>
            </a:r>
            <a:r>
              <a:rPr lang="nl-NL" dirty="0"/>
              <a:t> halen we dat er wel degelijk een verschil is tussen opéénvolgende vluchten in vluchtduur. Het verschil tussen de eerste en de laatste is groot.</a:t>
            </a:r>
            <a:endParaRPr lang="nl-BE" dirty="0"/>
          </a:p>
        </p:txBody>
      </p:sp>
      <p:pic>
        <p:nvPicPr>
          <p:cNvPr id="6" name="Afbeelding 5">
            <a:extLst>
              <a:ext uri="{FF2B5EF4-FFF2-40B4-BE49-F238E27FC236}">
                <a16:creationId xmlns:a16="http://schemas.microsoft.com/office/drawing/2014/main" id="{B77AE216-518C-42A4-843F-41AFD80ABCFB}"/>
              </a:ext>
            </a:extLst>
          </p:cNvPr>
          <p:cNvPicPr>
            <a:picLocks noChangeAspect="1"/>
          </p:cNvPicPr>
          <p:nvPr/>
        </p:nvPicPr>
        <p:blipFill rotWithShape="1">
          <a:blip r:embed="rId3"/>
          <a:srcRect t="17406" b="29704"/>
          <a:stretch/>
        </p:blipFill>
        <p:spPr>
          <a:xfrm>
            <a:off x="7388805" y="0"/>
            <a:ext cx="4678907" cy="1979721"/>
          </a:xfrm>
          <a:prstGeom prst="rect">
            <a:avLst/>
          </a:prstGeom>
        </p:spPr>
      </p:pic>
      <p:sp>
        <p:nvSpPr>
          <p:cNvPr id="7" name="Tekstvak 6">
            <a:extLst>
              <a:ext uri="{FF2B5EF4-FFF2-40B4-BE49-F238E27FC236}">
                <a16:creationId xmlns:a16="http://schemas.microsoft.com/office/drawing/2014/main" id="{5FA6D007-00A3-4B82-9298-341BA5FCAD9F}"/>
              </a:ext>
            </a:extLst>
          </p:cNvPr>
          <p:cNvSpPr txBox="1"/>
          <p:nvPr/>
        </p:nvSpPr>
        <p:spPr>
          <a:xfrm>
            <a:off x="356586" y="2865840"/>
            <a:ext cx="5655075" cy="646331"/>
          </a:xfrm>
          <a:prstGeom prst="rect">
            <a:avLst/>
          </a:prstGeom>
          <a:noFill/>
        </p:spPr>
        <p:txBody>
          <a:bodyPr wrap="square" rtlCol="0">
            <a:spAutoFit/>
          </a:bodyPr>
          <a:lstStyle/>
          <a:p>
            <a:r>
              <a:rPr lang="nl-NL" dirty="0"/>
              <a:t>We zien aan de tabel dat de gemiddelde afstand die de hommels afleggen ook steeds kleiner wordt.</a:t>
            </a:r>
            <a:endParaRPr lang="nl-BE" dirty="0"/>
          </a:p>
        </p:txBody>
      </p:sp>
      <p:pic>
        <p:nvPicPr>
          <p:cNvPr id="8" name="Afbeelding 7">
            <a:extLst>
              <a:ext uri="{FF2B5EF4-FFF2-40B4-BE49-F238E27FC236}">
                <a16:creationId xmlns:a16="http://schemas.microsoft.com/office/drawing/2014/main" id="{10145BA8-6AF3-4A31-8764-0EB3538C2420}"/>
              </a:ext>
            </a:extLst>
          </p:cNvPr>
          <p:cNvPicPr>
            <a:picLocks noChangeAspect="1"/>
          </p:cNvPicPr>
          <p:nvPr/>
        </p:nvPicPr>
        <p:blipFill rotWithShape="1">
          <a:blip r:embed="rId4"/>
          <a:srcRect t="14564" b="28975"/>
          <a:stretch/>
        </p:blipFill>
        <p:spPr>
          <a:xfrm>
            <a:off x="6887983" y="2095156"/>
            <a:ext cx="5304017" cy="2187700"/>
          </a:xfrm>
          <a:prstGeom prst="rect">
            <a:avLst/>
          </a:prstGeom>
        </p:spPr>
      </p:pic>
      <p:pic>
        <p:nvPicPr>
          <p:cNvPr id="9" name="Afbeelding 8">
            <a:extLst>
              <a:ext uri="{FF2B5EF4-FFF2-40B4-BE49-F238E27FC236}">
                <a16:creationId xmlns:a16="http://schemas.microsoft.com/office/drawing/2014/main" id="{04A53D6F-D224-452A-903E-D1A6A4A642D0}"/>
              </a:ext>
            </a:extLst>
          </p:cNvPr>
          <p:cNvPicPr>
            <a:picLocks noChangeAspect="1"/>
          </p:cNvPicPr>
          <p:nvPr/>
        </p:nvPicPr>
        <p:blipFill rotWithShape="1">
          <a:blip r:embed="rId5"/>
          <a:srcRect b="34269"/>
          <a:stretch/>
        </p:blipFill>
        <p:spPr>
          <a:xfrm>
            <a:off x="8341909" y="4282856"/>
            <a:ext cx="3795157" cy="2423603"/>
          </a:xfrm>
          <a:prstGeom prst="rect">
            <a:avLst/>
          </a:prstGeom>
        </p:spPr>
      </p:pic>
      <p:sp>
        <p:nvSpPr>
          <p:cNvPr id="10" name="Tekstvak 9">
            <a:extLst>
              <a:ext uri="{FF2B5EF4-FFF2-40B4-BE49-F238E27FC236}">
                <a16:creationId xmlns:a16="http://schemas.microsoft.com/office/drawing/2014/main" id="{D1DD69E7-301D-43C3-9141-EB469D9D05AB}"/>
              </a:ext>
            </a:extLst>
          </p:cNvPr>
          <p:cNvSpPr txBox="1"/>
          <p:nvPr/>
        </p:nvSpPr>
        <p:spPr>
          <a:xfrm>
            <a:off x="440925" y="4944694"/>
            <a:ext cx="5655075" cy="923330"/>
          </a:xfrm>
          <a:prstGeom prst="rect">
            <a:avLst/>
          </a:prstGeom>
          <a:noFill/>
        </p:spPr>
        <p:txBody>
          <a:bodyPr wrap="square" rtlCol="0">
            <a:spAutoFit/>
          </a:bodyPr>
          <a:lstStyle/>
          <a:p>
            <a:r>
              <a:rPr lang="nl-NL" dirty="0"/>
              <a:t>We zien aan de tweede tabel dat het aantal afgekeurde vluchten per serie ook afneemt tot 0. Dus na een tijdje heeft iedere hommel geleerd waar alle bloemen zijn.</a:t>
            </a:r>
            <a:endParaRPr lang="nl-BE" dirty="0"/>
          </a:p>
        </p:txBody>
      </p:sp>
    </p:spTree>
    <p:extLst>
      <p:ext uri="{BB962C8B-B14F-4D97-AF65-F5344CB8AC3E}">
        <p14:creationId xmlns:p14="http://schemas.microsoft.com/office/powerpoint/2010/main" val="392546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095E808-2119-4396-9851-3FCB6F109D52}"/>
              </a:ext>
            </a:extLst>
          </p:cNvPr>
          <p:cNvPicPr>
            <a:picLocks noChangeAspect="1"/>
          </p:cNvPicPr>
          <p:nvPr/>
        </p:nvPicPr>
        <p:blipFill rotWithShape="1">
          <a:blip r:embed="rId2"/>
          <a:srcRect b="31358"/>
          <a:stretch/>
        </p:blipFill>
        <p:spPr>
          <a:xfrm>
            <a:off x="0" y="0"/>
            <a:ext cx="8353425" cy="4589755"/>
          </a:xfrm>
          <a:prstGeom prst="rect">
            <a:avLst/>
          </a:prstGeom>
        </p:spPr>
      </p:pic>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4551E9F7-1588-49D5-B1C4-B1E2054F1802}"/>
                  </a:ext>
                </a:extLst>
              </p:cNvPr>
              <p:cNvSpPr txBox="1"/>
              <p:nvPr/>
            </p:nvSpPr>
            <p:spPr>
              <a:xfrm>
                <a:off x="594804" y="4785065"/>
                <a:ext cx="3089429" cy="485774"/>
              </a:xfrm>
              <a:prstGeom prst="rect">
                <a:avLst/>
              </a:prstGeom>
              <a:noFill/>
            </p:spPr>
            <p:txBody>
              <a:bodyPr wrap="square" rtlCol="0">
                <a:spAutoFit/>
              </a:bodyPr>
              <a:lstStyle/>
              <a:p>
                <a:r>
                  <a:rPr lang="nl-NL" dirty="0"/>
                  <a:t>Groeifactor over 25 jaar is </a:t>
                </a:r>
                <a14:m>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83</m:t>
                        </m:r>
                      </m:num>
                      <m:den>
                        <m:r>
                          <a:rPr lang="nl-NL" b="0" i="1" smtClean="0">
                            <a:latin typeface="Cambria Math" panose="02040503050406030204" pitchFamily="18" charset="0"/>
                          </a:rPr>
                          <m:t>30</m:t>
                        </m:r>
                      </m:den>
                    </m:f>
                    <m:r>
                      <a:rPr lang="nl-NL" b="0" i="1" smtClean="0">
                        <a:latin typeface="Cambria Math" panose="02040503050406030204" pitchFamily="18" charset="0"/>
                      </a:rPr>
                      <m:t> </m:t>
                    </m:r>
                  </m:oMath>
                </a14:m>
                <a:endParaRPr lang="nl-BE" dirty="0"/>
              </a:p>
            </p:txBody>
          </p:sp>
        </mc:Choice>
        <mc:Fallback xmlns="">
          <p:sp>
            <p:nvSpPr>
              <p:cNvPr id="12" name="Tekstvak 11">
                <a:extLst>
                  <a:ext uri="{FF2B5EF4-FFF2-40B4-BE49-F238E27FC236}">
                    <a16:creationId xmlns:a16="http://schemas.microsoft.com/office/drawing/2014/main" id="{4551E9F7-1588-49D5-B1C4-B1E2054F1802}"/>
                  </a:ext>
                </a:extLst>
              </p:cNvPr>
              <p:cNvSpPr txBox="1">
                <a:spLocks noRot="1" noChangeAspect="1" noMove="1" noResize="1" noEditPoints="1" noAdjustHandles="1" noChangeArrowheads="1" noChangeShapeType="1" noTextEdit="1"/>
              </p:cNvSpPr>
              <p:nvPr/>
            </p:nvSpPr>
            <p:spPr>
              <a:xfrm>
                <a:off x="594804" y="4785065"/>
                <a:ext cx="3089429" cy="485774"/>
              </a:xfrm>
              <a:prstGeom prst="rect">
                <a:avLst/>
              </a:prstGeom>
              <a:blipFill>
                <a:blip r:embed="rId3"/>
                <a:stretch>
                  <a:fillRect l="-1779" b="-7500"/>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739A113F-C5E8-4240-B47B-2A10D2CDE98C}"/>
                  </a:ext>
                </a:extLst>
              </p:cNvPr>
              <p:cNvSpPr txBox="1"/>
              <p:nvPr/>
            </p:nvSpPr>
            <p:spPr>
              <a:xfrm>
                <a:off x="594803" y="5466149"/>
                <a:ext cx="3693112" cy="636521"/>
              </a:xfrm>
              <a:prstGeom prst="rect">
                <a:avLst/>
              </a:prstGeom>
              <a:noFill/>
            </p:spPr>
            <p:txBody>
              <a:bodyPr wrap="square" rtlCol="0">
                <a:spAutoFit/>
              </a:bodyPr>
              <a:lstStyle/>
              <a:p>
                <a:r>
                  <a:rPr lang="nl-NL" dirty="0"/>
                  <a:t>Groeifactor over 1 jaar is </a:t>
                </a:r>
                <a14:m>
                  <m:oMath xmlns:m="http://schemas.openxmlformats.org/officeDocument/2006/math">
                    <m:sSup>
                      <m:sSupPr>
                        <m:ctrlPr>
                          <a:rPr lang="nl-NL" b="0" i="1" smtClean="0">
                            <a:latin typeface="Cambria Math" panose="02040503050406030204" pitchFamily="18" charset="0"/>
                          </a:rPr>
                        </m:ctrlPr>
                      </m:sSupPr>
                      <m:e>
                        <m:d>
                          <m:dPr>
                            <m:ctrlPr>
                              <a:rPr lang="nl-NL" b="0" i="1" smtClean="0">
                                <a:latin typeface="Cambria Math" panose="02040503050406030204" pitchFamily="18" charset="0"/>
                              </a:rPr>
                            </m:ctrlPr>
                          </m:dPr>
                          <m:e>
                            <m:f>
                              <m:fPr>
                                <m:ctrlPr>
                                  <a:rPr lang="nl-NL" b="0" i="1" smtClean="0">
                                    <a:latin typeface="Cambria Math" panose="02040503050406030204" pitchFamily="18" charset="0"/>
                                  </a:rPr>
                                </m:ctrlPr>
                              </m:fPr>
                              <m:num>
                                <m:r>
                                  <a:rPr lang="nl-NL" b="0" i="1" smtClean="0">
                                    <a:latin typeface="Cambria Math" panose="02040503050406030204" pitchFamily="18" charset="0"/>
                                  </a:rPr>
                                  <m:t>83</m:t>
                                </m:r>
                              </m:num>
                              <m:den>
                                <m:r>
                                  <a:rPr lang="nl-NL" b="0" i="1" smtClean="0">
                                    <a:latin typeface="Cambria Math" panose="02040503050406030204" pitchFamily="18" charset="0"/>
                                  </a:rPr>
                                  <m:t>30</m:t>
                                </m:r>
                              </m:den>
                            </m:f>
                          </m:e>
                        </m:d>
                      </m:e>
                      <m:sup>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25</m:t>
                            </m:r>
                          </m:den>
                        </m:f>
                      </m:sup>
                    </m:sSup>
                    <m:r>
                      <a:rPr lang="nl-NL" b="0" i="1" smtClean="0">
                        <a:latin typeface="Cambria Math" panose="02040503050406030204" pitchFamily="18" charset="0"/>
                      </a:rPr>
                      <m:t> </m:t>
                    </m:r>
                  </m:oMath>
                </a14:m>
                <a:endParaRPr lang="nl-BE" dirty="0"/>
              </a:p>
            </p:txBody>
          </p:sp>
        </mc:Choice>
        <mc:Fallback xmlns="">
          <p:sp>
            <p:nvSpPr>
              <p:cNvPr id="13" name="Tekstvak 12">
                <a:extLst>
                  <a:ext uri="{FF2B5EF4-FFF2-40B4-BE49-F238E27FC236}">
                    <a16:creationId xmlns:a16="http://schemas.microsoft.com/office/drawing/2014/main" id="{739A113F-C5E8-4240-B47B-2A10D2CDE98C}"/>
                  </a:ext>
                </a:extLst>
              </p:cNvPr>
              <p:cNvSpPr txBox="1">
                <a:spLocks noRot="1" noChangeAspect="1" noMove="1" noResize="1" noEditPoints="1" noAdjustHandles="1" noChangeArrowheads="1" noChangeShapeType="1" noTextEdit="1"/>
              </p:cNvSpPr>
              <p:nvPr/>
            </p:nvSpPr>
            <p:spPr>
              <a:xfrm>
                <a:off x="594803" y="5466149"/>
                <a:ext cx="3693112" cy="636521"/>
              </a:xfrm>
              <a:prstGeom prst="rect">
                <a:avLst/>
              </a:prstGeom>
              <a:blipFill>
                <a:blip r:embed="rId4"/>
                <a:stretch>
                  <a:fillRect l="-1488" b="-4808"/>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5" name="Rechthoek 14">
                <a:extLst>
                  <a:ext uri="{FF2B5EF4-FFF2-40B4-BE49-F238E27FC236}">
                    <a16:creationId xmlns:a16="http://schemas.microsoft.com/office/drawing/2014/main" id="{51E6697F-F95E-44EA-A6CD-836F75579CE5}"/>
                  </a:ext>
                </a:extLst>
              </p:cNvPr>
              <p:cNvSpPr/>
              <p:nvPr/>
            </p:nvSpPr>
            <p:spPr>
              <a:xfrm>
                <a:off x="3588423" y="5728171"/>
                <a:ext cx="17604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=1,0415455…</m:t>
                      </m:r>
                    </m:oMath>
                  </m:oMathPara>
                </a14:m>
                <a:endParaRPr lang="nl-BE" dirty="0"/>
              </a:p>
            </p:txBody>
          </p:sp>
        </mc:Choice>
        <mc:Fallback xmlns="">
          <p:sp>
            <p:nvSpPr>
              <p:cNvPr id="15" name="Rechthoek 14">
                <a:extLst>
                  <a:ext uri="{FF2B5EF4-FFF2-40B4-BE49-F238E27FC236}">
                    <a16:creationId xmlns:a16="http://schemas.microsoft.com/office/drawing/2014/main" id="{51E6697F-F95E-44EA-A6CD-836F75579CE5}"/>
                  </a:ext>
                </a:extLst>
              </p:cNvPr>
              <p:cNvSpPr>
                <a:spLocks noRot="1" noChangeAspect="1" noMove="1" noResize="1" noEditPoints="1" noAdjustHandles="1" noChangeArrowheads="1" noChangeShapeType="1" noTextEdit="1"/>
              </p:cNvSpPr>
              <p:nvPr/>
            </p:nvSpPr>
            <p:spPr>
              <a:xfrm>
                <a:off x="3588423" y="5728171"/>
                <a:ext cx="1760418" cy="369332"/>
              </a:xfrm>
              <a:prstGeom prst="rect">
                <a:avLst/>
              </a:prstGeom>
              <a:blipFill>
                <a:blip r:embed="rId5"/>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6" name="Rechthoek 15">
                <a:extLst>
                  <a:ext uri="{FF2B5EF4-FFF2-40B4-BE49-F238E27FC236}">
                    <a16:creationId xmlns:a16="http://schemas.microsoft.com/office/drawing/2014/main" id="{C715ED5E-61BD-414E-AD93-39BB66BC9496}"/>
                  </a:ext>
                </a:extLst>
              </p:cNvPr>
              <p:cNvSpPr/>
              <p:nvPr/>
            </p:nvSpPr>
            <p:spPr>
              <a:xfrm>
                <a:off x="577048" y="6236002"/>
                <a:ext cx="38205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l-NL"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𝑔𝑟𝑜𝑒𝑖𝑝𝑒𝑟𝑐𝑒𝑛𝑡𝑎𝑔𝑒</m:t>
                      </m:r>
                      <m:r>
                        <a:rPr lang="nl-NL" b="0" i="1" smtClean="0">
                          <a:latin typeface="Cambria Math" panose="02040503050406030204" pitchFamily="18" charset="0"/>
                          <a:ea typeface="Cambria Math" panose="02040503050406030204" pitchFamily="18" charset="0"/>
                        </a:rPr>
                        <m:t>=4,15455…%</m:t>
                      </m:r>
                    </m:oMath>
                  </m:oMathPara>
                </a14:m>
                <a:endParaRPr lang="nl-BE" dirty="0"/>
              </a:p>
            </p:txBody>
          </p:sp>
        </mc:Choice>
        <mc:Fallback xmlns="">
          <p:sp>
            <p:nvSpPr>
              <p:cNvPr id="16" name="Rechthoek 15">
                <a:extLst>
                  <a:ext uri="{FF2B5EF4-FFF2-40B4-BE49-F238E27FC236}">
                    <a16:creationId xmlns:a16="http://schemas.microsoft.com/office/drawing/2014/main" id="{C715ED5E-61BD-414E-AD93-39BB66BC9496}"/>
                  </a:ext>
                </a:extLst>
              </p:cNvPr>
              <p:cNvSpPr>
                <a:spLocks noRot="1" noChangeAspect="1" noMove="1" noResize="1" noEditPoints="1" noAdjustHandles="1" noChangeArrowheads="1" noChangeShapeType="1" noTextEdit="1"/>
              </p:cNvSpPr>
              <p:nvPr/>
            </p:nvSpPr>
            <p:spPr>
              <a:xfrm>
                <a:off x="577048" y="6236002"/>
                <a:ext cx="3820533" cy="369332"/>
              </a:xfrm>
              <a:prstGeom prst="rect">
                <a:avLst/>
              </a:prstGeom>
              <a:blipFill>
                <a:blip r:embed="rId6"/>
                <a:stretch>
                  <a:fillRect b="-11475"/>
                </a:stretch>
              </a:blipFill>
            </p:spPr>
            <p:txBody>
              <a:bodyPr/>
              <a:lstStyle/>
              <a:p>
                <a:r>
                  <a:rPr lang="nl-BE">
                    <a:noFill/>
                  </a:rPr>
                  <a:t> </a:t>
                </a:r>
              </a:p>
            </p:txBody>
          </p:sp>
        </mc:Fallback>
      </mc:AlternateContent>
      <p:sp>
        <p:nvSpPr>
          <p:cNvPr id="17" name="Rechthoek 16">
            <a:extLst>
              <a:ext uri="{FF2B5EF4-FFF2-40B4-BE49-F238E27FC236}">
                <a16:creationId xmlns:a16="http://schemas.microsoft.com/office/drawing/2014/main" id="{3BC0A774-89B7-4F24-A608-6C82E833529A}"/>
              </a:ext>
            </a:extLst>
          </p:cNvPr>
          <p:cNvSpPr/>
          <p:nvPr/>
        </p:nvSpPr>
        <p:spPr>
          <a:xfrm>
            <a:off x="6096000" y="5888278"/>
            <a:ext cx="4720075" cy="646331"/>
          </a:xfrm>
          <a:prstGeom prst="rect">
            <a:avLst/>
          </a:prstGeom>
        </p:spPr>
        <p:txBody>
          <a:bodyPr wrap="none">
            <a:spAutoFit/>
          </a:bodyPr>
          <a:lstStyle/>
          <a:p>
            <a:r>
              <a:rPr lang="nl-NL" dirty="0"/>
              <a:t>Antwoord:</a:t>
            </a:r>
          </a:p>
          <a:p>
            <a:r>
              <a:rPr lang="nl-NL" b="1" dirty="0"/>
              <a:t>Het groeipercentage per jaar is bijgevolg 4,15%.</a:t>
            </a:r>
            <a:endParaRPr lang="nl-BE" b="1" dirty="0"/>
          </a:p>
        </p:txBody>
      </p:sp>
      <p:cxnSp>
        <p:nvCxnSpPr>
          <p:cNvPr id="19" name="Rechte verbindingslijn 18">
            <a:extLst>
              <a:ext uri="{FF2B5EF4-FFF2-40B4-BE49-F238E27FC236}">
                <a16:creationId xmlns:a16="http://schemas.microsoft.com/office/drawing/2014/main" id="{D374C6DE-9571-4C23-9EEF-1D20F3D92E79}"/>
              </a:ext>
            </a:extLst>
          </p:cNvPr>
          <p:cNvCxnSpPr>
            <a:cxnSpLocks/>
          </p:cNvCxnSpPr>
          <p:nvPr/>
        </p:nvCxnSpPr>
        <p:spPr>
          <a:xfrm>
            <a:off x="3036163" y="4589755"/>
            <a:ext cx="248574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9485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 5">
            <a:extLst>
              <a:ext uri="{FF2B5EF4-FFF2-40B4-BE49-F238E27FC236}">
                <a16:creationId xmlns:a16="http://schemas.microsoft.com/office/drawing/2014/main" id="{286DD886-1ACC-4BBF-A788-EF9075C11B98}"/>
              </a:ext>
            </a:extLst>
          </p:cNvPr>
          <p:cNvGraphicFramePr>
            <a:graphicFrameLocks noGrp="1"/>
          </p:cNvGraphicFramePr>
          <p:nvPr>
            <p:extLst>
              <p:ext uri="{D42A27DB-BD31-4B8C-83A1-F6EECF244321}">
                <p14:modId xmlns:p14="http://schemas.microsoft.com/office/powerpoint/2010/main" val="1078231548"/>
              </p:ext>
            </p:extLst>
          </p:nvPr>
        </p:nvGraphicFramePr>
        <p:xfrm>
          <a:off x="772356" y="1312217"/>
          <a:ext cx="8105315" cy="4795620"/>
        </p:xfrm>
        <a:graphic>
          <a:graphicData uri="http://schemas.openxmlformats.org/drawingml/2006/table">
            <a:tbl>
              <a:tblPr firstRow="1" firstCol="1" bandRow="1"/>
              <a:tblGrid>
                <a:gridCol w="6208231">
                  <a:extLst>
                    <a:ext uri="{9D8B030D-6E8A-4147-A177-3AD203B41FA5}">
                      <a16:colId xmlns:a16="http://schemas.microsoft.com/office/drawing/2014/main" val="755495960"/>
                    </a:ext>
                  </a:extLst>
                </a:gridCol>
                <a:gridCol w="1897084">
                  <a:extLst>
                    <a:ext uri="{9D8B030D-6E8A-4147-A177-3AD203B41FA5}">
                      <a16:colId xmlns:a16="http://schemas.microsoft.com/office/drawing/2014/main" val="4134611173"/>
                    </a:ext>
                  </a:extLst>
                </a:gridCol>
              </a:tblGrid>
              <a:tr h="4795620">
                <a:tc>
                  <a:txBody>
                    <a:bodyPr/>
                    <a:lstStyle/>
                    <a:p>
                      <a:pPr algn="l">
                        <a:lnSpc>
                          <a:spcPct val="150000"/>
                        </a:lnSpc>
                        <a:spcAft>
                          <a:spcPts val="0"/>
                        </a:spcAft>
                      </a:pPr>
                      <a:r>
                        <a:rPr lang="nl-NL" sz="1600" b="0" dirty="0">
                          <a:effectLst/>
                          <a:latin typeface="Calibri" panose="020F0502020204030204" pitchFamily="34" charset="0"/>
                          <a:ea typeface="Calibri" panose="020F0502020204030204" pitchFamily="34" charset="0"/>
                          <a:cs typeface="Times New Roman" panose="02020603050405020304" pitchFamily="18" charset="0"/>
                        </a:rPr>
                        <a:t>Maandag 20 april: Opgave 1, opgave 10, opgave 34</a:t>
                      </a:r>
                      <a:endParaRPr lang="nl-BE" sz="16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b="0" dirty="0">
                          <a:effectLst/>
                          <a:latin typeface="Calibri" panose="020F0502020204030204" pitchFamily="34" charset="0"/>
                          <a:ea typeface="Calibri" panose="020F0502020204030204" pitchFamily="34" charset="0"/>
                          <a:cs typeface="Times New Roman" panose="02020603050405020304" pitchFamily="18" charset="0"/>
                        </a:rPr>
                        <a:t>Dinsdag 21 april: Opgave 2, opgave 18, opgave 35</a:t>
                      </a:r>
                      <a:endParaRPr lang="nl-BE" sz="16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b="0" dirty="0">
                          <a:effectLst/>
                          <a:latin typeface="Calibri" panose="020F0502020204030204" pitchFamily="34" charset="0"/>
                          <a:ea typeface="Calibri" panose="020F0502020204030204" pitchFamily="34" charset="0"/>
                          <a:cs typeface="Times New Roman" panose="02020603050405020304" pitchFamily="18" charset="0"/>
                        </a:rPr>
                        <a:t>Woensdag 22 april: Opgave 6, opgave 20, opgave 40</a:t>
                      </a:r>
                      <a:endParaRPr lang="nl-BE" sz="16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b="0" dirty="0">
                          <a:effectLst/>
                          <a:latin typeface="Calibri" panose="020F0502020204030204" pitchFamily="34" charset="0"/>
                          <a:ea typeface="Calibri" panose="020F0502020204030204" pitchFamily="34" charset="0"/>
                          <a:cs typeface="Times New Roman" panose="02020603050405020304" pitchFamily="18" charset="0"/>
                        </a:rPr>
                        <a:t>Donderdag 23 april: Opgave 11, opgave 21, opgave 41</a:t>
                      </a:r>
                      <a:endParaRPr lang="nl-BE" sz="16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b="0" dirty="0">
                          <a:effectLst/>
                          <a:latin typeface="Calibri" panose="020F0502020204030204" pitchFamily="34" charset="0"/>
                          <a:ea typeface="Calibri" panose="020F0502020204030204" pitchFamily="34" charset="0"/>
                          <a:cs typeface="Times New Roman" panose="02020603050405020304" pitchFamily="18" charset="0"/>
                        </a:rPr>
                        <a:t>Vrijdag 24 april: Opgave 12, opgave 31, opgave 42</a:t>
                      </a:r>
                      <a:endParaRPr lang="nl-BE" sz="16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 </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b="0" dirty="0">
                          <a:effectLst/>
                          <a:latin typeface="Calibri" panose="020F0502020204030204" pitchFamily="34" charset="0"/>
                          <a:ea typeface="Calibri" panose="020F0502020204030204" pitchFamily="34" charset="0"/>
                          <a:cs typeface="Times New Roman" panose="02020603050405020304" pitchFamily="18" charset="0"/>
                        </a:rPr>
                        <a:t>Maandag 27 april: Opgave 7, opgave 17, opgave 38</a:t>
                      </a:r>
                      <a:endParaRPr lang="nl-BE" sz="16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b="0" dirty="0">
                          <a:effectLst/>
                          <a:latin typeface="Calibri" panose="020F0502020204030204" pitchFamily="34" charset="0"/>
                          <a:ea typeface="Calibri" panose="020F0502020204030204" pitchFamily="34" charset="0"/>
                          <a:cs typeface="Times New Roman" panose="02020603050405020304" pitchFamily="18" charset="0"/>
                        </a:rPr>
                        <a:t>Dinsdag 28 april: Opgave 8, opgave 22, opgave 39</a:t>
                      </a:r>
                      <a:endParaRPr lang="nl-BE" sz="16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b="0" dirty="0">
                          <a:effectLst/>
                          <a:latin typeface="Calibri" panose="020F0502020204030204" pitchFamily="34" charset="0"/>
                          <a:ea typeface="Calibri" panose="020F0502020204030204" pitchFamily="34" charset="0"/>
                          <a:cs typeface="Times New Roman" panose="02020603050405020304" pitchFamily="18" charset="0"/>
                        </a:rPr>
                        <a:t>Woensdag 29 april: Opgave 9, opgave 26, opgave 43</a:t>
                      </a:r>
                      <a:endParaRPr lang="nl-BE" sz="16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b="1" dirty="0">
                          <a:effectLst/>
                          <a:latin typeface="Calibri" panose="020F0502020204030204" pitchFamily="34" charset="0"/>
                          <a:ea typeface="Calibri" panose="020F0502020204030204" pitchFamily="34" charset="0"/>
                          <a:cs typeface="Times New Roman" panose="02020603050405020304" pitchFamily="18" charset="0"/>
                        </a:rPr>
                        <a:t>Donderdag 30 april: Opgave 13, opgave 28, opgave 44</a:t>
                      </a:r>
                      <a:endParaRPr lang="nl-BE" sz="1600" b="1"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Vrijdag 1 mei: Opgave 14, opgave 32, opgave 45</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 </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b="1" dirty="0">
                          <a:effectLst/>
                          <a:latin typeface="Calibri" panose="020F0502020204030204" pitchFamily="34" charset="0"/>
                          <a:ea typeface="Calibri" panose="020F0502020204030204" pitchFamily="34" charset="0"/>
                          <a:cs typeface="Times New Roman" panose="02020603050405020304" pitchFamily="18" charset="0"/>
                        </a:rPr>
                        <a:t>Lessen starten ma, di en wo om 09u00 en do en vr om 16u10</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(12.1 ; 12.2. 12.4)</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(12.1 ; 12.3. 12.4)</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(12.1 ; 12.3. 12.5)</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(12.2 ; 12.3. 12.5)</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(12.2 ; 12.4. 12.5)</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 </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(12.1 ; 12.2. 12.4)</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(12.1 ; 12.3. 12.4)</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(12.1 ; 12.3. 12.5)</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(12.2 ; 12.3. 12.5)</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(12.2 ; 12.4. 12.5)</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 </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3169596"/>
                  </a:ext>
                </a:extLst>
              </a:tr>
            </a:tbl>
          </a:graphicData>
        </a:graphic>
      </p:graphicFrame>
      <p:sp>
        <p:nvSpPr>
          <p:cNvPr id="8" name="Tekstvak 7">
            <a:extLst>
              <a:ext uri="{FF2B5EF4-FFF2-40B4-BE49-F238E27FC236}">
                <a16:creationId xmlns:a16="http://schemas.microsoft.com/office/drawing/2014/main" id="{FD6288DD-C363-43A8-BA7A-61242E6F1587}"/>
              </a:ext>
            </a:extLst>
          </p:cNvPr>
          <p:cNvSpPr txBox="1"/>
          <p:nvPr/>
        </p:nvSpPr>
        <p:spPr>
          <a:xfrm>
            <a:off x="772356" y="443883"/>
            <a:ext cx="7528265" cy="461665"/>
          </a:xfrm>
          <a:prstGeom prst="rect">
            <a:avLst/>
          </a:prstGeom>
          <a:noFill/>
        </p:spPr>
        <p:txBody>
          <a:bodyPr wrap="square" rtlCol="0">
            <a:spAutoFit/>
          </a:bodyPr>
          <a:lstStyle/>
          <a:p>
            <a:r>
              <a:rPr lang="nl-NL" sz="2400" dirty="0"/>
              <a:t>Planning tijdens de meivakantie</a:t>
            </a:r>
            <a:endParaRPr lang="nl-BE" sz="2400" dirty="0"/>
          </a:p>
        </p:txBody>
      </p:sp>
      <p:sp>
        <p:nvSpPr>
          <p:cNvPr id="2" name="Tekstvak 1">
            <a:extLst>
              <a:ext uri="{FF2B5EF4-FFF2-40B4-BE49-F238E27FC236}">
                <a16:creationId xmlns:a16="http://schemas.microsoft.com/office/drawing/2014/main" id="{DA6CDAA2-9DA4-4759-ABE0-6F00B2A33C54}"/>
              </a:ext>
            </a:extLst>
          </p:cNvPr>
          <p:cNvSpPr txBox="1"/>
          <p:nvPr/>
        </p:nvSpPr>
        <p:spPr>
          <a:xfrm>
            <a:off x="8957570" y="4491262"/>
            <a:ext cx="2462074" cy="646331"/>
          </a:xfrm>
          <a:prstGeom prst="rect">
            <a:avLst/>
          </a:prstGeom>
          <a:noFill/>
        </p:spPr>
        <p:txBody>
          <a:bodyPr wrap="square" rtlCol="0">
            <a:spAutoFit/>
          </a:bodyPr>
          <a:lstStyle/>
          <a:p>
            <a:r>
              <a:rPr lang="nl-NL" dirty="0"/>
              <a:t>De les start binnen enkele minuten.</a:t>
            </a:r>
            <a:endParaRPr lang="nl-BE" dirty="0"/>
          </a:p>
        </p:txBody>
      </p:sp>
    </p:spTree>
    <p:extLst>
      <p:ext uri="{BB962C8B-B14F-4D97-AF65-F5344CB8AC3E}">
        <p14:creationId xmlns:p14="http://schemas.microsoft.com/office/powerpoint/2010/main" val="2385782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CFE939F-EA7B-4BB3-A1C0-023FB1B1789F}"/>
              </a:ext>
            </a:extLst>
          </p:cNvPr>
          <p:cNvPicPr>
            <a:picLocks noChangeAspect="1"/>
          </p:cNvPicPr>
          <p:nvPr/>
        </p:nvPicPr>
        <p:blipFill>
          <a:blip r:embed="rId2"/>
          <a:stretch>
            <a:fillRect/>
          </a:stretch>
        </p:blipFill>
        <p:spPr>
          <a:xfrm>
            <a:off x="98070" y="68571"/>
            <a:ext cx="8391525" cy="6276975"/>
          </a:xfrm>
          <a:prstGeom prst="rect">
            <a:avLst/>
          </a:prstGeom>
        </p:spPr>
      </p:pic>
      <p:sp>
        <p:nvSpPr>
          <p:cNvPr id="5" name="Tekstvak 4">
            <a:extLst>
              <a:ext uri="{FF2B5EF4-FFF2-40B4-BE49-F238E27FC236}">
                <a16:creationId xmlns:a16="http://schemas.microsoft.com/office/drawing/2014/main" id="{53BD4130-59AE-4972-ADAF-763816C85EA3}"/>
              </a:ext>
            </a:extLst>
          </p:cNvPr>
          <p:cNvSpPr txBox="1"/>
          <p:nvPr/>
        </p:nvSpPr>
        <p:spPr>
          <a:xfrm>
            <a:off x="8577099" y="683580"/>
            <a:ext cx="408373" cy="369332"/>
          </a:xfrm>
          <a:prstGeom prst="rect">
            <a:avLst/>
          </a:prstGeom>
          <a:noFill/>
        </p:spPr>
        <p:txBody>
          <a:bodyPr wrap="square" rtlCol="0">
            <a:spAutoFit/>
          </a:bodyPr>
          <a:lstStyle/>
          <a:p>
            <a:r>
              <a:rPr lang="nl-NL" dirty="0"/>
              <a:t>a)</a:t>
            </a:r>
            <a:endParaRPr lang="nl-BE" dirty="0"/>
          </a:p>
        </p:txBody>
      </p:sp>
      <p:sp>
        <p:nvSpPr>
          <p:cNvPr id="6" name="Tekstvak 5">
            <a:extLst>
              <a:ext uri="{FF2B5EF4-FFF2-40B4-BE49-F238E27FC236}">
                <a16:creationId xmlns:a16="http://schemas.microsoft.com/office/drawing/2014/main" id="{9236D739-D52E-4695-918D-1C579B32AEB3}"/>
              </a:ext>
            </a:extLst>
          </p:cNvPr>
          <p:cNvSpPr txBox="1"/>
          <p:nvPr/>
        </p:nvSpPr>
        <p:spPr>
          <a:xfrm>
            <a:off x="8905572" y="683580"/>
            <a:ext cx="2157273" cy="369332"/>
          </a:xfrm>
          <a:prstGeom prst="rect">
            <a:avLst/>
          </a:prstGeom>
          <a:noFill/>
        </p:spPr>
        <p:txBody>
          <a:bodyPr wrap="square" rtlCol="0">
            <a:spAutoFit/>
          </a:bodyPr>
          <a:lstStyle/>
          <a:p>
            <a:r>
              <a:rPr lang="nl-NL" dirty="0"/>
              <a:t>(0,1078) ; (18,2980)</a:t>
            </a:r>
            <a:endParaRPr lang="nl-BE" dirty="0"/>
          </a:p>
        </p:txBody>
      </p:sp>
      <p:cxnSp>
        <p:nvCxnSpPr>
          <p:cNvPr id="8" name="Rechte verbindingslijn 7">
            <a:extLst>
              <a:ext uri="{FF2B5EF4-FFF2-40B4-BE49-F238E27FC236}">
                <a16:creationId xmlns:a16="http://schemas.microsoft.com/office/drawing/2014/main" id="{CFA1E7B6-6D46-4236-8810-1694C6852062}"/>
              </a:ext>
            </a:extLst>
          </p:cNvPr>
          <p:cNvCxnSpPr/>
          <p:nvPr/>
        </p:nvCxnSpPr>
        <p:spPr>
          <a:xfrm>
            <a:off x="1012054" y="2157274"/>
            <a:ext cx="234370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Rechte verbindingslijn 8">
            <a:extLst>
              <a:ext uri="{FF2B5EF4-FFF2-40B4-BE49-F238E27FC236}">
                <a16:creationId xmlns:a16="http://schemas.microsoft.com/office/drawing/2014/main" id="{29F6C31C-9D68-41E8-9D10-A787ED25135B}"/>
              </a:ext>
            </a:extLst>
          </p:cNvPr>
          <p:cNvCxnSpPr>
            <a:cxnSpLocks/>
          </p:cNvCxnSpPr>
          <p:nvPr/>
        </p:nvCxnSpPr>
        <p:spPr>
          <a:xfrm>
            <a:off x="1794769" y="2425084"/>
            <a:ext cx="139231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Rechte verbindingslijn 9">
            <a:extLst>
              <a:ext uri="{FF2B5EF4-FFF2-40B4-BE49-F238E27FC236}">
                <a16:creationId xmlns:a16="http://schemas.microsoft.com/office/drawing/2014/main" id="{F2EC9233-6577-4647-903E-641C2C13EF62}"/>
              </a:ext>
            </a:extLst>
          </p:cNvPr>
          <p:cNvCxnSpPr>
            <a:cxnSpLocks/>
          </p:cNvCxnSpPr>
          <p:nvPr/>
        </p:nvCxnSpPr>
        <p:spPr>
          <a:xfrm>
            <a:off x="639192" y="2675138"/>
            <a:ext cx="1544714" cy="0"/>
          </a:xfrm>
          <a:prstGeom prst="line">
            <a:avLst/>
          </a:prstGeom>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A4156C63-4B6E-4ED3-BBC2-B707FB47CAE9}"/>
                  </a:ext>
                </a:extLst>
              </p:cNvPr>
              <p:cNvSpPr txBox="1"/>
              <p:nvPr/>
            </p:nvSpPr>
            <p:spPr>
              <a:xfrm>
                <a:off x="8905572" y="1322772"/>
                <a:ext cx="1789785"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𝑎</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2980−1078</m:t>
                          </m:r>
                        </m:num>
                        <m:den>
                          <m:r>
                            <a:rPr lang="nl-NL" b="0" i="1" smtClean="0">
                              <a:latin typeface="Cambria Math" panose="02040503050406030204" pitchFamily="18" charset="0"/>
                            </a:rPr>
                            <m:t>18−0</m:t>
                          </m:r>
                        </m:den>
                      </m:f>
                    </m:oMath>
                  </m:oMathPara>
                </a14:m>
                <a:endParaRPr lang="nl-BE" dirty="0"/>
              </a:p>
            </p:txBody>
          </p:sp>
        </mc:Choice>
        <mc:Fallback xmlns="">
          <p:sp>
            <p:nvSpPr>
              <p:cNvPr id="13" name="Tekstvak 12">
                <a:extLst>
                  <a:ext uri="{FF2B5EF4-FFF2-40B4-BE49-F238E27FC236}">
                    <a16:creationId xmlns:a16="http://schemas.microsoft.com/office/drawing/2014/main" id="{A4156C63-4B6E-4ED3-BBC2-B707FB47CAE9}"/>
                  </a:ext>
                </a:extLst>
              </p:cNvPr>
              <p:cNvSpPr txBox="1">
                <a:spLocks noRot="1" noChangeAspect="1" noMove="1" noResize="1" noEditPoints="1" noAdjustHandles="1" noChangeArrowheads="1" noChangeShapeType="1" noTextEdit="1"/>
              </p:cNvSpPr>
              <p:nvPr/>
            </p:nvSpPr>
            <p:spPr>
              <a:xfrm>
                <a:off x="8905572" y="1322772"/>
                <a:ext cx="1789785" cy="520399"/>
              </a:xfrm>
              <a:prstGeom prst="rect">
                <a:avLst/>
              </a:prstGeom>
              <a:blipFill>
                <a:blip r:embed="rId3"/>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0A1CAF43-083F-4B3A-8FF2-09C7455A8B94}"/>
                  </a:ext>
                </a:extLst>
              </p:cNvPr>
              <p:cNvSpPr txBox="1"/>
              <p:nvPr/>
            </p:nvSpPr>
            <p:spPr>
              <a:xfrm>
                <a:off x="8905572" y="2164884"/>
                <a:ext cx="151727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𝑎</m:t>
                      </m:r>
                      <m:r>
                        <a:rPr lang="nl-NL" b="0" i="1" smtClean="0">
                          <a:latin typeface="Cambria Math" panose="02040503050406030204" pitchFamily="18" charset="0"/>
                        </a:rPr>
                        <m:t>=105,666…</m:t>
                      </m:r>
                    </m:oMath>
                  </m:oMathPara>
                </a14:m>
                <a:endParaRPr lang="nl-BE" dirty="0"/>
              </a:p>
            </p:txBody>
          </p:sp>
        </mc:Choice>
        <mc:Fallback xmlns="">
          <p:sp>
            <p:nvSpPr>
              <p:cNvPr id="14" name="Tekstvak 13">
                <a:extLst>
                  <a:ext uri="{FF2B5EF4-FFF2-40B4-BE49-F238E27FC236}">
                    <a16:creationId xmlns:a16="http://schemas.microsoft.com/office/drawing/2014/main" id="{0A1CAF43-083F-4B3A-8FF2-09C7455A8B94}"/>
                  </a:ext>
                </a:extLst>
              </p:cNvPr>
              <p:cNvSpPr txBox="1">
                <a:spLocks noRot="1" noChangeAspect="1" noMove="1" noResize="1" noEditPoints="1" noAdjustHandles="1" noChangeArrowheads="1" noChangeShapeType="1" noTextEdit="1"/>
              </p:cNvSpPr>
              <p:nvPr/>
            </p:nvSpPr>
            <p:spPr>
              <a:xfrm>
                <a:off x="8905572" y="2164884"/>
                <a:ext cx="1517275" cy="276999"/>
              </a:xfrm>
              <a:prstGeom prst="rect">
                <a:avLst/>
              </a:prstGeom>
              <a:blipFill>
                <a:blip r:embed="rId4"/>
                <a:stretch>
                  <a:fillRect l="-2008"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00013140-F703-42DD-8DED-11F760952905}"/>
                  </a:ext>
                </a:extLst>
              </p:cNvPr>
              <p:cNvSpPr txBox="1"/>
              <p:nvPr/>
            </p:nvSpPr>
            <p:spPr>
              <a:xfrm>
                <a:off x="8905571" y="2536638"/>
                <a:ext cx="10459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𝑎</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105,7</m:t>
                      </m:r>
                    </m:oMath>
                  </m:oMathPara>
                </a14:m>
                <a:endParaRPr lang="nl-BE" dirty="0"/>
              </a:p>
            </p:txBody>
          </p:sp>
        </mc:Choice>
        <mc:Fallback xmlns="">
          <p:sp>
            <p:nvSpPr>
              <p:cNvPr id="15" name="Tekstvak 14">
                <a:extLst>
                  <a:ext uri="{FF2B5EF4-FFF2-40B4-BE49-F238E27FC236}">
                    <a16:creationId xmlns:a16="http://schemas.microsoft.com/office/drawing/2014/main" id="{00013140-F703-42DD-8DED-11F760952905}"/>
                  </a:ext>
                </a:extLst>
              </p:cNvPr>
              <p:cNvSpPr txBox="1">
                <a:spLocks noRot="1" noChangeAspect="1" noMove="1" noResize="1" noEditPoints="1" noAdjustHandles="1" noChangeArrowheads="1" noChangeShapeType="1" noTextEdit="1"/>
              </p:cNvSpPr>
              <p:nvPr/>
            </p:nvSpPr>
            <p:spPr>
              <a:xfrm>
                <a:off x="8905571" y="2536638"/>
                <a:ext cx="1045992" cy="276999"/>
              </a:xfrm>
              <a:prstGeom prst="rect">
                <a:avLst/>
              </a:prstGeom>
              <a:blipFill>
                <a:blip r:embed="rId5"/>
                <a:stretch>
                  <a:fillRect l="-2924" r="-5263" b="-6522"/>
                </a:stretch>
              </a:blipFill>
            </p:spPr>
            <p:txBody>
              <a:bodyPr/>
              <a:lstStyle/>
              <a:p>
                <a:r>
                  <a:rPr lang="nl-BE">
                    <a:noFill/>
                  </a:rPr>
                  <a:t> </a:t>
                </a:r>
              </a:p>
            </p:txBody>
          </p:sp>
        </mc:Fallback>
      </mc:AlternateContent>
      <p:sp>
        <p:nvSpPr>
          <p:cNvPr id="16" name="Tekstvak 15">
            <a:extLst>
              <a:ext uri="{FF2B5EF4-FFF2-40B4-BE49-F238E27FC236}">
                <a16:creationId xmlns:a16="http://schemas.microsoft.com/office/drawing/2014/main" id="{BED66D81-5B0C-4560-946E-87DED93F18EA}"/>
              </a:ext>
            </a:extLst>
          </p:cNvPr>
          <p:cNvSpPr txBox="1"/>
          <p:nvPr/>
        </p:nvSpPr>
        <p:spPr>
          <a:xfrm>
            <a:off x="6101696" y="3747847"/>
            <a:ext cx="408373" cy="369332"/>
          </a:xfrm>
          <a:prstGeom prst="rect">
            <a:avLst/>
          </a:prstGeom>
          <a:noFill/>
        </p:spPr>
        <p:txBody>
          <a:bodyPr wrap="square" rtlCol="0">
            <a:spAutoFit/>
          </a:bodyPr>
          <a:lstStyle/>
          <a:p>
            <a:r>
              <a:rPr lang="nl-NL" dirty="0"/>
              <a:t>b)</a:t>
            </a:r>
            <a:endParaRPr lang="nl-BE" dirty="0"/>
          </a:p>
        </p:txBody>
      </p:sp>
      <mc:AlternateContent xmlns:mc="http://schemas.openxmlformats.org/markup-compatibility/2006" xmlns:a14="http://schemas.microsoft.com/office/drawing/2010/main">
        <mc:Choice Requires="a14">
          <p:sp>
            <p:nvSpPr>
              <p:cNvPr id="17" name="Tekstvak 16">
                <a:extLst>
                  <a:ext uri="{FF2B5EF4-FFF2-40B4-BE49-F238E27FC236}">
                    <a16:creationId xmlns:a16="http://schemas.microsoft.com/office/drawing/2014/main" id="{D9BE3834-F265-431B-B994-99A6B3D5F9CC}"/>
                  </a:ext>
                </a:extLst>
              </p:cNvPr>
              <p:cNvSpPr txBox="1"/>
              <p:nvPr/>
            </p:nvSpPr>
            <p:spPr>
              <a:xfrm>
                <a:off x="6589778" y="3798011"/>
                <a:ext cx="20642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𝐻</m:t>
                          </m:r>
                        </m:e>
                        <m:sub>
                          <m:r>
                            <a:rPr lang="nl-NL" b="0" i="1" smtClean="0">
                              <a:latin typeface="Cambria Math" panose="02040503050406030204" pitchFamily="18" charset="0"/>
                            </a:rPr>
                            <m:t>𝑣</m:t>
                          </m:r>
                        </m:sub>
                      </m:sSub>
                      <m:r>
                        <a:rPr lang="nl-NL" b="0" i="1" smtClean="0">
                          <a:latin typeface="Cambria Math" panose="02040503050406030204" pitchFamily="18" charset="0"/>
                        </a:rPr>
                        <m:t>=105,7</m:t>
                      </m:r>
                      <m:r>
                        <a:rPr lang="nl-NL" b="0" i="1" smtClean="0">
                          <a:latin typeface="Cambria Math" panose="02040503050406030204" pitchFamily="18" charset="0"/>
                        </a:rPr>
                        <m:t>𝑡</m:t>
                      </m:r>
                      <m:r>
                        <a:rPr lang="nl-NL" b="0" i="1" smtClean="0">
                          <a:latin typeface="Cambria Math" panose="02040503050406030204" pitchFamily="18" charset="0"/>
                        </a:rPr>
                        <m:t>+1078</m:t>
                      </m:r>
                    </m:oMath>
                  </m:oMathPara>
                </a14:m>
                <a:endParaRPr lang="nl-BE" dirty="0"/>
              </a:p>
            </p:txBody>
          </p:sp>
        </mc:Choice>
        <mc:Fallback xmlns="">
          <p:sp>
            <p:nvSpPr>
              <p:cNvPr id="17" name="Tekstvak 16">
                <a:extLst>
                  <a:ext uri="{FF2B5EF4-FFF2-40B4-BE49-F238E27FC236}">
                    <a16:creationId xmlns:a16="http://schemas.microsoft.com/office/drawing/2014/main" id="{D9BE3834-F265-431B-B994-99A6B3D5F9CC}"/>
                  </a:ext>
                </a:extLst>
              </p:cNvPr>
              <p:cNvSpPr txBox="1">
                <a:spLocks noRot="1" noChangeAspect="1" noMove="1" noResize="1" noEditPoints="1" noAdjustHandles="1" noChangeArrowheads="1" noChangeShapeType="1" noTextEdit="1"/>
              </p:cNvSpPr>
              <p:nvPr/>
            </p:nvSpPr>
            <p:spPr>
              <a:xfrm>
                <a:off x="6589778" y="3798011"/>
                <a:ext cx="2064219" cy="276999"/>
              </a:xfrm>
              <a:prstGeom prst="rect">
                <a:avLst/>
              </a:prstGeom>
              <a:blipFill>
                <a:blip r:embed="rId6"/>
                <a:stretch>
                  <a:fillRect l="-2065" r="-2065" b="-13333"/>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9E99F194-8534-4289-B4FA-5DA77CBF0AEF}"/>
                  </a:ext>
                </a:extLst>
              </p:cNvPr>
              <p:cNvSpPr txBox="1"/>
              <p:nvPr/>
            </p:nvSpPr>
            <p:spPr>
              <a:xfrm>
                <a:off x="8881697" y="3794013"/>
                <a:ext cx="18672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𝐻</m:t>
                          </m:r>
                        </m:e>
                        <m:sub>
                          <m:r>
                            <a:rPr lang="nl-NL" b="0" i="1" smtClean="0">
                              <a:latin typeface="Cambria Math" panose="02040503050406030204" pitchFamily="18" charset="0"/>
                            </a:rPr>
                            <m:t>𝑡</m:t>
                          </m:r>
                        </m:sub>
                      </m:sSub>
                      <m:r>
                        <a:rPr lang="nl-NL" b="0" i="1" smtClean="0">
                          <a:latin typeface="Cambria Math" panose="02040503050406030204" pitchFamily="18" charset="0"/>
                        </a:rPr>
                        <m:t>=107</m:t>
                      </m:r>
                      <m:r>
                        <a:rPr lang="nl-NL" b="0" i="1" smtClean="0">
                          <a:latin typeface="Cambria Math" panose="02040503050406030204" pitchFamily="18" charset="0"/>
                        </a:rPr>
                        <m:t>𝑡</m:t>
                      </m:r>
                      <m:r>
                        <a:rPr lang="nl-NL" b="0" i="1" smtClean="0">
                          <a:latin typeface="Cambria Math" panose="02040503050406030204" pitchFamily="18" charset="0"/>
                        </a:rPr>
                        <m:t>+6703</m:t>
                      </m:r>
                    </m:oMath>
                  </m:oMathPara>
                </a14:m>
                <a:endParaRPr lang="nl-BE" dirty="0"/>
              </a:p>
            </p:txBody>
          </p:sp>
        </mc:Choice>
        <mc:Fallback xmlns="">
          <p:sp>
            <p:nvSpPr>
              <p:cNvPr id="18" name="Tekstvak 17">
                <a:extLst>
                  <a:ext uri="{FF2B5EF4-FFF2-40B4-BE49-F238E27FC236}">
                    <a16:creationId xmlns:a16="http://schemas.microsoft.com/office/drawing/2014/main" id="{9E99F194-8534-4289-B4FA-5DA77CBF0AEF}"/>
                  </a:ext>
                </a:extLst>
              </p:cNvPr>
              <p:cNvSpPr txBox="1">
                <a:spLocks noRot="1" noChangeAspect="1" noMove="1" noResize="1" noEditPoints="1" noAdjustHandles="1" noChangeArrowheads="1" noChangeShapeType="1" noTextEdit="1"/>
              </p:cNvSpPr>
              <p:nvPr/>
            </p:nvSpPr>
            <p:spPr>
              <a:xfrm>
                <a:off x="8881697" y="3794013"/>
                <a:ext cx="1867242" cy="276999"/>
              </a:xfrm>
              <a:prstGeom prst="rect">
                <a:avLst/>
              </a:prstGeom>
              <a:blipFill>
                <a:blip r:embed="rId7"/>
                <a:stretch>
                  <a:fillRect l="-2614" r="-2614" b="-13043"/>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0" name="Tekstvak 19">
                <a:extLst>
                  <a:ext uri="{FF2B5EF4-FFF2-40B4-BE49-F238E27FC236}">
                    <a16:creationId xmlns:a16="http://schemas.microsoft.com/office/drawing/2014/main" id="{D8A5DFF4-6422-4D47-A088-CEA10FB43391}"/>
                  </a:ext>
                </a:extLst>
              </p:cNvPr>
              <p:cNvSpPr txBox="1"/>
              <p:nvPr/>
            </p:nvSpPr>
            <p:spPr>
              <a:xfrm>
                <a:off x="6589778" y="4307273"/>
                <a:ext cx="494667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𝐻</m:t>
                          </m:r>
                        </m:e>
                        <m:sub>
                          <m:r>
                            <a:rPr lang="nl-NL" b="0" i="1" smtClean="0">
                              <a:latin typeface="Cambria Math" panose="02040503050406030204" pitchFamily="18" charset="0"/>
                            </a:rPr>
                            <m:t>𝑚</m:t>
                          </m:r>
                        </m:sub>
                      </m:sSub>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𝐻</m:t>
                          </m:r>
                        </m:e>
                        <m:sub>
                          <m:r>
                            <a:rPr lang="nl-NL" b="0" i="1" smtClean="0">
                              <a:latin typeface="Cambria Math" panose="02040503050406030204" pitchFamily="18" charset="0"/>
                            </a:rPr>
                            <m:t>𝑡</m:t>
                          </m:r>
                        </m:sub>
                      </m:sSub>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𝐻</m:t>
                          </m:r>
                        </m:e>
                        <m:sub>
                          <m:r>
                            <a:rPr lang="nl-NL" b="0" i="1" smtClean="0">
                              <a:latin typeface="Cambria Math" panose="02040503050406030204" pitchFamily="18" charset="0"/>
                            </a:rPr>
                            <m:t>𝑣</m:t>
                          </m:r>
                        </m:sub>
                      </m:sSub>
                      <m:r>
                        <a:rPr lang="nl-NL" b="0" i="1" smtClean="0">
                          <a:latin typeface="Cambria Math" panose="02040503050406030204" pitchFamily="18" charset="0"/>
                        </a:rPr>
                        <m:t>=107</m:t>
                      </m:r>
                      <m:r>
                        <a:rPr lang="nl-NL" b="0" i="1" smtClean="0">
                          <a:latin typeface="Cambria Math" panose="02040503050406030204" pitchFamily="18" charset="0"/>
                        </a:rPr>
                        <m:t>𝑡</m:t>
                      </m:r>
                      <m:r>
                        <a:rPr lang="nl-NL" b="0" i="1" smtClean="0">
                          <a:latin typeface="Cambria Math" panose="02040503050406030204" pitchFamily="18" charset="0"/>
                        </a:rPr>
                        <m:t>+6703−(105,7</m:t>
                      </m:r>
                      <m:r>
                        <a:rPr lang="nl-NL" b="0" i="1" smtClean="0">
                          <a:latin typeface="Cambria Math" panose="02040503050406030204" pitchFamily="18" charset="0"/>
                        </a:rPr>
                        <m:t>𝑡</m:t>
                      </m:r>
                      <m:r>
                        <a:rPr lang="nl-NL" b="0" i="1" smtClean="0">
                          <a:latin typeface="Cambria Math" panose="02040503050406030204" pitchFamily="18" charset="0"/>
                        </a:rPr>
                        <m:t>+1078)</m:t>
                      </m:r>
                    </m:oMath>
                  </m:oMathPara>
                </a14:m>
                <a:endParaRPr lang="nl-BE" dirty="0"/>
              </a:p>
            </p:txBody>
          </p:sp>
        </mc:Choice>
        <mc:Fallback xmlns="">
          <p:sp>
            <p:nvSpPr>
              <p:cNvPr id="20" name="Tekstvak 19">
                <a:extLst>
                  <a:ext uri="{FF2B5EF4-FFF2-40B4-BE49-F238E27FC236}">
                    <a16:creationId xmlns:a16="http://schemas.microsoft.com/office/drawing/2014/main" id="{D8A5DFF4-6422-4D47-A088-CEA10FB43391}"/>
                  </a:ext>
                </a:extLst>
              </p:cNvPr>
              <p:cNvSpPr txBox="1">
                <a:spLocks noRot="1" noChangeAspect="1" noMove="1" noResize="1" noEditPoints="1" noAdjustHandles="1" noChangeArrowheads="1" noChangeShapeType="1" noTextEdit="1"/>
              </p:cNvSpPr>
              <p:nvPr/>
            </p:nvSpPr>
            <p:spPr>
              <a:xfrm>
                <a:off x="6589778" y="4307273"/>
                <a:ext cx="4946675" cy="276999"/>
              </a:xfrm>
              <a:prstGeom prst="rect">
                <a:avLst/>
              </a:prstGeom>
              <a:blipFill>
                <a:blip r:embed="rId8"/>
                <a:stretch>
                  <a:fillRect l="-617" t="-4444" r="-1356" b="-35556"/>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1" name="Tekstvak 20">
                <a:extLst>
                  <a:ext uri="{FF2B5EF4-FFF2-40B4-BE49-F238E27FC236}">
                    <a16:creationId xmlns:a16="http://schemas.microsoft.com/office/drawing/2014/main" id="{EDCB6355-8E83-4135-9D26-3C63FCEFD304}"/>
                  </a:ext>
                </a:extLst>
              </p:cNvPr>
              <p:cNvSpPr txBox="1"/>
              <p:nvPr/>
            </p:nvSpPr>
            <p:spPr>
              <a:xfrm>
                <a:off x="6589777" y="4678035"/>
                <a:ext cx="35744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𝐻</m:t>
                          </m:r>
                        </m:e>
                        <m:sub>
                          <m:r>
                            <a:rPr lang="nl-NL" b="0" i="1" smtClean="0">
                              <a:latin typeface="Cambria Math" panose="02040503050406030204" pitchFamily="18" charset="0"/>
                            </a:rPr>
                            <m:t>𝑚</m:t>
                          </m:r>
                        </m:sub>
                      </m:sSub>
                      <m:r>
                        <a:rPr lang="nl-NL" b="0" i="1" smtClean="0">
                          <a:latin typeface="Cambria Math" panose="02040503050406030204" pitchFamily="18" charset="0"/>
                        </a:rPr>
                        <m:t>=107</m:t>
                      </m:r>
                      <m:r>
                        <a:rPr lang="nl-NL" b="0" i="1" smtClean="0">
                          <a:latin typeface="Cambria Math" panose="02040503050406030204" pitchFamily="18" charset="0"/>
                        </a:rPr>
                        <m:t>𝑡</m:t>
                      </m:r>
                      <m:r>
                        <a:rPr lang="nl-NL" b="0" i="1" smtClean="0">
                          <a:latin typeface="Cambria Math" panose="02040503050406030204" pitchFamily="18" charset="0"/>
                        </a:rPr>
                        <m:t>+6703−105,7−1078</m:t>
                      </m:r>
                    </m:oMath>
                  </m:oMathPara>
                </a14:m>
                <a:endParaRPr lang="nl-BE" dirty="0"/>
              </a:p>
            </p:txBody>
          </p:sp>
        </mc:Choice>
        <mc:Fallback xmlns="">
          <p:sp>
            <p:nvSpPr>
              <p:cNvPr id="21" name="Tekstvak 20">
                <a:extLst>
                  <a:ext uri="{FF2B5EF4-FFF2-40B4-BE49-F238E27FC236}">
                    <a16:creationId xmlns:a16="http://schemas.microsoft.com/office/drawing/2014/main" id="{EDCB6355-8E83-4135-9D26-3C63FCEFD304}"/>
                  </a:ext>
                </a:extLst>
              </p:cNvPr>
              <p:cNvSpPr txBox="1">
                <a:spLocks noRot="1" noChangeAspect="1" noMove="1" noResize="1" noEditPoints="1" noAdjustHandles="1" noChangeArrowheads="1" noChangeShapeType="1" noTextEdit="1"/>
              </p:cNvSpPr>
              <p:nvPr/>
            </p:nvSpPr>
            <p:spPr>
              <a:xfrm>
                <a:off x="6589777" y="4678035"/>
                <a:ext cx="3574440" cy="276999"/>
              </a:xfrm>
              <a:prstGeom prst="rect">
                <a:avLst/>
              </a:prstGeom>
              <a:blipFill>
                <a:blip r:embed="rId9"/>
                <a:stretch>
                  <a:fillRect l="-1024" r="-1195" b="-10870"/>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2" name="Tekstvak 21">
                <a:extLst>
                  <a:ext uri="{FF2B5EF4-FFF2-40B4-BE49-F238E27FC236}">
                    <a16:creationId xmlns:a16="http://schemas.microsoft.com/office/drawing/2014/main" id="{725BE73E-86DE-4D80-8BEE-E05AAF95B823}"/>
                  </a:ext>
                </a:extLst>
              </p:cNvPr>
              <p:cNvSpPr txBox="1"/>
              <p:nvPr/>
            </p:nvSpPr>
            <p:spPr>
              <a:xfrm>
                <a:off x="6559471" y="5110499"/>
                <a:ext cx="18688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𝐻</m:t>
                          </m:r>
                        </m:e>
                        <m:sub>
                          <m:r>
                            <a:rPr lang="nl-NL" b="0" i="1" smtClean="0">
                              <a:latin typeface="Cambria Math" panose="02040503050406030204" pitchFamily="18" charset="0"/>
                            </a:rPr>
                            <m:t>𝑚</m:t>
                          </m:r>
                        </m:sub>
                      </m:sSub>
                      <m:r>
                        <a:rPr lang="nl-NL" b="0" i="1" smtClean="0">
                          <a:latin typeface="Cambria Math" panose="02040503050406030204" pitchFamily="18" charset="0"/>
                        </a:rPr>
                        <m:t>=1,3</m:t>
                      </m:r>
                      <m:r>
                        <a:rPr lang="nl-NL" b="0" i="1" smtClean="0">
                          <a:latin typeface="Cambria Math" panose="02040503050406030204" pitchFamily="18" charset="0"/>
                        </a:rPr>
                        <m:t>𝑡</m:t>
                      </m:r>
                      <m:r>
                        <a:rPr lang="nl-NL" b="0" i="1" smtClean="0">
                          <a:latin typeface="Cambria Math" panose="02040503050406030204" pitchFamily="18" charset="0"/>
                        </a:rPr>
                        <m:t>+5625</m:t>
                      </m:r>
                    </m:oMath>
                  </m:oMathPara>
                </a14:m>
                <a:endParaRPr lang="nl-BE" dirty="0"/>
              </a:p>
            </p:txBody>
          </p:sp>
        </mc:Choice>
        <mc:Fallback xmlns="">
          <p:sp>
            <p:nvSpPr>
              <p:cNvPr id="22" name="Tekstvak 21">
                <a:extLst>
                  <a:ext uri="{FF2B5EF4-FFF2-40B4-BE49-F238E27FC236}">
                    <a16:creationId xmlns:a16="http://schemas.microsoft.com/office/drawing/2014/main" id="{725BE73E-86DE-4D80-8BEE-E05AAF95B823}"/>
                  </a:ext>
                </a:extLst>
              </p:cNvPr>
              <p:cNvSpPr txBox="1">
                <a:spLocks noRot="1" noChangeAspect="1" noMove="1" noResize="1" noEditPoints="1" noAdjustHandles="1" noChangeArrowheads="1" noChangeShapeType="1" noTextEdit="1"/>
              </p:cNvSpPr>
              <p:nvPr/>
            </p:nvSpPr>
            <p:spPr>
              <a:xfrm>
                <a:off x="6559471" y="5110499"/>
                <a:ext cx="1868845" cy="276999"/>
              </a:xfrm>
              <a:prstGeom prst="rect">
                <a:avLst/>
              </a:prstGeom>
              <a:blipFill>
                <a:blip r:embed="rId10"/>
                <a:stretch>
                  <a:fillRect l="-2280" r="-2606" b="-10870"/>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3" name="Tekstvak 22">
                <a:extLst>
                  <a:ext uri="{FF2B5EF4-FFF2-40B4-BE49-F238E27FC236}">
                    <a16:creationId xmlns:a16="http://schemas.microsoft.com/office/drawing/2014/main" id="{573135C5-579B-4604-B76F-4D49DBECF93B}"/>
                  </a:ext>
                </a:extLst>
              </p:cNvPr>
              <p:cNvSpPr txBox="1"/>
              <p:nvPr/>
            </p:nvSpPr>
            <p:spPr>
              <a:xfrm>
                <a:off x="6589777" y="5603730"/>
                <a:ext cx="42600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𝐻</m:t>
                          </m:r>
                        </m:e>
                        <m:sub>
                          <m:r>
                            <a:rPr lang="nl-NL" b="0" i="1" smtClean="0">
                              <a:latin typeface="Cambria Math" panose="02040503050406030204" pitchFamily="18" charset="0"/>
                            </a:rPr>
                            <m:t>𝑚</m:t>
                          </m:r>
                        </m:sub>
                      </m:sSub>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𝐻</m:t>
                          </m:r>
                        </m:e>
                        <m:sub>
                          <m:r>
                            <a:rPr lang="nl-NL" b="0" i="1" smtClean="0">
                              <a:latin typeface="Cambria Math" panose="02040503050406030204" pitchFamily="18" charset="0"/>
                            </a:rPr>
                            <m:t>𝑣</m:t>
                          </m:r>
                        </m:sub>
                      </m:sSub>
                      <m:r>
                        <a:rPr lang="nl-NL" b="0" i="1" smtClean="0">
                          <a:latin typeface="Cambria Math" panose="02040503050406030204" pitchFamily="18" charset="0"/>
                        </a:rPr>
                        <m:t>⇒1,3</m:t>
                      </m:r>
                      <m:r>
                        <a:rPr lang="nl-NL" b="0" i="1" smtClean="0">
                          <a:latin typeface="Cambria Math" panose="02040503050406030204" pitchFamily="18" charset="0"/>
                        </a:rPr>
                        <m:t>𝑡</m:t>
                      </m:r>
                      <m:r>
                        <a:rPr lang="nl-NL" b="0" i="1" smtClean="0">
                          <a:latin typeface="Cambria Math" panose="02040503050406030204" pitchFamily="18" charset="0"/>
                        </a:rPr>
                        <m:t>+5625=105,7</m:t>
                      </m:r>
                      <m:r>
                        <a:rPr lang="nl-NL" b="0" i="1" smtClean="0">
                          <a:latin typeface="Cambria Math" panose="02040503050406030204" pitchFamily="18" charset="0"/>
                        </a:rPr>
                        <m:t>𝑡</m:t>
                      </m:r>
                      <m:r>
                        <a:rPr lang="nl-NL" b="0" i="1" smtClean="0">
                          <a:latin typeface="Cambria Math" panose="02040503050406030204" pitchFamily="18" charset="0"/>
                        </a:rPr>
                        <m:t>+1078 </m:t>
                      </m:r>
                    </m:oMath>
                  </m:oMathPara>
                </a14:m>
                <a:endParaRPr lang="nl-BE" dirty="0"/>
              </a:p>
            </p:txBody>
          </p:sp>
        </mc:Choice>
        <mc:Fallback xmlns="">
          <p:sp>
            <p:nvSpPr>
              <p:cNvPr id="23" name="Tekstvak 22">
                <a:extLst>
                  <a:ext uri="{FF2B5EF4-FFF2-40B4-BE49-F238E27FC236}">
                    <a16:creationId xmlns:a16="http://schemas.microsoft.com/office/drawing/2014/main" id="{573135C5-579B-4604-B76F-4D49DBECF93B}"/>
                  </a:ext>
                </a:extLst>
              </p:cNvPr>
              <p:cNvSpPr txBox="1">
                <a:spLocks noRot="1" noChangeAspect="1" noMove="1" noResize="1" noEditPoints="1" noAdjustHandles="1" noChangeArrowheads="1" noChangeShapeType="1" noTextEdit="1"/>
              </p:cNvSpPr>
              <p:nvPr/>
            </p:nvSpPr>
            <p:spPr>
              <a:xfrm>
                <a:off x="6589777" y="5603730"/>
                <a:ext cx="4260077" cy="276999"/>
              </a:xfrm>
              <a:prstGeom prst="rect">
                <a:avLst/>
              </a:prstGeom>
              <a:blipFill>
                <a:blip r:embed="rId11"/>
                <a:stretch>
                  <a:fillRect l="-715" b="-10870"/>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4" name="Tekstvak 23">
                <a:extLst>
                  <a:ext uri="{FF2B5EF4-FFF2-40B4-BE49-F238E27FC236}">
                    <a16:creationId xmlns:a16="http://schemas.microsoft.com/office/drawing/2014/main" id="{470BD0FC-3DDF-4B60-B65A-A9505D580C89}"/>
                  </a:ext>
                </a:extLst>
              </p:cNvPr>
              <p:cNvSpPr txBox="1"/>
              <p:nvPr/>
            </p:nvSpPr>
            <p:spPr>
              <a:xfrm>
                <a:off x="8485621" y="5925836"/>
                <a:ext cx="15765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4547=104,4</m:t>
                      </m:r>
                      <m:r>
                        <a:rPr lang="nl-NL" b="0" i="1" smtClean="0">
                          <a:latin typeface="Cambria Math" panose="02040503050406030204" pitchFamily="18" charset="0"/>
                        </a:rPr>
                        <m:t>𝑡</m:t>
                      </m:r>
                      <m:r>
                        <a:rPr lang="nl-NL" b="0" i="1" smtClean="0">
                          <a:latin typeface="Cambria Math" panose="02040503050406030204" pitchFamily="18" charset="0"/>
                        </a:rPr>
                        <m:t> </m:t>
                      </m:r>
                    </m:oMath>
                  </m:oMathPara>
                </a14:m>
                <a:endParaRPr lang="nl-BE" dirty="0"/>
              </a:p>
            </p:txBody>
          </p:sp>
        </mc:Choice>
        <mc:Fallback xmlns="">
          <p:sp>
            <p:nvSpPr>
              <p:cNvPr id="24" name="Tekstvak 23">
                <a:extLst>
                  <a:ext uri="{FF2B5EF4-FFF2-40B4-BE49-F238E27FC236}">
                    <a16:creationId xmlns:a16="http://schemas.microsoft.com/office/drawing/2014/main" id="{470BD0FC-3DDF-4B60-B65A-A9505D580C89}"/>
                  </a:ext>
                </a:extLst>
              </p:cNvPr>
              <p:cNvSpPr txBox="1">
                <a:spLocks noRot="1" noChangeAspect="1" noMove="1" noResize="1" noEditPoints="1" noAdjustHandles="1" noChangeArrowheads="1" noChangeShapeType="1" noTextEdit="1"/>
              </p:cNvSpPr>
              <p:nvPr/>
            </p:nvSpPr>
            <p:spPr>
              <a:xfrm>
                <a:off x="8485621" y="5925836"/>
                <a:ext cx="1576585" cy="276999"/>
              </a:xfrm>
              <a:prstGeom prst="rect">
                <a:avLst/>
              </a:prstGeom>
              <a:blipFill>
                <a:blip r:embed="rId12"/>
                <a:stretch>
                  <a:fillRect l="-3089"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5" name="Tekstvak 24">
                <a:extLst>
                  <a:ext uri="{FF2B5EF4-FFF2-40B4-BE49-F238E27FC236}">
                    <a16:creationId xmlns:a16="http://schemas.microsoft.com/office/drawing/2014/main" id="{E2FA9DF5-8417-4182-8222-2CF5A06E2263}"/>
                  </a:ext>
                </a:extLst>
              </p:cNvPr>
              <p:cNvSpPr txBox="1"/>
              <p:nvPr/>
            </p:nvSpPr>
            <p:spPr>
              <a:xfrm>
                <a:off x="8015434" y="6300809"/>
                <a:ext cx="153170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43,5536…=</m:t>
                      </m:r>
                      <m:r>
                        <a:rPr lang="nl-NL" b="0" i="1" smtClean="0">
                          <a:latin typeface="Cambria Math" panose="02040503050406030204" pitchFamily="18" charset="0"/>
                        </a:rPr>
                        <m:t>𝑡</m:t>
                      </m:r>
                      <m:r>
                        <a:rPr lang="nl-NL" b="0" i="1" smtClean="0">
                          <a:latin typeface="Cambria Math" panose="02040503050406030204" pitchFamily="18" charset="0"/>
                        </a:rPr>
                        <m:t> </m:t>
                      </m:r>
                    </m:oMath>
                  </m:oMathPara>
                </a14:m>
                <a:endParaRPr lang="nl-BE" dirty="0"/>
              </a:p>
            </p:txBody>
          </p:sp>
        </mc:Choice>
        <mc:Fallback xmlns="">
          <p:sp>
            <p:nvSpPr>
              <p:cNvPr id="25" name="Tekstvak 24">
                <a:extLst>
                  <a:ext uri="{FF2B5EF4-FFF2-40B4-BE49-F238E27FC236}">
                    <a16:creationId xmlns:a16="http://schemas.microsoft.com/office/drawing/2014/main" id="{E2FA9DF5-8417-4182-8222-2CF5A06E2263}"/>
                  </a:ext>
                </a:extLst>
              </p:cNvPr>
              <p:cNvSpPr txBox="1">
                <a:spLocks noRot="1" noChangeAspect="1" noMove="1" noResize="1" noEditPoints="1" noAdjustHandles="1" noChangeArrowheads="1" noChangeShapeType="1" noTextEdit="1"/>
              </p:cNvSpPr>
              <p:nvPr/>
            </p:nvSpPr>
            <p:spPr>
              <a:xfrm>
                <a:off x="8015434" y="6300809"/>
                <a:ext cx="1531701" cy="276999"/>
              </a:xfrm>
              <a:prstGeom prst="rect">
                <a:avLst/>
              </a:prstGeom>
              <a:blipFill>
                <a:blip r:embed="rId13"/>
                <a:stretch>
                  <a:fillRect l="-3586" b="-8889"/>
                </a:stretch>
              </a:blipFill>
            </p:spPr>
            <p:txBody>
              <a:bodyPr/>
              <a:lstStyle/>
              <a:p>
                <a:r>
                  <a:rPr lang="nl-BE">
                    <a:noFill/>
                  </a:rPr>
                  <a:t> </a:t>
                </a:r>
              </a:p>
            </p:txBody>
          </p:sp>
        </mc:Fallback>
      </mc:AlternateContent>
      <p:sp>
        <p:nvSpPr>
          <p:cNvPr id="26" name="Tekstvak 25">
            <a:extLst>
              <a:ext uri="{FF2B5EF4-FFF2-40B4-BE49-F238E27FC236}">
                <a16:creationId xmlns:a16="http://schemas.microsoft.com/office/drawing/2014/main" id="{CD08946E-D524-4A13-82D8-3EADE031F2E4}"/>
              </a:ext>
            </a:extLst>
          </p:cNvPr>
          <p:cNvSpPr txBox="1"/>
          <p:nvPr/>
        </p:nvSpPr>
        <p:spPr>
          <a:xfrm>
            <a:off x="502509" y="6303956"/>
            <a:ext cx="5992427" cy="369332"/>
          </a:xfrm>
          <a:prstGeom prst="rect">
            <a:avLst/>
          </a:prstGeom>
          <a:noFill/>
        </p:spPr>
        <p:txBody>
          <a:bodyPr wrap="square" rtlCol="0">
            <a:spAutoFit/>
          </a:bodyPr>
          <a:lstStyle/>
          <a:p>
            <a:r>
              <a:rPr lang="nl-NL" b="1" dirty="0"/>
              <a:t>In 2033 zullen er evenveel mannen als vrouwen huisarts zijn.</a:t>
            </a:r>
            <a:endParaRPr lang="nl-BE" b="1" dirty="0"/>
          </a:p>
        </p:txBody>
      </p:sp>
      <mc:AlternateContent xmlns:mc="http://schemas.openxmlformats.org/markup-compatibility/2006" xmlns:a14="http://schemas.microsoft.com/office/drawing/2010/main">
        <mc:Choice Requires="a14">
          <p:sp>
            <p:nvSpPr>
              <p:cNvPr id="28" name="Tekstvak 27">
                <a:extLst>
                  <a:ext uri="{FF2B5EF4-FFF2-40B4-BE49-F238E27FC236}">
                    <a16:creationId xmlns:a16="http://schemas.microsoft.com/office/drawing/2014/main" id="{E9955C83-DF13-4549-B1D0-0573D8CA422C}"/>
                  </a:ext>
                </a:extLst>
              </p:cNvPr>
              <p:cNvSpPr txBox="1"/>
              <p:nvPr/>
            </p:nvSpPr>
            <p:spPr>
              <a:xfrm>
                <a:off x="10048810" y="6300808"/>
                <a:ext cx="210474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(1990+43=2033)</m:t>
                      </m:r>
                    </m:oMath>
                  </m:oMathPara>
                </a14:m>
                <a:endParaRPr lang="nl-BE" dirty="0"/>
              </a:p>
            </p:txBody>
          </p:sp>
        </mc:Choice>
        <mc:Fallback xmlns="">
          <p:sp>
            <p:nvSpPr>
              <p:cNvPr id="28" name="Tekstvak 27">
                <a:extLst>
                  <a:ext uri="{FF2B5EF4-FFF2-40B4-BE49-F238E27FC236}">
                    <a16:creationId xmlns:a16="http://schemas.microsoft.com/office/drawing/2014/main" id="{E9955C83-DF13-4549-B1D0-0573D8CA422C}"/>
                  </a:ext>
                </a:extLst>
              </p:cNvPr>
              <p:cNvSpPr txBox="1">
                <a:spLocks noRot="1" noChangeAspect="1" noMove="1" noResize="1" noEditPoints="1" noAdjustHandles="1" noChangeArrowheads="1" noChangeShapeType="1" noTextEdit="1"/>
              </p:cNvSpPr>
              <p:nvPr/>
            </p:nvSpPr>
            <p:spPr>
              <a:xfrm>
                <a:off x="10048810" y="6300808"/>
                <a:ext cx="2104743" cy="276999"/>
              </a:xfrm>
              <a:prstGeom prst="rect">
                <a:avLst/>
              </a:prstGeom>
              <a:blipFill>
                <a:blip r:embed="rId14"/>
                <a:stretch>
                  <a:fillRect l="-3468" t="-4444" r="-3468" b="-35556"/>
                </a:stretch>
              </a:blipFill>
            </p:spPr>
            <p:txBody>
              <a:bodyPr/>
              <a:lstStyle/>
              <a:p>
                <a:r>
                  <a:rPr lang="nl-BE">
                    <a:noFill/>
                  </a:rPr>
                  <a:t> </a:t>
                </a:r>
              </a:p>
            </p:txBody>
          </p:sp>
        </mc:Fallback>
      </mc:AlternateContent>
    </p:spTree>
    <p:extLst>
      <p:ext uri="{BB962C8B-B14F-4D97-AF65-F5344CB8AC3E}">
        <p14:creationId xmlns:p14="http://schemas.microsoft.com/office/powerpoint/2010/main" val="274388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Effect transition="in" filter="fade">
                                      <p:cBhvr>
                                        <p:cTn id="38" dur="500"/>
                                        <p:tgtEl>
                                          <p:spTgt spid="1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500"/>
                                        <p:tgtEl>
                                          <p:spTgt spid="28"/>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5" grpId="0"/>
      <p:bldP spid="17" grpId="0"/>
      <p:bldP spid="18" grpId="0"/>
      <p:bldP spid="20" grpId="0"/>
      <p:bldP spid="21" grpId="0"/>
      <p:bldP spid="22" grpId="0"/>
      <p:bldP spid="23" grpId="0"/>
      <p:bldP spid="24" grpId="0"/>
      <p:bldP spid="25" grpId="0"/>
      <p:bldP spid="26" grpId="0"/>
      <p:bldP spid="2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55C9F29-8934-417D-B84B-70190E95A525}"/>
              </a:ext>
            </a:extLst>
          </p:cNvPr>
          <p:cNvPicPr>
            <a:picLocks noChangeAspect="1"/>
          </p:cNvPicPr>
          <p:nvPr/>
        </p:nvPicPr>
        <p:blipFill>
          <a:blip r:embed="rId2"/>
          <a:stretch>
            <a:fillRect/>
          </a:stretch>
        </p:blipFill>
        <p:spPr>
          <a:xfrm>
            <a:off x="162850" y="0"/>
            <a:ext cx="6877050" cy="6238875"/>
          </a:xfrm>
          <a:prstGeom prst="rect">
            <a:avLst/>
          </a:prstGeom>
        </p:spPr>
      </p:pic>
      <p:sp>
        <p:nvSpPr>
          <p:cNvPr id="5" name="Tekstvak 4">
            <a:extLst>
              <a:ext uri="{FF2B5EF4-FFF2-40B4-BE49-F238E27FC236}">
                <a16:creationId xmlns:a16="http://schemas.microsoft.com/office/drawing/2014/main" id="{50EDF7D1-0DC1-4A74-B218-3C0E81554498}"/>
              </a:ext>
            </a:extLst>
          </p:cNvPr>
          <p:cNvSpPr txBox="1"/>
          <p:nvPr/>
        </p:nvSpPr>
        <p:spPr>
          <a:xfrm>
            <a:off x="7350711" y="1012054"/>
            <a:ext cx="363984" cy="381740"/>
          </a:xfrm>
          <a:prstGeom prst="rect">
            <a:avLst/>
          </a:prstGeom>
          <a:noFill/>
        </p:spPr>
        <p:txBody>
          <a:bodyPr wrap="square" rtlCol="0">
            <a:spAutoFit/>
          </a:bodyPr>
          <a:lstStyle/>
          <a:p>
            <a:r>
              <a:rPr lang="nl-NL" dirty="0"/>
              <a:t>a) </a:t>
            </a:r>
            <a:endParaRPr lang="nl-BE" dirty="0"/>
          </a:p>
        </p:txBody>
      </p:sp>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974A4A9F-755A-4748-9B3B-562E7DE3EF73}"/>
                  </a:ext>
                </a:extLst>
              </p:cNvPr>
              <p:cNvSpPr txBox="1"/>
              <p:nvPr/>
            </p:nvSpPr>
            <p:spPr>
              <a:xfrm>
                <a:off x="7714695" y="887766"/>
                <a:ext cx="1175065"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𝑔</m:t>
                          </m:r>
                        </m:e>
                        <m:sub>
                          <m:r>
                            <a:rPr lang="nl-NL" b="0" i="1" smtClean="0">
                              <a:latin typeface="Cambria Math" panose="02040503050406030204" pitchFamily="18" charset="0"/>
                            </a:rPr>
                            <m:t>800</m:t>
                          </m:r>
                        </m:sub>
                      </m:sSub>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98</m:t>
                          </m:r>
                        </m:num>
                        <m:den>
                          <m:r>
                            <a:rPr lang="nl-NL" b="0" i="1" smtClean="0">
                              <a:latin typeface="Cambria Math" panose="02040503050406030204" pitchFamily="18" charset="0"/>
                            </a:rPr>
                            <m:t>145</m:t>
                          </m:r>
                        </m:den>
                      </m:f>
                    </m:oMath>
                  </m:oMathPara>
                </a14:m>
                <a:endParaRPr lang="nl-BE" dirty="0"/>
              </a:p>
            </p:txBody>
          </p:sp>
        </mc:Choice>
        <mc:Fallback xmlns="">
          <p:sp>
            <p:nvSpPr>
              <p:cNvPr id="6" name="Tekstvak 5">
                <a:extLst>
                  <a:ext uri="{FF2B5EF4-FFF2-40B4-BE49-F238E27FC236}">
                    <a16:creationId xmlns:a16="http://schemas.microsoft.com/office/drawing/2014/main" id="{974A4A9F-755A-4748-9B3B-562E7DE3EF73}"/>
                  </a:ext>
                </a:extLst>
              </p:cNvPr>
              <p:cNvSpPr txBox="1">
                <a:spLocks noRot="1" noChangeAspect="1" noMove="1" noResize="1" noEditPoints="1" noAdjustHandles="1" noChangeArrowheads="1" noChangeShapeType="1" noTextEdit="1"/>
              </p:cNvSpPr>
              <p:nvPr/>
            </p:nvSpPr>
            <p:spPr>
              <a:xfrm>
                <a:off x="7714695" y="887766"/>
                <a:ext cx="1175065" cy="520463"/>
              </a:xfrm>
              <a:prstGeom prst="rect">
                <a:avLst/>
              </a:prstGeom>
              <a:blipFill>
                <a:blip r:embed="rId3"/>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307A6AF1-82B2-4303-BC12-72B5550A3B4A}"/>
                  </a:ext>
                </a:extLst>
              </p:cNvPr>
              <p:cNvSpPr txBox="1"/>
              <p:nvPr/>
            </p:nvSpPr>
            <p:spPr>
              <a:xfrm>
                <a:off x="7714695" y="1608337"/>
                <a:ext cx="1541896" cy="7748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𝑔</m:t>
                          </m:r>
                        </m:e>
                        <m:sub>
                          <m:r>
                            <a:rPr lang="nl-NL" b="0" i="1" smtClean="0">
                              <a:latin typeface="Cambria Math" panose="02040503050406030204" pitchFamily="18" charset="0"/>
                            </a:rPr>
                            <m:t>100</m:t>
                          </m:r>
                        </m:sub>
                      </m:sSub>
                      <m:r>
                        <a:rPr lang="nl-NL" b="0" i="1" smtClean="0">
                          <a:latin typeface="Cambria Math" panose="02040503050406030204" pitchFamily="18" charset="0"/>
                        </a:rPr>
                        <m:t>=</m:t>
                      </m:r>
                      <m:sSup>
                        <m:sSupPr>
                          <m:ctrlPr>
                            <a:rPr lang="nl-NL" b="0" i="1" smtClean="0">
                              <a:latin typeface="Cambria Math" panose="02040503050406030204" pitchFamily="18" charset="0"/>
                            </a:rPr>
                          </m:ctrlPr>
                        </m:sSupPr>
                        <m:e>
                          <m:d>
                            <m:dPr>
                              <m:ctrlPr>
                                <a:rPr lang="nl-NL" b="0" i="1" smtClean="0">
                                  <a:latin typeface="Cambria Math" panose="02040503050406030204" pitchFamily="18" charset="0"/>
                                </a:rPr>
                              </m:ctrlPr>
                            </m:dPr>
                            <m:e>
                              <m:f>
                                <m:fPr>
                                  <m:ctrlPr>
                                    <a:rPr lang="nl-NL" b="0" i="1" smtClean="0">
                                      <a:latin typeface="Cambria Math" panose="02040503050406030204" pitchFamily="18" charset="0"/>
                                    </a:rPr>
                                  </m:ctrlPr>
                                </m:fPr>
                                <m:num>
                                  <m:r>
                                    <a:rPr lang="nl-NL" b="0" i="1" smtClean="0">
                                      <a:latin typeface="Cambria Math" panose="02040503050406030204" pitchFamily="18" charset="0"/>
                                    </a:rPr>
                                    <m:t>98</m:t>
                                  </m:r>
                                </m:num>
                                <m:den>
                                  <m:r>
                                    <a:rPr lang="nl-NL" b="0" i="1" smtClean="0">
                                      <a:latin typeface="Cambria Math" panose="02040503050406030204" pitchFamily="18" charset="0"/>
                                    </a:rPr>
                                    <m:t>145</m:t>
                                  </m:r>
                                </m:den>
                              </m:f>
                            </m:e>
                          </m:d>
                        </m:e>
                        <m:sup>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8</m:t>
                              </m:r>
                            </m:den>
                          </m:f>
                        </m:sup>
                      </m:sSup>
                    </m:oMath>
                  </m:oMathPara>
                </a14:m>
                <a:endParaRPr lang="nl-BE" dirty="0"/>
              </a:p>
            </p:txBody>
          </p:sp>
        </mc:Choice>
        <mc:Fallback xmlns="">
          <p:sp>
            <p:nvSpPr>
              <p:cNvPr id="7" name="Tekstvak 6">
                <a:extLst>
                  <a:ext uri="{FF2B5EF4-FFF2-40B4-BE49-F238E27FC236}">
                    <a16:creationId xmlns:a16="http://schemas.microsoft.com/office/drawing/2014/main" id="{307A6AF1-82B2-4303-BC12-72B5550A3B4A}"/>
                  </a:ext>
                </a:extLst>
              </p:cNvPr>
              <p:cNvSpPr txBox="1">
                <a:spLocks noRot="1" noChangeAspect="1" noMove="1" noResize="1" noEditPoints="1" noAdjustHandles="1" noChangeArrowheads="1" noChangeShapeType="1" noTextEdit="1"/>
              </p:cNvSpPr>
              <p:nvPr/>
            </p:nvSpPr>
            <p:spPr>
              <a:xfrm>
                <a:off x="7714695" y="1608337"/>
                <a:ext cx="1541896" cy="774892"/>
              </a:xfrm>
              <a:prstGeom prst="rect">
                <a:avLst/>
              </a:prstGeom>
              <a:blipFill>
                <a:blip r:embed="rId4"/>
                <a:stretch>
                  <a:fillRect/>
                </a:stretch>
              </a:blipFill>
            </p:spPr>
            <p:txBody>
              <a:bodyPr/>
              <a:lstStyle/>
              <a:p>
                <a:r>
                  <a:rPr lang="nl-BE">
                    <a:noFill/>
                  </a:rPr>
                  <a:t> </a:t>
                </a:r>
              </a:p>
            </p:txBody>
          </p:sp>
        </mc:Fallback>
      </mc:AlternateContent>
      <mc:AlternateContent xmlns:mc="http://schemas.openxmlformats.org/markup-compatibility/2006">
        <mc:Choice xmlns:a14="http://schemas.microsoft.com/office/drawing/2010/main" Requires="a14">
          <p:sp>
            <p:nvSpPr>
              <p:cNvPr id="8" name="Tekstvak 7">
                <a:extLst>
                  <a:ext uri="{FF2B5EF4-FFF2-40B4-BE49-F238E27FC236}">
                    <a16:creationId xmlns:a16="http://schemas.microsoft.com/office/drawing/2014/main" id="{2DCD6FC4-2B75-496E-A5CF-89FE2E67ABEE}"/>
                  </a:ext>
                </a:extLst>
              </p:cNvPr>
              <p:cNvSpPr txBox="1"/>
              <p:nvPr/>
            </p:nvSpPr>
            <p:spPr>
              <a:xfrm>
                <a:off x="7714695" y="2539339"/>
                <a:ext cx="16859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𝑔</m:t>
                          </m:r>
                        </m:e>
                        <m:sub>
                          <m:r>
                            <a:rPr lang="nl-NL" b="0" i="1" smtClean="0">
                              <a:latin typeface="Cambria Math" panose="02040503050406030204" pitchFamily="18" charset="0"/>
                            </a:rPr>
                            <m:t>100</m:t>
                          </m:r>
                        </m:sub>
                      </m:sSub>
                      <m:r>
                        <a:rPr lang="nl-NL" b="0" i="1" smtClean="0">
                          <a:latin typeface="Cambria Math" panose="02040503050406030204" pitchFamily="18" charset="0"/>
                        </a:rPr>
                        <m:t>=0,9522…</m:t>
                      </m:r>
                    </m:oMath>
                  </m:oMathPara>
                </a14:m>
                <a:endParaRPr lang="nl-BE" dirty="0"/>
              </a:p>
            </p:txBody>
          </p:sp>
        </mc:Choice>
        <mc:Fallback>
          <p:sp>
            <p:nvSpPr>
              <p:cNvPr id="8" name="Tekstvak 7">
                <a:extLst>
                  <a:ext uri="{FF2B5EF4-FFF2-40B4-BE49-F238E27FC236}">
                    <a16:creationId xmlns:a16="http://schemas.microsoft.com/office/drawing/2014/main" id="{2DCD6FC4-2B75-496E-A5CF-89FE2E67ABEE}"/>
                  </a:ext>
                </a:extLst>
              </p:cNvPr>
              <p:cNvSpPr txBox="1">
                <a:spLocks noRot="1" noChangeAspect="1" noMove="1" noResize="1" noEditPoints="1" noAdjustHandles="1" noChangeArrowheads="1" noChangeShapeType="1" noTextEdit="1"/>
              </p:cNvSpPr>
              <p:nvPr/>
            </p:nvSpPr>
            <p:spPr>
              <a:xfrm>
                <a:off x="7714695" y="2539339"/>
                <a:ext cx="1685911" cy="276999"/>
              </a:xfrm>
              <a:prstGeom prst="rect">
                <a:avLst/>
              </a:prstGeom>
              <a:blipFill>
                <a:blip r:embed="rId5"/>
                <a:stretch>
                  <a:fillRect l="-2899" b="-26667"/>
                </a:stretch>
              </a:blipFill>
            </p:spPr>
            <p:txBody>
              <a:bodyPr/>
              <a:lstStyle/>
              <a:p>
                <a:r>
                  <a:rPr lang="nl-BE">
                    <a:noFill/>
                  </a:rPr>
                  <a:t> </a:t>
                </a:r>
              </a:p>
            </p:txBody>
          </p:sp>
        </mc:Fallback>
      </mc:AlternateContent>
      <p:sp>
        <p:nvSpPr>
          <p:cNvPr id="9" name="Tekstvak 8">
            <a:extLst>
              <a:ext uri="{FF2B5EF4-FFF2-40B4-BE49-F238E27FC236}">
                <a16:creationId xmlns:a16="http://schemas.microsoft.com/office/drawing/2014/main" id="{484FE0DE-A7C0-47F1-8940-4EEB8B444CA3}"/>
              </a:ext>
            </a:extLst>
          </p:cNvPr>
          <p:cNvSpPr txBox="1"/>
          <p:nvPr/>
        </p:nvSpPr>
        <p:spPr>
          <a:xfrm>
            <a:off x="7714695" y="3105834"/>
            <a:ext cx="4243526" cy="646331"/>
          </a:xfrm>
          <a:prstGeom prst="rect">
            <a:avLst/>
          </a:prstGeom>
          <a:noFill/>
        </p:spPr>
        <p:txBody>
          <a:bodyPr wrap="square" rtlCol="0">
            <a:spAutoFit/>
          </a:bodyPr>
          <a:lstStyle/>
          <a:p>
            <a:r>
              <a:rPr lang="nl-NL" b="1" dirty="0"/>
              <a:t>Het afnamepercentage per 100 jaar is ongeveer 4,8%</a:t>
            </a:r>
            <a:endParaRPr lang="nl-BE" b="1" dirty="0"/>
          </a:p>
        </p:txBody>
      </p:sp>
      <p:pic>
        <p:nvPicPr>
          <p:cNvPr id="10" name="Afbeelding 9">
            <a:extLst>
              <a:ext uri="{FF2B5EF4-FFF2-40B4-BE49-F238E27FC236}">
                <a16:creationId xmlns:a16="http://schemas.microsoft.com/office/drawing/2014/main" id="{1B35108D-7E2E-47C0-B537-758BE0F67594}"/>
              </a:ext>
            </a:extLst>
          </p:cNvPr>
          <p:cNvPicPr>
            <a:picLocks noChangeAspect="1"/>
          </p:cNvPicPr>
          <p:nvPr/>
        </p:nvPicPr>
        <p:blipFill>
          <a:blip r:embed="rId6"/>
          <a:stretch>
            <a:fillRect/>
          </a:stretch>
        </p:blipFill>
        <p:spPr>
          <a:xfrm>
            <a:off x="7530943" y="4988973"/>
            <a:ext cx="4498207" cy="1458878"/>
          </a:xfrm>
          <a:prstGeom prst="rect">
            <a:avLst/>
          </a:prstGeom>
        </p:spPr>
      </p:pic>
    </p:spTree>
    <p:extLst>
      <p:ext uri="{BB962C8B-B14F-4D97-AF65-F5344CB8AC3E}">
        <p14:creationId xmlns:p14="http://schemas.microsoft.com/office/powerpoint/2010/main" val="174596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5B26595-5932-432C-AD3A-7C3E3CBAB40A}"/>
              </a:ext>
            </a:extLst>
          </p:cNvPr>
          <p:cNvPicPr>
            <a:picLocks noChangeAspect="1"/>
          </p:cNvPicPr>
          <p:nvPr/>
        </p:nvPicPr>
        <p:blipFill>
          <a:blip r:embed="rId2"/>
          <a:stretch>
            <a:fillRect/>
          </a:stretch>
        </p:blipFill>
        <p:spPr>
          <a:xfrm>
            <a:off x="119340" y="190176"/>
            <a:ext cx="6905625" cy="5724525"/>
          </a:xfrm>
          <a:prstGeom prst="rect">
            <a:avLst/>
          </a:prstGeom>
        </p:spPr>
      </p:pic>
      <p:sp>
        <p:nvSpPr>
          <p:cNvPr id="5" name="Tekstvak 4">
            <a:extLst>
              <a:ext uri="{FF2B5EF4-FFF2-40B4-BE49-F238E27FC236}">
                <a16:creationId xmlns:a16="http://schemas.microsoft.com/office/drawing/2014/main" id="{1F4BFAD7-E44B-4D77-BECD-313929639EFC}"/>
              </a:ext>
            </a:extLst>
          </p:cNvPr>
          <p:cNvSpPr txBox="1"/>
          <p:nvPr/>
        </p:nvSpPr>
        <p:spPr>
          <a:xfrm>
            <a:off x="6814976" y="186646"/>
            <a:ext cx="736847" cy="369332"/>
          </a:xfrm>
          <a:prstGeom prst="rect">
            <a:avLst/>
          </a:prstGeom>
          <a:noFill/>
        </p:spPr>
        <p:txBody>
          <a:bodyPr wrap="square" rtlCol="0">
            <a:spAutoFit/>
          </a:bodyPr>
          <a:lstStyle/>
          <a:p>
            <a:r>
              <a:rPr lang="nl-NL" dirty="0"/>
              <a:t>b)</a:t>
            </a:r>
            <a:endParaRPr lang="nl-BE" dirty="0"/>
          </a:p>
        </p:txBody>
      </p:sp>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7FA67FFC-614E-46C3-BFA4-6A4F1AFA16F8}"/>
                  </a:ext>
                </a:extLst>
              </p:cNvPr>
              <p:cNvSpPr txBox="1"/>
              <p:nvPr/>
            </p:nvSpPr>
            <p:spPr>
              <a:xfrm>
                <a:off x="7270812" y="232812"/>
                <a:ext cx="1913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𝑊</m:t>
                      </m:r>
                      <m:r>
                        <a:rPr lang="nl-NL" b="0" i="1" smtClean="0">
                          <a:latin typeface="Cambria Math" panose="02040503050406030204" pitchFamily="18" charset="0"/>
                        </a:rPr>
                        <m:t>=432∙</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0,9995</m:t>
                          </m:r>
                        </m:e>
                        <m:sup>
                          <m:r>
                            <a:rPr lang="nl-NL" b="0" i="1" smtClean="0">
                              <a:latin typeface="Cambria Math" panose="02040503050406030204" pitchFamily="18" charset="0"/>
                              <a:ea typeface="Cambria Math" panose="02040503050406030204" pitchFamily="18" charset="0"/>
                            </a:rPr>
                            <m:t>𝑡</m:t>
                          </m:r>
                        </m:sup>
                      </m:sSup>
                    </m:oMath>
                  </m:oMathPara>
                </a14:m>
                <a:endParaRPr lang="nl-BE" dirty="0"/>
              </a:p>
            </p:txBody>
          </p:sp>
        </mc:Choice>
        <mc:Fallback xmlns="">
          <p:sp>
            <p:nvSpPr>
              <p:cNvPr id="6" name="Tekstvak 5">
                <a:extLst>
                  <a:ext uri="{FF2B5EF4-FFF2-40B4-BE49-F238E27FC236}">
                    <a16:creationId xmlns:a16="http://schemas.microsoft.com/office/drawing/2014/main" id="{7FA67FFC-614E-46C3-BFA4-6A4F1AFA16F8}"/>
                  </a:ext>
                </a:extLst>
              </p:cNvPr>
              <p:cNvSpPr txBox="1">
                <a:spLocks noRot="1" noChangeAspect="1" noMove="1" noResize="1" noEditPoints="1" noAdjustHandles="1" noChangeArrowheads="1" noChangeShapeType="1" noTextEdit="1"/>
              </p:cNvSpPr>
              <p:nvPr/>
            </p:nvSpPr>
            <p:spPr>
              <a:xfrm>
                <a:off x="7270812" y="232812"/>
                <a:ext cx="1913024" cy="276999"/>
              </a:xfrm>
              <a:prstGeom prst="rect">
                <a:avLst/>
              </a:prstGeom>
              <a:blipFill>
                <a:blip r:embed="rId3"/>
                <a:stretch>
                  <a:fillRect l="-2548" t="-2174" r="-637"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3B511C43-072E-4A87-8A85-C54FAE02226F}"/>
                  </a:ext>
                </a:extLst>
              </p:cNvPr>
              <p:cNvSpPr txBox="1"/>
              <p:nvPr/>
            </p:nvSpPr>
            <p:spPr>
              <a:xfrm>
                <a:off x="7256898" y="603681"/>
                <a:ext cx="194085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80=432</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0,9995</m:t>
                          </m:r>
                        </m:e>
                        <m:sup>
                          <m:r>
                            <a:rPr lang="nl-NL" b="0" i="1" smtClean="0">
                              <a:latin typeface="Cambria Math" panose="02040503050406030204" pitchFamily="18" charset="0"/>
                              <a:ea typeface="Cambria Math" panose="02040503050406030204" pitchFamily="18" charset="0"/>
                            </a:rPr>
                            <m:t>𝑡</m:t>
                          </m:r>
                        </m:sup>
                      </m:sSup>
                    </m:oMath>
                  </m:oMathPara>
                </a14:m>
                <a:endParaRPr lang="nl-BE" dirty="0"/>
              </a:p>
            </p:txBody>
          </p:sp>
        </mc:Choice>
        <mc:Fallback xmlns="">
          <p:sp>
            <p:nvSpPr>
              <p:cNvPr id="7" name="Tekstvak 6">
                <a:extLst>
                  <a:ext uri="{FF2B5EF4-FFF2-40B4-BE49-F238E27FC236}">
                    <a16:creationId xmlns:a16="http://schemas.microsoft.com/office/drawing/2014/main" id="{3B511C43-072E-4A87-8A85-C54FAE02226F}"/>
                  </a:ext>
                </a:extLst>
              </p:cNvPr>
              <p:cNvSpPr txBox="1">
                <a:spLocks noRot="1" noChangeAspect="1" noMove="1" noResize="1" noEditPoints="1" noAdjustHandles="1" noChangeArrowheads="1" noChangeShapeType="1" noTextEdit="1"/>
              </p:cNvSpPr>
              <p:nvPr/>
            </p:nvSpPr>
            <p:spPr>
              <a:xfrm>
                <a:off x="7256898" y="603681"/>
                <a:ext cx="1940852" cy="276999"/>
              </a:xfrm>
              <a:prstGeom prst="rect">
                <a:avLst/>
              </a:prstGeom>
              <a:blipFill>
                <a:blip r:embed="rId4"/>
                <a:stretch>
                  <a:fillRect l="-2194" t="-2222" r="-313" b="-8889"/>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321649D0-18D6-4AC2-88B4-E8D65F1908B2}"/>
                  </a:ext>
                </a:extLst>
              </p:cNvPr>
              <p:cNvSpPr txBox="1"/>
              <p:nvPr/>
            </p:nvSpPr>
            <p:spPr>
              <a:xfrm>
                <a:off x="7183399" y="919937"/>
                <a:ext cx="4579514" cy="369332"/>
              </a:xfrm>
              <a:prstGeom prst="rect">
                <a:avLst/>
              </a:prstGeom>
              <a:noFill/>
            </p:spPr>
            <p:txBody>
              <a:bodyPr wrap="square" rtlCol="0">
                <a:spAutoFit/>
              </a:bodyPr>
              <a:lstStyle/>
              <a:p>
                <a:r>
                  <a:rPr lang="nl-NL" dirty="0"/>
                  <a:t>Intersect geeft: </a:t>
                </a:r>
                <a14:m>
                  <m:oMath xmlns:m="http://schemas.openxmlformats.org/officeDocument/2006/math">
                    <m:r>
                      <a:rPr lang="nl-NL" b="0" i="1" smtClean="0">
                        <a:latin typeface="Cambria Math" panose="02040503050406030204" pitchFamily="18" charset="0"/>
                      </a:rPr>
                      <m:t>𝑡</m:t>
                    </m:r>
                    <m:r>
                      <a:rPr lang="nl-NL" b="0" i="1" smtClean="0">
                        <a:latin typeface="Cambria Math" panose="02040503050406030204" pitchFamily="18" charset="0"/>
                        <a:ea typeface="Cambria Math" panose="02040503050406030204" pitchFamily="18" charset="0"/>
                      </a:rPr>
                      <m:t>≈3372</m:t>
                    </m:r>
                  </m:oMath>
                </a14:m>
                <a:endParaRPr lang="nl-BE" dirty="0"/>
              </a:p>
            </p:txBody>
          </p:sp>
        </mc:Choice>
        <mc:Fallback xmlns="">
          <p:sp>
            <p:nvSpPr>
              <p:cNvPr id="8" name="Tekstvak 7">
                <a:extLst>
                  <a:ext uri="{FF2B5EF4-FFF2-40B4-BE49-F238E27FC236}">
                    <a16:creationId xmlns:a16="http://schemas.microsoft.com/office/drawing/2014/main" id="{321649D0-18D6-4AC2-88B4-E8D65F1908B2}"/>
                  </a:ext>
                </a:extLst>
              </p:cNvPr>
              <p:cNvSpPr txBox="1">
                <a:spLocks noRot="1" noChangeAspect="1" noMove="1" noResize="1" noEditPoints="1" noAdjustHandles="1" noChangeArrowheads="1" noChangeShapeType="1" noTextEdit="1"/>
              </p:cNvSpPr>
              <p:nvPr/>
            </p:nvSpPr>
            <p:spPr>
              <a:xfrm>
                <a:off x="7183399" y="919937"/>
                <a:ext cx="4579514" cy="369332"/>
              </a:xfrm>
              <a:prstGeom prst="rect">
                <a:avLst/>
              </a:prstGeom>
              <a:blipFill>
                <a:blip r:embed="rId5"/>
                <a:stretch>
                  <a:fillRect l="-1064" t="-10000" b="-26667"/>
                </a:stretch>
              </a:blipFill>
            </p:spPr>
            <p:txBody>
              <a:bodyPr/>
              <a:lstStyle/>
              <a:p>
                <a:r>
                  <a:rPr lang="nl-BE">
                    <a:noFill/>
                  </a:rPr>
                  <a:t> </a:t>
                </a:r>
              </a:p>
            </p:txBody>
          </p:sp>
        </mc:Fallback>
      </mc:AlternateContent>
      <p:sp>
        <p:nvSpPr>
          <p:cNvPr id="9" name="Tekstvak 8">
            <a:extLst>
              <a:ext uri="{FF2B5EF4-FFF2-40B4-BE49-F238E27FC236}">
                <a16:creationId xmlns:a16="http://schemas.microsoft.com/office/drawing/2014/main" id="{40C4546F-FB86-4F5B-9FE8-FE12A036197E}"/>
              </a:ext>
            </a:extLst>
          </p:cNvPr>
          <p:cNvSpPr txBox="1"/>
          <p:nvPr/>
        </p:nvSpPr>
        <p:spPr>
          <a:xfrm>
            <a:off x="7183399" y="1289269"/>
            <a:ext cx="4889261" cy="369332"/>
          </a:xfrm>
          <a:prstGeom prst="rect">
            <a:avLst/>
          </a:prstGeom>
          <a:noFill/>
        </p:spPr>
        <p:txBody>
          <a:bodyPr wrap="square" rtlCol="0">
            <a:spAutoFit/>
          </a:bodyPr>
          <a:lstStyle/>
          <a:p>
            <a:r>
              <a:rPr lang="nl-NL" b="1" dirty="0"/>
              <a:t>In 3372 zullen er 80 onregelmatige werkwoorden. </a:t>
            </a:r>
            <a:endParaRPr lang="nl-BE" b="1" dirty="0"/>
          </a:p>
        </p:txBody>
      </p:sp>
      <p:sp>
        <p:nvSpPr>
          <p:cNvPr id="10" name="Tekstvak 9">
            <a:extLst>
              <a:ext uri="{FF2B5EF4-FFF2-40B4-BE49-F238E27FC236}">
                <a16:creationId xmlns:a16="http://schemas.microsoft.com/office/drawing/2014/main" id="{242377EC-A34F-4999-A7A4-AD948F53213C}"/>
              </a:ext>
            </a:extLst>
          </p:cNvPr>
          <p:cNvSpPr txBox="1"/>
          <p:nvPr/>
        </p:nvSpPr>
        <p:spPr>
          <a:xfrm>
            <a:off x="6821404" y="1821619"/>
            <a:ext cx="736847" cy="369332"/>
          </a:xfrm>
          <a:prstGeom prst="rect">
            <a:avLst/>
          </a:prstGeom>
          <a:noFill/>
        </p:spPr>
        <p:txBody>
          <a:bodyPr wrap="square" rtlCol="0">
            <a:spAutoFit/>
          </a:bodyPr>
          <a:lstStyle/>
          <a:p>
            <a:r>
              <a:rPr lang="nl-NL" dirty="0"/>
              <a:t>c)</a:t>
            </a:r>
            <a:endParaRPr lang="nl-BE" dirty="0"/>
          </a:p>
        </p:txBody>
      </p:sp>
      <p:cxnSp>
        <p:nvCxnSpPr>
          <p:cNvPr id="12" name="Rechte verbindingslijn 11">
            <a:extLst>
              <a:ext uri="{FF2B5EF4-FFF2-40B4-BE49-F238E27FC236}">
                <a16:creationId xmlns:a16="http://schemas.microsoft.com/office/drawing/2014/main" id="{5067D971-4D08-4701-A3EE-176FA2AD5351}"/>
              </a:ext>
            </a:extLst>
          </p:cNvPr>
          <p:cNvCxnSpPr/>
          <p:nvPr/>
        </p:nvCxnSpPr>
        <p:spPr>
          <a:xfrm>
            <a:off x="6667130" y="1759473"/>
            <a:ext cx="5524870" cy="0"/>
          </a:xfrm>
          <a:prstGeom prst="line">
            <a:avLst/>
          </a:prstGeom>
          <a:ln>
            <a:prstDash val="dash"/>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F53491B0-F1E3-44EA-8EC6-E1FAA506C352}"/>
                  </a:ext>
                </a:extLst>
              </p:cNvPr>
              <p:cNvSpPr txBox="1"/>
              <p:nvPr/>
            </p:nvSpPr>
            <p:spPr>
              <a:xfrm>
                <a:off x="7189827" y="1892569"/>
                <a:ext cx="222593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𝑊</m:t>
                      </m:r>
                      <m:r>
                        <a:rPr lang="nl-NL" b="0" i="1" smtClean="0">
                          <a:latin typeface="Cambria Math" panose="02040503050406030204" pitchFamily="18" charset="0"/>
                        </a:rPr>
                        <m:t>=432∙</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0,9995</m:t>
                          </m:r>
                        </m:e>
                        <m:sup>
                          <m:r>
                            <a:rPr lang="nl-NL" b="0" i="1" smtClean="0">
                              <a:latin typeface="Cambria Math" panose="02040503050406030204" pitchFamily="18" charset="0"/>
                              <a:ea typeface="Cambria Math" panose="02040503050406030204" pitchFamily="18" charset="0"/>
                            </a:rPr>
                            <m:t>2000</m:t>
                          </m:r>
                        </m:sup>
                      </m:sSup>
                    </m:oMath>
                  </m:oMathPara>
                </a14:m>
                <a:endParaRPr lang="nl-BE" dirty="0"/>
              </a:p>
            </p:txBody>
          </p:sp>
        </mc:Choice>
        <mc:Fallback xmlns="">
          <p:sp>
            <p:nvSpPr>
              <p:cNvPr id="13" name="Tekstvak 12">
                <a:extLst>
                  <a:ext uri="{FF2B5EF4-FFF2-40B4-BE49-F238E27FC236}">
                    <a16:creationId xmlns:a16="http://schemas.microsoft.com/office/drawing/2014/main" id="{F53491B0-F1E3-44EA-8EC6-E1FAA506C352}"/>
                  </a:ext>
                </a:extLst>
              </p:cNvPr>
              <p:cNvSpPr txBox="1">
                <a:spLocks noRot="1" noChangeAspect="1" noMove="1" noResize="1" noEditPoints="1" noAdjustHandles="1" noChangeArrowheads="1" noChangeShapeType="1" noTextEdit="1"/>
              </p:cNvSpPr>
              <p:nvPr/>
            </p:nvSpPr>
            <p:spPr>
              <a:xfrm>
                <a:off x="7189827" y="1892569"/>
                <a:ext cx="2225930" cy="276999"/>
              </a:xfrm>
              <a:prstGeom prst="rect">
                <a:avLst/>
              </a:prstGeom>
              <a:blipFill>
                <a:blip r:embed="rId6"/>
                <a:stretch>
                  <a:fillRect l="-1913" t="-4348" r="-820"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8F873ABD-AA20-4D70-9223-F9A5FE80C223}"/>
                  </a:ext>
                </a:extLst>
              </p:cNvPr>
              <p:cNvSpPr txBox="1"/>
              <p:nvPr/>
            </p:nvSpPr>
            <p:spPr>
              <a:xfrm>
                <a:off x="7189827" y="2324046"/>
                <a:ext cx="96763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𝑊</m:t>
                      </m:r>
                      <m:r>
                        <a:rPr lang="nl-NL" b="0" i="1" smtClean="0">
                          <a:latin typeface="Cambria Math" panose="02040503050406030204" pitchFamily="18" charset="0"/>
                        </a:rPr>
                        <m:t>=159</m:t>
                      </m:r>
                    </m:oMath>
                  </m:oMathPara>
                </a14:m>
                <a:endParaRPr lang="nl-BE" dirty="0"/>
              </a:p>
            </p:txBody>
          </p:sp>
        </mc:Choice>
        <mc:Fallback xmlns="">
          <p:sp>
            <p:nvSpPr>
              <p:cNvPr id="14" name="Tekstvak 13">
                <a:extLst>
                  <a:ext uri="{FF2B5EF4-FFF2-40B4-BE49-F238E27FC236}">
                    <a16:creationId xmlns:a16="http://schemas.microsoft.com/office/drawing/2014/main" id="{8F873ABD-AA20-4D70-9223-F9A5FE80C223}"/>
                  </a:ext>
                </a:extLst>
              </p:cNvPr>
              <p:cNvSpPr txBox="1">
                <a:spLocks noRot="1" noChangeAspect="1" noMove="1" noResize="1" noEditPoints="1" noAdjustHandles="1" noChangeArrowheads="1" noChangeShapeType="1" noTextEdit="1"/>
              </p:cNvSpPr>
              <p:nvPr/>
            </p:nvSpPr>
            <p:spPr>
              <a:xfrm>
                <a:off x="7189827" y="2324046"/>
                <a:ext cx="967637" cy="276999"/>
              </a:xfrm>
              <a:prstGeom prst="rect">
                <a:avLst/>
              </a:prstGeom>
              <a:blipFill>
                <a:blip r:embed="rId7"/>
                <a:stretch>
                  <a:fillRect l="-5031" r="-5660" b="-6522"/>
                </a:stretch>
              </a:blipFill>
            </p:spPr>
            <p:txBody>
              <a:bodyPr/>
              <a:lstStyle/>
              <a:p>
                <a:r>
                  <a:rPr lang="nl-BE">
                    <a:noFill/>
                  </a:rPr>
                  <a:t> </a:t>
                </a:r>
              </a:p>
            </p:txBody>
          </p:sp>
        </mc:Fallback>
      </mc:AlternateContent>
      <p:cxnSp>
        <p:nvCxnSpPr>
          <p:cNvPr id="16" name="Rechte verbindingslijn met pijl 15">
            <a:extLst>
              <a:ext uri="{FF2B5EF4-FFF2-40B4-BE49-F238E27FC236}">
                <a16:creationId xmlns:a16="http://schemas.microsoft.com/office/drawing/2014/main" id="{90890DB9-C7FB-411D-9ED7-B5CAE443CEFD}"/>
              </a:ext>
            </a:extLst>
          </p:cNvPr>
          <p:cNvCxnSpPr/>
          <p:nvPr/>
        </p:nvCxnSpPr>
        <p:spPr>
          <a:xfrm>
            <a:off x="8302792" y="2492764"/>
            <a:ext cx="37069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7" name="Tekstvak 16">
                <a:extLst>
                  <a:ext uri="{FF2B5EF4-FFF2-40B4-BE49-F238E27FC236}">
                    <a16:creationId xmlns:a16="http://schemas.microsoft.com/office/drawing/2014/main" id="{B534BA96-62AD-4E83-9E1F-DEFBA01FE18D}"/>
                  </a:ext>
                </a:extLst>
              </p:cNvPr>
              <p:cNvSpPr txBox="1"/>
              <p:nvPr/>
            </p:nvSpPr>
            <p:spPr>
              <a:xfrm>
                <a:off x="8818811" y="2324046"/>
                <a:ext cx="3863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m:t>
                      </m:r>
                    </m:oMath>
                  </m:oMathPara>
                </a14:m>
                <a:endParaRPr lang="nl-BE" dirty="0"/>
              </a:p>
            </p:txBody>
          </p:sp>
        </mc:Choice>
        <mc:Fallback xmlns="">
          <p:sp>
            <p:nvSpPr>
              <p:cNvPr id="17" name="Tekstvak 16">
                <a:extLst>
                  <a:ext uri="{FF2B5EF4-FFF2-40B4-BE49-F238E27FC236}">
                    <a16:creationId xmlns:a16="http://schemas.microsoft.com/office/drawing/2014/main" id="{B534BA96-62AD-4E83-9E1F-DEFBA01FE18D}"/>
                  </a:ext>
                </a:extLst>
              </p:cNvPr>
              <p:cNvSpPr txBox="1">
                <a:spLocks noRot="1" noChangeAspect="1" noMove="1" noResize="1" noEditPoints="1" noAdjustHandles="1" noChangeArrowheads="1" noChangeShapeType="1" noTextEdit="1"/>
              </p:cNvSpPr>
              <p:nvPr/>
            </p:nvSpPr>
            <p:spPr>
              <a:xfrm>
                <a:off x="8818811" y="2324046"/>
                <a:ext cx="386324" cy="276999"/>
              </a:xfrm>
              <a:prstGeom prst="rect">
                <a:avLst/>
              </a:prstGeom>
              <a:blipFill>
                <a:blip r:embed="rId8"/>
                <a:stretch>
                  <a:fillRect l="-15873" r="-17460" b="-13043"/>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85BFB071-EFDF-40BC-8FA7-4EE7A21DF89A}"/>
                  </a:ext>
                </a:extLst>
              </p:cNvPr>
              <p:cNvSpPr txBox="1"/>
              <p:nvPr/>
            </p:nvSpPr>
            <p:spPr>
              <a:xfrm>
                <a:off x="7143115" y="2775439"/>
                <a:ext cx="20286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𝑇𝑜𝑡𝑎𝑎𝑙</m:t>
                      </m:r>
                      <m:r>
                        <a:rPr lang="nl-NL" b="0" i="1" smtClean="0">
                          <a:latin typeface="Cambria Math" panose="02040503050406030204" pitchFamily="18" charset="0"/>
                          <a:ea typeface="Cambria Math" panose="02040503050406030204" pitchFamily="18" charset="0"/>
                        </a:rPr>
                        <m:t>∙0,03=159</m:t>
                      </m:r>
                    </m:oMath>
                  </m:oMathPara>
                </a14:m>
                <a:endParaRPr lang="nl-BE" dirty="0"/>
              </a:p>
            </p:txBody>
          </p:sp>
        </mc:Choice>
        <mc:Fallback xmlns="">
          <p:sp>
            <p:nvSpPr>
              <p:cNvPr id="18" name="Tekstvak 17">
                <a:extLst>
                  <a:ext uri="{FF2B5EF4-FFF2-40B4-BE49-F238E27FC236}">
                    <a16:creationId xmlns:a16="http://schemas.microsoft.com/office/drawing/2014/main" id="{85BFB071-EFDF-40BC-8FA7-4EE7A21DF89A}"/>
                  </a:ext>
                </a:extLst>
              </p:cNvPr>
              <p:cNvSpPr txBox="1">
                <a:spLocks noRot="1" noChangeAspect="1" noMove="1" noResize="1" noEditPoints="1" noAdjustHandles="1" noChangeArrowheads="1" noChangeShapeType="1" noTextEdit="1"/>
              </p:cNvSpPr>
              <p:nvPr/>
            </p:nvSpPr>
            <p:spPr>
              <a:xfrm>
                <a:off x="7143115" y="2775439"/>
                <a:ext cx="2028697" cy="276999"/>
              </a:xfrm>
              <a:prstGeom prst="rect">
                <a:avLst/>
              </a:prstGeom>
              <a:blipFill>
                <a:blip r:embed="rId9"/>
                <a:stretch>
                  <a:fillRect l="-2402" r="-2402"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9" name="Tekstvak 18">
                <a:extLst>
                  <a:ext uri="{FF2B5EF4-FFF2-40B4-BE49-F238E27FC236}">
                    <a16:creationId xmlns:a16="http://schemas.microsoft.com/office/drawing/2014/main" id="{8E4C2F40-49D0-4E4A-9C67-231E24E2278D}"/>
                  </a:ext>
                </a:extLst>
              </p:cNvPr>
              <p:cNvSpPr txBox="1"/>
              <p:nvPr/>
            </p:nvSpPr>
            <p:spPr>
              <a:xfrm>
                <a:off x="7143114" y="3178732"/>
                <a:ext cx="2289986" cy="5552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𝑇𝑜𝑡𝑎𝑎𝑙</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159</m:t>
                          </m:r>
                        </m:num>
                        <m:den>
                          <m:r>
                            <a:rPr lang="nl-NL" b="0" i="1" smtClean="0">
                              <a:latin typeface="Cambria Math" panose="02040503050406030204" pitchFamily="18" charset="0"/>
                            </a:rPr>
                            <m:t>0,03</m:t>
                          </m:r>
                        </m:den>
                      </m:f>
                      <m:r>
                        <a:rPr lang="nl-NL" b="0" i="1" smtClean="0">
                          <a:latin typeface="Cambria Math" panose="02040503050406030204" pitchFamily="18" charset="0"/>
                        </a:rPr>
                        <m:t>=5300</m:t>
                      </m:r>
                    </m:oMath>
                  </m:oMathPara>
                </a14:m>
                <a:endParaRPr lang="nl-BE" dirty="0"/>
              </a:p>
            </p:txBody>
          </p:sp>
        </mc:Choice>
        <mc:Fallback xmlns="">
          <p:sp>
            <p:nvSpPr>
              <p:cNvPr id="19" name="Tekstvak 18">
                <a:extLst>
                  <a:ext uri="{FF2B5EF4-FFF2-40B4-BE49-F238E27FC236}">
                    <a16:creationId xmlns:a16="http://schemas.microsoft.com/office/drawing/2014/main" id="{8E4C2F40-49D0-4E4A-9C67-231E24E2278D}"/>
                  </a:ext>
                </a:extLst>
              </p:cNvPr>
              <p:cNvSpPr txBox="1">
                <a:spLocks noRot="1" noChangeAspect="1" noMove="1" noResize="1" noEditPoints="1" noAdjustHandles="1" noChangeArrowheads="1" noChangeShapeType="1" noTextEdit="1"/>
              </p:cNvSpPr>
              <p:nvPr/>
            </p:nvSpPr>
            <p:spPr>
              <a:xfrm>
                <a:off x="7143114" y="3178732"/>
                <a:ext cx="2289986" cy="555280"/>
              </a:xfrm>
              <a:prstGeom prst="rect">
                <a:avLst/>
              </a:prstGeom>
              <a:blipFill>
                <a:blip r:embed="rId10"/>
                <a:stretch>
                  <a:fillRect/>
                </a:stretch>
              </a:blipFill>
            </p:spPr>
            <p:txBody>
              <a:bodyPr/>
              <a:lstStyle/>
              <a:p>
                <a:r>
                  <a:rPr lang="nl-BE">
                    <a:noFill/>
                  </a:rPr>
                  <a:t> </a:t>
                </a:r>
              </a:p>
            </p:txBody>
          </p:sp>
        </mc:Fallback>
      </mc:AlternateContent>
      <p:sp>
        <p:nvSpPr>
          <p:cNvPr id="20" name="Tekstvak 19">
            <a:extLst>
              <a:ext uri="{FF2B5EF4-FFF2-40B4-BE49-F238E27FC236}">
                <a16:creationId xmlns:a16="http://schemas.microsoft.com/office/drawing/2014/main" id="{354385CB-D2B4-472D-A4EC-07BD8EDD0AA2}"/>
              </a:ext>
            </a:extLst>
          </p:cNvPr>
          <p:cNvSpPr txBox="1"/>
          <p:nvPr/>
        </p:nvSpPr>
        <p:spPr>
          <a:xfrm>
            <a:off x="6821404" y="4016445"/>
            <a:ext cx="736847" cy="369332"/>
          </a:xfrm>
          <a:prstGeom prst="rect">
            <a:avLst/>
          </a:prstGeom>
          <a:noFill/>
        </p:spPr>
        <p:txBody>
          <a:bodyPr wrap="square" rtlCol="0">
            <a:spAutoFit/>
          </a:bodyPr>
          <a:lstStyle/>
          <a:p>
            <a:r>
              <a:rPr lang="nl-NL" dirty="0"/>
              <a:t>d)</a:t>
            </a:r>
            <a:endParaRPr lang="nl-BE" dirty="0"/>
          </a:p>
        </p:txBody>
      </p:sp>
      <p:cxnSp>
        <p:nvCxnSpPr>
          <p:cNvPr id="21" name="Rechte verbindingslijn 20">
            <a:extLst>
              <a:ext uri="{FF2B5EF4-FFF2-40B4-BE49-F238E27FC236}">
                <a16:creationId xmlns:a16="http://schemas.microsoft.com/office/drawing/2014/main" id="{138F62F5-1F96-4BAC-A61F-41080C55B2E0}"/>
              </a:ext>
            </a:extLst>
          </p:cNvPr>
          <p:cNvCxnSpPr/>
          <p:nvPr/>
        </p:nvCxnSpPr>
        <p:spPr>
          <a:xfrm>
            <a:off x="6870691" y="3875228"/>
            <a:ext cx="5524870" cy="0"/>
          </a:xfrm>
          <a:prstGeom prst="line">
            <a:avLst/>
          </a:prstGeom>
          <a:ln>
            <a:prstDash val="dash"/>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2" name="Tekstvak 21">
                <a:extLst>
                  <a:ext uri="{FF2B5EF4-FFF2-40B4-BE49-F238E27FC236}">
                    <a16:creationId xmlns:a16="http://schemas.microsoft.com/office/drawing/2014/main" id="{664F854C-618F-4D53-BFB1-38CC43378054}"/>
                  </a:ext>
                </a:extLst>
              </p:cNvPr>
              <p:cNvSpPr txBox="1"/>
              <p:nvPr/>
            </p:nvSpPr>
            <p:spPr>
              <a:xfrm>
                <a:off x="7673645" y="4623417"/>
                <a:ext cx="12787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𝑔</m:t>
                          </m:r>
                        </m:e>
                        <m:sub>
                          <m:r>
                            <a:rPr lang="nl-NL" b="0" i="1" smtClean="0">
                              <a:latin typeface="Cambria Math" panose="02040503050406030204" pitchFamily="18" charset="0"/>
                            </a:rPr>
                            <m:t>1</m:t>
                          </m:r>
                        </m:sub>
                      </m:sSub>
                      <m:r>
                        <a:rPr lang="nl-NL" b="0" i="1" smtClean="0">
                          <a:latin typeface="Cambria Math" panose="02040503050406030204" pitchFamily="18" charset="0"/>
                        </a:rPr>
                        <m:t>=0,9999</m:t>
                      </m:r>
                    </m:oMath>
                  </m:oMathPara>
                </a14:m>
                <a:endParaRPr lang="nl-BE" dirty="0"/>
              </a:p>
            </p:txBody>
          </p:sp>
        </mc:Choice>
        <mc:Fallback xmlns="">
          <p:sp>
            <p:nvSpPr>
              <p:cNvPr id="22" name="Tekstvak 21">
                <a:extLst>
                  <a:ext uri="{FF2B5EF4-FFF2-40B4-BE49-F238E27FC236}">
                    <a16:creationId xmlns:a16="http://schemas.microsoft.com/office/drawing/2014/main" id="{664F854C-618F-4D53-BFB1-38CC43378054}"/>
                  </a:ext>
                </a:extLst>
              </p:cNvPr>
              <p:cNvSpPr txBox="1">
                <a:spLocks noRot="1" noChangeAspect="1" noMove="1" noResize="1" noEditPoints="1" noAdjustHandles="1" noChangeArrowheads="1" noChangeShapeType="1" noTextEdit="1"/>
              </p:cNvSpPr>
              <p:nvPr/>
            </p:nvSpPr>
            <p:spPr>
              <a:xfrm>
                <a:off x="7673645" y="4623417"/>
                <a:ext cx="1278748" cy="276999"/>
              </a:xfrm>
              <a:prstGeom prst="rect">
                <a:avLst/>
              </a:prstGeom>
              <a:blipFill>
                <a:blip r:embed="rId11"/>
                <a:stretch>
                  <a:fillRect l="-4286" r="-3810" b="-23913"/>
                </a:stretch>
              </a:blipFill>
            </p:spPr>
            <p:txBody>
              <a:bodyPr/>
              <a:lstStyle/>
              <a:p>
                <a:r>
                  <a:rPr lang="nl-BE">
                    <a:noFill/>
                  </a:rPr>
                  <a:t> </a:t>
                </a:r>
              </a:p>
            </p:txBody>
          </p:sp>
        </mc:Fallback>
      </mc:AlternateContent>
      <p:cxnSp>
        <p:nvCxnSpPr>
          <p:cNvPr id="24" name="Rechte verbindingslijn 23">
            <a:extLst>
              <a:ext uri="{FF2B5EF4-FFF2-40B4-BE49-F238E27FC236}">
                <a16:creationId xmlns:a16="http://schemas.microsoft.com/office/drawing/2014/main" id="{A384D850-5394-4E6B-954B-8843E8A3D6FE}"/>
              </a:ext>
            </a:extLst>
          </p:cNvPr>
          <p:cNvCxnSpPr/>
          <p:nvPr/>
        </p:nvCxnSpPr>
        <p:spPr>
          <a:xfrm>
            <a:off x="275207" y="5344357"/>
            <a:ext cx="3409025" cy="0"/>
          </a:xfrm>
          <a:prstGeom prst="line">
            <a:avLst/>
          </a:prstGeom>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25" name="Tekstvak 24">
                <a:extLst>
                  <a:ext uri="{FF2B5EF4-FFF2-40B4-BE49-F238E27FC236}">
                    <a16:creationId xmlns:a16="http://schemas.microsoft.com/office/drawing/2014/main" id="{110FC53A-7DD1-439E-9552-1CC212515306}"/>
                  </a:ext>
                </a:extLst>
              </p:cNvPr>
              <p:cNvSpPr txBox="1"/>
              <p:nvPr/>
            </p:nvSpPr>
            <p:spPr>
              <a:xfrm>
                <a:off x="7270812" y="4108778"/>
                <a:ext cx="16815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0,01%=0,0001</m:t>
                      </m:r>
                    </m:oMath>
                  </m:oMathPara>
                </a14:m>
                <a:endParaRPr lang="nl-BE" dirty="0"/>
              </a:p>
            </p:txBody>
          </p:sp>
        </mc:Choice>
        <mc:Fallback xmlns="">
          <p:sp>
            <p:nvSpPr>
              <p:cNvPr id="25" name="Tekstvak 24">
                <a:extLst>
                  <a:ext uri="{FF2B5EF4-FFF2-40B4-BE49-F238E27FC236}">
                    <a16:creationId xmlns:a16="http://schemas.microsoft.com/office/drawing/2014/main" id="{110FC53A-7DD1-439E-9552-1CC212515306}"/>
                  </a:ext>
                </a:extLst>
              </p:cNvPr>
              <p:cNvSpPr txBox="1">
                <a:spLocks noRot="1" noChangeAspect="1" noMove="1" noResize="1" noEditPoints="1" noAdjustHandles="1" noChangeArrowheads="1" noChangeShapeType="1" noTextEdit="1"/>
              </p:cNvSpPr>
              <p:nvPr/>
            </p:nvSpPr>
            <p:spPr>
              <a:xfrm>
                <a:off x="7270812" y="4108778"/>
                <a:ext cx="1681551" cy="276999"/>
              </a:xfrm>
              <a:prstGeom prst="rect">
                <a:avLst/>
              </a:prstGeom>
              <a:blipFill>
                <a:blip r:embed="rId12"/>
                <a:stretch>
                  <a:fillRect l="-2899" r="-2899" b="-15556"/>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6" name="Tekstvak 25">
                <a:extLst>
                  <a:ext uri="{FF2B5EF4-FFF2-40B4-BE49-F238E27FC236}">
                    <a16:creationId xmlns:a16="http://schemas.microsoft.com/office/drawing/2014/main" id="{4E9D2220-3670-44FA-A215-B53ECE41CAF8}"/>
                  </a:ext>
                </a:extLst>
              </p:cNvPr>
              <p:cNvSpPr txBox="1"/>
              <p:nvPr/>
            </p:nvSpPr>
            <p:spPr>
              <a:xfrm>
                <a:off x="7256898" y="5088407"/>
                <a:ext cx="146687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nl-NL" b="0" i="1" smtClean="0">
                              <a:latin typeface="Cambria Math" panose="02040503050406030204" pitchFamily="18" charset="0"/>
                            </a:rPr>
                          </m:ctrlPr>
                        </m:sSupPr>
                        <m:e>
                          <m:r>
                            <a:rPr lang="nl-NL" b="0" i="1" smtClean="0">
                              <a:latin typeface="Cambria Math" panose="02040503050406030204" pitchFamily="18" charset="0"/>
                            </a:rPr>
                            <m:t>0,9999</m:t>
                          </m:r>
                        </m:e>
                        <m:sup>
                          <m:r>
                            <a:rPr lang="nl-NL" b="0" i="1" smtClean="0">
                              <a:latin typeface="Cambria Math" panose="02040503050406030204" pitchFamily="18" charset="0"/>
                            </a:rPr>
                            <m:t>𝑥</m:t>
                          </m:r>
                        </m:sup>
                      </m:sSup>
                      <m:r>
                        <a:rPr lang="nl-NL" b="0" i="1" smtClean="0">
                          <a:latin typeface="Cambria Math" panose="02040503050406030204" pitchFamily="18" charset="0"/>
                        </a:rPr>
                        <m:t>=0,5</m:t>
                      </m:r>
                    </m:oMath>
                  </m:oMathPara>
                </a14:m>
                <a:endParaRPr lang="nl-BE" dirty="0"/>
              </a:p>
            </p:txBody>
          </p:sp>
        </mc:Choice>
        <mc:Fallback xmlns="">
          <p:sp>
            <p:nvSpPr>
              <p:cNvPr id="26" name="Tekstvak 25">
                <a:extLst>
                  <a:ext uri="{FF2B5EF4-FFF2-40B4-BE49-F238E27FC236}">
                    <a16:creationId xmlns:a16="http://schemas.microsoft.com/office/drawing/2014/main" id="{4E9D2220-3670-44FA-A215-B53ECE41CAF8}"/>
                  </a:ext>
                </a:extLst>
              </p:cNvPr>
              <p:cNvSpPr txBox="1">
                <a:spLocks noRot="1" noChangeAspect="1" noMove="1" noResize="1" noEditPoints="1" noAdjustHandles="1" noChangeArrowheads="1" noChangeShapeType="1" noTextEdit="1"/>
              </p:cNvSpPr>
              <p:nvPr/>
            </p:nvSpPr>
            <p:spPr>
              <a:xfrm>
                <a:off x="7256898" y="5088407"/>
                <a:ext cx="1466876" cy="276999"/>
              </a:xfrm>
              <a:prstGeom prst="rect">
                <a:avLst/>
              </a:prstGeom>
              <a:blipFill>
                <a:blip r:embed="rId13"/>
                <a:stretch>
                  <a:fillRect l="-3320" r="-3734" b="-8889"/>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7" name="Tekstvak 26">
                <a:extLst>
                  <a:ext uri="{FF2B5EF4-FFF2-40B4-BE49-F238E27FC236}">
                    <a16:creationId xmlns:a16="http://schemas.microsoft.com/office/drawing/2014/main" id="{394F7962-3615-4599-B686-937EA8401E0E}"/>
                  </a:ext>
                </a:extLst>
              </p:cNvPr>
              <p:cNvSpPr txBox="1"/>
              <p:nvPr/>
            </p:nvSpPr>
            <p:spPr>
              <a:xfrm>
                <a:off x="7256898" y="5520852"/>
                <a:ext cx="3266982" cy="369332"/>
              </a:xfrm>
              <a:prstGeom prst="rect">
                <a:avLst/>
              </a:prstGeom>
              <a:noFill/>
            </p:spPr>
            <p:txBody>
              <a:bodyPr wrap="square" rtlCol="0">
                <a:spAutoFit/>
              </a:bodyPr>
              <a:lstStyle/>
              <a:p>
                <a:r>
                  <a:rPr lang="nl-NL" dirty="0"/>
                  <a:t>Intersect geeft: </a:t>
                </a:r>
                <a14:m>
                  <m:oMath xmlns:m="http://schemas.openxmlformats.org/officeDocument/2006/math">
                    <m:r>
                      <a:rPr lang="nl-NL" b="0" i="1" smtClean="0">
                        <a:latin typeface="Cambria Math" panose="02040503050406030204" pitchFamily="18" charset="0"/>
                      </a:rPr>
                      <m:t>𝑥</m:t>
                    </m:r>
                    <m:r>
                      <a:rPr lang="nl-NL" b="0" i="1" smtClean="0">
                        <a:latin typeface="Cambria Math" panose="02040503050406030204" pitchFamily="18" charset="0"/>
                        <a:ea typeface="Cambria Math" panose="02040503050406030204" pitchFamily="18" charset="0"/>
                      </a:rPr>
                      <m:t>≈6931</m:t>
                    </m:r>
                  </m:oMath>
                </a14:m>
                <a:endParaRPr lang="nl-BE" dirty="0"/>
              </a:p>
            </p:txBody>
          </p:sp>
        </mc:Choice>
        <mc:Fallback xmlns="">
          <p:sp>
            <p:nvSpPr>
              <p:cNvPr id="27" name="Tekstvak 26">
                <a:extLst>
                  <a:ext uri="{FF2B5EF4-FFF2-40B4-BE49-F238E27FC236}">
                    <a16:creationId xmlns:a16="http://schemas.microsoft.com/office/drawing/2014/main" id="{394F7962-3615-4599-B686-937EA8401E0E}"/>
                  </a:ext>
                </a:extLst>
              </p:cNvPr>
              <p:cNvSpPr txBox="1">
                <a:spLocks noRot="1" noChangeAspect="1" noMove="1" noResize="1" noEditPoints="1" noAdjustHandles="1" noChangeArrowheads="1" noChangeShapeType="1" noTextEdit="1"/>
              </p:cNvSpPr>
              <p:nvPr/>
            </p:nvSpPr>
            <p:spPr>
              <a:xfrm>
                <a:off x="7256898" y="5520852"/>
                <a:ext cx="3266982" cy="369332"/>
              </a:xfrm>
              <a:prstGeom prst="rect">
                <a:avLst/>
              </a:prstGeom>
              <a:blipFill>
                <a:blip r:embed="rId14"/>
                <a:stretch>
                  <a:fillRect l="-1493" t="-10000" b="-26667"/>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8" name="Tekstvak 27">
                <a:extLst>
                  <a:ext uri="{FF2B5EF4-FFF2-40B4-BE49-F238E27FC236}">
                    <a16:creationId xmlns:a16="http://schemas.microsoft.com/office/drawing/2014/main" id="{66666C31-BD2D-4EC8-A49E-AC47D7FFF0EB}"/>
                  </a:ext>
                </a:extLst>
              </p:cNvPr>
              <p:cNvSpPr txBox="1"/>
              <p:nvPr/>
            </p:nvSpPr>
            <p:spPr>
              <a:xfrm>
                <a:off x="9305934" y="5057629"/>
                <a:ext cx="2986307" cy="307777"/>
              </a:xfrm>
              <a:prstGeom prst="rect">
                <a:avLst/>
              </a:prstGeom>
              <a:noFill/>
            </p:spPr>
            <p:txBody>
              <a:bodyPr wrap="square" rtlCol="0">
                <a:spAutoFit/>
              </a:bodyPr>
              <a:lstStyle/>
              <a:p>
                <a:r>
                  <a:rPr lang="nl-NL" sz="1400" dirty="0"/>
                  <a:t>Formule halveringstijd: </a:t>
                </a:r>
                <a14:m>
                  <m:oMath xmlns:m="http://schemas.openxmlformats.org/officeDocument/2006/math">
                    <m:sSup>
                      <m:sSupPr>
                        <m:ctrlPr>
                          <a:rPr lang="nl-NL" sz="1400" b="0" i="1" smtClean="0">
                            <a:latin typeface="Cambria Math" panose="02040503050406030204" pitchFamily="18" charset="0"/>
                          </a:rPr>
                        </m:ctrlPr>
                      </m:sSupPr>
                      <m:e>
                        <m:r>
                          <a:rPr lang="nl-NL" sz="1400" b="0" i="1" smtClean="0">
                            <a:latin typeface="Cambria Math" panose="02040503050406030204" pitchFamily="18" charset="0"/>
                          </a:rPr>
                          <m:t>𝑔</m:t>
                        </m:r>
                      </m:e>
                      <m:sup>
                        <m:r>
                          <a:rPr lang="nl-NL" sz="1400" b="0" i="1" smtClean="0">
                            <a:latin typeface="Cambria Math" panose="02040503050406030204" pitchFamily="18" charset="0"/>
                          </a:rPr>
                          <m:t>𝑥</m:t>
                        </m:r>
                      </m:sup>
                    </m:sSup>
                    <m:r>
                      <a:rPr lang="nl-NL" sz="1400" b="0" i="1" smtClean="0">
                        <a:latin typeface="Cambria Math" panose="02040503050406030204" pitchFamily="18" charset="0"/>
                      </a:rPr>
                      <m:t>=0,5</m:t>
                    </m:r>
                  </m:oMath>
                </a14:m>
                <a:endParaRPr lang="nl-BE" sz="1400" dirty="0"/>
              </a:p>
            </p:txBody>
          </p:sp>
        </mc:Choice>
        <mc:Fallback xmlns="">
          <p:sp>
            <p:nvSpPr>
              <p:cNvPr id="28" name="Tekstvak 27">
                <a:extLst>
                  <a:ext uri="{FF2B5EF4-FFF2-40B4-BE49-F238E27FC236}">
                    <a16:creationId xmlns:a16="http://schemas.microsoft.com/office/drawing/2014/main" id="{66666C31-BD2D-4EC8-A49E-AC47D7FFF0EB}"/>
                  </a:ext>
                </a:extLst>
              </p:cNvPr>
              <p:cNvSpPr txBox="1">
                <a:spLocks noRot="1" noChangeAspect="1" noMove="1" noResize="1" noEditPoints="1" noAdjustHandles="1" noChangeArrowheads="1" noChangeShapeType="1" noTextEdit="1"/>
              </p:cNvSpPr>
              <p:nvPr/>
            </p:nvSpPr>
            <p:spPr>
              <a:xfrm>
                <a:off x="9305934" y="5057629"/>
                <a:ext cx="2986307" cy="307777"/>
              </a:xfrm>
              <a:prstGeom prst="rect">
                <a:avLst/>
              </a:prstGeom>
              <a:blipFill>
                <a:blip r:embed="rId15"/>
                <a:stretch>
                  <a:fillRect l="-613" t="-4000" b="-20000"/>
                </a:stretch>
              </a:blipFill>
            </p:spPr>
            <p:txBody>
              <a:bodyPr/>
              <a:lstStyle/>
              <a:p>
                <a:r>
                  <a:rPr lang="nl-BE">
                    <a:noFill/>
                  </a:rPr>
                  <a:t> </a:t>
                </a:r>
              </a:p>
            </p:txBody>
          </p:sp>
        </mc:Fallback>
      </mc:AlternateContent>
      <p:sp>
        <p:nvSpPr>
          <p:cNvPr id="29" name="Tekstvak 28">
            <a:extLst>
              <a:ext uri="{FF2B5EF4-FFF2-40B4-BE49-F238E27FC236}">
                <a16:creationId xmlns:a16="http://schemas.microsoft.com/office/drawing/2014/main" id="{60A7937F-B425-4114-AC6F-17E47D49085D}"/>
              </a:ext>
            </a:extLst>
          </p:cNvPr>
          <p:cNvSpPr txBox="1"/>
          <p:nvPr/>
        </p:nvSpPr>
        <p:spPr>
          <a:xfrm>
            <a:off x="7189827" y="6059812"/>
            <a:ext cx="5002173" cy="646331"/>
          </a:xfrm>
          <a:prstGeom prst="rect">
            <a:avLst/>
          </a:prstGeom>
          <a:noFill/>
        </p:spPr>
        <p:txBody>
          <a:bodyPr wrap="square" rtlCol="0">
            <a:spAutoFit/>
          </a:bodyPr>
          <a:lstStyle/>
          <a:p>
            <a:r>
              <a:rPr lang="nl-NL" b="1" dirty="0"/>
              <a:t>Het duurt 6931 jaar voor dat het aantal werkwoorden in groep 3 halveert.</a:t>
            </a:r>
            <a:endParaRPr lang="nl-BE" b="1" dirty="0"/>
          </a:p>
        </p:txBody>
      </p:sp>
    </p:spTree>
    <p:extLst>
      <p:ext uri="{BB962C8B-B14F-4D97-AF65-F5344CB8AC3E}">
        <p14:creationId xmlns:p14="http://schemas.microsoft.com/office/powerpoint/2010/main" val="37410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500"/>
                                        <p:tgtEl>
                                          <p:spTgt spid="26"/>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fade">
                                      <p:cBhvr>
                                        <p:cTn id="96" dur="500"/>
                                        <p:tgtEl>
                                          <p:spTgt spid="27"/>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P spid="14" grpId="0"/>
      <p:bldP spid="17" grpId="0"/>
      <p:bldP spid="18" grpId="0"/>
      <p:bldP spid="19" grpId="0"/>
      <p:bldP spid="20" grpId="0"/>
      <p:bldP spid="22" grpId="0"/>
      <p:bldP spid="25" grpId="0"/>
      <p:bldP spid="26" grpId="0"/>
      <p:bldP spid="27" grpId="0"/>
      <p:bldP spid="28" grpId="0"/>
      <p:bldP spid="2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9E1650D-097F-45CB-8C76-6E5AA85F4E59}"/>
              </a:ext>
            </a:extLst>
          </p:cNvPr>
          <p:cNvPicPr>
            <a:picLocks noChangeAspect="1"/>
          </p:cNvPicPr>
          <p:nvPr/>
        </p:nvPicPr>
        <p:blipFill rotWithShape="1">
          <a:blip r:embed="rId2"/>
          <a:srcRect b="60687"/>
          <a:stretch/>
        </p:blipFill>
        <p:spPr>
          <a:xfrm>
            <a:off x="66675" y="0"/>
            <a:ext cx="6029325" cy="2130641"/>
          </a:xfrm>
          <a:prstGeom prst="rect">
            <a:avLst/>
          </a:prstGeom>
        </p:spPr>
      </p:pic>
      <p:sp>
        <p:nvSpPr>
          <p:cNvPr id="5" name="Tekstvak 4">
            <a:extLst>
              <a:ext uri="{FF2B5EF4-FFF2-40B4-BE49-F238E27FC236}">
                <a16:creationId xmlns:a16="http://schemas.microsoft.com/office/drawing/2014/main" id="{30E00237-57AA-404E-AF9D-6F933FF7D39E}"/>
              </a:ext>
            </a:extLst>
          </p:cNvPr>
          <p:cNvSpPr txBox="1"/>
          <p:nvPr/>
        </p:nvSpPr>
        <p:spPr>
          <a:xfrm>
            <a:off x="432046" y="2254929"/>
            <a:ext cx="603681" cy="369332"/>
          </a:xfrm>
          <a:prstGeom prst="rect">
            <a:avLst/>
          </a:prstGeom>
          <a:noFill/>
        </p:spPr>
        <p:txBody>
          <a:bodyPr wrap="square" rtlCol="0">
            <a:spAutoFit/>
          </a:bodyPr>
          <a:lstStyle/>
          <a:p>
            <a:r>
              <a:rPr lang="nl-NL" dirty="0"/>
              <a:t>a)</a:t>
            </a:r>
            <a:endParaRPr lang="nl-BE" dirty="0"/>
          </a:p>
        </p:txBody>
      </p:sp>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680180A6-8F8C-44EE-92E5-20D7964EF2D0}"/>
                  </a:ext>
                </a:extLst>
              </p:cNvPr>
              <p:cNvSpPr txBox="1"/>
              <p:nvPr/>
            </p:nvSpPr>
            <p:spPr>
              <a:xfrm>
                <a:off x="825622" y="2297947"/>
                <a:ext cx="31755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𝑠𝑡𝑒𝑒𝑘𝑝𝑟𝑜𝑒𝑓</m:t>
                      </m:r>
                      <m:r>
                        <a:rPr lang="nl-NL" b="1" i="1" smtClean="0">
                          <a:latin typeface="Cambria Math" panose="02040503050406030204" pitchFamily="18" charset="0"/>
                        </a:rPr>
                        <m:t>𝒑𝒓𝒐𝒑𝒐𝒓𝒕𝒊𝒆</m:t>
                      </m:r>
                      <m:r>
                        <a:rPr lang="nl-NL" b="0" i="1" smtClean="0">
                          <a:latin typeface="Cambria Math" panose="02040503050406030204" pitchFamily="18" charset="0"/>
                        </a:rPr>
                        <m:t>=0,092</m:t>
                      </m:r>
                    </m:oMath>
                  </m:oMathPara>
                </a14:m>
                <a:endParaRPr lang="nl-BE" dirty="0"/>
              </a:p>
            </p:txBody>
          </p:sp>
        </mc:Choice>
        <mc:Fallback xmlns="">
          <p:sp>
            <p:nvSpPr>
              <p:cNvPr id="6" name="Tekstvak 5">
                <a:extLst>
                  <a:ext uri="{FF2B5EF4-FFF2-40B4-BE49-F238E27FC236}">
                    <a16:creationId xmlns:a16="http://schemas.microsoft.com/office/drawing/2014/main" id="{680180A6-8F8C-44EE-92E5-20D7964EF2D0}"/>
                  </a:ext>
                </a:extLst>
              </p:cNvPr>
              <p:cNvSpPr txBox="1">
                <a:spLocks noRot="1" noChangeAspect="1" noMove="1" noResize="1" noEditPoints="1" noAdjustHandles="1" noChangeArrowheads="1" noChangeShapeType="1" noTextEdit="1"/>
              </p:cNvSpPr>
              <p:nvPr/>
            </p:nvSpPr>
            <p:spPr>
              <a:xfrm>
                <a:off x="825622" y="2297947"/>
                <a:ext cx="3175549" cy="276999"/>
              </a:xfrm>
              <a:prstGeom prst="rect">
                <a:avLst/>
              </a:prstGeom>
              <a:blipFill>
                <a:blip r:embed="rId3"/>
                <a:stretch>
                  <a:fillRect l="-2111" t="-2222" r="-1536" b="-35556"/>
                </a:stretch>
              </a:blipFill>
            </p:spPr>
            <p:txBody>
              <a:bodyPr/>
              <a:lstStyle/>
              <a:p>
                <a:r>
                  <a:rPr lang="nl-BE">
                    <a:noFill/>
                  </a:rPr>
                  <a:t> </a:t>
                </a:r>
              </a:p>
            </p:txBody>
          </p:sp>
        </mc:Fallback>
      </mc:AlternateContent>
      <p:cxnSp>
        <p:nvCxnSpPr>
          <p:cNvPr id="8" name="Rechte verbindingslijn 7">
            <a:extLst>
              <a:ext uri="{FF2B5EF4-FFF2-40B4-BE49-F238E27FC236}">
                <a16:creationId xmlns:a16="http://schemas.microsoft.com/office/drawing/2014/main" id="{32CD2FA1-F720-40E1-A660-D783E51487E7}"/>
              </a:ext>
            </a:extLst>
          </p:cNvPr>
          <p:cNvCxnSpPr/>
          <p:nvPr/>
        </p:nvCxnSpPr>
        <p:spPr>
          <a:xfrm>
            <a:off x="1757779" y="612978"/>
            <a:ext cx="1056443" cy="0"/>
          </a:xfrm>
          <a:prstGeom prst="line">
            <a:avLst/>
          </a:prstGeom>
        </p:spPr>
        <p:style>
          <a:lnRef idx="3">
            <a:schemeClr val="accent1"/>
          </a:lnRef>
          <a:fillRef idx="0">
            <a:schemeClr val="accent1"/>
          </a:fillRef>
          <a:effectRef idx="2">
            <a:schemeClr val="accent1"/>
          </a:effectRef>
          <a:fontRef idx="minor">
            <a:schemeClr val="tx1"/>
          </a:fontRef>
        </p:style>
      </p:cxnSp>
      <p:pic>
        <p:nvPicPr>
          <p:cNvPr id="9" name="Afbeelding 8">
            <a:extLst>
              <a:ext uri="{FF2B5EF4-FFF2-40B4-BE49-F238E27FC236}">
                <a16:creationId xmlns:a16="http://schemas.microsoft.com/office/drawing/2014/main" id="{2FFB8D8D-D85B-4BD4-B00F-4EDCAE5CBEC8}"/>
              </a:ext>
            </a:extLst>
          </p:cNvPr>
          <p:cNvPicPr>
            <a:picLocks noChangeAspect="1"/>
          </p:cNvPicPr>
          <p:nvPr/>
        </p:nvPicPr>
        <p:blipFill rotWithShape="1">
          <a:blip r:embed="rId4"/>
          <a:srcRect l="1761" r="2220"/>
          <a:stretch/>
        </p:blipFill>
        <p:spPr>
          <a:xfrm>
            <a:off x="6798723" y="118227"/>
            <a:ext cx="5326602" cy="2265123"/>
          </a:xfrm>
          <a:prstGeom prst="rect">
            <a:avLst/>
          </a:prstGeom>
        </p:spPr>
      </p:pic>
      <p:cxnSp>
        <p:nvCxnSpPr>
          <p:cNvPr id="10" name="Rechte verbindingslijn 9">
            <a:extLst>
              <a:ext uri="{FF2B5EF4-FFF2-40B4-BE49-F238E27FC236}">
                <a16:creationId xmlns:a16="http://schemas.microsoft.com/office/drawing/2014/main" id="{498AADB8-DC5E-45E5-A7B7-B9DF09CDAC7C}"/>
              </a:ext>
            </a:extLst>
          </p:cNvPr>
          <p:cNvCxnSpPr/>
          <p:nvPr/>
        </p:nvCxnSpPr>
        <p:spPr>
          <a:xfrm>
            <a:off x="8790373" y="849006"/>
            <a:ext cx="105644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Rechte verbindingslijn 10">
            <a:extLst>
              <a:ext uri="{FF2B5EF4-FFF2-40B4-BE49-F238E27FC236}">
                <a16:creationId xmlns:a16="http://schemas.microsoft.com/office/drawing/2014/main" id="{52B2DD80-CEE4-45F6-B99B-568BB163ACF2}"/>
              </a:ext>
            </a:extLst>
          </p:cNvPr>
          <p:cNvCxnSpPr>
            <a:cxnSpLocks/>
          </p:cNvCxnSpPr>
          <p:nvPr/>
        </p:nvCxnSpPr>
        <p:spPr>
          <a:xfrm>
            <a:off x="7184994" y="1019161"/>
            <a:ext cx="892356"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6327B68A-9818-43A5-B50E-FB58D2A8363F}"/>
                  </a:ext>
                </a:extLst>
              </p:cNvPr>
              <p:cNvSpPr txBox="1"/>
              <p:nvPr/>
            </p:nvSpPr>
            <p:spPr>
              <a:xfrm>
                <a:off x="1210390" y="2734123"/>
                <a:ext cx="5441041"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ea typeface="Cambria Math" panose="02040503050406030204" pitchFamily="18" charset="0"/>
                        </a:rPr>
                        <m:t>2</m:t>
                      </m:r>
                      <m:r>
                        <a:rPr lang="nl-NL" b="0" i="1" smtClean="0">
                          <a:latin typeface="Cambria Math" panose="02040503050406030204" pitchFamily="18" charset="0"/>
                          <a:ea typeface="Cambria Math" panose="02040503050406030204" pitchFamily="18" charset="0"/>
                        </a:rPr>
                        <m:t>𝜎</m:t>
                      </m:r>
                      <m:r>
                        <a:rPr lang="nl-NL" b="0" i="1" smtClean="0">
                          <a:latin typeface="Cambria Math" panose="02040503050406030204" pitchFamily="18" charset="0"/>
                          <a:ea typeface="Cambria Math" panose="02040503050406030204" pitchFamily="18" charset="0"/>
                        </a:rPr>
                        <m:t>=2</m:t>
                      </m:r>
                      <m:rad>
                        <m:radPr>
                          <m:degHide m:val="on"/>
                          <m:ctrlPr>
                            <a:rPr lang="nl-BE" i="1" smtClean="0">
                              <a:latin typeface="Cambria Math" panose="02040503050406030204" pitchFamily="18" charset="0"/>
                            </a:rPr>
                          </m:ctrlPr>
                        </m:radPr>
                        <m:deg/>
                        <m:e>
                          <m:f>
                            <m:fPr>
                              <m:ctrlPr>
                                <a:rPr lang="nl-BE" i="1" smtClean="0">
                                  <a:latin typeface="Cambria Math" panose="02040503050406030204" pitchFamily="18" charset="0"/>
                                </a:rPr>
                              </m:ctrlPr>
                            </m:fPr>
                            <m:num>
                              <m:acc>
                                <m:accPr>
                                  <m:chr m:val="̂"/>
                                  <m:ctrlPr>
                                    <a:rPr lang="nl-BE" b="0" i="1" smtClean="0">
                                      <a:latin typeface="Cambria Math" panose="02040503050406030204" pitchFamily="18" charset="0"/>
                                    </a:rPr>
                                  </m:ctrlPr>
                                </m:accPr>
                                <m:e>
                                  <m:r>
                                    <a:rPr lang="nl-NL" b="0" i="1" smtClean="0">
                                      <a:latin typeface="Cambria Math" panose="02040503050406030204" pitchFamily="18" charset="0"/>
                                    </a:rPr>
                                    <m:t>𝑝</m:t>
                                  </m:r>
                                </m:e>
                              </m:acc>
                              <m:r>
                                <a:rPr lang="nl-NL" b="0" i="1" smtClean="0">
                                  <a:latin typeface="Cambria Math" panose="02040503050406030204" pitchFamily="18" charset="0"/>
                                </a:rPr>
                                <m:t>(1−</m:t>
                              </m:r>
                              <m:acc>
                                <m:accPr>
                                  <m:chr m:val="̂"/>
                                  <m:ctrlPr>
                                    <a:rPr lang="nl-NL" b="0" i="1" smtClean="0">
                                      <a:latin typeface="Cambria Math" panose="02040503050406030204" pitchFamily="18" charset="0"/>
                                    </a:rPr>
                                  </m:ctrlPr>
                                </m:accPr>
                                <m:e>
                                  <m:r>
                                    <a:rPr lang="nl-NL" b="0" i="1" smtClean="0">
                                      <a:latin typeface="Cambria Math" panose="02040503050406030204" pitchFamily="18" charset="0"/>
                                    </a:rPr>
                                    <m:t>𝑝</m:t>
                                  </m:r>
                                </m:e>
                              </m:acc>
                              <m:r>
                                <a:rPr lang="nl-NL" b="0" i="1" smtClean="0">
                                  <a:latin typeface="Cambria Math" panose="02040503050406030204" pitchFamily="18" charset="0"/>
                                </a:rPr>
                                <m:t>)</m:t>
                              </m:r>
                            </m:num>
                            <m:den>
                              <m:r>
                                <a:rPr lang="nl-NL" b="0" i="1" smtClean="0">
                                  <a:latin typeface="Cambria Math" panose="02040503050406030204" pitchFamily="18" charset="0"/>
                                </a:rPr>
                                <m:t>𝑛</m:t>
                              </m:r>
                            </m:den>
                          </m:f>
                        </m:e>
                      </m:rad>
                      <m:r>
                        <a:rPr lang="nl-NL" b="0" i="1" smtClean="0">
                          <a:latin typeface="Cambria Math" panose="02040503050406030204" pitchFamily="18" charset="0"/>
                        </a:rPr>
                        <m:t>=</m:t>
                      </m:r>
                      <m:r>
                        <a:rPr lang="nl-NL" i="1">
                          <a:latin typeface="Cambria Math" panose="02040503050406030204" pitchFamily="18" charset="0"/>
                        </a:rPr>
                        <m:t>2</m:t>
                      </m:r>
                      <m:rad>
                        <m:radPr>
                          <m:degHide m:val="on"/>
                          <m:ctrlPr>
                            <a:rPr lang="nl-BE" i="1">
                              <a:latin typeface="Cambria Math" panose="02040503050406030204" pitchFamily="18" charset="0"/>
                            </a:rPr>
                          </m:ctrlPr>
                        </m:radPr>
                        <m:deg/>
                        <m:e>
                          <m:f>
                            <m:fPr>
                              <m:ctrlPr>
                                <a:rPr lang="nl-BE" i="1">
                                  <a:latin typeface="Cambria Math" panose="02040503050406030204" pitchFamily="18" charset="0"/>
                                </a:rPr>
                              </m:ctrlPr>
                            </m:fPr>
                            <m:num>
                              <m:r>
                                <a:rPr lang="nl-NL" b="0" i="1" smtClean="0">
                                  <a:latin typeface="Cambria Math" panose="02040503050406030204" pitchFamily="18" charset="0"/>
                                </a:rPr>
                                <m:t>0,092</m:t>
                              </m:r>
                              <m:r>
                                <a:rPr lang="nl-NL" i="1">
                                  <a:latin typeface="Cambria Math" panose="02040503050406030204" pitchFamily="18" charset="0"/>
                                </a:rPr>
                                <m:t>(1−</m:t>
                              </m:r>
                              <m:r>
                                <a:rPr lang="nl-NL" b="0" i="1" smtClean="0">
                                  <a:latin typeface="Cambria Math" panose="02040503050406030204" pitchFamily="18" charset="0"/>
                                </a:rPr>
                                <m:t>0,092</m:t>
                              </m:r>
                              <m:r>
                                <a:rPr lang="nl-NL" i="1">
                                  <a:latin typeface="Cambria Math" panose="02040503050406030204" pitchFamily="18" charset="0"/>
                                </a:rPr>
                                <m:t>)</m:t>
                              </m:r>
                            </m:num>
                            <m:den>
                              <m:r>
                                <a:rPr lang="nl-NL" b="0" i="1" smtClean="0">
                                  <a:latin typeface="Cambria Math" panose="02040503050406030204" pitchFamily="18" charset="0"/>
                                </a:rPr>
                                <m:t>2700</m:t>
                              </m:r>
                            </m:den>
                          </m:f>
                        </m:e>
                      </m:rad>
                      <m:r>
                        <a:rPr lang="nl-NL" b="0" i="1" smtClean="0">
                          <a:latin typeface="Cambria Math" panose="02040503050406030204" pitchFamily="18" charset="0"/>
                        </a:rPr>
                        <m:t>=0,01112…</m:t>
                      </m:r>
                    </m:oMath>
                  </m:oMathPara>
                </a14:m>
                <a:endParaRPr lang="nl-BE" dirty="0"/>
              </a:p>
            </p:txBody>
          </p:sp>
        </mc:Choice>
        <mc:Fallback xmlns="">
          <p:sp>
            <p:nvSpPr>
              <p:cNvPr id="13" name="Tekstvak 12">
                <a:extLst>
                  <a:ext uri="{FF2B5EF4-FFF2-40B4-BE49-F238E27FC236}">
                    <a16:creationId xmlns:a16="http://schemas.microsoft.com/office/drawing/2014/main" id="{6327B68A-9818-43A5-B50E-FB58D2A8363F}"/>
                  </a:ext>
                </a:extLst>
              </p:cNvPr>
              <p:cNvSpPr txBox="1">
                <a:spLocks noRot="1" noChangeAspect="1" noMove="1" noResize="1" noEditPoints="1" noAdjustHandles="1" noChangeArrowheads="1" noChangeShapeType="1" noTextEdit="1"/>
              </p:cNvSpPr>
              <p:nvPr/>
            </p:nvSpPr>
            <p:spPr>
              <a:xfrm>
                <a:off x="1210390" y="2734123"/>
                <a:ext cx="5441041" cy="818366"/>
              </a:xfrm>
              <a:prstGeom prst="rect">
                <a:avLst/>
              </a:prstGeom>
              <a:blipFill>
                <a:blip r:embed="rId5"/>
                <a:stretch>
                  <a:fillRect b="-746"/>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72C0E973-AAAD-498E-9B0C-B58E6A238CCA}"/>
                  </a:ext>
                </a:extLst>
              </p:cNvPr>
              <p:cNvSpPr txBox="1"/>
              <p:nvPr/>
            </p:nvSpPr>
            <p:spPr>
              <a:xfrm>
                <a:off x="911513" y="3834122"/>
                <a:ext cx="49865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𝑝</m:t>
                      </m:r>
                      <m:r>
                        <a:rPr lang="nl-NL" b="0" i="1" smtClean="0">
                          <a:latin typeface="Cambria Math" panose="02040503050406030204" pitchFamily="18" charset="0"/>
                        </a:rPr>
                        <m:t>−0,01112…=0,092−0,01112…=0,08087…</m:t>
                      </m:r>
                    </m:oMath>
                  </m:oMathPara>
                </a14:m>
                <a:endParaRPr lang="nl-BE" dirty="0"/>
              </a:p>
            </p:txBody>
          </p:sp>
        </mc:Choice>
        <mc:Fallback xmlns="">
          <p:sp>
            <p:nvSpPr>
              <p:cNvPr id="14" name="Tekstvak 13">
                <a:extLst>
                  <a:ext uri="{FF2B5EF4-FFF2-40B4-BE49-F238E27FC236}">
                    <a16:creationId xmlns:a16="http://schemas.microsoft.com/office/drawing/2014/main" id="{72C0E973-AAAD-498E-9B0C-B58E6A238CCA}"/>
                  </a:ext>
                </a:extLst>
              </p:cNvPr>
              <p:cNvSpPr txBox="1">
                <a:spLocks noRot="1" noChangeAspect="1" noMove="1" noResize="1" noEditPoints="1" noAdjustHandles="1" noChangeArrowheads="1" noChangeShapeType="1" noTextEdit="1"/>
              </p:cNvSpPr>
              <p:nvPr/>
            </p:nvSpPr>
            <p:spPr>
              <a:xfrm>
                <a:off x="911513" y="3834122"/>
                <a:ext cx="4986558" cy="276999"/>
              </a:xfrm>
              <a:prstGeom prst="rect">
                <a:avLst/>
              </a:prstGeom>
              <a:blipFill>
                <a:blip r:embed="rId6"/>
                <a:stretch>
                  <a:fillRect l="-733" b="-26667"/>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D3B49102-C6DA-4B30-8419-2C4846AB7D5D}"/>
                  </a:ext>
                </a:extLst>
              </p:cNvPr>
              <p:cNvSpPr txBox="1"/>
              <p:nvPr/>
            </p:nvSpPr>
            <p:spPr>
              <a:xfrm>
                <a:off x="911513" y="4290522"/>
                <a:ext cx="49865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𝑝</m:t>
                      </m:r>
                      <m:r>
                        <a:rPr lang="nl-NL" b="0" i="1" smtClean="0">
                          <a:latin typeface="Cambria Math" panose="02040503050406030204" pitchFamily="18" charset="0"/>
                        </a:rPr>
                        <m:t>+0,01112…=0,092+0,01112…=0,10312…</m:t>
                      </m:r>
                    </m:oMath>
                  </m:oMathPara>
                </a14:m>
                <a:endParaRPr lang="nl-BE" dirty="0"/>
              </a:p>
            </p:txBody>
          </p:sp>
        </mc:Choice>
        <mc:Fallback xmlns="">
          <p:sp>
            <p:nvSpPr>
              <p:cNvPr id="15" name="Tekstvak 14">
                <a:extLst>
                  <a:ext uri="{FF2B5EF4-FFF2-40B4-BE49-F238E27FC236}">
                    <a16:creationId xmlns:a16="http://schemas.microsoft.com/office/drawing/2014/main" id="{D3B49102-C6DA-4B30-8419-2C4846AB7D5D}"/>
                  </a:ext>
                </a:extLst>
              </p:cNvPr>
              <p:cNvSpPr txBox="1">
                <a:spLocks noRot="1" noChangeAspect="1" noMove="1" noResize="1" noEditPoints="1" noAdjustHandles="1" noChangeArrowheads="1" noChangeShapeType="1" noTextEdit="1"/>
              </p:cNvSpPr>
              <p:nvPr/>
            </p:nvSpPr>
            <p:spPr>
              <a:xfrm>
                <a:off x="911513" y="4290522"/>
                <a:ext cx="4986558" cy="276999"/>
              </a:xfrm>
              <a:prstGeom prst="rect">
                <a:avLst/>
              </a:prstGeom>
              <a:blipFill>
                <a:blip r:embed="rId7"/>
                <a:stretch>
                  <a:fillRect l="-733" b="-26667"/>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6" name="Tekstvak 15">
                <a:extLst>
                  <a:ext uri="{FF2B5EF4-FFF2-40B4-BE49-F238E27FC236}">
                    <a16:creationId xmlns:a16="http://schemas.microsoft.com/office/drawing/2014/main" id="{4A8742CB-A565-4986-B749-EDFCD61E1AA0}"/>
                  </a:ext>
                </a:extLst>
              </p:cNvPr>
              <p:cNvSpPr txBox="1"/>
              <p:nvPr/>
            </p:nvSpPr>
            <p:spPr>
              <a:xfrm>
                <a:off x="832535" y="4803072"/>
                <a:ext cx="5168770" cy="646331"/>
              </a:xfrm>
              <a:prstGeom prst="rect">
                <a:avLst/>
              </a:prstGeom>
              <a:noFill/>
            </p:spPr>
            <p:txBody>
              <a:bodyPr wrap="square" rtlCol="0">
                <a:spAutoFit/>
              </a:bodyPr>
              <a:lstStyle/>
              <a:p>
                <a:r>
                  <a:rPr lang="nl-NL" dirty="0"/>
                  <a:t>Het 95% betrouwbaarheidsinterval voor de steekproefproportie is </a:t>
                </a:r>
                <a14:m>
                  <m:oMath xmlns:m="http://schemas.openxmlformats.org/officeDocument/2006/math">
                    <m:r>
                      <a:rPr lang="nl-NL" i="1" dirty="0" smtClean="0">
                        <a:latin typeface="Cambria Math" panose="02040503050406030204" pitchFamily="18" charset="0"/>
                      </a:rPr>
                      <m:t>[0,08087… ; 0,10312…]</m:t>
                    </m:r>
                  </m:oMath>
                </a14:m>
                <a:endParaRPr lang="nl-BE" dirty="0"/>
              </a:p>
            </p:txBody>
          </p:sp>
        </mc:Choice>
        <mc:Fallback xmlns="">
          <p:sp>
            <p:nvSpPr>
              <p:cNvPr id="16" name="Tekstvak 15">
                <a:extLst>
                  <a:ext uri="{FF2B5EF4-FFF2-40B4-BE49-F238E27FC236}">
                    <a16:creationId xmlns:a16="http://schemas.microsoft.com/office/drawing/2014/main" id="{4A8742CB-A565-4986-B749-EDFCD61E1AA0}"/>
                  </a:ext>
                </a:extLst>
              </p:cNvPr>
              <p:cNvSpPr txBox="1">
                <a:spLocks noRot="1" noChangeAspect="1" noMove="1" noResize="1" noEditPoints="1" noAdjustHandles="1" noChangeArrowheads="1" noChangeShapeType="1" noTextEdit="1"/>
              </p:cNvSpPr>
              <p:nvPr/>
            </p:nvSpPr>
            <p:spPr>
              <a:xfrm>
                <a:off x="832535" y="4803072"/>
                <a:ext cx="5168770" cy="646331"/>
              </a:xfrm>
              <a:prstGeom prst="rect">
                <a:avLst/>
              </a:prstGeom>
              <a:blipFill>
                <a:blip r:embed="rId8"/>
                <a:stretch>
                  <a:fillRect l="-1063" t="-5660" b="-14151"/>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7" name="Tekstvak 16">
                <a:extLst>
                  <a:ext uri="{FF2B5EF4-FFF2-40B4-BE49-F238E27FC236}">
                    <a16:creationId xmlns:a16="http://schemas.microsoft.com/office/drawing/2014/main" id="{8CAF2C95-20A6-48FA-9141-B870963CC0FC}"/>
                  </a:ext>
                </a:extLst>
              </p:cNvPr>
              <p:cNvSpPr txBox="1"/>
              <p:nvPr/>
            </p:nvSpPr>
            <p:spPr>
              <a:xfrm>
                <a:off x="7404791" y="2763001"/>
                <a:ext cx="2771163" cy="1200329"/>
              </a:xfrm>
              <a:prstGeom prst="rect">
                <a:avLst/>
              </a:prstGeom>
              <a:noFill/>
            </p:spPr>
            <p:txBody>
              <a:bodyPr wrap="square" rtlCol="0">
                <a:spAutoFit/>
              </a:bodyPr>
              <a:lstStyle/>
              <a:p>
                <a:r>
                  <a:rPr lang="nl-NL" dirty="0"/>
                  <a:t>Voor </a:t>
                </a:r>
                <a:r>
                  <a:rPr lang="nl-NL" b="1" dirty="0"/>
                  <a:t>kijkdichtheid</a:t>
                </a:r>
                <a:r>
                  <a:rPr lang="nl-NL" dirty="0"/>
                  <a:t>:</a:t>
                </a:r>
              </a:p>
              <a:p>
                <a:pPr/>
                <a14:m>
                  <m:oMathPara xmlns:m="http://schemas.openxmlformats.org/officeDocument/2006/math">
                    <m:oMathParaPr>
                      <m:jc m:val="centerGroup"/>
                    </m:oMathParaPr>
                    <m:oMath xmlns:m="http://schemas.openxmlformats.org/officeDocument/2006/math">
                      <m:r>
                        <a:rPr lang="nl-NL" i="1" smtClean="0">
                          <a:latin typeface="Cambria Math" panose="02040503050406030204" pitchFamily="18" charset="0"/>
                          <a:ea typeface="Cambria Math" panose="02040503050406030204" pitchFamily="18" charset="0"/>
                        </a:rPr>
                        <m:t>𝜇</m:t>
                      </m:r>
                      <m:r>
                        <a:rPr lang="nl-NL" b="0" i="1" smtClean="0">
                          <a:latin typeface="Cambria Math" panose="02040503050406030204" pitchFamily="18" charset="0"/>
                          <a:ea typeface="Cambria Math" panose="02040503050406030204" pitchFamily="18" charset="0"/>
                        </a:rPr>
                        <m:t>=9,2</m:t>
                      </m:r>
                    </m:oMath>
                  </m:oMathPara>
                </a14:m>
                <a:endParaRPr lang="nl-NL"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ea typeface="Cambria Math" panose="02040503050406030204" pitchFamily="18" charset="0"/>
                        </a:rPr>
                        <m:t>2</m:t>
                      </m:r>
                      <m:r>
                        <a:rPr lang="nl-NL" i="1" smtClean="0">
                          <a:latin typeface="Cambria Math" panose="02040503050406030204" pitchFamily="18" charset="0"/>
                          <a:ea typeface="Cambria Math" panose="02040503050406030204" pitchFamily="18" charset="0"/>
                        </a:rPr>
                        <m:t>𝜎</m:t>
                      </m:r>
                      <m:r>
                        <a:rPr lang="nl-NL" b="0" i="1" smtClean="0">
                          <a:latin typeface="Cambria Math" panose="02040503050406030204" pitchFamily="18" charset="0"/>
                          <a:ea typeface="Cambria Math" panose="02040503050406030204" pitchFamily="18" charset="0"/>
                        </a:rPr>
                        <m:t>=1,1</m:t>
                      </m:r>
                    </m:oMath>
                  </m:oMathPara>
                </a14:m>
                <a:endParaRPr lang="nl-NL" dirty="0"/>
              </a:p>
              <a:p>
                <a:endParaRPr lang="nl-BE" dirty="0"/>
              </a:p>
            </p:txBody>
          </p:sp>
        </mc:Choice>
        <mc:Fallback xmlns="">
          <p:sp>
            <p:nvSpPr>
              <p:cNvPr id="17" name="Tekstvak 16">
                <a:extLst>
                  <a:ext uri="{FF2B5EF4-FFF2-40B4-BE49-F238E27FC236}">
                    <a16:creationId xmlns:a16="http://schemas.microsoft.com/office/drawing/2014/main" id="{8CAF2C95-20A6-48FA-9141-B870963CC0FC}"/>
                  </a:ext>
                </a:extLst>
              </p:cNvPr>
              <p:cNvSpPr txBox="1">
                <a:spLocks noRot="1" noChangeAspect="1" noMove="1" noResize="1" noEditPoints="1" noAdjustHandles="1" noChangeArrowheads="1" noChangeShapeType="1" noTextEdit="1"/>
              </p:cNvSpPr>
              <p:nvPr/>
            </p:nvSpPr>
            <p:spPr>
              <a:xfrm>
                <a:off x="7404791" y="2763001"/>
                <a:ext cx="2771163" cy="1200329"/>
              </a:xfrm>
              <a:prstGeom prst="rect">
                <a:avLst/>
              </a:prstGeom>
              <a:blipFill>
                <a:blip r:embed="rId9"/>
                <a:stretch>
                  <a:fillRect l="-1982" t="-2538"/>
                </a:stretch>
              </a:blipFill>
            </p:spPr>
            <p:txBody>
              <a:bodyPr/>
              <a:lstStyle/>
              <a:p>
                <a:r>
                  <a:rPr lang="nl-BE">
                    <a:noFill/>
                  </a:rPr>
                  <a:t> </a:t>
                </a:r>
              </a:p>
            </p:txBody>
          </p:sp>
        </mc:Fallback>
      </mc:AlternateContent>
      <p:sp>
        <p:nvSpPr>
          <p:cNvPr id="18" name="Rechteraccolade 17">
            <a:extLst>
              <a:ext uri="{FF2B5EF4-FFF2-40B4-BE49-F238E27FC236}">
                <a16:creationId xmlns:a16="http://schemas.microsoft.com/office/drawing/2014/main" id="{F03B8EF0-E230-4E44-9163-552013816EC8}"/>
              </a:ext>
            </a:extLst>
          </p:cNvPr>
          <p:cNvSpPr/>
          <p:nvPr/>
        </p:nvSpPr>
        <p:spPr>
          <a:xfrm>
            <a:off x="6430392" y="2297947"/>
            <a:ext cx="761515" cy="1295264"/>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nl-BE"/>
          </a:p>
        </p:txBody>
      </p:sp>
      <mc:AlternateContent xmlns:mc="http://schemas.openxmlformats.org/markup-compatibility/2006" xmlns:a14="http://schemas.microsoft.com/office/drawing/2010/main">
        <mc:Choice Requires="a14">
          <p:sp>
            <p:nvSpPr>
              <p:cNvPr id="19" name="Tekstvak 18">
                <a:extLst>
                  <a:ext uri="{FF2B5EF4-FFF2-40B4-BE49-F238E27FC236}">
                    <a16:creationId xmlns:a16="http://schemas.microsoft.com/office/drawing/2014/main" id="{50ABFAEA-7269-4B07-8A82-E79DAAAEB923}"/>
                  </a:ext>
                </a:extLst>
              </p:cNvPr>
              <p:cNvSpPr txBox="1"/>
              <p:nvPr/>
            </p:nvSpPr>
            <p:spPr>
              <a:xfrm>
                <a:off x="7404791" y="3963330"/>
                <a:ext cx="4398071" cy="646331"/>
              </a:xfrm>
              <a:prstGeom prst="rect">
                <a:avLst/>
              </a:prstGeom>
              <a:noFill/>
            </p:spPr>
            <p:txBody>
              <a:bodyPr wrap="square" rtlCol="0">
                <a:spAutoFit/>
              </a:bodyPr>
              <a:lstStyle/>
              <a:p>
                <a:r>
                  <a:rPr lang="nl-NL" b="1" dirty="0"/>
                  <a:t>Het betrouwbaarheidsinterval voor de kijkdichtheid is </a:t>
                </a:r>
                <a14:m>
                  <m:oMath xmlns:m="http://schemas.openxmlformats.org/officeDocument/2006/math">
                    <m:r>
                      <a:rPr lang="nl-NL" b="1" i="1" smtClean="0">
                        <a:latin typeface="Cambria Math" panose="02040503050406030204" pitchFamily="18" charset="0"/>
                      </a:rPr>
                      <m:t>𝟗</m:t>
                    </m:r>
                    <m:r>
                      <a:rPr lang="nl-NL" b="1" i="1" smtClean="0">
                        <a:latin typeface="Cambria Math" panose="02040503050406030204" pitchFamily="18" charset="0"/>
                      </a:rPr>
                      <m:t>,</m:t>
                    </m:r>
                    <m:r>
                      <a:rPr lang="nl-NL" b="1" i="1" smtClean="0">
                        <a:latin typeface="Cambria Math" panose="02040503050406030204" pitchFamily="18" charset="0"/>
                      </a:rPr>
                      <m:t>𝟐</m:t>
                    </m:r>
                    <m:r>
                      <a:rPr lang="nl-NL" b="1" i="1" smtClean="0">
                        <a:latin typeface="Cambria Math" panose="02040503050406030204" pitchFamily="18" charset="0"/>
                      </a:rPr>
                      <m:t>±</m:t>
                    </m:r>
                    <m:r>
                      <a:rPr lang="nl-NL" b="1" i="1" smtClean="0">
                        <a:latin typeface="Cambria Math" panose="02040503050406030204" pitchFamily="18" charset="0"/>
                      </a:rPr>
                      <m:t>𝟏</m:t>
                    </m:r>
                    <m:r>
                      <a:rPr lang="nl-NL" b="1" i="1" smtClean="0">
                        <a:latin typeface="Cambria Math" panose="02040503050406030204" pitchFamily="18" charset="0"/>
                      </a:rPr>
                      <m:t>,</m:t>
                    </m:r>
                    <m:r>
                      <a:rPr lang="nl-NL" b="1" i="1" smtClean="0">
                        <a:latin typeface="Cambria Math" panose="02040503050406030204" pitchFamily="18" charset="0"/>
                      </a:rPr>
                      <m:t>𝟏</m:t>
                    </m:r>
                    <m:r>
                      <a:rPr lang="nl-NL" b="1" i="1" smtClean="0">
                        <a:latin typeface="Cambria Math" panose="02040503050406030204" pitchFamily="18" charset="0"/>
                      </a:rPr>
                      <m:t>.</m:t>
                    </m:r>
                  </m:oMath>
                </a14:m>
                <a:endParaRPr lang="nl-BE" b="1" dirty="0"/>
              </a:p>
            </p:txBody>
          </p:sp>
        </mc:Choice>
        <mc:Fallback xmlns="">
          <p:sp>
            <p:nvSpPr>
              <p:cNvPr id="19" name="Tekstvak 18">
                <a:extLst>
                  <a:ext uri="{FF2B5EF4-FFF2-40B4-BE49-F238E27FC236}">
                    <a16:creationId xmlns:a16="http://schemas.microsoft.com/office/drawing/2014/main" id="{50ABFAEA-7269-4B07-8A82-E79DAAAEB923}"/>
                  </a:ext>
                </a:extLst>
              </p:cNvPr>
              <p:cNvSpPr txBox="1">
                <a:spLocks noRot="1" noChangeAspect="1" noMove="1" noResize="1" noEditPoints="1" noAdjustHandles="1" noChangeArrowheads="1" noChangeShapeType="1" noTextEdit="1"/>
              </p:cNvSpPr>
              <p:nvPr/>
            </p:nvSpPr>
            <p:spPr>
              <a:xfrm>
                <a:off x="7404791" y="3963330"/>
                <a:ext cx="4398071" cy="646331"/>
              </a:xfrm>
              <a:prstGeom prst="rect">
                <a:avLst/>
              </a:prstGeom>
              <a:blipFill>
                <a:blip r:embed="rId10"/>
                <a:stretch>
                  <a:fillRect l="-1248" t="-4717" b="-14151"/>
                </a:stretch>
              </a:blipFill>
            </p:spPr>
            <p:txBody>
              <a:bodyPr/>
              <a:lstStyle/>
              <a:p>
                <a:r>
                  <a:rPr lang="nl-BE">
                    <a:noFill/>
                  </a:rPr>
                  <a:t> </a:t>
                </a:r>
              </a:p>
            </p:txBody>
          </p:sp>
        </mc:Fallback>
      </mc:AlternateContent>
    </p:spTree>
    <p:extLst>
      <p:ext uri="{BB962C8B-B14F-4D97-AF65-F5344CB8AC3E}">
        <p14:creationId xmlns:p14="http://schemas.microsoft.com/office/powerpoint/2010/main" val="187167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5" grpId="0"/>
      <p:bldP spid="16" grpId="0"/>
      <p:bldP spid="17" grpId="0"/>
      <p:bldP spid="18" grpId="0" animBg="1"/>
      <p:bldP spid="1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9E1650D-097F-45CB-8C76-6E5AA85F4E59}"/>
              </a:ext>
            </a:extLst>
          </p:cNvPr>
          <p:cNvPicPr>
            <a:picLocks noChangeAspect="1"/>
          </p:cNvPicPr>
          <p:nvPr/>
        </p:nvPicPr>
        <p:blipFill>
          <a:blip r:embed="rId2"/>
          <a:stretch>
            <a:fillRect/>
          </a:stretch>
        </p:blipFill>
        <p:spPr>
          <a:xfrm>
            <a:off x="66675" y="0"/>
            <a:ext cx="6029325" cy="5419725"/>
          </a:xfrm>
          <a:prstGeom prst="rect">
            <a:avLst/>
          </a:prstGeom>
        </p:spPr>
      </p:pic>
      <p:sp>
        <p:nvSpPr>
          <p:cNvPr id="5" name="Tekstvak 4">
            <a:extLst>
              <a:ext uri="{FF2B5EF4-FFF2-40B4-BE49-F238E27FC236}">
                <a16:creationId xmlns:a16="http://schemas.microsoft.com/office/drawing/2014/main" id="{30E00237-57AA-404E-AF9D-6F933FF7D39E}"/>
              </a:ext>
            </a:extLst>
          </p:cNvPr>
          <p:cNvSpPr txBox="1"/>
          <p:nvPr/>
        </p:nvSpPr>
        <p:spPr>
          <a:xfrm>
            <a:off x="6158144" y="355107"/>
            <a:ext cx="603681" cy="369332"/>
          </a:xfrm>
          <a:prstGeom prst="rect">
            <a:avLst/>
          </a:prstGeom>
          <a:noFill/>
        </p:spPr>
        <p:txBody>
          <a:bodyPr wrap="square" rtlCol="0">
            <a:spAutoFit/>
          </a:bodyPr>
          <a:lstStyle/>
          <a:p>
            <a:r>
              <a:rPr lang="nl-NL" dirty="0"/>
              <a:t>b)</a:t>
            </a:r>
            <a:endParaRPr lang="nl-BE" dirty="0"/>
          </a:p>
        </p:txBody>
      </p:sp>
      <mc:AlternateContent xmlns:mc="http://schemas.openxmlformats.org/markup-compatibility/2006" xmlns:a14="http://schemas.microsoft.com/office/drawing/2010/main">
        <mc:Choice Requires="a14">
          <p:sp>
            <p:nvSpPr>
              <p:cNvPr id="17" name="Tekstvak 16">
                <a:extLst>
                  <a:ext uri="{FF2B5EF4-FFF2-40B4-BE49-F238E27FC236}">
                    <a16:creationId xmlns:a16="http://schemas.microsoft.com/office/drawing/2014/main" id="{D2E7A79C-E956-496A-ADE3-36832B5D6B08}"/>
                  </a:ext>
                </a:extLst>
              </p:cNvPr>
              <p:cNvSpPr txBox="1"/>
              <p:nvPr/>
            </p:nvSpPr>
            <p:spPr>
              <a:xfrm>
                <a:off x="7005260" y="3281411"/>
                <a:ext cx="5149487" cy="8191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ea typeface="Cambria Math" panose="02040503050406030204" pitchFamily="18" charset="0"/>
                        </a:rPr>
                        <m:t>𝜎</m:t>
                      </m:r>
                      <m:r>
                        <a:rPr lang="nl-NL" b="0" i="1" smtClean="0">
                          <a:latin typeface="Cambria Math" panose="02040503050406030204" pitchFamily="18" charset="0"/>
                          <a:ea typeface="Cambria Math" panose="02040503050406030204" pitchFamily="18" charset="0"/>
                        </a:rPr>
                        <m:t>=</m:t>
                      </m:r>
                      <m:rad>
                        <m:radPr>
                          <m:degHide m:val="on"/>
                          <m:ctrlPr>
                            <a:rPr lang="nl-BE" i="1" smtClean="0">
                              <a:latin typeface="Cambria Math" panose="02040503050406030204" pitchFamily="18" charset="0"/>
                            </a:rPr>
                          </m:ctrlPr>
                        </m:radPr>
                        <m:deg/>
                        <m:e>
                          <m:f>
                            <m:fPr>
                              <m:ctrlPr>
                                <a:rPr lang="nl-BE" i="1" smtClean="0">
                                  <a:latin typeface="Cambria Math" panose="02040503050406030204" pitchFamily="18" charset="0"/>
                                </a:rPr>
                              </m:ctrlPr>
                            </m:fPr>
                            <m:num>
                              <m:acc>
                                <m:accPr>
                                  <m:chr m:val="̂"/>
                                  <m:ctrlPr>
                                    <a:rPr lang="nl-BE" b="0" i="1" smtClean="0">
                                      <a:latin typeface="Cambria Math" panose="02040503050406030204" pitchFamily="18" charset="0"/>
                                    </a:rPr>
                                  </m:ctrlPr>
                                </m:accPr>
                                <m:e>
                                  <m:r>
                                    <a:rPr lang="nl-NL" b="0" i="1" smtClean="0">
                                      <a:latin typeface="Cambria Math" panose="02040503050406030204" pitchFamily="18" charset="0"/>
                                    </a:rPr>
                                    <m:t>𝑝</m:t>
                                  </m:r>
                                </m:e>
                              </m:acc>
                              <m:r>
                                <a:rPr lang="nl-NL" b="0" i="1" smtClean="0">
                                  <a:latin typeface="Cambria Math" panose="02040503050406030204" pitchFamily="18" charset="0"/>
                                </a:rPr>
                                <m:t>(1−</m:t>
                              </m:r>
                              <m:acc>
                                <m:accPr>
                                  <m:chr m:val="̂"/>
                                  <m:ctrlPr>
                                    <a:rPr lang="nl-NL" b="0" i="1" smtClean="0">
                                      <a:latin typeface="Cambria Math" panose="02040503050406030204" pitchFamily="18" charset="0"/>
                                    </a:rPr>
                                  </m:ctrlPr>
                                </m:accPr>
                                <m:e>
                                  <m:r>
                                    <a:rPr lang="nl-NL" b="0" i="1" smtClean="0">
                                      <a:latin typeface="Cambria Math" panose="02040503050406030204" pitchFamily="18" charset="0"/>
                                    </a:rPr>
                                    <m:t>𝑝</m:t>
                                  </m:r>
                                </m:e>
                              </m:acc>
                              <m:r>
                                <a:rPr lang="nl-NL" b="0" i="1" smtClean="0">
                                  <a:latin typeface="Cambria Math" panose="02040503050406030204" pitchFamily="18" charset="0"/>
                                </a:rPr>
                                <m:t>)</m:t>
                              </m:r>
                            </m:num>
                            <m:den>
                              <m:r>
                                <a:rPr lang="nl-NL" b="0" i="1" smtClean="0">
                                  <a:latin typeface="Cambria Math" panose="02040503050406030204" pitchFamily="18" charset="0"/>
                                </a:rPr>
                                <m:t>𝑛</m:t>
                              </m:r>
                            </m:den>
                          </m:f>
                        </m:e>
                      </m:rad>
                      <m:r>
                        <a:rPr lang="nl-NL" b="0" i="1" smtClean="0">
                          <a:latin typeface="Cambria Math" panose="02040503050406030204" pitchFamily="18" charset="0"/>
                        </a:rPr>
                        <m:t>=</m:t>
                      </m:r>
                      <m:rad>
                        <m:radPr>
                          <m:degHide m:val="on"/>
                          <m:ctrlPr>
                            <a:rPr lang="nl-BE" i="1">
                              <a:latin typeface="Cambria Math" panose="02040503050406030204" pitchFamily="18" charset="0"/>
                            </a:rPr>
                          </m:ctrlPr>
                        </m:radPr>
                        <m:deg/>
                        <m:e>
                          <m:f>
                            <m:fPr>
                              <m:ctrlPr>
                                <a:rPr lang="nl-BE" i="1">
                                  <a:latin typeface="Cambria Math" panose="02040503050406030204" pitchFamily="18" charset="0"/>
                                </a:rPr>
                              </m:ctrlPr>
                            </m:fPr>
                            <m:num>
                              <m:r>
                                <a:rPr lang="nl-NL" b="0" i="1" smtClean="0">
                                  <a:latin typeface="Cambria Math" panose="02040503050406030204" pitchFamily="18" charset="0"/>
                                </a:rPr>
                                <m:t>0,092</m:t>
                              </m:r>
                              <m:r>
                                <a:rPr lang="nl-NL" i="1">
                                  <a:latin typeface="Cambria Math" panose="02040503050406030204" pitchFamily="18" charset="0"/>
                                </a:rPr>
                                <m:t>(1−</m:t>
                              </m:r>
                              <m:r>
                                <a:rPr lang="nl-NL" b="0" i="1" smtClean="0">
                                  <a:latin typeface="Cambria Math" panose="02040503050406030204" pitchFamily="18" charset="0"/>
                                </a:rPr>
                                <m:t>0,092</m:t>
                              </m:r>
                              <m:r>
                                <a:rPr lang="nl-NL" i="1">
                                  <a:latin typeface="Cambria Math" panose="02040503050406030204" pitchFamily="18" charset="0"/>
                                </a:rPr>
                                <m:t>)</m:t>
                              </m:r>
                            </m:num>
                            <m:den>
                              <m:r>
                                <a:rPr lang="nl-NL" b="0" i="1" smtClean="0">
                                  <a:latin typeface="Cambria Math" panose="02040503050406030204" pitchFamily="18" charset="0"/>
                                </a:rPr>
                                <m:t>𝑛</m:t>
                              </m:r>
                            </m:den>
                          </m:f>
                        </m:e>
                      </m:rad>
                      <m:r>
                        <a:rPr lang="nl-NL" b="0" i="1" smtClean="0">
                          <a:latin typeface="Cambria Math" panose="02040503050406030204" pitchFamily="18" charset="0"/>
                        </a:rPr>
                        <m:t>=</m:t>
                      </m:r>
                      <m:rad>
                        <m:radPr>
                          <m:degHide m:val="on"/>
                          <m:ctrlPr>
                            <a:rPr lang="nl-BE" i="1">
                              <a:latin typeface="Cambria Math" panose="02040503050406030204" pitchFamily="18" charset="0"/>
                            </a:rPr>
                          </m:ctrlPr>
                        </m:radPr>
                        <m:deg/>
                        <m:e>
                          <m:f>
                            <m:fPr>
                              <m:ctrlPr>
                                <a:rPr lang="nl-BE" i="1">
                                  <a:latin typeface="Cambria Math" panose="02040503050406030204" pitchFamily="18" charset="0"/>
                                </a:rPr>
                              </m:ctrlPr>
                            </m:fPr>
                            <m:num>
                              <m:r>
                                <a:rPr lang="nl-NL" b="0" i="1" smtClean="0">
                                  <a:latin typeface="Cambria Math" panose="02040503050406030204" pitchFamily="18" charset="0"/>
                                </a:rPr>
                                <m:t>0,083536</m:t>
                              </m:r>
                            </m:num>
                            <m:den>
                              <m:r>
                                <a:rPr lang="nl-NL" i="1">
                                  <a:latin typeface="Cambria Math" panose="02040503050406030204" pitchFamily="18" charset="0"/>
                                </a:rPr>
                                <m:t>𝑛</m:t>
                              </m:r>
                            </m:den>
                          </m:f>
                        </m:e>
                      </m:rad>
                    </m:oMath>
                  </m:oMathPara>
                </a14:m>
                <a:endParaRPr lang="nl-BE" dirty="0"/>
              </a:p>
            </p:txBody>
          </p:sp>
        </mc:Choice>
        <mc:Fallback xmlns="">
          <p:sp>
            <p:nvSpPr>
              <p:cNvPr id="17" name="Tekstvak 16">
                <a:extLst>
                  <a:ext uri="{FF2B5EF4-FFF2-40B4-BE49-F238E27FC236}">
                    <a16:creationId xmlns:a16="http://schemas.microsoft.com/office/drawing/2014/main" id="{D2E7A79C-E956-496A-ADE3-36832B5D6B08}"/>
                  </a:ext>
                </a:extLst>
              </p:cNvPr>
              <p:cNvSpPr txBox="1">
                <a:spLocks noRot="1" noChangeAspect="1" noMove="1" noResize="1" noEditPoints="1" noAdjustHandles="1" noChangeArrowheads="1" noChangeShapeType="1" noTextEdit="1"/>
              </p:cNvSpPr>
              <p:nvPr/>
            </p:nvSpPr>
            <p:spPr>
              <a:xfrm>
                <a:off x="7005260" y="3281411"/>
                <a:ext cx="5149487" cy="819135"/>
              </a:xfrm>
              <a:prstGeom prst="rect">
                <a:avLst/>
              </a:prstGeom>
              <a:blipFill>
                <a:blip r:embed="rId3"/>
                <a:stretch>
                  <a:fillRect b="-741"/>
                </a:stretch>
              </a:blipFill>
            </p:spPr>
            <p:txBody>
              <a:bodyPr/>
              <a:lstStyle/>
              <a:p>
                <a:r>
                  <a:rPr lang="nl-BE">
                    <a:noFill/>
                  </a:rPr>
                  <a:t> </a:t>
                </a:r>
              </a:p>
            </p:txBody>
          </p:sp>
        </mc:Fallback>
      </mc:AlternateContent>
      <p:pic>
        <p:nvPicPr>
          <p:cNvPr id="18" name="Afbeelding 17">
            <a:extLst>
              <a:ext uri="{FF2B5EF4-FFF2-40B4-BE49-F238E27FC236}">
                <a16:creationId xmlns:a16="http://schemas.microsoft.com/office/drawing/2014/main" id="{D9AAE060-7162-49DB-BFD7-823A8BAA3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1710" y="263652"/>
            <a:ext cx="4002795" cy="1748793"/>
          </a:xfrm>
          <a:prstGeom prst="rect">
            <a:avLst/>
          </a:prstGeom>
        </p:spPr>
      </p:pic>
      <p:cxnSp>
        <p:nvCxnSpPr>
          <p:cNvPr id="19" name="Rechte verbindingslijn 18">
            <a:extLst>
              <a:ext uri="{FF2B5EF4-FFF2-40B4-BE49-F238E27FC236}">
                <a16:creationId xmlns:a16="http://schemas.microsoft.com/office/drawing/2014/main" id="{C8FE163E-413A-432F-A31E-20D3D9935CF2}"/>
              </a:ext>
            </a:extLst>
          </p:cNvPr>
          <p:cNvCxnSpPr/>
          <p:nvPr/>
        </p:nvCxnSpPr>
        <p:spPr>
          <a:xfrm>
            <a:off x="7420802" y="1555194"/>
            <a:ext cx="0" cy="109428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4729CE10-FA45-4AE7-92F0-8D9ACDEE8B56}"/>
              </a:ext>
            </a:extLst>
          </p:cNvPr>
          <p:cNvCxnSpPr/>
          <p:nvPr/>
        </p:nvCxnSpPr>
        <p:spPr>
          <a:xfrm>
            <a:off x="9671825" y="1555194"/>
            <a:ext cx="0" cy="109428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6F3CDDC9-9345-463A-8EC5-45F9E117B420}"/>
              </a:ext>
            </a:extLst>
          </p:cNvPr>
          <p:cNvCxnSpPr/>
          <p:nvPr/>
        </p:nvCxnSpPr>
        <p:spPr>
          <a:xfrm>
            <a:off x="7420802" y="2370584"/>
            <a:ext cx="2251023" cy="0"/>
          </a:xfrm>
          <a:prstGeom prst="straightConnector1">
            <a:avLst/>
          </a:prstGeom>
          <a:ln w="1905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kstvak 21">
                <a:extLst>
                  <a:ext uri="{FF2B5EF4-FFF2-40B4-BE49-F238E27FC236}">
                    <a16:creationId xmlns:a16="http://schemas.microsoft.com/office/drawing/2014/main" id="{55505DBF-7534-452A-99F7-32B2EF3E3987}"/>
                  </a:ext>
                </a:extLst>
              </p:cNvPr>
              <p:cNvSpPr txBox="1"/>
              <p:nvPr/>
            </p:nvSpPr>
            <p:spPr>
              <a:xfrm>
                <a:off x="8299895" y="2372477"/>
                <a:ext cx="51456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1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mn-cs"/>
                        </a:rPr>
                        <m:t>95%</m:t>
                      </m:r>
                    </m:oMath>
                  </m:oMathPara>
                </a14:m>
                <a:endParaRPr kumimoji="0" lang="nl-NL" sz="14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mc:Choice>
        <mc:Fallback xmlns="">
          <p:sp>
            <p:nvSpPr>
              <p:cNvPr id="22" name="Tekstvak 21">
                <a:extLst>
                  <a:ext uri="{FF2B5EF4-FFF2-40B4-BE49-F238E27FC236}">
                    <a16:creationId xmlns:a16="http://schemas.microsoft.com/office/drawing/2014/main" id="{55505DBF-7534-452A-99F7-32B2EF3E3987}"/>
                  </a:ext>
                </a:extLst>
              </p:cNvPr>
              <p:cNvSpPr txBox="1">
                <a:spLocks noRot="1" noChangeAspect="1" noMove="1" noResize="1" noEditPoints="1" noAdjustHandles="1" noChangeArrowheads="1" noChangeShapeType="1" noTextEdit="1"/>
              </p:cNvSpPr>
              <p:nvPr/>
            </p:nvSpPr>
            <p:spPr>
              <a:xfrm>
                <a:off x="8299895" y="2372477"/>
                <a:ext cx="514564" cy="215444"/>
              </a:xfrm>
              <a:prstGeom prst="rect">
                <a:avLst/>
              </a:prstGeom>
              <a:blipFill>
                <a:blip r:embed="rId5"/>
                <a:stretch>
                  <a:fillRect b="-8333"/>
                </a:stretch>
              </a:blipFill>
            </p:spPr>
            <p:txBody>
              <a:bodyPr/>
              <a:lstStyle/>
              <a:p>
                <a:r>
                  <a:rPr lang="nl-BE">
                    <a:noFill/>
                  </a:rPr>
                  <a:t> </a:t>
                </a:r>
              </a:p>
            </p:txBody>
          </p:sp>
        </mc:Fallback>
      </mc:AlternateContent>
      <p:cxnSp>
        <p:nvCxnSpPr>
          <p:cNvPr id="23" name="Rechte verbindingslijn met pijl 22">
            <a:extLst>
              <a:ext uri="{FF2B5EF4-FFF2-40B4-BE49-F238E27FC236}">
                <a16:creationId xmlns:a16="http://schemas.microsoft.com/office/drawing/2014/main" id="{55B65BE6-DC9E-4E0D-9849-3EEDD096A1E6}"/>
              </a:ext>
            </a:extLst>
          </p:cNvPr>
          <p:cNvCxnSpPr/>
          <p:nvPr/>
        </p:nvCxnSpPr>
        <p:spPr>
          <a:xfrm>
            <a:off x="7407209" y="2084843"/>
            <a:ext cx="574984" cy="0"/>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C6E130B7-A094-4BC3-B6DA-0C77B279EE4C}"/>
              </a:ext>
            </a:extLst>
          </p:cNvPr>
          <p:cNvCxnSpPr/>
          <p:nvPr/>
        </p:nvCxnSpPr>
        <p:spPr>
          <a:xfrm>
            <a:off x="7975515" y="2084843"/>
            <a:ext cx="574984" cy="0"/>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a:extLst>
              <a:ext uri="{FF2B5EF4-FFF2-40B4-BE49-F238E27FC236}">
                <a16:creationId xmlns:a16="http://schemas.microsoft.com/office/drawing/2014/main" id="{391029E7-2420-4735-B713-5E70EFF1A2EA}"/>
              </a:ext>
            </a:extLst>
          </p:cNvPr>
          <p:cNvCxnSpPr/>
          <p:nvPr/>
        </p:nvCxnSpPr>
        <p:spPr>
          <a:xfrm>
            <a:off x="8543821" y="2084843"/>
            <a:ext cx="574984" cy="0"/>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43849C73-10BF-49A1-B24B-2617899CB714}"/>
              </a:ext>
            </a:extLst>
          </p:cNvPr>
          <p:cNvCxnSpPr/>
          <p:nvPr/>
        </p:nvCxnSpPr>
        <p:spPr>
          <a:xfrm>
            <a:off x="9112127" y="2084843"/>
            <a:ext cx="574984" cy="0"/>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kstvak 26">
                <a:extLst>
                  <a:ext uri="{FF2B5EF4-FFF2-40B4-BE49-F238E27FC236}">
                    <a16:creationId xmlns:a16="http://schemas.microsoft.com/office/drawing/2014/main" id="{D1370A69-4D8A-41E7-B986-3816513A46FA}"/>
                  </a:ext>
                </a:extLst>
              </p:cNvPr>
              <p:cNvSpPr txBox="1"/>
              <p:nvPr/>
            </p:nvSpPr>
            <p:spPr>
              <a:xfrm>
                <a:off x="7598773" y="2048629"/>
                <a:ext cx="19877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𝝈</m:t>
                      </m:r>
                    </m:oMath>
                  </m:oMathPara>
                </a14:m>
                <a:endPar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7" name="Tekstvak 26">
                <a:extLst>
                  <a:ext uri="{FF2B5EF4-FFF2-40B4-BE49-F238E27FC236}">
                    <a16:creationId xmlns:a16="http://schemas.microsoft.com/office/drawing/2014/main" id="{D1370A69-4D8A-41E7-B986-3816513A46FA}"/>
                  </a:ext>
                </a:extLst>
              </p:cNvPr>
              <p:cNvSpPr txBox="1">
                <a:spLocks noRot="1" noChangeAspect="1" noMove="1" noResize="1" noEditPoints="1" noAdjustHandles="1" noChangeArrowheads="1" noChangeShapeType="1" noTextEdit="1"/>
              </p:cNvSpPr>
              <p:nvPr/>
            </p:nvSpPr>
            <p:spPr>
              <a:xfrm>
                <a:off x="7598773" y="2048629"/>
                <a:ext cx="198772" cy="276999"/>
              </a:xfrm>
              <a:prstGeom prst="rect">
                <a:avLst/>
              </a:prstGeom>
              <a:blipFill>
                <a:blip r:embed="rId6"/>
                <a:stretch>
                  <a:fillRect l="-18750" r="-18750"/>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8" name="Tekstvak 27">
                <a:extLst>
                  <a:ext uri="{FF2B5EF4-FFF2-40B4-BE49-F238E27FC236}">
                    <a16:creationId xmlns:a16="http://schemas.microsoft.com/office/drawing/2014/main" id="{893EF879-F6FC-488C-A87C-66D83FA45890}"/>
                  </a:ext>
                </a:extLst>
              </p:cNvPr>
              <p:cNvSpPr txBox="1"/>
              <p:nvPr/>
            </p:nvSpPr>
            <p:spPr>
              <a:xfrm>
                <a:off x="8186173" y="2048629"/>
                <a:ext cx="19877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𝝈</m:t>
                      </m:r>
                    </m:oMath>
                  </m:oMathPara>
                </a14:m>
                <a:endPar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8" name="Tekstvak 27">
                <a:extLst>
                  <a:ext uri="{FF2B5EF4-FFF2-40B4-BE49-F238E27FC236}">
                    <a16:creationId xmlns:a16="http://schemas.microsoft.com/office/drawing/2014/main" id="{893EF879-F6FC-488C-A87C-66D83FA45890}"/>
                  </a:ext>
                </a:extLst>
              </p:cNvPr>
              <p:cNvSpPr txBox="1">
                <a:spLocks noRot="1" noChangeAspect="1" noMove="1" noResize="1" noEditPoints="1" noAdjustHandles="1" noChangeArrowheads="1" noChangeShapeType="1" noTextEdit="1"/>
              </p:cNvSpPr>
              <p:nvPr/>
            </p:nvSpPr>
            <p:spPr>
              <a:xfrm>
                <a:off x="8186173" y="2048629"/>
                <a:ext cx="198772" cy="276999"/>
              </a:xfrm>
              <a:prstGeom prst="rect">
                <a:avLst/>
              </a:prstGeom>
              <a:blipFill>
                <a:blip r:embed="rId7"/>
                <a:stretch>
                  <a:fillRect l="-18750" r="-18750"/>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9" name="Tekstvak 28">
                <a:extLst>
                  <a:ext uri="{FF2B5EF4-FFF2-40B4-BE49-F238E27FC236}">
                    <a16:creationId xmlns:a16="http://schemas.microsoft.com/office/drawing/2014/main" id="{23E7AED7-C650-4F0A-A90E-9418CF963CF1}"/>
                  </a:ext>
                </a:extLst>
              </p:cNvPr>
              <p:cNvSpPr txBox="1"/>
              <p:nvPr/>
            </p:nvSpPr>
            <p:spPr>
              <a:xfrm>
                <a:off x="8728469" y="2048629"/>
                <a:ext cx="19877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𝝈</m:t>
                      </m:r>
                    </m:oMath>
                  </m:oMathPara>
                </a14:m>
                <a:endPar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9" name="Tekstvak 28">
                <a:extLst>
                  <a:ext uri="{FF2B5EF4-FFF2-40B4-BE49-F238E27FC236}">
                    <a16:creationId xmlns:a16="http://schemas.microsoft.com/office/drawing/2014/main" id="{23E7AED7-C650-4F0A-A90E-9418CF963CF1}"/>
                  </a:ext>
                </a:extLst>
              </p:cNvPr>
              <p:cNvSpPr txBox="1">
                <a:spLocks noRot="1" noChangeAspect="1" noMove="1" noResize="1" noEditPoints="1" noAdjustHandles="1" noChangeArrowheads="1" noChangeShapeType="1" noTextEdit="1"/>
              </p:cNvSpPr>
              <p:nvPr/>
            </p:nvSpPr>
            <p:spPr>
              <a:xfrm>
                <a:off x="8728469" y="2048629"/>
                <a:ext cx="198772" cy="276999"/>
              </a:xfrm>
              <a:prstGeom prst="rect">
                <a:avLst/>
              </a:prstGeom>
              <a:blipFill>
                <a:blip r:embed="rId8"/>
                <a:stretch>
                  <a:fillRect l="-18750" r="-18750"/>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30" name="Tekstvak 29">
                <a:extLst>
                  <a:ext uri="{FF2B5EF4-FFF2-40B4-BE49-F238E27FC236}">
                    <a16:creationId xmlns:a16="http://schemas.microsoft.com/office/drawing/2014/main" id="{C7375AB9-C50B-459D-B13D-06E35669B7E5}"/>
                  </a:ext>
                </a:extLst>
              </p:cNvPr>
              <p:cNvSpPr txBox="1"/>
              <p:nvPr/>
            </p:nvSpPr>
            <p:spPr>
              <a:xfrm>
                <a:off x="9309729" y="2048629"/>
                <a:ext cx="19877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𝝈</m:t>
                      </m:r>
                    </m:oMath>
                  </m:oMathPara>
                </a14:m>
                <a:endPar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0" name="Tekstvak 29">
                <a:extLst>
                  <a:ext uri="{FF2B5EF4-FFF2-40B4-BE49-F238E27FC236}">
                    <a16:creationId xmlns:a16="http://schemas.microsoft.com/office/drawing/2014/main" id="{C7375AB9-C50B-459D-B13D-06E35669B7E5}"/>
                  </a:ext>
                </a:extLst>
              </p:cNvPr>
              <p:cNvSpPr txBox="1">
                <a:spLocks noRot="1" noChangeAspect="1" noMove="1" noResize="1" noEditPoints="1" noAdjustHandles="1" noChangeArrowheads="1" noChangeShapeType="1" noTextEdit="1"/>
              </p:cNvSpPr>
              <p:nvPr/>
            </p:nvSpPr>
            <p:spPr>
              <a:xfrm>
                <a:off x="9309729" y="2048629"/>
                <a:ext cx="198772" cy="276999"/>
              </a:xfrm>
              <a:prstGeom prst="rect">
                <a:avLst/>
              </a:prstGeom>
              <a:blipFill>
                <a:blip r:embed="rId9"/>
                <a:stretch>
                  <a:fillRect l="-18182" r="-15152"/>
                </a:stretch>
              </a:blipFill>
            </p:spPr>
            <p:txBody>
              <a:bodyPr/>
              <a:lstStyle/>
              <a:p>
                <a:r>
                  <a:rPr lang="nl-BE">
                    <a:noFill/>
                  </a:rPr>
                  <a:t> </a:t>
                </a:r>
              </a:p>
            </p:txBody>
          </p:sp>
        </mc:Fallback>
      </mc:AlternateContent>
      <p:sp>
        <p:nvSpPr>
          <p:cNvPr id="2" name="Tekstvak 1">
            <a:extLst>
              <a:ext uri="{FF2B5EF4-FFF2-40B4-BE49-F238E27FC236}">
                <a16:creationId xmlns:a16="http://schemas.microsoft.com/office/drawing/2014/main" id="{69349B73-F19B-43C2-8402-236808FCD977}"/>
              </a:ext>
            </a:extLst>
          </p:cNvPr>
          <p:cNvSpPr txBox="1"/>
          <p:nvPr/>
        </p:nvSpPr>
        <p:spPr>
          <a:xfrm>
            <a:off x="6546135" y="2797690"/>
            <a:ext cx="4337966" cy="369332"/>
          </a:xfrm>
          <a:prstGeom prst="rect">
            <a:avLst/>
          </a:prstGeom>
          <a:noFill/>
        </p:spPr>
        <p:txBody>
          <a:bodyPr wrap="square" rtlCol="0">
            <a:spAutoFit/>
          </a:bodyPr>
          <a:lstStyle/>
          <a:p>
            <a:r>
              <a:rPr lang="nl-NL" dirty="0"/>
              <a:t>Breedte bestaat uit 4 standaardafwijkingen:</a:t>
            </a:r>
            <a:endParaRPr lang="nl-BE" dirty="0"/>
          </a:p>
        </p:txBody>
      </p:sp>
      <p:cxnSp>
        <p:nvCxnSpPr>
          <p:cNvPr id="7" name="Rechte verbindingslijn 6">
            <a:extLst>
              <a:ext uri="{FF2B5EF4-FFF2-40B4-BE49-F238E27FC236}">
                <a16:creationId xmlns:a16="http://schemas.microsoft.com/office/drawing/2014/main" id="{9DA30E37-0E6C-48B4-9502-D3CCF9FCC2EA}"/>
              </a:ext>
            </a:extLst>
          </p:cNvPr>
          <p:cNvCxnSpPr>
            <a:cxnSpLocks/>
          </p:cNvCxnSpPr>
          <p:nvPr/>
        </p:nvCxnSpPr>
        <p:spPr>
          <a:xfrm>
            <a:off x="754602" y="4873841"/>
            <a:ext cx="428791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51" name="Rechte verbindingslijn 50">
            <a:extLst>
              <a:ext uri="{FF2B5EF4-FFF2-40B4-BE49-F238E27FC236}">
                <a16:creationId xmlns:a16="http://schemas.microsoft.com/office/drawing/2014/main" id="{0E2D1D29-250C-482D-93DF-F44F1C0EB49D}"/>
              </a:ext>
            </a:extLst>
          </p:cNvPr>
          <p:cNvCxnSpPr>
            <a:cxnSpLocks/>
          </p:cNvCxnSpPr>
          <p:nvPr/>
        </p:nvCxnSpPr>
        <p:spPr>
          <a:xfrm>
            <a:off x="754601" y="5150529"/>
            <a:ext cx="2441360" cy="0"/>
          </a:xfrm>
          <a:prstGeom prst="line">
            <a:avLst/>
          </a:prstGeom>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54" name="Tekstvak 53">
                <a:extLst>
                  <a:ext uri="{FF2B5EF4-FFF2-40B4-BE49-F238E27FC236}">
                    <a16:creationId xmlns:a16="http://schemas.microsoft.com/office/drawing/2014/main" id="{17E056D4-B821-4B55-A0DE-60EFB7788BAE}"/>
                  </a:ext>
                </a:extLst>
              </p:cNvPr>
              <p:cNvSpPr txBox="1"/>
              <p:nvPr/>
            </p:nvSpPr>
            <p:spPr>
              <a:xfrm>
                <a:off x="6943662" y="4417044"/>
                <a:ext cx="105561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4</m:t>
                      </m:r>
                      <m:r>
                        <a:rPr lang="nl-NL" b="0" i="1" smtClean="0">
                          <a:latin typeface="Cambria Math" panose="02040503050406030204" pitchFamily="18" charset="0"/>
                          <a:ea typeface="Cambria Math" panose="02040503050406030204" pitchFamily="18" charset="0"/>
                        </a:rPr>
                        <m:t>𝜎</m:t>
                      </m:r>
                      <m:r>
                        <a:rPr lang="nl-NL" b="0" i="1" smtClean="0">
                          <a:latin typeface="Cambria Math" panose="02040503050406030204" pitchFamily="18" charset="0"/>
                          <a:ea typeface="Cambria Math" panose="02040503050406030204" pitchFamily="18" charset="0"/>
                        </a:rPr>
                        <m:t>=0,02</m:t>
                      </m:r>
                    </m:oMath>
                  </m:oMathPara>
                </a14:m>
                <a:endParaRPr lang="nl-BE" dirty="0"/>
              </a:p>
            </p:txBody>
          </p:sp>
        </mc:Choice>
        <mc:Fallback xmlns="">
          <p:sp>
            <p:nvSpPr>
              <p:cNvPr id="54" name="Tekstvak 53">
                <a:extLst>
                  <a:ext uri="{FF2B5EF4-FFF2-40B4-BE49-F238E27FC236}">
                    <a16:creationId xmlns:a16="http://schemas.microsoft.com/office/drawing/2014/main" id="{17E056D4-B821-4B55-A0DE-60EFB7788BAE}"/>
                  </a:ext>
                </a:extLst>
              </p:cNvPr>
              <p:cNvSpPr txBox="1">
                <a:spLocks noRot="1" noChangeAspect="1" noMove="1" noResize="1" noEditPoints="1" noAdjustHandles="1" noChangeArrowheads="1" noChangeShapeType="1" noTextEdit="1"/>
              </p:cNvSpPr>
              <p:nvPr/>
            </p:nvSpPr>
            <p:spPr>
              <a:xfrm>
                <a:off x="6943662" y="4417044"/>
                <a:ext cx="1055610" cy="276999"/>
              </a:xfrm>
              <a:prstGeom prst="rect">
                <a:avLst/>
              </a:prstGeom>
              <a:blipFill>
                <a:blip r:embed="rId10"/>
                <a:stretch>
                  <a:fillRect l="-4624" r="-5780" b="-6667"/>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55" name="Tekstvak 54">
                <a:extLst>
                  <a:ext uri="{FF2B5EF4-FFF2-40B4-BE49-F238E27FC236}">
                    <a16:creationId xmlns:a16="http://schemas.microsoft.com/office/drawing/2014/main" id="{3A87115D-3F03-49D0-84BA-469A5406C833}"/>
                  </a:ext>
                </a:extLst>
              </p:cNvPr>
              <p:cNvSpPr txBox="1"/>
              <p:nvPr/>
            </p:nvSpPr>
            <p:spPr>
              <a:xfrm>
                <a:off x="6679500" y="5010542"/>
                <a:ext cx="2037609"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4</m:t>
                      </m:r>
                      <m:rad>
                        <m:radPr>
                          <m:degHide m:val="on"/>
                          <m:ctrlPr>
                            <a:rPr lang="nl-BE" i="1">
                              <a:latin typeface="Cambria Math" panose="02040503050406030204" pitchFamily="18" charset="0"/>
                            </a:rPr>
                          </m:ctrlPr>
                        </m:radPr>
                        <m:deg/>
                        <m:e>
                          <m:f>
                            <m:fPr>
                              <m:ctrlPr>
                                <a:rPr lang="nl-BE" i="1">
                                  <a:latin typeface="Cambria Math" panose="02040503050406030204" pitchFamily="18" charset="0"/>
                                </a:rPr>
                              </m:ctrlPr>
                            </m:fPr>
                            <m:num>
                              <m:r>
                                <a:rPr lang="nl-NL" i="1">
                                  <a:latin typeface="Cambria Math" panose="02040503050406030204" pitchFamily="18" charset="0"/>
                                </a:rPr>
                                <m:t>0,083536</m:t>
                              </m:r>
                            </m:num>
                            <m:den>
                              <m:r>
                                <a:rPr lang="nl-NL" i="1">
                                  <a:latin typeface="Cambria Math" panose="02040503050406030204" pitchFamily="18" charset="0"/>
                                </a:rPr>
                                <m:t>𝑛</m:t>
                              </m:r>
                            </m:den>
                          </m:f>
                        </m:e>
                      </m:rad>
                      <m:r>
                        <a:rPr lang="nl-NL" b="0" i="1" smtClean="0">
                          <a:latin typeface="Cambria Math" panose="02040503050406030204" pitchFamily="18" charset="0"/>
                          <a:ea typeface="Cambria Math" panose="02040503050406030204" pitchFamily="18" charset="0"/>
                        </a:rPr>
                        <m:t>=0,02</m:t>
                      </m:r>
                    </m:oMath>
                  </m:oMathPara>
                </a14:m>
                <a:endParaRPr lang="nl-BE" dirty="0"/>
              </a:p>
            </p:txBody>
          </p:sp>
        </mc:Choice>
        <mc:Fallback xmlns="">
          <p:sp>
            <p:nvSpPr>
              <p:cNvPr id="55" name="Tekstvak 54">
                <a:extLst>
                  <a:ext uri="{FF2B5EF4-FFF2-40B4-BE49-F238E27FC236}">
                    <a16:creationId xmlns:a16="http://schemas.microsoft.com/office/drawing/2014/main" id="{3A87115D-3F03-49D0-84BA-469A5406C833}"/>
                  </a:ext>
                </a:extLst>
              </p:cNvPr>
              <p:cNvSpPr txBox="1">
                <a:spLocks noRot="1" noChangeAspect="1" noMove="1" noResize="1" noEditPoints="1" noAdjustHandles="1" noChangeArrowheads="1" noChangeShapeType="1" noTextEdit="1"/>
              </p:cNvSpPr>
              <p:nvPr/>
            </p:nvSpPr>
            <p:spPr>
              <a:xfrm>
                <a:off x="6679500" y="5010542"/>
                <a:ext cx="2037609" cy="818366"/>
              </a:xfrm>
              <a:prstGeom prst="rect">
                <a:avLst/>
              </a:prstGeom>
              <a:blipFill>
                <a:blip r:embed="rId11"/>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56" name="Tekstvak 55">
                <a:extLst>
                  <a:ext uri="{FF2B5EF4-FFF2-40B4-BE49-F238E27FC236}">
                    <a16:creationId xmlns:a16="http://schemas.microsoft.com/office/drawing/2014/main" id="{B9A0DBD8-75BE-44B7-BC83-FACEC36B1726}"/>
                  </a:ext>
                </a:extLst>
              </p:cNvPr>
              <p:cNvSpPr txBox="1"/>
              <p:nvPr/>
            </p:nvSpPr>
            <p:spPr>
              <a:xfrm>
                <a:off x="8932930" y="5010542"/>
                <a:ext cx="2569742"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𝑑𝑢𝑠</m:t>
                      </m:r>
                      <m:r>
                        <a:rPr lang="nl-NL" b="0" i="1" smtClean="0">
                          <a:latin typeface="Cambria Math" panose="02040503050406030204" pitchFamily="18" charset="0"/>
                        </a:rPr>
                        <m:t>   </m:t>
                      </m:r>
                      <m:rad>
                        <m:radPr>
                          <m:degHide m:val="on"/>
                          <m:ctrlPr>
                            <a:rPr lang="nl-BE" i="1" smtClean="0">
                              <a:latin typeface="Cambria Math" panose="02040503050406030204" pitchFamily="18" charset="0"/>
                            </a:rPr>
                          </m:ctrlPr>
                        </m:radPr>
                        <m:deg/>
                        <m:e>
                          <m:f>
                            <m:fPr>
                              <m:ctrlPr>
                                <a:rPr lang="nl-BE" i="1">
                                  <a:latin typeface="Cambria Math" panose="02040503050406030204" pitchFamily="18" charset="0"/>
                                </a:rPr>
                              </m:ctrlPr>
                            </m:fPr>
                            <m:num>
                              <m:r>
                                <a:rPr lang="nl-NL" i="1">
                                  <a:latin typeface="Cambria Math" panose="02040503050406030204" pitchFamily="18" charset="0"/>
                                </a:rPr>
                                <m:t>0,083536</m:t>
                              </m:r>
                            </m:num>
                            <m:den>
                              <m:r>
                                <a:rPr lang="nl-NL" i="1">
                                  <a:latin typeface="Cambria Math" panose="02040503050406030204" pitchFamily="18" charset="0"/>
                                </a:rPr>
                                <m:t>𝑛</m:t>
                              </m:r>
                            </m:den>
                          </m:f>
                        </m:e>
                      </m:rad>
                      <m:r>
                        <a:rPr lang="nl-NL" b="0" i="1" smtClean="0">
                          <a:latin typeface="Cambria Math" panose="02040503050406030204" pitchFamily="18" charset="0"/>
                          <a:ea typeface="Cambria Math" panose="02040503050406030204" pitchFamily="18" charset="0"/>
                        </a:rPr>
                        <m:t>=0,005</m:t>
                      </m:r>
                    </m:oMath>
                  </m:oMathPara>
                </a14:m>
                <a:endParaRPr lang="nl-BE" dirty="0"/>
              </a:p>
            </p:txBody>
          </p:sp>
        </mc:Choice>
        <mc:Fallback xmlns="">
          <p:sp>
            <p:nvSpPr>
              <p:cNvPr id="56" name="Tekstvak 55">
                <a:extLst>
                  <a:ext uri="{FF2B5EF4-FFF2-40B4-BE49-F238E27FC236}">
                    <a16:creationId xmlns:a16="http://schemas.microsoft.com/office/drawing/2014/main" id="{B9A0DBD8-75BE-44B7-BC83-FACEC36B1726}"/>
                  </a:ext>
                </a:extLst>
              </p:cNvPr>
              <p:cNvSpPr txBox="1">
                <a:spLocks noRot="1" noChangeAspect="1" noMove="1" noResize="1" noEditPoints="1" noAdjustHandles="1" noChangeArrowheads="1" noChangeShapeType="1" noTextEdit="1"/>
              </p:cNvSpPr>
              <p:nvPr/>
            </p:nvSpPr>
            <p:spPr>
              <a:xfrm>
                <a:off x="8932930" y="5010542"/>
                <a:ext cx="2569742" cy="818366"/>
              </a:xfrm>
              <a:prstGeom prst="rect">
                <a:avLst/>
              </a:prstGeom>
              <a:blipFill>
                <a:blip r:embed="rId12"/>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57" name="Tekstvak 56">
                <a:extLst>
                  <a:ext uri="{FF2B5EF4-FFF2-40B4-BE49-F238E27FC236}">
                    <a16:creationId xmlns:a16="http://schemas.microsoft.com/office/drawing/2014/main" id="{6EF450F5-4EA3-4FD5-AE99-F94C8FD9A805}"/>
                  </a:ext>
                </a:extLst>
              </p:cNvPr>
              <p:cNvSpPr txBox="1"/>
              <p:nvPr/>
            </p:nvSpPr>
            <p:spPr>
              <a:xfrm>
                <a:off x="6459984" y="5960741"/>
                <a:ext cx="4002795" cy="369332"/>
              </a:xfrm>
              <a:prstGeom prst="rect">
                <a:avLst/>
              </a:prstGeom>
              <a:noFill/>
            </p:spPr>
            <p:txBody>
              <a:bodyPr wrap="square" rtlCol="0">
                <a:spAutoFit/>
              </a:bodyPr>
              <a:lstStyle/>
              <a:p>
                <a:r>
                  <a:rPr lang="nl-NL" dirty="0"/>
                  <a:t>Intersect geeft: </a:t>
                </a:r>
                <a14:m>
                  <m:oMath xmlns:m="http://schemas.openxmlformats.org/officeDocument/2006/math">
                    <m:r>
                      <a:rPr lang="nl-NL" b="0" i="1" smtClean="0">
                        <a:latin typeface="Cambria Math" panose="02040503050406030204" pitchFamily="18" charset="0"/>
                      </a:rPr>
                      <m:t>𝑛</m:t>
                    </m:r>
                    <m:r>
                      <a:rPr lang="nl-NL" b="0" i="1" smtClean="0">
                        <a:latin typeface="Cambria Math" panose="02040503050406030204" pitchFamily="18" charset="0"/>
                        <a:ea typeface="Cambria Math" panose="02040503050406030204" pitchFamily="18" charset="0"/>
                      </a:rPr>
                      <m:t>≈3341</m:t>
                    </m:r>
                  </m:oMath>
                </a14:m>
                <a:endParaRPr lang="nl-BE" dirty="0"/>
              </a:p>
            </p:txBody>
          </p:sp>
        </mc:Choice>
        <mc:Fallback xmlns="">
          <p:sp>
            <p:nvSpPr>
              <p:cNvPr id="57" name="Tekstvak 56">
                <a:extLst>
                  <a:ext uri="{FF2B5EF4-FFF2-40B4-BE49-F238E27FC236}">
                    <a16:creationId xmlns:a16="http://schemas.microsoft.com/office/drawing/2014/main" id="{6EF450F5-4EA3-4FD5-AE99-F94C8FD9A805}"/>
                  </a:ext>
                </a:extLst>
              </p:cNvPr>
              <p:cNvSpPr txBox="1">
                <a:spLocks noRot="1" noChangeAspect="1" noMove="1" noResize="1" noEditPoints="1" noAdjustHandles="1" noChangeArrowheads="1" noChangeShapeType="1" noTextEdit="1"/>
              </p:cNvSpPr>
              <p:nvPr/>
            </p:nvSpPr>
            <p:spPr>
              <a:xfrm>
                <a:off x="6459984" y="5960741"/>
                <a:ext cx="4002795" cy="369332"/>
              </a:xfrm>
              <a:prstGeom prst="rect">
                <a:avLst/>
              </a:prstGeom>
              <a:blipFill>
                <a:blip r:embed="rId13"/>
                <a:stretch>
                  <a:fillRect l="-1372" t="-10000" b="-26667"/>
                </a:stretch>
              </a:blipFill>
            </p:spPr>
            <p:txBody>
              <a:bodyPr/>
              <a:lstStyle/>
              <a:p>
                <a:r>
                  <a:rPr lang="nl-BE">
                    <a:noFill/>
                  </a:rPr>
                  <a:t> </a:t>
                </a:r>
              </a:p>
            </p:txBody>
          </p:sp>
        </mc:Fallback>
      </mc:AlternateContent>
      <p:sp>
        <p:nvSpPr>
          <p:cNvPr id="58" name="Tekstvak 57">
            <a:extLst>
              <a:ext uri="{FF2B5EF4-FFF2-40B4-BE49-F238E27FC236}">
                <a16:creationId xmlns:a16="http://schemas.microsoft.com/office/drawing/2014/main" id="{03DCCC67-42BC-4B86-BD18-BEFD8DEC9A99}"/>
              </a:ext>
            </a:extLst>
          </p:cNvPr>
          <p:cNvSpPr txBox="1"/>
          <p:nvPr/>
        </p:nvSpPr>
        <p:spPr>
          <a:xfrm>
            <a:off x="689328" y="5500181"/>
            <a:ext cx="5468816" cy="923330"/>
          </a:xfrm>
          <a:prstGeom prst="rect">
            <a:avLst/>
          </a:prstGeom>
          <a:noFill/>
        </p:spPr>
        <p:txBody>
          <a:bodyPr wrap="square" rtlCol="0">
            <a:spAutoFit/>
          </a:bodyPr>
          <a:lstStyle/>
          <a:p>
            <a:r>
              <a:rPr lang="nl-NL" b="1" dirty="0"/>
              <a:t>Dus er moeten minstens 3350 mensen bevraagd worden zodat de breedte van het betrouwbaarheidsinterval kleiner is dan 2.</a:t>
            </a:r>
            <a:endParaRPr lang="nl-BE" b="1" dirty="0"/>
          </a:p>
        </p:txBody>
      </p:sp>
    </p:spTree>
    <p:extLst>
      <p:ext uri="{BB962C8B-B14F-4D97-AF65-F5344CB8AC3E}">
        <p14:creationId xmlns:p14="http://schemas.microsoft.com/office/powerpoint/2010/main" val="282885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par>
                                <p:cTn id="32" presetID="16" presetClass="entr" presetSubtype="21"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barn(inVertical)">
                                      <p:cBhvr>
                                        <p:cTn id="48" dur="500"/>
                                        <p:tgtEl>
                                          <p:spTgt spid="30"/>
                                        </p:tgtEl>
                                      </p:cBhvr>
                                    </p:animEffect>
                                  </p:childTnLst>
                                </p:cTn>
                              </p:par>
                              <p:par>
                                <p:cTn id="49" presetID="16" presetClass="entr" presetSubtype="21"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500"/>
                                        <p:tgtEl>
                                          <p:spTgt spid="51"/>
                                        </p:tgtEl>
                                      </p:cBhvr>
                                    </p:animEffect>
                                  </p:childTnLst>
                                </p:cTn>
                              </p:par>
                              <p:par>
                                <p:cTn id="67" presetID="10" presetClass="entr" presetSubtype="0" fill="hold"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fade">
                                      <p:cBhvr>
                                        <p:cTn id="74" dur="500"/>
                                        <p:tgtEl>
                                          <p:spTgt spid="5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56"/>
                                        </p:tgtEl>
                                        <p:attrNameLst>
                                          <p:attrName>style.visibility</p:attrName>
                                        </p:attrNameLst>
                                      </p:cBhvr>
                                      <p:to>
                                        <p:strVal val="visible"/>
                                      </p:to>
                                    </p:set>
                                    <p:animEffect transition="in" filter="fade">
                                      <p:cBhvr>
                                        <p:cTn id="84" dur="500"/>
                                        <p:tgtEl>
                                          <p:spTgt spid="5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fade">
                                      <p:cBhvr>
                                        <p:cTn id="89" dur="500"/>
                                        <p:tgtEl>
                                          <p:spTgt spid="5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7" grpId="0"/>
      <p:bldP spid="28" grpId="0"/>
      <p:bldP spid="29" grpId="0"/>
      <p:bldP spid="30" grpId="0"/>
      <p:bldP spid="2" grpId="0"/>
      <p:bldP spid="54" grpId="0"/>
      <p:bldP spid="55" grpId="0"/>
      <p:bldP spid="56" grpId="0"/>
      <p:bldP spid="57" grpId="0"/>
      <p:bldP spid="5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C8E715D-EAA6-43EE-ACB2-CFB0F74D8BC7}"/>
              </a:ext>
            </a:extLst>
          </p:cNvPr>
          <p:cNvPicPr>
            <a:picLocks noChangeAspect="1"/>
          </p:cNvPicPr>
          <p:nvPr/>
        </p:nvPicPr>
        <p:blipFill>
          <a:blip r:embed="rId2"/>
          <a:stretch>
            <a:fillRect/>
          </a:stretch>
        </p:blipFill>
        <p:spPr>
          <a:xfrm>
            <a:off x="162479" y="107272"/>
            <a:ext cx="5581650" cy="3962400"/>
          </a:xfrm>
          <a:prstGeom prst="rect">
            <a:avLst/>
          </a:prstGeom>
        </p:spPr>
      </p:pic>
      <p:sp>
        <p:nvSpPr>
          <p:cNvPr id="5" name="Tekstvak 4">
            <a:extLst>
              <a:ext uri="{FF2B5EF4-FFF2-40B4-BE49-F238E27FC236}">
                <a16:creationId xmlns:a16="http://schemas.microsoft.com/office/drawing/2014/main" id="{BBDE6116-697D-4441-A671-21C4EC97E2F4}"/>
              </a:ext>
            </a:extLst>
          </p:cNvPr>
          <p:cNvSpPr txBox="1"/>
          <p:nvPr/>
        </p:nvSpPr>
        <p:spPr>
          <a:xfrm>
            <a:off x="5744129" y="560033"/>
            <a:ext cx="6447871" cy="646331"/>
          </a:xfrm>
          <a:prstGeom prst="rect">
            <a:avLst/>
          </a:prstGeom>
          <a:noFill/>
        </p:spPr>
        <p:txBody>
          <a:bodyPr wrap="square" rtlCol="0">
            <a:spAutoFit/>
          </a:bodyPr>
          <a:lstStyle/>
          <a:p>
            <a:r>
              <a:rPr lang="nl-NL" dirty="0"/>
              <a:t>Aselect: ieder element van de onderzoeksgroep heeft een gelijke kans om in het onderzoek voor te komen.</a:t>
            </a:r>
            <a:endParaRPr lang="nl-BE" dirty="0"/>
          </a:p>
        </p:txBody>
      </p:sp>
      <p:sp>
        <p:nvSpPr>
          <p:cNvPr id="6" name="Tekstvak 5">
            <a:extLst>
              <a:ext uri="{FF2B5EF4-FFF2-40B4-BE49-F238E27FC236}">
                <a16:creationId xmlns:a16="http://schemas.microsoft.com/office/drawing/2014/main" id="{05047533-0B33-458D-B50E-7384E1EB24AA}"/>
              </a:ext>
            </a:extLst>
          </p:cNvPr>
          <p:cNvSpPr txBox="1"/>
          <p:nvPr/>
        </p:nvSpPr>
        <p:spPr>
          <a:xfrm>
            <a:off x="5744130" y="1322773"/>
            <a:ext cx="6365013" cy="646331"/>
          </a:xfrm>
          <a:prstGeom prst="rect">
            <a:avLst/>
          </a:prstGeom>
          <a:noFill/>
        </p:spPr>
        <p:txBody>
          <a:bodyPr wrap="square" rtlCol="0">
            <a:spAutoFit/>
          </a:bodyPr>
          <a:lstStyle/>
          <a:p>
            <a:r>
              <a:rPr lang="nl-NL" dirty="0"/>
              <a:t>Alleenstaande hebben een grotere kans om opgenomen te worden in het onderzoek.</a:t>
            </a:r>
            <a:endParaRPr lang="nl-BE" dirty="0"/>
          </a:p>
        </p:txBody>
      </p:sp>
      <p:sp>
        <p:nvSpPr>
          <p:cNvPr id="7" name="Tekstvak 6">
            <a:extLst>
              <a:ext uri="{FF2B5EF4-FFF2-40B4-BE49-F238E27FC236}">
                <a16:creationId xmlns:a16="http://schemas.microsoft.com/office/drawing/2014/main" id="{45713AB9-6F34-44DB-8EE2-F39888C518FD}"/>
              </a:ext>
            </a:extLst>
          </p:cNvPr>
          <p:cNvSpPr txBox="1"/>
          <p:nvPr/>
        </p:nvSpPr>
        <p:spPr>
          <a:xfrm>
            <a:off x="5744129" y="74292"/>
            <a:ext cx="417251" cy="369332"/>
          </a:xfrm>
          <a:prstGeom prst="rect">
            <a:avLst/>
          </a:prstGeom>
          <a:noFill/>
        </p:spPr>
        <p:txBody>
          <a:bodyPr wrap="square" rtlCol="0">
            <a:spAutoFit/>
          </a:bodyPr>
          <a:lstStyle/>
          <a:p>
            <a:r>
              <a:rPr lang="nl-NL" dirty="0"/>
              <a:t>c)</a:t>
            </a:r>
            <a:endParaRPr lang="nl-BE" dirty="0"/>
          </a:p>
        </p:txBody>
      </p:sp>
      <p:sp>
        <p:nvSpPr>
          <p:cNvPr id="8" name="Tekstvak 7">
            <a:extLst>
              <a:ext uri="{FF2B5EF4-FFF2-40B4-BE49-F238E27FC236}">
                <a16:creationId xmlns:a16="http://schemas.microsoft.com/office/drawing/2014/main" id="{C7F5DA85-FBFF-4B51-9523-60EC6F8B8CAB}"/>
              </a:ext>
            </a:extLst>
          </p:cNvPr>
          <p:cNvSpPr txBox="1"/>
          <p:nvPr/>
        </p:nvSpPr>
        <p:spPr>
          <a:xfrm>
            <a:off x="162479" y="4102652"/>
            <a:ext cx="417251" cy="369332"/>
          </a:xfrm>
          <a:prstGeom prst="rect">
            <a:avLst/>
          </a:prstGeom>
          <a:noFill/>
        </p:spPr>
        <p:txBody>
          <a:bodyPr wrap="square" rtlCol="0">
            <a:spAutoFit/>
          </a:bodyPr>
          <a:lstStyle/>
          <a:p>
            <a:r>
              <a:rPr lang="nl-NL" dirty="0"/>
              <a:t>d)</a:t>
            </a:r>
            <a:endParaRPr lang="nl-BE" dirty="0"/>
          </a:p>
        </p:txBody>
      </p:sp>
      <p:sp>
        <p:nvSpPr>
          <p:cNvPr id="9" name="Tekstvak 8">
            <a:extLst>
              <a:ext uri="{FF2B5EF4-FFF2-40B4-BE49-F238E27FC236}">
                <a16:creationId xmlns:a16="http://schemas.microsoft.com/office/drawing/2014/main" id="{38D5A03D-C0EA-4F08-95FA-78E9E96B5033}"/>
              </a:ext>
            </a:extLst>
          </p:cNvPr>
          <p:cNvSpPr txBox="1"/>
          <p:nvPr/>
        </p:nvSpPr>
        <p:spPr>
          <a:xfrm>
            <a:off x="579730" y="4138163"/>
            <a:ext cx="6285390" cy="646331"/>
          </a:xfrm>
          <a:prstGeom prst="rect">
            <a:avLst/>
          </a:prstGeom>
          <a:noFill/>
        </p:spPr>
        <p:txBody>
          <a:bodyPr wrap="square" rtlCol="0">
            <a:spAutoFit/>
          </a:bodyPr>
          <a:lstStyle/>
          <a:p>
            <a:r>
              <a:rPr lang="nl-NL" dirty="0"/>
              <a:t>Mensen die minder gemotiveerd zijn hebben minder kans om mee te doen.</a:t>
            </a:r>
            <a:endParaRPr lang="nl-BE" dirty="0"/>
          </a:p>
        </p:txBody>
      </p:sp>
    </p:spTree>
    <p:extLst>
      <p:ext uri="{BB962C8B-B14F-4D97-AF65-F5344CB8AC3E}">
        <p14:creationId xmlns:p14="http://schemas.microsoft.com/office/powerpoint/2010/main" val="183335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AA7133E-00F4-49D7-8FF0-FE048199B823}"/>
              </a:ext>
            </a:extLst>
          </p:cNvPr>
          <p:cNvPicPr>
            <a:picLocks noChangeAspect="1"/>
          </p:cNvPicPr>
          <p:nvPr/>
        </p:nvPicPr>
        <p:blipFill>
          <a:blip r:embed="rId2"/>
          <a:stretch>
            <a:fillRect/>
          </a:stretch>
        </p:blipFill>
        <p:spPr>
          <a:xfrm>
            <a:off x="238125" y="152353"/>
            <a:ext cx="5857875" cy="2505075"/>
          </a:xfrm>
          <a:prstGeom prst="rect">
            <a:avLst/>
          </a:prstGeom>
        </p:spPr>
      </p:pic>
      <p:sp>
        <p:nvSpPr>
          <p:cNvPr id="5" name="Tekstvak 4">
            <a:extLst>
              <a:ext uri="{FF2B5EF4-FFF2-40B4-BE49-F238E27FC236}">
                <a16:creationId xmlns:a16="http://schemas.microsoft.com/office/drawing/2014/main" id="{3C0B6F56-BA21-4FA3-90B5-BAF8C546FAD1}"/>
              </a:ext>
            </a:extLst>
          </p:cNvPr>
          <p:cNvSpPr txBox="1"/>
          <p:nvPr/>
        </p:nvSpPr>
        <p:spPr>
          <a:xfrm>
            <a:off x="238125" y="2657428"/>
            <a:ext cx="10244831" cy="2031325"/>
          </a:xfrm>
          <a:prstGeom prst="rect">
            <a:avLst/>
          </a:prstGeom>
          <a:noFill/>
        </p:spPr>
        <p:txBody>
          <a:bodyPr wrap="square" rtlCol="0">
            <a:spAutoFit/>
          </a:bodyPr>
          <a:lstStyle/>
          <a:p>
            <a:r>
              <a:rPr lang="nl-NL" dirty="0"/>
              <a:t>Als de gemeentes niet werden gesorteerd, dan had iedere gemeente dezelfde kans om voor te komen.</a:t>
            </a:r>
          </a:p>
          <a:p>
            <a:r>
              <a:rPr lang="nl-NL" dirty="0"/>
              <a:t>Maar omdat niet iedere gemeente evenveel personen bevat, zou niet iedere persoon dezelfde kans hebben om voor te komen.</a:t>
            </a:r>
          </a:p>
          <a:p>
            <a:endParaRPr lang="nl-NL" dirty="0"/>
          </a:p>
          <a:p>
            <a:r>
              <a:rPr lang="nl-NL" dirty="0"/>
              <a:t>Door wel te sorteren krijgen de personen een beter verdeelde kans. En wordt de steekproef dus meer aselect.</a:t>
            </a:r>
          </a:p>
          <a:p>
            <a:endParaRPr lang="nl-BE" dirty="0"/>
          </a:p>
        </p:txBody>
      </p:sp>
    </p:spTree>
    <p:extLst>
      <p:ext uri="{BB962C8B-B14F-4D97-AF65-F5344CB8AC3E}">
        <p14:creationId xmlns:p14="http://schemas.microsoft.com/office/powerpoint/2010/main" val="414726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095E808-2119-4396-9851-3FCB6F109D52}"/>
              </a:ext>
            </a:extLst>
          </p:cNvPr>
          <p:cNvPicPr>
            <a:picLocks noChangeAspect="1"/>
          </p:cNvPicPr>
          <p:nvPr/>
        </p:nvPicPr>
        <p:blipFill rotWithShape="1">
          <a:blip r:embed="rId2"/>
          <a:srcRect t="69571" b="4141"/>
          <a:stretch/>
        </p:blipFill>
        <p:spPr>
          <a:xfrm>
            <a:off x="0" y="79898"/>
            <a:ext cx="8353425" cy="1757779"/>
          </a:xfrm>
          <a:prstGeom prst="rect">
            <a:avLst/>
          </a:prstGeom>
        </p:spPr>
      </p:pic>
      <p:sp>
        <p:nvSpPr>
          <p:cNvPr id="2" name="Tekstvak 1">
            <a:extLst>
              <a:ext uri="{FF2B5EF4-FFF2-40B4-BE49-F238E27FC236}">
                <a16:creationId xmlns:a16="http://schemas.microsoft.com/office/drawing/2014/main" id="{89357F57-0033-4EF4-841F-D6A958030D09}"/>
              </a:ext>
            </a:extLst>
          </p:cNvPr>
          <p:cNvSpPr txBox="1"/>
          <p:nvPr/>
        </p:nvSpPr>
        <p:spPr>
          <a:xfrm>
            <a:off x="616766" y="1961966"/>
            <a:ext cx="3559946" cy="369332"/>
          </a:xfrm>
          <a:prstGeom prst="rect">
            <a:avLst/>
          </a:prstGeom>
          <a:noFill/>
        </p:spPr>
        <p:txBody>
          <a:bodyPr wrap="square" rtlCol="0">
            <a:spAutoFit/>
          </a:bodyPr>
          <a:lstStyle/>
          <a:p>
            <a:r>
              <a:rPr lang="nl-NL" dirty="0"/>
              <a:t>Verdubbelingstijd:</a:t>
            </a:r>
            <a:endParaRPr lang="nl-BE" dirty="0"/>
          </a:p>
        </p:txBody>
      </p:sp>
      <mc:AlternateContent xmlns:mc="http://schemas.openxmlformats.org/markup-compatibility/2006" xmlns:a14="http://schemas.microsoft.com/office/drawing/2010/main">
        <mc:Choice Requires="a14">
          <p:sp>
            <p:nvSpPr>
              <p:cNvPr id="3" name="Tekstvak 2">
                <a:extLst>
                  <a:ext uri="{FF2B5EF4-FFF2-40B4-BE49-F238E27FC236}">
                    <a16:creationId xmlns:a16="http://schemas.microsoft.com/office/drawing/2014/main" id="{A6079401-DC10-434D-AF1A-B8E13CEE734A}"/>
                  </a:ext>
                </a:extLst>
              </p:cNvPr>
              <p:cNvSpPr txBox="1"/>
              <p:nvPr/>
            </p:nvSpPr>
            <p:spPr>
              <a:xfrm>
                <a:off x="1020931" y="2455587"/>
                <a:ext cx="5610688" cy="369332"/>
              </a:xfrm>
              <a:prstGeom prst="rect">
                <a:avLst/>
              </a:prstGeom>
              <a:noFill/>
            </p:spPr>
            <p:txBody>
              <a:bodyPr wrap="square" rtlCol="0">
                <a:spAutoFit/>
              </a:bodyPr>
              <a:lstStyle/>
              <a:p>
                <a:r>
                  <a:rPr lang="nl-NL" dirty="0"/>
                  <a:t>Bijvoorbeeld </a:t>
                </a:r>
                <a14:m>
                  <m:oMath xmlns:m="http://schemas.openxmlformats.org/officeDocument/2006/math">
                    <m:r>
                      <a:rPr lang="nl-NL" i="1" dirty="0" smtClean="0">
                        <a:latin typeface="Cambria Math" panose="02040503050406030204" pitchFamily="18" charset="0"/>
                      </a:rPr>
                      <m:t>𝐵</m:t>
                    </m:r>
                    <m:r>
                      <a:rPr lang="nl-NL" i="1" dirty="0" smtClean="0">
                        <a:latin typeface="Cambria Math" panose="02040503050406030204" pitchFamily="18" charset="0"/>
                      </a:rPr>
                      <m:t>=30 </m:t>
                    </m:r>
                    <m:r>
                      <a:rPr lang="nl-NL" i="1" dirty="0" smtClean="0">
                        <a:latin typeface="Cambria Math" panose="02040503050406030204" pitchFamily="18" charset="0"/>
                      </a:rPr>
                      <m:t>𝑏𝑖𝑗</m:t>
                    </m:r>
                    <m:r>
                      <a:rPr lang="nl-NL" i="1" dirty="0" smtClean="0">
                        <a:latin typeface="Cambria Math" panose="02040503050406030204" pitchFamily="18" charset="0"/>
                      </a:rPr>
                      <m:t> </m:t>
                    </m:r>
                    <m:r>
                      <a:rPr lang="nl-NL" i="1" dirty="0" smtClean="0">
                        <a:latin typeface="Cambria Math" panose="02040503050406030204" pitchFamily="18" charset="0"/>
                      </a:rPr>
                      <m:t>𝑡</m:t>
                    </m:r>
                    <m:r>
                      <a:rPr lang="nl-NL" i="1" dirty="0" smtClean="0">
                        <a:latin typeface="Cambria Math" panose="02040503050406030204" pitchFamily="18" charset="0"/>
                      </a:rPr>
                      <m:t>=0 ⇒ </m:t>
                    </m:r>
                    <m:r>
                      <a:rPr lang="nl-NL" i="1" dirty="0" smtClean="0">
                        <a:latin typeface="Cambria Math" panose="02040503050406030204" pitchFamily="18" charset="0"/>
                      </a:rPr>
                      <m:t>𝐵</m:t>
                    </m:r>
                    <m:r>
                      <a:rPr lang="nl-NL" i="1" dirty="0" smtClean="0">
                        <a:latin typeface="Cambria Math" panose="02040503050406030204" pitchFamily="18" charset="0"/>
                      </a:rPr>
                      <m:t>=60  </m:t>
                    </m:r>
                    <m:r>
                      <a:rPr lang="nl-NL" i="1" dirty="0" smtClean="0">
                        <a:latin typeface="Cambria Math" panose="02040503050406030204" pitchFamily="18" charset="0"/>
                      </a:rPr>
                      <m:t>𝑏𝑖𝑗</m:t>
                    </m:r>
                    <m:r>
                      <a:rPr lang="nl-NL" b="0" i="1" dirty="0" smtClean="0">
                        <a:latin typeface="Cambria Math" panose="02040503050406030204" pitchFamily="18" charset="0"/>
                      </a:rPr>
                      <m:t> </m:t>
                    </m:r>
                    <m:r>
                      <a:rPr lang="nl-NL" i="1" dirty="0" smtClean="0">
                        <a:latin typeface="Cambria Math" panose="02040503050406030204" pitchFamily="18" charset="0"/>
                      </a:rPr>
                      <m:t> </m:t>
                    </m:r>
                    <m:r>
                      <a:rPr lang="nl-NL" i="1" dirty="0" smtClean="0">
                        <a:latin typeface="Cambria Math" panose="02040503050406030204" pitchFamily="18" charset="0"/>
                      </a:rPr>
                      <m:t>𝑡</m:t>
                    </m:r>
                    <m:r>
                      <a:rPr lang="nl-NL" i="1" dirty="0" smtClean="0">
                        <a:latin typeface="Cambria Math" panose="02040503050406030204" pitchFamily="18" charset="0"/>
                      </a:rPr>
                      <m:t>=?</m:t>
                    </m:r>
                  </m:oMath>
                </a14:m>
                <a:endParaRPr lang="nl-BE" dirty="0"/>
              </a:p>
            </p:txBody>
          </p:sp>
        </mc:Choice>
        <mc:Fallback xmlns="">
          <p:sp>
            <p:nvSpPr>
              <p:cNvPr id="3" name="Tekstvak 2">
                <a:extLst>
                  <a:ext uri="{FF2B5EF4-FFF2-40B4-BE49-F238E27FC236}">
                    <a16:creationId xmlns:a16="http://schemas.microsoft.com/office/drawing/2014/main" id="{A6079401-DC10-434D-AF1A-B8E13CEE734A}"/>
                  </a:ext>
                </a:extLst>
              </p:cNvPr>
              <p:cNvSpPr txBox="1">
                <a:spLocks noRot="1" noChangeAspect="1" noMove="1" noResize="1" noEditPoints="1" noAdjustHandles="1" noChangeArrowheads="1" noChangeShapeType="1" noTextEdit="1"/>
              </p:cNvSpPr>
              <p:nvPr/>
            </p:nvSpPr>
            <p:spPr>
              <a:xfrm>
                <a:off x="1020931" y="2455587"/>
                <a:ext cx="5610688" cy="369332"/>
              </a:xfrm>
              <a:prstGeom prst="rect">
                <a:avLst/>
              </a:prstGeom>
              <a:blipFill>
                <a:blip r:embed="rId3"/>
                <a:stretch>
                  <a:fillRect l="-869" t="-10000" b="-26667"/>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49444DCB-7B39-4C0C-8811-E65ED8CE4EA7}"/>
                  </a:ext>
                </a:extLst>
              </p:cNvPr>
              <p:cNvSpPr txBox="1"/>
              <p:nvPr/>
            </p:nvSpPr>
            <p:spPr>
              <a:xfrm>
                <a:off x="1145219" y="3036162"/>
                <a:ext cx="173566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60=30</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1,042</m:t>
                          </m:r>
                        </m:e>
                        <m:sup>
                          <m:r>
                            <a:rPr lang="nl-NL" b="0" i="1" smtClean="0">
                              <a:latin typeface="Cambria Math" panose="02040503050406030204" pitchFamily="18" charset="0"/>
                              <a:ea typeface="Cambria Math" panose="02040503050406030204" pitchFamily="18" charset="0"/>
                            </a:rPr>
                            <m:t>𝑡</m:t>
                          </m:r>
                        </m:sup>
                      </m:sSup>
                    </m:oMath>
                  </m:oMathPara>
                </a14:m>
                <a:endParaRPr lang="nl-BE" dirty="0"/>
              </a:p>
            </p:txBody>
          </p:sp>
        </mc:Choice>
        <mc:Fallback xmlns="">
          <p:sp>
            <p:nvSpPr>
              <p:cNvPr id="4" name="Tekstvak 3">
                <a:extLst>
                  <a:ext uri="{FF2B5EF4-FFF2-40B4-BE49-F238E27FC236}">
                    <a16:creationId xmlns:a16="http://schemas.microsoft.com/office/drawing/2014/main" id="{49444DCB-7B39-4C0C-8811-E65ED8CE4EA7}"/>
                  </a:ext>
                </a:extLst>
              </p:cNvPr>
              <p:cNvSpPr txBox="1">
                <a:spLocks noRot="1" noChangeAspect="1" noMove="1" noResize="1" noEditPoints="1" noAdjustHandles="1" noChangeArrowheads="1" noChangeShapeType="1" noTextEdit="1"/>
              </p:cNvSpPr>
              <p:nvPr/>
            </p:nvSpPr>
            <p:spPr>
              <a:xfrm>
                <a:off x="1145219" y="3036162"/>
                <a:ext cx="1735668" cy="276999"/>
              </a:xfrm>
              <a:prstGeom prst="rect">
                <a:avLst/>
              </a:prstGeom>
              <a:blipFill>
                <a:blip r:embed="rId4"/>
                <a:stretch>
                  <a:fillRect l="-1404" t="-2222" b="-8889"/>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F7D93EF4-1366-415E-8107-0F4FAE6A8C88}"/>
                  </a:ext>
                </a:extLst>
              </p:cNvPr>
              <p:cNvSpPr txBox="1"/>
              <p:nvPr/>
            </p:nvSpPr>
            <p:spPr>
              <a:xfrm>
                <a:off x="1145219" y="3524404"/>
                <a:ext cx="1259576"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nl-NL" b="0" i="1" smtClean="0">
                              <a:latin typeface="Cambria Math" panose="02040503050406030204" pitchFamily="18" charset="0"/>
                            </a:rPr>
                          </m:ctrlPr>
                        </m:fPr>
                        <m:num>
                          <m:r>
                            <a:rPr lang="nl-NL" i="1" smtClean="0">
                              <a:latin typeface="Cambria Math" panose="02040503050406030204" pitchFamily="18" charset="0"/>
                            </a:rPr>
                            <m:t>6</m:t>
                          </m:r>
                          <m:r>
                            <a:rPr lang="nl-NL" b="0" i="1" smtClean="0">
                              <a:latin typeface="Cambria Math" panose="02040503050406030204" pitchFamily="18" charset="0"/>
                            </a:rPr>
                            <m:t>0</m:t>
                          </m:r>
                        </m:num>
                        <m:den>
                          <m:r>
                            <a:rPr lang="nl-NL" b="0" i="1" smtClean="0">
                              <a:latin typeface="Cambria Math" panose="02040503050406030204" pitchFamily="18" charset="0"/>
                            </a:rPr>
                            <m:t>30</m:t>
                          </m:r>
                        </m:den>
                      </m:f>
                      <m:r>
                        <a:rPr lang="nl-NL" b="0" i="1" smtClean="0">
                          <a:latin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1,042</m:t>
                          </m:r>
                        </m:e>
                        <m:sup>
                          <m:r>
                            <a:rPr lang="nl-NL" b="0" i="1" smtClean="0">
                              <a:latin typeface="Cambria Math" panose="02040503050406030204" pitchFamily="18" charset="0"/>
                              <a:ea typeface="Cambria Math" panose="02040503050406030204" pitchFamily="18" charset="0"/>
                            </a:rPr>
                            <m:t>𝑡</m:t>
                          </m:r>
                        </m:sup>
                      </m:sSup>
                    </m:oMath>
                  </m:oMathPara>
                </a14:m>
                <a:endParaRPr lang="nl-BE" dirty="0"/>
              </a:p>
            </p:txBody>
          </p:sp>
        </mc:Choice>
        <mc:Fallback xmlns="">
          <p:sp>
            <p:nvSpPr>
              <p:cNvPr id="7" name="Tekstvak 6">
                <a:extLst>
                  <a:ext uri="{FF2B5EF4-FFF2-40B4-BE49-F238E27FC236}">
                    <a16:creationId xmlns:a16="http://schemas.microsoft.com/office/drawing/2014/main" id="{F7D93EF4-1366-415E-8107-0F4FAE6A8C88}"/>
                  </a:ext>
                </a:extLst>
              </p:cNvPr>
              <p:cNvSpPr txBox="1">
                <a:spLocks noRot="1" noChangeAspect="1" noMove="1" noResize="1" noEditPoints="1" noAdjustHandles="1" noChangeArrowheads="1" noChangeShapeType="1" noTextEdit="1"/>
              </p:cNvSpPr>
              <p:nvPr/>
            </p:nvSpPr>
            <p:spPr>
              <a:xfrm>
                <a:off x="1145219" y="3524404"/>
                <a:ext cx="1259576" cy="520399"/>
              </a:xfrm>
              <a:prstGeom prst="rect">
                <a:avLst/>
              </a:prstGeom>
              <a:blipFill>
                <a:blip r:embed="rId5"/>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B534E910-62CF-49D2-A4E6-89168975E136}"/>
                  </a:ext>
                </a:extLst>
              </p:cNvPr>
              <p:cNvSpPr txBox="1"/>
              <p:nvPr/>
            </p:nvSpPr>
            <p:spPr>
              <a:xfrm>
                <a:off x="1145219" y="4360385"/>
                <a:ext cx="11313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1,042</m:t>
                          </m:r>
                        </m:e>
                        <m:sup>
                          <m:r>
                            <a:rPr lang="nl-NL" b="0" i="1" smtClean="0">
                              <a:latin typeface="Cambria Math" panose="02040503050406030204" pitchFamily="18" charset="0"/>
                              <a:ea typeface="Cambria Math" panose="02040503050406030204" pitchFamily="18" charset="0"/>
                            </a:rPr>
                            <m:t>𝑡</m:t>
                          </m:r>
                        </m:sup>
                      </m:sSup>
                    </m:oMath>
                  </m:oMathPara>
                </a14:m>
                <a:endParaRPr lang="nl-BE" dirty="0"/>
              </a:p>
            </p:txBody>
          </p:sp>
        </mc:Choice>
        <mc:Fallback xmlns="">
          <p:sp>
            <p:nvSpPr>
              <p:cNvPr id="8" name="Tekstvak 7">
                <a:extLst>
                  <a:ext uri="{FF2B5EF4-FFF2-40B4-BE49-F238E27FC236}">
                    <a16:creationId xmlns:a16="http://schemas.microsoft.com/office/drawing/2014/main" id="{B534E910-62CF-49D2-A4E6-89168975E136}"/>
                  </a:ext>
                </a:extLst>
              </p:cNvPr>
              <p:cNvSpPr txBox="1">
                <a:spLocks noRot="1" noChangeAspect="1" noMove="1" noResize="1" noEditPoints="1" noAdjustHandles="1" noChangeArrowheads="1" noChangeShapeType="1" noTextEdit="1"/>
              </p:cNvSpPr>
              <p:nvPr/>
            </p:nvSpPr>
            <p:spPr>
              <a:xfrm>
                <a:off x="1145219" y="4360385"/>
                <a:ext cx="1131335" cy="276999"/>
              </a:xfrm>
              <a:prstGeom prst="rect">
                <a:avLst/>
              </a:prstGeom>
              <a:blipFill>
                <a:blip r:embed="rId6"/>
                <a:stretch>
                  <a:fillRect l="-4865" r="-1622" b="-6522"/>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2482DFC8-B789-4902-B74B-F9246A8FA92A}"/>
                  </a:ext>
                </a:extLst>
              </p:cNvPr>
              <p:cNvSpPr txBox="1"/>
              <p:nvPr/>
            </p:nvSpPr>
            <p:spPr>
              <a:xfrm>
                <a:off x="2993254" y="4360385"/>
                <a:ext cx="4198329" cy="276999"/>
              </a:xfrm>
              <a:prstGeom prst="rect">
                <a:avLst/>
              </a:prstGeom>
              <a:noFill/>
            </p:spPr>
            <p:txBody>
              <a:bodyPr wrap="none" lIns="0" tIns="0" rIns="0" bIns="0" rtlCol="0">
                <a:spAutoFit/>
              </a:bodyPr>
              <a:lstStyle/>
              <a:p>
                <a:r>
                  <a:rPr lang="nl-NL" b="0" dirty="0"/>
                  <a:t>Algemene formule verdubbelingstijd: </a:t>
                </a:r>
                <a14:m>
                  <m:oMath xmlns:m="http://schemas.openxmlformats.org/officeDocument/2006/math">
                    <m:r>
                      <a:rPr lang="nl-NL" b="0" i="1" smtClean="0">
                        <a:solidFill>
                          <a:srgbClr val="FF0000"/>
                        </a:solidFill>
                        <a:latin typeface="Cambria Math" panose="02040503050406030204" pitchFamily="18" charset="0"/>
                      </a:rPr>
                      <m:t>2=</m:t>
                    </m:r>
                    <m:sSup>
                      <m:sSupPr>
                        <m:ctrlPr>
                          <a:rPr lang="nl-NL" b="0" i="1" smtClean="0">
                            <a:solidFill>
                              <a:srgbClr val="FF0000"/>
                            </a:solidFill>
                            <a:latin typeface="Cambria Math" panose="02040503050406030204" pitchFamily="18" charset="0"/>
                            <a:ea typeface="Cambria Math" panose="02040503050406030204" pitchFamily="18" charset="0"/>
                          </a:rPr>
                        </m:ctrlPr>
                      </m:sSupPr>
                      <m:e>
                        <m:r>
                          <a:rPr lang="nl-NL" b="0" i="1" smtClean="0">
                            <a:solidFill>
                              <a:srgbClr val="FF0000"/>
                            </a:solidFill>
                            <a:latin typeface="Cambria Math" panose="02040503050406030204" pitchFamily="18" charset="0"/>
                            <a:ea typeface="Cambria Math" panose="02040503050406030204" pitchFamily="18" charset="0"/>
                          </a:rPr>
                          <m:t>𝑔</m:t>
                        </m:r>
                      </m:e>
                      <m:sup>
                        <m:r>
                          <a:rPr lang="nl-NL" b="0" i="1" smtClean="0">
                            <a:solidFill>
                              <a:srgbClr val="FF0000"/>
                            </a:solidFill>
                            <a:latin typeface="Cambria Math" panose="02040503050406030204" pitchFamily="18" charset="0"/>
                            <a:ea typeface="Cambria Math" panose="02040503050406030204" pitchFamily="18" charset="0"/>
                          </a:rPr>
                          <m:t>𝑡</m:t>
                        </m:r>
                      </m:sup>
                    </m:sSup>
                  </m:oMath>
                </a14:m>
                <a:endParaRPr lang="nl-BE" dirty="0"/>
              </a:p>
            </p:txBody>
          </p:sp>
        </mc:Choice>
        <mc:Fallback xmlns="">
          <p:sp>
            <p:nvSpPr>
              <p:cNvPr id="9" name="Tekstvak 8">
                <a:extLst>
                  <a:ext uri="{FF2B5EF4-FFF2-40B4-BE49-F238E27FC236}">
                    <a16:creationId xmlns:a16="http://schemas.microsoft.com/office/drawing/2014/main" id="{2482DFC8-B789-4902-B74B-F9246A8FA92A}"/>
                  </a:ext>
                </a:extLst>
              </p:cNvPr>
              <p:cNvSpPr txBox="1">
                <a:spLocks noRot="1" noChangeAspect="1" noMove="1" noResize="1" noEditPoints="1" noAdjustHandles="1" noChangeArrowheads="1" noChangeShapeType="1" noTextEdit="1"/>
              </p:cNvSpPr>
              <p:nvPr/>
            </p:nvSpPr>
            <p:spPr>
              <a:xfrm>
                <a:off x="2993254" y="4360385"/>
                <a:ext cx="4198329" cy="276999"/>
              </a:xfrm>
              <a:prstGeom prst="rect">
                <a:avLst/>
              </a:prstGeom>
              <a:blipFill>
                <a:blip r:embed="rId7"/>
                <a:stretch>
                  <a:fillRect l="-3338" t="-28261" b="-50000"/>
                </a:stretch>
              </a:blipFill>
            </p:spPr>
            <p:txBody>
              <a:bodyPr/>
              <a:lstStyle/>
              <a:p>
                <a:r>
                  <a:rPr lang="nl-BE">
                    <a:noFill/>
                  </a:rPr>
                  <a:t> </a:t>
                </a:r>
              </a:p>
            </p:txBody>
          </p:sp>
        </mc:Fallback>
      </mc:AlternateContent>
      <p:sp>
        <p:nvSpPr>
          <p:cNvPr id="5" name="Tekstvak 4">
            <a:extLst>
              <a:ext uri="{FF2B5EF4-FFF2-40B4-BE49-F238E27FC236}">
                <a16:creationId xmlns:a16="http://schemas.microsoft.com/office/drawing/2014/main" id="{D2DE27E0-845C-4469-930D-FA7CA293E95D}"/>
              </a:ext>
            </a:extLst>
          </p:cNvPr>
          <p:cNvSpPr txBox="1"/>
          <p:nvPr/>
        </p:nvSpPr>
        <p:spPr>
          <a:xfrm>
            <a:off x="1145219" y="5210937"/>
            <a:ext cx="3031493" cy="369332"/>
          </a:xfrm>
          <a:prstGeom prst="rect">
            <a:avLst/>
          </a:prstGeom>
          <a:noFill/>
        </p:spPr>
        <p:txBody>
          <a:bodyPr wrap="square" rtlCol="0">
            <a:spAutoFit/>
          </a:bodyPr>
          <a:lstStyle/>
          <a:p>
            <a:r>
              <a:rPr lang="nl-NL" dirty="0" err="1"/>
              <a:t>Intersect</a:t>
            </a:r>
            <a:r>
              <a:rPr lang="nl-NL" dirty="0"/>
              <a:t> geeft t=16,8 jaar</a:t>
            </a:r>
            <a:endParaRPr lang="nl-BE" dirty="0"/>
          </a:p>
        </p:txBody>
      </p:sp>
      <p:sp>
        <p:nvSpPr>
          <p:cNvPr id="10" name="Tekstvak 9">
            <a:extLst>
              <a:ext uri="{FF2B5EF4-FFF2-40B4-BE49-F238E27FC236}">
                <a16:creationId xmlns:a16="http://schemas.microsoft.com/office/drawing/2014/main" id="{4753B0E5-72A4-4F3A-A380-59DC02D22356}"/>
              </a:ext>
            </a:extLst>
          </p:cNvPr>
          <p:cNvSpPr txBox="1"/>
          <p:nvPr/>
        </p:nvSpPr>
        <p:spPr>
          <a:xfrm>
            <a:off x="716131" y="5835869"/>
            <a:ext cx="9120596" cy="646331"/>
          </a:xfrm>
          <a:prstGeom prst="rect">
            <a:avLst/>
          </a:prstGeom>
          <a:noFill/>
        </p:spPr>
        <p:txBody>
          <a:bodyPr wrap="square" rtlCol="0">
            <a:spAutoFit/>
          </a:bodyPr>
          <a:lstStyle/>
          <a:p>
            <a:r>
              <a:rPr lang="nl-NL" dirty="0"/>
              <a:t>Antwoord</a:t>
            </a:r>
          </a:p>
          <a:p>
            <a:r>
              <a:rPr lang="nl-NL" b="1" dirty="0"/>
              <a:t>Het duurt 16,8 jaar om de lengte van de bloeiperiode te verdubbelen.</a:t>
            </a:r>
            <a:endParaRPr lang="nl-BE" b="1" dirty="0"/>
          </a:p>
        </p:txBody>
      </p:sp>
    </p:spTree>
    <p:extLst>
      <p:ext uri="{BB962C8B-B14F-4D97-AF65-F5344CB8AC3E}">
        <p14:creationId xmlns:p14="http://schemas.microsoft.com/office/powerpoint/2010/main" val="424199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9" grpId="0"/>
      <p:bldP spid="5"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CA0D27F-6363-4421-A870-AEF0487F2DA5}"/>
              </a:ext>
            </a:extLst>
          </p:cNvPr>
          <p:cNvPicPr>
            <a:picLocks noChangeAspect="1"/>
          </p:cNvPicPr>
          <p:nvPr/>
        </p:nvPicPr>
        <p:blipFill>
          <a:blip r:embed="rId2"/>
          <a:stretch>
            <a:fillRect/>
          </a:stretch>
        </p:blipFill>
        <p:spPr>
          <a:xfrm>
            <a:off x="0" y="66675"/>
            <a:ext cx="6962775" cy="3362325"/>
          </a:xfrm>
          <a:prstGeom prst="rect">
            <a:avLst/>
          </a:prstGeom>
        </p:spPr>
      </p:pic>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50E9BCC1-A934-46DF-91B0-766D2E160B7B}"/>
                  </a:ext>
                </a:extLst>
              </p:cNvPr>
              <p:cNvSpPr txBox="1"/>
              <p:nvPr/>
            </p:nvSpPr>
            <p:spPr>
              <a:xfrm>
                <a:off x="6964928" y="1885031"/>
                <a:ext cx="4078893" cy="491288"/>
              </a:xfrm>
              <a:prstGeom prst="rect">
                <a:avLst/>
              </a:prstGeom>
              <a:noFill/>
            </p:spPr>
            <p:txBody>
              <a:bodyPr wrap="square" rtlCol="0">
                <a:spAutoFit/>
              </a:bodyPr>
              <a:lstStyle/>
              <a:p>
                <a:r>
                  <a:rPr lang="nl-NL" dirty="0"/>
                  <a:t>Kilometer per uur </a:t>
                </a:r>
                <a:r>
                  <a:rPr lang="nl-NL" dirty="0">
                    <a:sym typeface="Wingdings" panose="05000000000000000000" pitchFamily="2" charset="2"/>
                  </a:rPr>
                  <a:t> </a:t>
                </a:r>
                <a14:m>
                  <m:oMath xmlns:m="http://schemas.openxmlformats.org/officeDocument/2006/math">
                    <m:f>
                      <m:fPr>
                        <m:ctrlPr>
                          <a:rPr lang="nl-NL" b="0" i="1" smtClean="0">
                            <a:latin typeface="Cambria Math" panose="02040503050406030204" pitchFamily="18" charset="0"/>
                            <a:sym typeface="Wingdings" panose="05000000000000000000" pitchFamily="2" charset="2"/>
                          </a:rPr>
                        </m:ctrlPr>
                      </m:fPr>
                      <m:num>
                        <m:r>
                          <a:rPr lang="nl-NL" b="0" i="1" smtClean="0">
                            <a:latin typeface="Cambria Math" panose="02040503050406030204" pitchFamily="18" charset="0"/>
                            <a:sym typeface="Wingdings" panose="05000000000000000000" pitchFamily="2" charset="2"/>
                          </a:rPr>
                          <m:t>𝑘𝑚</m:t>
                        </m:r>
                      </m:num>
                      <m:den>
                        <m:r>
                          <a:rPr lang="nl-NL" b="0" i="1" smtClean="0">
                            <a:latin typeface="Cambria Math" panose="02040503050406030204" pitchFamily="18" charset="0"/>
                            <a:sym typeface="Wingdings" panose="05000000000000000000" pitchFamily="2" charset="2"/>
                          </a:rPr>
                          <m:t>𝑢</m:t>
                        </m:r>
                      </m:den>
                    </m:f>
                    <m:r>
                      <a:rPr lang="nl-NL" b="0" i="1" smtClean="0">
                        <a:latin typeface="Cambria Math" panose="02040503050406030204" pitchFamily="18" charset="0"/>
                        <a:sym typeface="Wingdings" panose="05000000000000000000" pitchFamily="2" charset="2"/>
                      </a:rPr>
                      <m:t> </m:t>
                    </m:r>
                    <m:r>
                      <a:rPr lang="nl-NL" b="0" i="1" smtClean="0">
                        <a:latin typeface="Cambria Math" panose="02040503050406030204" pitchFamily="18" charset="0"/>
                        <a:sym typeface="Wingdings" panose="05000000000000000000" pitchFamily="2" charset="2"/>
                      </a:rPr>
                      <m:t>𝑜𝑓</m:t>
                    </m:r>
                    <m:r>
                      <a:rPr lang="nl-NL" b="0" i="1" smtClean="0">
                        <a:latin typeface="Cambria Math" panose="02040503050406030204" pitchFamily="18" charset="0"/>
                        <a:sym typeface="Wingdings" panose="05000000000000000000" pitchFamily="2" charset="2"/>
                      </a:rPr>
                      <m:t> </m:t>
                    </m:r>
                    <m:r>
                      <a:rPr lang="nl-NL" b="0" i="1" smtClean="0">
                        <a:latin typeface="Cambria Math" panose="02040503050406030204" pitchFamily="18" charset="0"/>
                        <a:sym typeface="Wingdings" panose="05000000000000000000" pitchFamily="2" charset="2"/>
                      </a:rPr>
                      <m:t>𝑘𝑚</m:t>
                    </m:r>
                    <m:r>
                      <a:rPr lang="nl-NL" b="0" i="1" smtClean="0">
                        <a:latin typeface="Cambria Math" panose="02040503050406030204" pitchFamily="18" charset="0"/>
                        <a:sym typeface="Wingdings" panose="05000000000000000000" pitchFamily="2" charset="2"/>
                      </a:rPr>
                      <m:t>/</m:t>
                    </m:r>
                    <m:r>
                      <a:rPr lang="nl-NL" b="0" i="1" smtClean="0">
                        <a:latin typeface="Cambria Math" panose="02040503050406030204" pitchFamily="18" charset="0"/>
                        <a:sym typeface="Wingdings" panose="05000000000000000000" pitchFamily="2" charset="2"/>
                      </a:rPr>
                      <m:t>𝑢</m:t>
                    </m:r>
                  </m:oMath>
                </a14:m>
                <a:endParaRPr lang="nl-BE" dirty="0"/>
              </a:p>
            </p:txBody>
          </p:sp>
        </mc:Choice>
        <mc:Fallback xmlns="">
          <p:sp>
            <p:nvSpPr>
              <p:cNvPr id="5" name="Tekstvak 4">
                <a:extLst>
                  <a:ext uri="{FF2B5EF4-FFF2-40B4-BE49-F238E27FC236}">
                    <a16:creationId xmlns:a16="http://schemas.microsoft.com/office/drawing/2014/main" id="{50E9BCC1-A934-46DF-91B0-766D2E160B7B}"/>
                  </a:ext>
                </a:extLst>
              </p:cNvPr>
              <p:cNvSpPr txBox="1">
                <a:spLocks noRot="1" noChangeAspect="1" noMove="1" noResize="1" noEditPoints="1" noAdjustHandles="1" noChangeArrowheads="1" noChangeShapeType="1" noTextEdit="1"/>
              </p:cNvSpPr>
              <p:nvPr/>
            </p:nvSpPr>
            <p:spPr>
              <a:xfrm>
                <a:off x="6964928" y="1885031"/>
                <a:ext cx="4078893" cy="491288"/>
              </a:xfrm>
              <a:prstGeom prst="rect">
                <a:avLst/>
              </a:prstGeom>
              <a:blipFill>
                <a:blip r:embed="rId3"/>
                <a:stretch>
                  <a:fillRect l="-1345" b="-7407"/>
                </a:stretch>
              </a:blipFill>
            </p:spPr>
            <p:txBody>
              <a:bodyPr/>
              <a:lstStyle/>
              <a:p>
                <a:r>
                  <a:rPr lang="nl-BE">
                    <a:noFill/>
                  </a:rPr>
                  <a:t> </a:t>
                </a:r>
              </a:p>
            </p:txBody>
          </p:sp>
        </mc:Fallback>
      </mc:AlternateContent>
      <p:cxnSp>
        <p:nvCxnSpPr>
          <p:cNvPr id="7" name="Rechte verbindingslijn 6">
            <a:extLst>
              <a:ext uri="{FF2B5EF4-FFF2-40B4-BE49-F238E27FC236}">
                <a16:creationId xmlns:a16="http://schemas.microsoft.com/office/drawing/2014/main" id="{F743583C-9939-4437-B6EB-598EE4C0AA2F}"/>
              </a:ext>
            </a:extLst>
          </p:cNvPr>
          <p:cNvCxnSpPr/>
          <p:nvPr/>
        </p:nvCxnSpPr>
        <p:spPr>
          <a:xfrm>
            <a:off x="488272" y="2148397"/>
            <a:ext cx="2565646"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Rechte verbindingslijn 8">
            <a:extLst>
              <a:ext uri="{FF2B5EF4-FFF2-40B4-BE49-F238E27FC236}">
                <a16:creationId xmlns:a16="http://schemas.microsoft.com/office/drawing/2014/main" id="{FAF6B0E2-D5E5-49C1-962F-81064C998D21}"/>
              </a:ext>
            </a:extLst>
          </p:cNvPr>
          <p:cNvCxnSpPr>
            <a:cxnSpLocks/>
          </p:cNvCxnSpPr>
          <p:nvPr/>
        </p:nvCxnSpPr>
        <p:spPr>
          <a:xfrm flipH="1">
            <a:off x="3179546" y="2148397"/>
            <a:ext cx="112746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Rechte verbindingslijn 11">
            <a:extLst>
              <a:ext uri="{FF2B5EF4-FFF2-40B4-BE49-F238E27FC236}">
                <a16:creationId xmlns:a16="http://schemas.microsoft.com/office/drawing/2014/main" id="{E9F8D637-1E13-4437-97DB-3FC8A65B4776}"/>
              </a:ext>
            </a:extLst>
          </p:cNvPr>
          <p:cNvCxnSpPr/>
          <p:nvPr/>
        </p:nvCxnSpPr>
        <p:spPr>
          <a:xfrm flipH="1">
            <a:off x="470517" y="2183909"/>
            <a:ext cx="3836495" cy="0"/>
          </a:xfrm>
          <a:prstGeom prst="line">
            <a:avLst/>
          </a:prstGeom>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A923A59F-24EF-4C32-9C20-071A6F00E792}"/>
                  </a:ext>
                </a:extLst>
              </p:cNvPr>
              <p:cNvSpPr txBox="1"/>
              <p:nvPr/>
            </p:nvSpPr>
            <p:spPr>
              <a:xfrm>
                <a:off x="1012053" y="3799643"/>
                <a:ext cx="4500980" cy="489686"/>
              </a:xfrm>
              <a:prstGeom prst="rect">
                <a:avLst/>
              </a:prstGeom>
              <a:noFill/>
            </p:spPr>
            <p:txBody>
              <a:bodyPr wrap="square" rtlCol="0">
                <a:spAutoFit/>
              </a:bodyPr>
              <a:lstStyle/>
              <a:p>
                <a:r>
                  <a:rPr lang="nl-NL" dirty="0"/>
                  <a:t>Brandstofverbruik per kilometer </a:t>
                </a:r>
                <a:r>
                  <a:rPr lang="nl-NL" dirty="0">
                    <a:sym typeface="Wingdings" panose="05000000000000000000" pitchFamily="2" charset="2"/>
                  </a:rPr>
                  <a:t> </a:t>
                </a:r>
                <a14:m>
                  <m:oMath xmlns:m="http://schemas.openxmlformats.org/officeDocument/2006/math">
                    <m:f>
                      <m:fPr>
                        <m:ctrlPr>
                          <a:rPr lang="nl-NL" b="0" i="1" smtClean="0">
                            <a:solidFill>
                              <a:schemeClr val="accent1"/>
                            </a:solidFill>
                            <a:latin typeface="Cambria Math" panose="02040503050406030204" pitchFamily="18" charset="0"/>
                            <a:sym typeface="Wingdings" panose="05000000000000000000" pitchFamily="2" charset="2"/>
                          </a:rPr>
                        </m:ctrlPr>
                      </m:fPr>
                      <m:num>
                        <m:r>
                          <a:rPr lang="nl-NL" b="0" i="1" smtClean="0">
                            <a:solidFill>
                              <a:schemeClr val="accent1"/>
                            </a:solidFill>
                            <a:latin typeface="Cambria Math" panose="02040503050406030204" pitchFamily="18" charset="0"/>
                            <a:sym typeface="Wingdings" panose="05000000000000000000" pitchFamily="2" charset="2"/>
                          </a:rPr>
                          <m:t>26325</m:t>
                        </m:r>
                      </m:num>
                      <m:den>
                        <m:r>
                          <a:rPr lang="nl-NL" b="0" i="1" smtClean="0">
                            <a:solidFill>
                              <a:schemeClr val="accent1"/>
                            </a:solidFill>
                            <a:latin typeface="Cambria Math" panose="02040503050406030204" pitchFamily="18" charset="0"/>
                            <a:sym typeface="Wingdings" panose="05000000000000000000" pitchFamily="2" charset="2"/>
                          </a:rPr>
                          <m:t>4500</m:t>
                        </m:r>
                      </m:den>
                    </m:f>
                  </m:oMath>
                </a14:m>
                <a:r>
                  <a:rPr lang="nl-NL" dirty="0">
                    <a:solidFill>
                      <a:schemeClr val="accent1"/>
                    </a:solidFill>
                    <a:sym typeface="Wingdings" panose="05000000000000000000" pitchFamily="2" charset="2"/>
                  </a:rPr>
                  <a:t> </a:t>
                </a:r>
                <a:endParaRPr lang="nl-BE" dirty="0"/>
              </a:p>
            </p:txBody>
          </p:sp>
        </mc:Choice>
        <mc:Fallback xmlns="">
          <p:sp>
            <p:nvSpPr>
              <p:cNvPr id="13" name="Tekstvak 12">
                <a:extLst>
                  <a:ext uri="{FF2B5EF4-FFF2-40B4-BE49-F238E27FC236}">
                    <a16:creationId xmlns:a16="http://schemas.microsoft.com/office/drawing/2014/main" id="{A923A59F-24EF-4C32-9C20-071A6F00E792}"/>
                  </a:ext>
                </a:extLst>
              </p:cNvPr>
              <p:cNvSpPr txBox="1">
                <a:spLocks noRot="1" noChangeAspect="1" noMove="1" noResize="1" noEditPoints="1" noAdjustHandles="1" noChangeArrowheads="1" noChangeShapeType="1" noTextEdit="1"/>
              </p:cNvSpPr>
              <p:nvPr/>
            </p:nvSpPr>
            <p:spPr>
              <a:xfrm>
                <a:off x="1012053" y="3799643"/>
                <a:ext cx="4500980" cy="489686"/>
              </a:xfrm>
              <a:prstGeom prst="rect">
                <a:avLst/>
              </a:prstGeom>
              <a:blipFill>
                <a:blip r:embed="rId4"/>
                <a:stretch>
                  <a:fillRect l="-1084" b="-6173"/>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F517FEC2-6CA5-463C-9ECC-BA699E304FE9}"/>
                  </a:ext>
                </a:extLst>
              </p:cNvPr>
              <p:cNvSpPr txBox="1"/>
              <p:nvPr/>
            </p:nvSpPr>
            <p:spPr>
              <a:xfrm>
                <a:off x="1012052" y="4415129"/>
                <a:ext cx="5388748" cy="603627"/>
              </a:xfrm>
              <a:prstGeom prst="rect">
                <a:avLst/>
              </a:prstGeom>
              <a:noFill/>
            </p:spPr>
            <p:txBody>
              <a:bodyPr wrap="square" rtlCol="0">
                <a:spAutoFit/>
              </a:bodyPr>
              <a:lstStyle/>
              <a:p>
                <a:r>
                  <a:rPr lang="nl-NL" dirty="0"/>
                  <a:t>Brandstofverbruik per kilometer per passagier </a:t>
                </a:r>
                <a:r>
                  <a:rPr lang="nl-NL" dirty="0">
                    <a:sym typeface="Wingdings" panose="05000000000000000000" pitchFamily="2" charset="2"/>
                  </a:rPr>
                  <a:t> </a:t>
                </a:r>
                <a14:m>
                  <m:oMath xmlns:m="http://schemas.openxmlformats.org/officeDocument/2006/math">
                    <m:f>
                      <m:fPr>
                        <m:ctrlPr>
                          <a:rPr lang="nl-NL" b="0" i="1" smtClean="0">
                            <a:solidFill>
                              <a:schemeClr val="accent2"/>
                            </a:solidFill>
                            <a:latin typeface="Cambria Math" panose="02040503050406030204" pitchFamily="18" charset="0"/>
                            <a:sym typeface="Wingdings" panose="05000000000000000000" pitchFamily="2" charset="2"/>
                          </a:rPr>
                        </m:ctrlPr>
                      </m:fPr>
                      <m:num>
                        <m:f>
                          <m:fPr>
                            <m:ctrlPr>
                              <a:rPr lang="nl-NL" b="0" i="1" smtClean="0">
                                <a:solidFill>
                                  <a:schemeClr val="accent1"/>
                                </a:solidFill>
                                <a:latin typeface="Cambria Math" panose="02040503050406030204" pitchFamily="18" charset="0"/>
                                <a:sym typeface="Wingdings" panose="05000000000000000000" pitchFamily="2" charset="2"/>
                              </a:rPr>
                            </m:ctrlPr>
                          </m:fPr>
                          <m:num>
                            <m:r>
                              <a:rPr lang="nl-NL" b="0" i="1" smtClean="0">
                                <a:solidFill>
                                  <a:schemeClr val="accent1"/>
                                </a:solidFill>
                                <a:latin typeface="Cambria Math" panose="02040503050406030204" pitchFamily="18" charset="0"/>
                                <a:sym typeface="Wingdings" panose="05000000000000000000" pitchFamily="2" charset="2"/>
                              </a:rPr>
                              <m:t>26325</m:t>
                            </m:r>
                          </m:num>
                          <m:den>
                            <m:r>
                              <a:rPr lang="nl-NL" b="0" i="1" smtClean="0">
                                <a:solidFill>
                                  <a:schemeClr val="accent1"/>
                                </a:solidFill>
                                <a:latin typeface="Cambria Math" panose="02040503050406030204" pitchFamily="18" charset="0"/>
                                <a:sym typeface="Wingdings" panose="05000000000000000000" pitchFamily="2" charset="2"/>
                              </a:rPr>
                              <m:t>4500</m:t>
                            </m:r>
                          </m:den>
                        </m:f>
                      </m:num>
                      <m:den>
                        <m:r>
                          <a:rPr lang="nl-NL" b="0" i="1" smtClean="0">
                            <a:solidFill>
                              <a:schemeClr val="accent2"/>
                            </a:solidFill>
                            <a:latin typeface="Cambria Math" panose="02040503050406030204" pitchFamily="18" charset="0"/>
                            <a:sym typeface="Wingdings" panose="05000000000000000000" pitchFamily="2" charset="2"/>
                          </a:rPr>
                          <m:t>210</m:t>
                        </m:r>
                      </m:den>
                    </m:f>
                  </m:oMath>
                </a14:m>
                <a:r>
                  <a:rPr lang="nl-NL" dirty="0">
                    <a:solidFill>
                      <a:schemeClr val="accent2"/>
                    </a:solidFill>
                    <a:sym typeface="Wingdings" panose="05000000000000000000" pitchFamily="2" charset="2"/>
                  </a:rPr>
                  <a:t> </a:t>
                </a:r>
                <a:endParaRPr lang="nl-BE" dirty="0"/>
              </a:p>
            </p:txBody>
          </p:sp>
        </mc:Choice>
        <mc:Fallback xmlns="">
          <p:sp>
            <p:nvSpPr>
              <p:cNvPr id="14" name="Tekstvak 13">
                <a:extLst>
                  <a:ext uri="{FF2B5EF4-FFF2-40B4-BE49-F238E27FC236}">
                    <a16:creationId xmlns:a16="http://schemas.microsoft.com/office/drawing/2014/main" id="{F517FEC2-6CA5-463C-9ECC-BA699E304FE9}"/>
                  </a:ext>
                </a:extLst>
              </p:cNvPr>
              <p:cNvSpPr txBox="1">
                <a:spLocks noRot="1" noChangeAspect="1" noMove="1" noResize="1" noEditPoints="1" noAdjustHandles="1" noChangeArrowheads="1" noChangeShapeType="1" noTextEdit="1"/>
              </p:cNvSpPr>
              <p:nvPr/>
            </p:nvSpPr>
            <p:spPr>
              <a:xfrm>
                <a:off x="1012052" y="4415129"/>
                <a:ext cx="5388748" cy="603627"/>
              </a:xfrm>
              <a:prstGeom prst="rect">
                <a:avLst/>
              </a:prstGeom>
              <a:blipFill>
                <a:blip r:embed="rId5"/>
                <a:stretch>
                  <a:fillRect l="-905" b="-6061"/>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6" name="Tekstvak 15">
                <a:extLst>
                  <a:ext uri="{FF2B5EF4-FFF2-40B4-BE49-F238E27FC236}">
                    <a16:creationId xmlns:a16="http://schemas.microsoft.com/office/drawing/2014/main" id="{B021EF9C-58A4-460C-9D74-F3EFC0B84838}"/>
                  </a:ext>
                </a:extLst>
              </p:cNvPr>
              <p:cNvSpPr txBox="1"/>
              <p:nvPr/>
            </p:nvSpPr>
            <p:spPr>
              <a:xfrm>
                <a:off x="5007004" y="3910097"/>
                <a:ext cx="14843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=5,85 </m:t>
                      </m:r>
                      <m:r>
                        <a:rPr lang="nl-NL" b="0" i="1" smtClean="0">
                          <a:latin typeface="Cambria Math" panose="02040503050406030204" pitchFamily="18" charset="0"/>
                        </a:rPr>
                        <m:t>𝑘𝑔</m:t>
                      </m:r>
                      <m:r>
                        <a:rPr lang="nl-NL" b="0" i="1" smtClean="0">
                          <a:latin typeface="Cambria Math" panose="02040503050406030204" pitchFamily="18" charset="0"/>
                        </a:rPr>
                        <m:t>/</m:t>
                      </m:r>
                      <m:r>
                        <a:rPr lang="nl-NL" b="0" i="1" smtClean="0">
                          <a:latin typeface="Cambria Math" panose="02040503050406030204" pitchFamily="18" charset="0"/>
                        </a:rPr>
                        <m:t>𝑘𝑚</m:t>
                      </m:r>
                    </m:oMath>
                  </m:oMathPara>
                </a14:m>
                <a:endParaRPr lang="nl-BE" dirty="0"/>
              </a:p>
            </p:txBody>
          </p:sp>
        </mc:Choice>
        <mc:Fallback xmlns="">
          <p:sp>
            <p:nvSpPr>
              <p:cNvPr id="16" name="Tekstvak 15">
                <a:extLst>
                  <a:ext uri="{FF2B5EF4-FFF2-40B4-BE49-F238E27FC236}">
                    <a16:creationId xmlns:a16="http://schemas.microsoft.com/office/drawing/2014/main" id="{B021EF9C-58A4-460C-9D74-F3EFC0B84838}"/>
                  </a:ext>
                </a:extLst>
              </p:cNvPr>
              <p:cNvSpPr txBox="1">
                <a:spLocks noRot="1" noChangeAspect="1" noMove="1" noResize="1" noEditPoints="1" noAdjustHandles="1" noChangeArrowheads="1" noChangeShapeType="1" noTextEdit="1"/>
              </p:cNvSpPr>
              <p:nvPr/>
            </p:nvSpPr>
            <p:spPr>
              <a:xfrm>
                <a:off x="5007004" y="3910097"/>
                <a:ext cx="1484317" cy="276999"/>
              </a:xfrm>
              <a:prstGeom prst="rect">
                <a:avLst/>
              </a:prstGeom>
              <a:blipFill>
                <a:blip r:embed="rId6"/>
                <a:stretch>
                  <a:fillRect l="-1230" t="-2174" r="-3279" b="-32609"/>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7" name="Tekstvak 16">
                <a:extLst>
                  <a:ext uri="{FF2B5EF4-FFF2-40B4-BE49-F238E27FC236}">
                    <a16:creationId xmlns:a16="http://schemas.microsoft.com/office/drawing/2014/main" id="{6736295F-1F15-48EE-822F-6DDB851FDD3A}"/>
                  </a:ext>
                </a:extLst>
              </p:cNvPr>
              <p:cNvSpPr txBox="1"/>
              <p:nvPr/>
            </p:nvSpPr>
            <p:spPr>
              <a:xfrm>
                <a:off x="6214368" y="4492778"/>
                <a:ext cx="2434384" cy="525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5,85</m:t>
                          </m:r>
                        </m:num>
                        <m:den>
                          <m:r>
                            <a:rPr lang="nl-NL" b="0" i="1" smtClean="0">
                              <a:latin typeface="Cambria Math" panose="02040503050406030204" pitchFamily="18" charset="0"/>
                            </a:rPr>
                            <m:t>210</m:t>
                          </m:r>
                        </m:den>
                      </m:f>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𝑘𝑔</m:t>
                          </m:r>
                        </m:num>
                        <m:den>
                          <m:r>
                            <a:rPr lang="nl-NL" b="0" i="1" smtClean="0">
                              <a:latin typeface="Cambria Math" panose="02040503050406030204" pitchFamily="18" charset="0"/>
                            </a:rPr>
                            <m:t>𝑘𝑚</m:t>
                          </m:r>
                        </m:den>
                      </m:f>
                      <m:r>
                        <a:rPr lang="nl-NL" b="0" i="1" smtClean="0">
                          <a:latin typeface="Cambria Math" panose="02040503050406030204" pitchFamily="18" charset="0"/>
                        </a:rPr>
                        <m:t>)/</m:t>
                      </m:r>
                      <m:r>
                        <a:rPr lang="nl-NL" b="0" i="1" smtClean="0">
                          <a:latin typeface="Cambria Math" panose="02040503050406030204" pitchFamily="18" charset="0"/>
                        </a:rPr>
                        <m:t>𝑝𝑎𝑠𝑠𝑎𝑔𝑖𝑒𝑟</m:t>
                      </m:r>
                    </m:oMath>
                  </m:oMathPara>
                </a14:m>
                <a:endParaRPr lang="nl-BE" dirty="0"/>
              </a:p>
            </p:txBody>
          </p:sp>
        </mc:Choice>
        <mc:Fallback xmlns="">
          <p:sp>
            <p:nvSpPr>
              <p:cNvPr id="17" name="Tekstvak 16">
                <a:extLst>
                  <a:ext uri="{FF2B5EF4-FFF2-40B4-BE49-F238E27FC236}">
                    <a16:creationId xmlns:a16="http://schemas.microsoft.com/office/drawing/2014/main" id="{6736295F-1F15-48EE-822F-6DDB851FDD3A}"/>
                  </a:ext>
                </a:extLst>
              </p:cNvPr>
              <p:cNvSpPr txBox="1">
                <a:spLocks noRot="1" noChangeAspect="1" noMove="1" noResize="1" noEditPoints="1" noAdjustHandles="1" noChangeArrowheads="1" noChangeShapeType="1" noTextEdit="1"/>
              </p:cNvSpPr>
              <p:nvPr/>
            </p:nvSpPr>
            <p:spPr>
              <a:xfrm>
                <a:off x="6214368" y="4492778"/>
                <a:ext cx="2434384" cy="525978"/>
              </a:xfrm>
              <a:prstGeom prst="rect">
                <a:avLst/>
              </a:prstGeom>
              <a:blipFill>
                <a:blip r:embed="rId7"/>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22C09F86-51D2-4840-87CE-6722A3DDD5D7}"/>
                  </a:ext>
                </a:extLst>
              </p:cNvPr>
              <p:cNvSpPr txBox="1"/>
              <p:nvPr/>
            </p:nvSpPr>
            <p:spPr>
              <a:xfrm>
                <a:off x="6214368" y="5246789"/>
                <a:ext cx="2514535" cy="525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5850</m:t>
                          </m:r>
                        </m:num>
                        <m:den>
                          <m:r>
                            <a:rPr lang="nl-NL" b="0" i="1" smtClean="0">
                              <a:latin typeface="Cambria Math" panose="02040503050406030204" pitchFamily="18" charset="0"/>
                            </a:rPr>
                            <m:t>210</m:t>
                          </m:r>
                        </m:den>
                      </m:f>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𝑔</m:t>
                          </m:r>
                        </m:num>
                        <m:den>
                          <m:r>
                            <a:rPr lang="nl-NL" b="0" i="1" smtClean="0">
                              <a:latin typeface="Cambria Math" panose="02040503050406030204" pitchFamily="18" charset="0"/>
                            </a:rPr>
                            <m:t>𝑘𝑚</m:t>
                          </m:r>
                        </m:den>
                      </m:f>
                      <m:r>
                        <a:rPr lang="nl-NL" b="0" i="1" smtClean="0">
                          <a:latin typeface="Cambria Math" panose="02040503050406030204" pitchFamily="18" charset="0"/>
                        </a:rPr>
                        <m:t>)/</m:t>
                      </m:r>
                      <m:r>
                        <a:rPr lang="nl-NL" b="0" i="1" smtClean="0">
                          <a:latin typeface="Cambria Math" panose="02040503050406030204" pitchFamily="18" charset="0"/>
                        </a:rPr>
                        <m:t>𝑝𝑎𝑠𝑠𝑎𝑔𝑖𝑒𝑟</m:t>
                      </m:r>
                    </m:oMath>
                  </m:oMathPara>
                </a14:m>
                <a:endParaRPr lang="nl-BE" dirty="0"/>
              </a:p>
            </p:txBody>
          </p:sp>
        </mc:Choice>
        <mc:Fallback xmlns="">
          <p:sp>
            <p:nvSpPr>
              <p:cNvPr id="18" name="Tekstvak 17">
                <a:extLst>
                  <a:ext uri="{FF2B5EF4-FFF2-40B4-BE49-F238E27FC236}">
                    <a16:creationId xmlns:a16="http://schemas.microsoft.com/office/drawing/2014/main" id="{22C09F86-51D2-4840-87CE-6722A3DDD5D7}"/>
                  </a:ext>
                </a:extLst>
              </p:cNvPr>
              <p:cNvSpPr txBox="1">
                <a:spLocks noRot="1" noChangeAspect="1" noMove="1" noResize="1" noEditPoints="1" noAdjustHandles="1" noChangeArrowheads="1" noChangeShapeType="1" noTextEdit="1"/>
              </p:cNvSpPr>
              <p:nvPr/>
            </p:nvSpPr>
            <p:spPr>
              <a:xfrm>
                <a:off x="6214368" y="5246789"/>
                <a:ext cx="2514535" cy="525978"/>
              </a:xfrm>
              <a:prstGeom prst="rect">
                <a:avLst/>
              </a:prstGeom>
              <a:blipFill>
                <a:blip r:embed="rId8"/>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9" name="Tekstvak 18">
                <a:extLst>
                  <a:ext uri="{FF2B5EF4-FFF2-40B4-BE49-F238E27FC236}">
                    <a16:creationId xmlns:a16="http://schemas.microsoft.com/office/drawing/2014/main" id="{EF702C5D-61EE-4455-863A-AD7B8AA3C6C7}"/>
                  </a:ext>
                </a:extLst>
              </p:cNvPr>
              <p:cNvSpPr txBox="1"/>
              <p:nvPr/>
            </p:nvSpPr>
            <p:spPr>
              <a:xfrm>
                <a:off x="6214367" y="5837199"/>
                <a:ext cx="2902461" cy="4743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=27,857…(</m:t>
                      </m:r>
                      <m:f>
                        <m:fPr>
                          <m:ctrlPr>
                            <a:rPr lang="nl-NL" b="0" i="1" smtClean="0">
                              <a:latin typeface="Cambria Math" panose="02040503050406030204" pitchFamily="18" charset="0"/>
                            </a:rPr>
                          </m:ctrlPr>
                        </m:fPr>
                        <m:num>
                          <m:r>
                            <a:rPr lang="nl-NL" b="0" i="1" smtClean="0">
                              <a:latin typeface="Cambria Math" panose="02040503050406030204" pitchFamily="18" charset="0"/>
                            </a:rPr>
                            <m:t>𝑔</m:t>
                          </m:r>
                        </m:num>
                        <m:den>
                          <m:r>
                            <a:rPr lang="nl-NL" b="0" i="1" smtClean="0">
                              <a:latin typeface="Cambria Math" panose="02040503050406030204" pitchFamily="18" charset="0"/>
                            </a:rPr>
                            <m:t>𝑘𝑚</m:t>
                          </m:r>
                        </m:den>
                      </m:f>
                      <m:r>
                        <a:rPr lang="nl-NL" b="0" i="1" smtClean="0">
                          <a:latin typeface="Cambria Math" panose="02040503050406030204" pitchFamily="18" charset="0"/>
                        </a:rPr>
                        <m:t>)/</m:t>
                      </m:r>
                      <m:r>
                        <a:rPr lang="nl-NL" b="0" i="1" smtClean="0">
                          <a:latin typeface="Cambria Math" panose="02040503050406030204" pitchFamily="18" charset="0"/>
                        </a:rPr>
                        <m:t>𝑝𝑎𝑠𝑠𝑎𝑔𝑖𝑒𝑟</m:t>
                      </m:r>
                    </m:oMath>
                  </m:oMathPara>
                </a14:m>
                <a:endParaRPr lang="nl-BE" dirty="0"/>
              </a:p>
            </p:txBody>
          </p:sp>
        </mc:Choice>
        <mc:Fallback xmlns="">
          <p:sp>
            <p:nvSpPr>
              <p:cNvPr id="19" name="Tekstvak 18">
                <a:extLst>
                  <a:ext uri="{FF2B5EF4-FFF2-40B4-BE49-F238E27FC236}">
                    <a16:creationId xmlns:a16="http://schemas.microsoft.com/office/drawing/2014/main" id="{EF702C5D-61EE-4455-863A-AD7B8AA3C6C7}"/>
                  </a:ext>
                </a:extLst>
              </p:cNvPr>
              <p:cNvSpPr txBox="1">
                <a:spLocks noRot="1" noChangeAspect="1" noMove="1" noResize="1" noEditPoints="1" noAdjustHandles="1" noChangeArrowheads="1" noChangeShapeType="1" noTextEdit="1"/>
              </p:cNvSpPr>
              <p:nvPr/>
            </p:nvSpPr>
            <p:spPr>
              <a:xfrm>
                <a:off x="6214367" y="5837199"/>
                <a:ext cx="2902461" cy="474361"/>
              </a:xfrm>
              <a:prstGeom prst="rect">
                <a:avLst/>
              </a:prstGeom>
              <a:blipFill>
                <a:blip r:embed="rId9"/>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0" name="Tekstvak 19">
                <a:extLst>
                  <a:ext uri="{FF2B5EF4-FFF2-40B4-BE49-F238E27FC236}">
                    <a16:creationId xmlns:a16="http://schemas.microsoft.com/office/drawing/2014/main" id="{FC36A6B4-352F-4697-9600-1D35728F2F75}"/>
                  </a:ext>
                </a:extLst>
              </p:cNvPr>
              <p:cNvSpPr txBox="1"/>
              <p:nvPr/>
            </p:nvSpPr>
            <p:spPr>
              <a:xfrm>
                <a:off x="6214367" y="6427544"/>
                <a:ext cx="41798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ea typeface="Cambria Math" panose="02040503050406030204" pitchFamily="18" charset="0"/>
                        </a:rPr>
                        <m:t>≈28</m:t>
                      </m:r>
                      <m:r>
                        <a:rPr lang="nl-NL" b="0" i="1" smtClean="0">
                          <a:latin typeface="Cambria Math" panose="02040503050406030204" pitchFamily="18" charset="0"/>
                        </a:rPr>
                        <m:t> </m:t>
                      </m:r>
                      <m:r>
                        <a:rPr lang="nl-NL" b="0" i="1" smtClean="0">
                          <a:latin typeface="Cambria Math" panose="02040503050406030204" pitchFamily="18" charset="0"/>
                        </a:rPr>
                        <m:t>𝑔𝑟𝑎𝑚</m:t>
                      </m:r>
                      <m:r>
                        <a:rPr lang="nl-NL" b="0" i="1" smtClean="0">
                          <a:latin typeface="Cambria Math" panose="02040503050406030204" pitchFamily="18" charset="0"/>
                        </a:rPr>
                        <m:t> </m:t>
                      </m:r>
                      <m:r>
                        <a:rPr lang="nl-NL" b="0" i="1" smtClean="0">
                          <a:latin typeface="Cambria Math" panose="02040503050406030204" pitchFamily="18" charset="0"/>
                        </a:rPr>
                        <m:t>𝑝𝑒𝑟</m:t>
                      </m:r>
                      <m:r>
                        <a:rPr lang="nl-NL" b="0" i="1" smtClean="0">
                          <a:latin typeface="Cambria Math" panose="02040503050406030204" pitchFamily="18" charset="0"/>
                        </a:rPr>
                        <m:t> </m:t>
                      </m:r>
                      <m:r>
                        <a:rPr lang="nl-NL" b="0" i="1" smtClean="0">
                          <a:latin typeface="Cambria Math" panose="02040503050406030204" pitchFamily="18" charset="0"/>
                        </a:rPr>
                        <m:t>𝑘𝑖𝑙𝑜𝑚𝑒𝑡𝑒𝑟</m:t>
                      </m:r>
                      <m:r>
                        <a:rPr lang="nl-NL" b="0" i="1" smtClean="0">
                          <a:latin typeface="Cambria Math" panose="02040503050406030204" pitchFamily="18" charset="0"/>
                        </a:rPr>
                        <m:t> </m:t>
                      </m:r>
                      <m:r>
                        <a:rPr lang="nl-NL" b="0" i="1" smtClean="0">
                          <a:latin typeface="Cambria Math" panose="02040503050406030204" pitchFamily="18" charset="0"/>
                        </a:rPr>
                        <m:t>𝑝𝑒𝑟</m:t>
                      </m:r>
                      <m:r>
                        <a:rPr lang="nl-NL" b="0" i="1" smtClean="0">
                          <a:latin typeface="Cambria Math" panose="02040503050406030204" pitchFamily="18" charset="0"/>
                        </a:rPr>
                        <m:t> </m:t>
                      </m:r>
                      <m:r>
                        <a:rPr lang="nl-NL" b="0" i="1" smtClean="0">
                          <a:latin typeface="Cambria Math" panose="02040503050406030204" pitchFamily="18" charset="0"/>
                        </a:rPr>
                        <m:t>𝑝𝑎𝑠𝑠𝑎𝑔𝑖𝑒𝑟</m:t>
                      </m:r>
                    </m:oMath>
                  </m:oMathPara>
                </a14:m>
                <a:endParaRPr lang="nl-BE" dirty="0"/>
              </a:p>
            </p:txBody>
          </p:sp>
        </mc:Choice>
        <mc:Fallback xmlns="">
          <p:sp>
            <p:nvSpPr>
              <p:cNvPr id="20" name="Tekstvak 19">
                <a:extLst>
                  <a:ext uri="{FF2B5EF4-FFF2-40B4-BE49-F238E27FC236}">
                    <a16:creationId xmlns:a16="http://schemas.microsoft.com/office/drawing/2014/main" id="{FC36A6B4-352F-4697-9600-1D35728F2F75}"/>
                  </a:ext>
                </a:extLst>
              </p:cNvPr>
              <p:cNvSpPr txBox="1">
                <a:spLocks noRot="1" noChangeAspect="1" noMove="1" noResize="1" noEditPoints="1" noAdjustHandles="1" noChangeArrowheads="1" noChangeShapeType="1" noTextEdit="1"/>
              </p:cNvSpPr>
              <p:nvPr/>
            </p:nvSpPr>
            <p:spPr>
              <a:xfrm>
                <a:off x="6214367" y="6427544"/>
                <a:ext cx="4179862" cy="276999"/>
              </a:xfrm>
              <a:prstGeom prst="rect">
                <a:avLst/>
              </a:prstGeom>
              <a:blipFill>
                <a:blip r:embed="rId10"/>
                <a:stretch>
                  <a:fillRect t="-2174" r="-1166" b="-32609"/>
                </a:stretch>
              </a:blipFill>
            </p:spPr>
            <p:txBody>
              <a:bodyPr/>
              <a:lstStyle/>
              <a:p>
                <a:r>
                  <a:rPr lang="nl-BE">
                    <a:noFill/>
                  </a:rPr>
                  <a:t> </a:t>
                </a:r>
              </a:p>
            </p:txBody>
          </p:sp>
        </mc:Fallback>
      </mc:AlternateContent>
    </p:spTree>
    <p:extLst>
      <p:ext uri="{BB962C8B-B14F-4D97-AF65-F5344CB8AC3E}">
        <p14:creationId xmlns:p14="http://schemas.microsoft.com/office/powerpoint/2010/main" val="70841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6" grpId="0"/>
      <p:bldP spid="17" grpId="0"/>
      <p:bldP spid="18" grpId="0"/>
      <p:bldP spid="19" grpId="0"/>
      <p:bldP spid="20" grpId="0"/>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6984</TotalTime>
  <Words>4471</Words>
  <Application>Microsoft Office PowerPoint</Application>
  <PresentationFormat>Breedbeeld</PresentationFormat>
  <Paragraphs>737</Paragraphs>
  <Slides>77</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77</vt:i4>
      </vt:variant>
    </vt:vector>
  </HeadingPairs>
  <TitlesOfParts>
    <vt:vector size="82" baseType="lpstr">
      <vt:lpstr>Arial</vt:lpstr>
      <vt:lpstr>Calibri</vt:lpstr>
      <vt:lpstr>Calibri Light</vt:lpstr>
      <vt:lpstr>Cambria Math</vt:lpstr>
      <vt:lpstr>Kantoorthema</vt:lpstr>
      <vt:lpstr>Uitwerkingen H12</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Uitwerkingen H12</dc:title>
  <dc:creator>Venken,Niels N.J.M.</dc:creator>
  <cp:lastModifiedBy>Venken,Niels N.J.M.</cp:lastModifiedBy>
  <cp:revision>148</cp:revision>
  <dcterms:created xsi:type="dcterms:W3CDTF">2020-04-19T14:54:51Z</dcterms:created>
  <dcterms:modified xsi:type="dcterms:W3CDTF">2020-05-01T13:52:07Z</dcterms:modified>
</cp:coreProperties>
</file>