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73DA-1A55-43A3-9F91-D668FB1F1EB9}" type="datetimeFigureOut">
              <a:rPr lang="nl-NL" smtClean="0"/>
              <a:t>24-1-2020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39B0-0CFB-4A65-8098-E7B49F8A1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1924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73DA-1A55-43A3-9F91-D668FB1F1EB9}" type="datetimeFigureOut">
              <a:rPr lang="nl-NL" smtClean="0"/>
              <a:t>24-1-2020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39B0-0CFB-4A65-8098-E7B49F8A1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3781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73DA-1A55-43A3-9F91-D668FB1F1EB9}" type="datetimeFigureOut">
              <a:rPr lang="nl-NL" smtClean="0"/>
              <a:t>24-1-2020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39B0-0CFB-4A65-8098-E7B49F8A1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936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73DA-1A55-43A3-9F91-D668FB1F1EB9}" type="datetimeFigureOut">
              <a:rPr lang="nl-NL" smtClean="0"/>
              <a:t>24-1-2020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39B0-0CFB-4A65-8098-E7B49F8A1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2622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73DA-1A55-43A3-9F91-D668FB1F1EB9}" type="datetimeFigureOut">
              <a:rPr lang="nl-NL" smtClean="0"/>
              <a:t>24-1-2020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39B0-0CFB-4A65-8098-E7B49F8A1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693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73DA-1A55-43A3-9F91-D668FB1F1EB9}" type="datetimeFigureOut">
              <a:rPr lang="nl-NL" smtClean="0"/>
              <a:t>24-1-2020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39B0-0CFB-4A65-8098-E7B49F8A1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8981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73DA-1A55-43A3-9F91-D668FB1F1EB9}" type="datetimeFigureOut">
              <a:rPr lang="nl-NL" smtClean="0"/>
              <a:t>24-1-2020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39B0-0CFB-4A65-8098-E7B49F8A1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8587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73DA-1A55-43A3-9F91-D668FB1F1EB9}" type="datetimeFigureOut">
              <a:rPr lang="nl-NL" smtClean="0"/>
              <a:t>24-1-2020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39B0-0CFB-4A65-8098-E7B49F8A1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8159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73DA-1A55-43A3-9F91-D668FB1F1EB9}" type="datetimeFigureOut">
              <a:rPr lang="nl-NL" smtClean="0"/>
              <a:t>24-1-2020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39B0-0CFB-4A65-8098-E7B49F8A1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8795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73DA-1A55-43A3-9F91-D668FB1F1EB9}" type="datetimeFigureOut">
              <a:rPr lang="nl-NL" smtClean="0"/>
              <a:t>24-1-2020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39B0-0CFB-4A65-8098-E7B49F8A1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8223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73DA-1A55-43A3-9F91-D668FB1F1EB9}" type="datetimeFigureOut">
              <a:rPr lang="nl-NL" smtClean="0"/>
              <a:t>24-1-2020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39B0-0CFB-4A65-8098-E7B49F8A1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233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E73DA-1A55-43A3-9F91-D668FB1F1EB9}" type="datetimeFigureOut">
              <a:rPr lang="nl-NL" smtClean="0"/>
              <a:t>24-1-2020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A39B0-0CFB-4A65-8098-E7B49F8A1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4829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3" Type="http://schemas.openxmlformats.org/officeDocument/2006/relationships/image" Target="../media/image3.jp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2" Type="http://schemas.openxmlformats.org/officeDocument/2006/relationships/image" Target="../media/image1.jpg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jp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4" Type="http://schemas.openxmlformats.org/officeDocument/2006/relationships/image" Target="../media/image15.jpg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6C70AD9-11FB-44D3-9498-5638FD7244FB}"/>
              </a:ext>
            </a:extLst>
          </p:cNvPr>
          <p:cNvSpPr txBox="1"/>
          <p:nvPr/>
        </p:nvSpPr>
        <p:spPr>
          <a:xfrm>
            <a:off x="514903" y="514906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35</a:t>
            </a:r>
          </a:p>
        </p:txBody>
      </p:sp>
      <p:pic>
        <p:nvPicPr>
          <p:cNvPr id="6" name="Afbeelding 5" descr="Afbeelding met tafel&#10;&#10;Automatisch gegenereerde beschrijving">
            <a:extLst>
              <a:ext uri="{FF2B5EF4-FFF2-40B4-BE49-F238E27FC236}">
                <a16:creationId xmlns:a16="http://schemas.microsoft.com/office/drawing/2014/main" id="{32C9EEC3-F2BC-4384-9DF5-564796C5A6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104" y="514906"/>
            <a:ext cx="5798210" cy="1880921"/>
          </a:xfrm>
          <a:prstGeom prst="rect">
            <a:avLst/>
          </a:prstGeom>
        </p:spPr>
      </p:pic>
      <p:pic>
        <p:nvPicPr>
          <p:cNvPr id="8" name="Afbeelding 7" descr="Afbeelding met mes, tafel&#10;&#10;Automatisch gegenereerde beschrijving">
            <a:extLst>
              <a:ext uri="{FF2B5EF4-FFF2-40B4-BE49-F238E27FC236}">
                <a16:creationId xmlns:a16="http://schemas.microsoft.com/office/drawing/2014/main" id="{CD070553-0833-4D93-8190-411A7D37F1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45" y="2473101"/>
            <a:ext cx="5829300" cy="1088136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79AE169F-5A6B-4A16-9C7F-1312A1DBDC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030" y="4230032"/>
            <a:ext cx="5930341" cy="559613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F9C46184-EF69-4C76-8667-9A583DC74C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45" y="4960710"/>
            <a:ext cx="5401818" cy="528523"/>
          </a:xfrm>
          <a:prstGeom prst="rect">
            <a:avLst/>
          </a:prstGeom>
        </p:spPr>
      </p:pic>
      <p:grpSp>
        <p:nvGrpSpPr>
          <p:cNvPr id="44" name="Groep 43">
            <a:extLst>
              <a:ext uri="{FF2B5EF4-FFF2-40B4-BE49-F238E27FC236}">
                <a16:creationId xmlns:a16="http://schemas.microsoft.com/office/drawing/2014/main" id="{881EEC41-1A4E-4FA5-BF0D-38E1071F62DF}"/>
              </a:ext>
            </a:extLst>
          </p:cNvPr>
          <p:cNvGrpSpPr/>
          <p:nvPr/>
        </p:nvGrpSpPr>
        <p:grpSpPr>
          <a:xfrm>
            <a:off x="9216736" y="699571"/>
            <a:ext cx="983673" cy="2168319"/>
            <a:chOff x="9216736" y="699571"/>
            <a:chExt cx="983673" cy="2168319"/>
          </a:xfrm>
        </p:grpSpPr>
        <p:cxnSp>
          <p:nvCxnSpPr>
            <p:cNvPr id="20" name="Rechte verbindingslijn 19">
              <a:extLst>
                <a:ext uri="{FF2B5EF4-FFF2-40B4-BE49-F238E27FC236}">
                  <a16:creationId xmlns:a16="http://schemas.microsoft.com/office/drawing/2014/main" id="{697046DD-9096-450B-A289-1E4934EF5BB3}"/>
                </a:ext>
              </a:extLst>
            </p:cNvPr>
            <p:cNvCxnSpPr/>
            <p:nvPr/>
          </p:nvCxnSpPr>
          <p:spPr>
            <a:xfrm>
              <a:off x="9216736" y="699571"/>
              <a:ext cx="0" cy="216831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>
              <a:extLst>
                <a:ext uri="{FF2B5EF4-FFF2-40B4-BE49-F238E27FC236}">
                  <a16:creationId xmlns:a16="http://schemas.microsoft.com/office/drawing/2014/main" id="{45715358-BA7F-4A51-9657-C215C8D88A58}"/>
                </a:ext>
              </a:extLst>
            </p:cNvPr>
            <p:cNvCxnSpPr/>
            <p:nvPr/>
          </p:nvCxnSpPr>
          <p:spPr>
            <a:xfrm>
              <a:off x="10200409" y="699571"/>
              <a:ext cx="0" cy="216831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22">
              <a:extLst>
                <a:ext uri="{FF2B5EF4-FFF2-40B4-BE49-F238E27FC236}">
                  <a16:creationId xmlns:a16="http://schemas.microsoft.com/office/drawing/2014/main" id="{30E52ED3-334F-4BEA-90B8-B9ADF9BA39B7}"/>
                </a:ext>
              </a:extLst>
            </p:cNvPr>
            <p:cNvCxnSpPr/>
            <p:nvPr/>
          </p:nvCxnSpPr>
          <p:spPr>
            <a:xfrm>
              <a:off x="9216736" y="2867890"/>
              <a:ext cx="98367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06902FF4-0826-4C21-AE39-002115BC08D4}"/>
              </a:ext>
            </a:extLst>
          </p:cNvPr>
          <p:cNvCxnSpPr/>
          <p:nvPr/>
        </p:nvCxnSpPr>
        <p:spPr>
          <a:xfrm>
            <a:off x="9216734" y="2296390"/>
            <a:ext cx="98367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E02D5D29-06A9-46DB-B458-C41DE5C2AA69}"/>
              </a:ext>
            </a:extLst>
          </p:cNvPr>
          <p:cNvCxnSpPr/>
          <p:nvPr/>
        </p:nvCxnSpPr>
        <p:spPr>
          <a:xfrm>
            <a:off x="9216734" y="1749093"/>
            <a:ext cx="98367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9256B8DC-89C9-4A2E-9038-2034E22401EB}"/>
              </a:ext>
            </a:extLst>
          </p:cNvPr>
          <p:cNvCxnSpPr/>
          <p:nvPr/>
        </p:nvCxnSpPr>
        <p:spPr>
          <a:xfrm>
            <a:off x="9216735" y="1177636"/>
            <a:ext cx="98367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4F4FAF67-2FA1-4F30-938A-A1EB3FAB0513}"/>
                  </a:ext>
                </a:extLst>
              </p:cNvPr>
              <p:cNvSpPr txBox="1"/>
              <p:nvPr/>
            </p:nvSpPr>
            <p:spPr>
              <a:xfrm>
                <a:off x="8814711" y="1183711"/>
                <a:ext cx="376129" cy="16841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sz="16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sz="1600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4F4FAF67-2FA1-4F30-938A-A1EB3FAB05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4711" y="1183711"/>
                <a:ext cx="376129" cy="168417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FF38C95E-3B88-4546-BA64-94033A3A2F2D}"/>
                  </a:ext>
                </a:extLst>
              </p:cNvPr>
              <p:cNvSpPr txBox="1"/>
              <p:nvPr/>
            </p:nvSpPr>
            <p:spPr>
              <a:xfrm>
                <a:off x="7894205" y="1887300"/>
                <a:ext cx="9392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3000 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𝑚𝐿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FF38C95E-3B88-4546-BA64-94033A3A2F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4205" y="1887300"/>
                <a:ext cx="939296" cy="276999"/>
              </a:xfrm>
              <a:prstGeom prst="rect">
                <a:avLst/>
              </a:prstGeom>
              <a:blipFill>
                <a:blip r:embed="rId7"/>
                <a:stretch>
                  <a:fillRect l="-5844" r="-519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hthoek 29">
            <a:extLst>
              <a:ext uri="{FF2B5EF4-FFF2-40B4-BE49-F238E27FC236}">
                <a16:creationId xmlns:a16="http://schemas.microsoft.com/office/drawing/2014/main" id="{8C67C5C1-B996-47ED-B12B-4C1BFBEB7AA2}"/>
              </a:ext>
            </a:extLst>
          </p:cNvPr>
          <p:cNvSpPr/>
          <p:nvPr/>
        </p:nvSpPr>
        <p:spPr>
          <a:xfrm>
            <a:off x="9216734" y="2395825"/>
            <a:ext cx="983673" cy="472063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id="{63B032B4-C174-48F3-B2AD-7E80F343E069}"/>
              </a:ext>
            </a:extLst>
          </p:cNvPr>
          <p:cNvSpPr/>
          <p:nvPr/>
        </p:nvSpPr>
        <p:spPr>
          <a:xfrm>
            <a:off x="9216734" y="2296388"/>
            <a:ext cx="983671" cy="99372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Rechthoek 31">
            <a:extLst>
              <a:ext uri="{FF2B5EF4-FFF2-40B4-BE49-F238E27FC236}">
                <a16:creationId xmlns:a16="http://schemas.microsoft.com/office/drawing/2014/main" id="{486EBB05-881A-4578-8475-71E21C142637}"/>
              </a:ext>
            </a:extLst>
          </p:cNvPr>
          <p:cNvSpPr/>
          <p:nvPr/>
        </p:nvSpPr>
        <p:spPr>
          <a:xfrm>
            <a:off x="9220367" y="1767186"/>
            <a:ext cx="976407" cy="518853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Rechthoek 32">
            <a:extLst>
              <a:ext uri="{FF2B5EF4-FFF2-40B4-BE49-F238E27FC236}">
                <a16:creationId xmlns:a16="http://schemas.microsoft.com/office/drawing/2014/main" id="{A6C34F6C-E083-4283-B592-0C1DCCAD0B68}"/>
              </a:ext>
            </a:extLst>
          </p:cNvPr>
          <p:cNvSpPr/>
          <p:nvPr/>
        </p:nvSpPr>
        <p:spPr>
          <a:xfrm>
            <a:off x="9220368" y="1180212"/>
            <a:ext cx="976402" cy="576625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ED50B02F-8B43-4319-86BF-8E1650E9B0D3}"/>
                  </a:ext>
                </a:extLst>
              </p:cNvPr>
              <p:cNvSpPr txBox="1"/>
              <p:nvPr/>
            </p:nvSpPr>
            <p:spPr>
              <a:xfrm rot="10800000">
                <a:off x="10070407" y="2414716"/>
                <a:ext cx="294631" cy="4805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sz="14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ED50B02F-8B43-4319-86BF-8E1650E9B0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10070407" y="2414716"/>
                <a:ext cx="294631" cy="480581"/>
              </a:xfrm>
              <a:prstGeom prst="rect">
                <a:avLst/>
              </a:prstGeom>
              <a:blipFill>
                <a:blip r:embed="rId8"/>
                <a:stretch>
                  <a:fillRect l="-310417" t="-325316" r="-300000" b="-22278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C297E080-C0DA-4C7A-8043-24893A7207CE}"/>
                  </a:ext>
                </a:extLst>
              </p:cNvPr>
              <p:cNvSpPr txBox="1"/>
              <p:nvPr/>
            </p:nvSpPr>
            <p:spPr>
              <a:xfrm>
                <a:off x="10419193" y="2508747"/>
                <a:ext cx="71756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950 </m:t>
                      </m:r>
                      <m:r>
                        <a:rPr lang="nl-NL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𝑚𝐿</m:t>
                      </m:r>
                    </m:oMath>
                  </m:oMathPara>
                </a14:m>
                <a:endParaRPr lang="nl-NL" sz="16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C297E080-C0DA-4C7A-8043-24893A7207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19193" y="2508747"/>
                <a:ext cx="717568" cy="246221"/>
              </a:xfrm>
              <a:prstGeom prst="rect">
                <a:avLst/>
              </a:prstGeom>
              <a:blipFill>
                <a:blip r:embed="rId9"/>
                <a:stretch>
                  <a:fillRect l="-6780" r="-5932" b="-75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kstvak 35">
            <a:extLst>
              <a:ext uri="{FF2B5EF4-FFF2-40B4-BE49-F238E27FC236}">
                <a16:creationId xmlns:a16="http://schemas.microsoft.com/office/drawing/2014/main" id="{9B1B18C6-E362-4FB6-BEE7-378CC18A6560}"/>
              </a:ext>
            </a:extLst>
          </p:cNvPr>
          <p:cNvSpPr txBox="1"/>
          <p:nvPr/>
        </p:nvSpPr>
        <p:spPr>
          <a:xfrm>
            <a:off x="997396" y="3715601"/>
            <a:ext cx="2121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Concentratie alcohol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F3DF2298-881D-44C8-8919-1C133445C741}"/>
                  </a:ext>
                </a:extLst>
              </p:cNvPr>
              <p:cNvSpPr txBox="1"/>
              <p:nvPr/>
            </p:nvSpPr>
            <p:spPr>
              <a:xfrm>
                <a:off x="3118811" y="3633434"/>
                <a:ext cx="803105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95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3000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F3DF2298-881D-44C8-8919-1C133445C7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8811" y="3633434"/>
                <a:ext cx="803105" cy="52597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76ECE3DB-F925-431D-9B6A-CE92F9DEF748}"/>
                  </a:ext>
                </a:extLst>
              </p:cNvPr>
              <p:cNvSpPr txBox="1"/>
              <p:nvPr/>
            </p:nvSpPr>
            <p:spPr>
              <a:xfrm>
                <a:off x="3943570" y="3771482"/>
                <a:ext cx="7598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76ECE3DB-F925-431D-9B6A-CE92F9DEF7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570" y="3771482"/>
                <a:ext cx="759823" cy="276999"/>
              </a:xfrm>
              <a:prstGeom prst="rect">
                <a:avLst/>
              </a:prstGeom>
              <a:blipFill>
                <a:blip r:embed="rId11"/>
                <a:stretch>
                  <a:fillRect l="-1600" r="-8000"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B959918D-DA0A-4A61-B3C5-A18EB3A280C8}"/>
                  </a:ext>
                </a:extLst>
              </p:cNvPr>
              <p:cNvSpPr txBox="1"/>
              <p:nvPr/>
            </p:nvSpPr>
            <p:spPr>
              <a:xfrm>
                <a:off x="4731186" y="3757025"/>
                <a:ext cx="13064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31,66…%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B959918D-DA0A-4A61-B3C5-A18EB3A280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1186" y="3757025"/>
                <a:ext cx="1306448" cy="276999"/>
              </a:xfrm>
              <a:prstGeom prst="rect">
                <a:avLst/>
              </a:prstGeom>
              <a:blipFill>
                <a:blip r:embed="rId12"/>
                <a:stretch>
                  <a:fillRect l="-1402" r="-5140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5C14C56A-1138-4129-A244-AD2757EED150}"/>
                  </a:ext>
                </a:extLst>
              </p:cNvPr>
              <p:cNvSpPr txBox="1"/>
              <p:nvPr/>
            </p:nvSpPr>
            <p:spPr>
              <a:xfrm>
                <a:off x="6323669" y="3715601"/>
                <a:ext cx="22435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Dus 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𝟑𝟏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endParaRPr lang="nl-NL" b="1" dirty="0"/>
              </a:p>
            </p:txBody>
          </p:sp>
        </mc:Choice>
        <mc:Fallback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5C14C56A-1138-4129-A244-AD2757EED1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3669" y="3715601"/>
                <a:ext cx="2243563" cy="369332"/>
              </a:xfrm>
              <a:prstGeom prst="rect">
                <a:avLst/>
              </a:prstGeom>
              <a:blipFill>
                <a:blip r:embed="rId13"/>
                <a:stretch>
                  <a:fillRect l="-2174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kstvak 40">
            <a:extLst>
              <a:ext uri="{FF2B5EF4-FFF2-40B4-BE49-F238E27FC236}">
                <a16:creationId xmlns:a16="http://schemas.microsoft.com/office/drawing/2014/main" id="{24A43BE4-56BB-46F2-9E32-D536B7E28095}"/>
              </a:ext>
            </a:extLst>
          </p:cNvPr>
          <p:cNvSpPr txBox="1"/>
          <p:nvPr/>
        </p:nvSpPr>
        <p:spPr>
          <a:xfrm>
            <a:off x="1146454" y="5577516"/>
            <a:ext cx="2121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Concentratie alcohol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E760898B-FDE7-4F78-A56B-F038B5C570BA}"/>
                  </a:ext>
                </a:extLst>
              </p:cNvPr>
              <p:cNvSpPr txBox="1"/>
              <p:nvPr/>
            </p:nvSpPr>
            <p:spPr>
              <a:xfrm>
                <a:off x="3267869" y="5495349"/>
                <a:ext cx="1561325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95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2000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E760898B-FDE7-4F78-A56B-F038B5C570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869" y="5495349"/>
                <a:ext cx="1561325" cy="52597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A389CD6A-FEBA-4A03-83D2-1EBA9B5F4F6F}"/>
                  </a:ext>
                </a:extLst>
              </p:cNvPr>
              <p:cNvSpPr txBox="1"/>
              <p:nvPr/>
            </p:nvSpPr>
            <p:spPr>
              <a:xfrm>
                <a:off x="4856678" y="5614291"/>
                <a:ext cx="9954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𝟒𝟕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A389CD6A-FEBA-4A03-83D2-1EBA9B5F4F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6678" y="5614291"/>
                <a:ext cx="995465" cy="276999"/>
              </a:xfrm>
              <a:prstGeom prst="rect">
                <a:avLst/>
              </a:prstGeom>
              <a:blipFill>
                <a:blip r:embed="rId15"/>
                <a:stretch>
                  <a:fillRect l="-2454" r="-6748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434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 animBg="1"/>
      <p:bldP spid="31" grpId="0" animBg="1"/>
      <p:bldP spid="32" grpId="0" animBg="1"/>
      <p:bldP spid="33" grpId="0" animBg="1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6C70AD9-11FB-44D3-9498-5638FD7244FB}"/>
              </a:ext>
            </a:extLst>
          </p:cNvPr>
          <p:cNvSpPr txBox="1"/>
          <p:nvPr/>
        </p:nvSpPr>
        <p:spPr>
          <a:xfrm>
            <a:off x="514903" y="514906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35</a:t>
            </a:r>
          </a:p>
        </p:txBody>
      </p:sp>
      <p:pic>
        <p:nvPicPr>
          <p:cNvPr id="6" name="Afbeelding 5" descr="Afbeelding met tafel&#10;&#10;Automatisch gegenereerde beschrijving">
            <a:extLst>
              <a:ext uri="{FF2B5EF4-FFF2-40B4-BE49-F238E27FC236}">
                <a16:creationId xmlns:a16="http://schemas.microsoft.com/office/drawing/2014/main" id="{32C9EEC3-F2BC-4384-9DF5-564796C5A6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104" y="514906"/>
            <a:ext cx="5798210" cy="1880921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79AE169F-5A6B-4A16-9C7F-1312A1DBDC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179" y="2425079"/>
            <a:ext cx="5930341" cy="559613"/>
          </a:xfrm>
          <a:prstGeom prst="rect">
            <a:avLst/>
          </a:prstGeom>
        </p:spPr>
      </p:pic>
      <p:pic>
        <p:nvPicPr>
          <p:cNvPr id="14" name="Afbeelding 13" descr="Afbeelding met mes, tafel&#10;&#10;Automatisch gegenereerde beschrijving">
            <a:extLst>
              <a:ext uri="{FF2B5EF4-FFF2-40B4-BE49-F238E27FC236}">
                <a16:creationId xmlns:a16="http://schemas.microsoft.com/office/drawing/2014/main" id="{55D65144-82DE-4667-B494-F91447EE82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179" y="3036010"/>
            <a:ext cx="5681624" cy="823874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131569FB-E34F-4805-8278-A29DECE487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61" y="4760012"/>
            <a:ext cx="5704942" cy="575158"/>
          </a:xfrm>
          <a:prstGeom prst="rect">
            <a:avLst/>
          </a:prstGeom>
        </p:spPr>
      </p:pic>
      <p:cxnSp>
        <p:nvCxnSpPr>
          <p:cNvPr id="3" name="Rechte verbindingslijn 2">
            <a:extLst>
              <a:ext uri="{FF2B5EF4-FFF2-40B4-BE49-F238E27FC236}">
                <a16:creationId xmlns:a16="http://schemas.microsoft.com/office/drawing/2014/main" id="{2BF5EC4E-12B3-49F1-AE1F-EF51DD8E8547}"/>
              </a:ext>
            </a:extLst>
          </p:cNvPr>
          <p:cNvCxnSpPr/>
          <p:nvPr/>
        </p:nvCxnSpPr>
        <p:spPr>
          <a:xfrm>
            <a:off x="8333509" y="514906"/>
            <a:ext cx="0" cy="209721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kstvak 4">
            <a:extLst>
              <a:ext uri="{FF2B5EF4-FFF2-40B4-BE49-F238E27FC236}">
                <a16:creationId xmlns:a16="http://schemas.microsoft.com/office/drawing/2014/main" id="{6084DFEE-82BE-4221-9F74-FADC5A853456}"/>
              </a:ext>
            </a:extLst>
          </p:cNvPr>
          <p:cNvSpPr txBox="1"/>
          <p:nvPr/>
        </p:nvSpPr>
        <p:spPr>
          <a:xfrm>
            <a:off x="1392381" y="3853942"/>
            <a:ext cx="99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Vraag a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EA67A96A-9F63-4853-802E-3821F69CF2B1}"/>
                  </a:ext>
                </a:extLst>
              </p:cNvPr>
              <p:cNvSpPr txBox="1"/>
              <p:nvPr/>
            </p:nvSpPr>
            <p:spPr>
              <a:xfrm>
                <a:off x="2519795" y="3900108"/>
                <a:ext cx="33779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=3000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𝑚𝐿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en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=31,66…%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EA67A96A-9F63-4853-802E-3821F69CF2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9795" y="3900108"/>
                <a:ext cx="3377976" cy="276999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kstvak 12">
            <a:extLst>
              <a:ext uri="{FF2B5EF4-FFF2-40B4-BE49-F238E27FC236}">
                <a16:creationId xmlns:a16="http://schemas.microsoft.com/office/drawing/2014/main" id="{9283363F-7649-4B35-B2F9-E338226EFE3B}"/>
              </a:ext>
            </a:extLst>
          </p:cNvPr>
          <p:cNvSpPr txBox="1"/>
          <p:nvPr/>
        </p:nvSpPr>
        <p:spPr>
          <a:xfrm>
            <a:off x="5886928" y="3853941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F12DD73B-86C1-442F-90D1-D9AED90A7B6F}"/>
                  </a:ext>
                </a:extLst>
              </p:cNvPr>
              <p:cNvSpPr txBox="1"/>
              <p:nvPr/>
            </p:nvSpPr>
            <p:spPr>
              <a:xfrm>
                <a:off x="8810705" y="1301452"/>
                <a:ext cx="1059777" cy="524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𝑔𝑒𝑡𝑎𝑙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F12DD73B-86C1-442F-90D1-D9AED90A7B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0705" y="1301452"/>
                <a:ext cx="1059777" cy="5241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7E83145F-7027-4043-BE99-2D7BE59A1562}"/>
                  </a:ext>
                </a:extLst>
              </p:cNvPr>
              <p:cNvSpPr txBox="1"/>
              <p:nvPr/>
            </p:nvSpPr>
            <p:spPr>
              <a:xfrm>
                <a:off x="8692379" y="514906"/>
                <a:ext cx="288303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nl-NL" dirty="0"/>
                  <a:t> 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nl-NL" dirty="0"/>
                  <a:t> omgekeerd evenredig</a:t>
                </a:r>
              </a:p>
              <a:p>
                <a:pPr algn="ctr"/>
                <a:r>
                  <a:rPr lang="nl-NL" dirty="0"/>
                  <a:t>betekent:</a:t>
                </a:r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7E83145F-7027-4043-BE99-2D7BE59A15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2379" y="514906"/>
                <a:ext cx="2883033" cy="646331"/>
              </a:xfrm>
              <a:prstGeom prst="rect">
                <a:avLst/>
              </a:prstGeom>
              <a:blipFill>
                <a:blip r:embed="rId8"/>
                <a:stretch>
                  <a:fillRect t="-4717" r="-1691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kstvak 18">
            <a:extLst>
              <a:ext uri="{FF2B5EF4-FFF2-40B4-BE49-F238E27FC236}">
                <a16:creationId xmlns:a16="http://schemas.microsoft.com/office/drawing/2014/main" id="{E239603B-F9C6-42CB-B897-CE16BEA8368A}"/>
              </a:ext>
            </a:extLst>
          </p:cNvPr>
          <p:cNvSpPr txBox="1"/>
          <p:nvPr/>
        </p:nvSpPr>
        <p:spPr>
          <a:xfrm>
            <a:off x="10133895" y="1378845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of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5FAB0678-E6EA-4440-85EF-A2CD5A89C2A2}"/>
                  </a:ext>
                </a:extLst>
              </p:cNvPr>
              <p:cNvSpPr txBox="1"/>
              <p:nvPr/>
            </p:nvSpPr>
            <p:spPr>
              <a:xfrm>
                <a:off x="8810705" y="2118828"/>
                <a:ext cx="13412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𝑔𝑒𝑡𝑎𝑙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5FAB0678-E6EA-4440-85EF-A2CD5A89C2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0705" y="2118828"/>
                <a:ext cx="1341201" cy="276999"/>
              </a:xfrm>
              <a:prstGeom prst="rect">
                <a:avLst/>
              </a:prstGeom>
              <a:blipFill>
                <a:blip r:embed="rId9"/>
                <a:stretch>
                  <a:fillRect l="-3636" t="-4444" r="-5455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FF9D966F-A726-4BF7-B8B4-D33C3E975E39}"/>
                  </a:ext>
                </a:extLst>
              </p:cNvPr>
              <p:cNvSpPr txBox="1"/>
              <p:nvPr/>
            </p:nvSpPr>
            <p:spPr>
              <a:xfrm>
                <a:off x="6687329" y="3900107"/>
                <a:ext cx="31837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=3000∙31,66…=95000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FF9D966F-A726-4BF7-B8B4-D33C3E975E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329" y="3900107"/>
                <a:ext cx="3183757" cy="276999"/>
              </a:xfrm>
              <a:prstGeom prst="rect">
                <a:avLst/>
              </a:prstGeom>
              <a:blipFill>
                <a:blip r:embed="rId10"/>
                <a:stretch>
                  <a:fillRect l="-1149" r="-153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kstvak 21">
            <a:extLst>
              <a:ext uri="{FF2B5EF4-FFF2-40B4-BE49-F238E27FC236}">
                <a16:creationId xmlns:a16="http://schemas.microsoft.com/office/drawing/2014/main" id="{87AD3F85-33B4-4F36-9633-B4736221C428}"/>
              </a:ext>
            </a:extLst>
          </p:cNvPr>
          <p:cNvSpPr txBox="1"/>
          <p:nvPr/>
        </p:nvSpPr>
        <p:spPr>
          <a:xfrm>
            <a:off x="1392381" y="4295855"/>
            <a:ext cx="1006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Vraag b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9E6F909F-AD3E-40A8-B87B-C49D002975B4}"/>
                  </a:ext>
                </a:extLst>
              </p:cNvPr>
              <p:cNvSpPr txBox="1"/>
              <p:nvPr/>
            </p:nvSpPr>
            <p:spPr>
              <a:xfrm>
                <a:off x="2519795" y="4342021"/>
                <a:ext cx="29996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=2000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𝑚𝐿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en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=47,5%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9E6F909F-AD3E-40A8-B87B-C49D002975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9795" y="4342021"/>
                <a:ext cx="2999667" cy="276999"/>
              </a:xfrm>
              <a:prstGeom prst="rect">
                <a:avLst/>
              </a:prstGeom>
              <a:blipFill>
                <a:blip r:embed="rId11"/>
                <a:stretch>
                  <a:fillRect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kstvak 23">
            <a:extLst>
              <a:ext uri="{FF2B5EF4-FFF2-40B4-BE49-F238E27FC236}">
                <a16:creationId xmlns:a16="http://schemas.microsoft.com/office/drawing/2014/main" id="{D89E41CC-F400-427F-BFC3-FD313B2AB008}"/>
              </a:ext>
            </a:extLst>
          </p:cNvPr>
          <p:cNvSpPr txBox="1"/>
          <p:nvPr/>
        </p:nvSpPr>
        <p:spPr>
          <a:xfrm>
            <a:off x="5689499" y="4295854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A913F44E-D3E5-43E9-8CF4-99DFC7AB66C4}"/>
                  </a:ext>
                </a:extLst>
              </p:cNvPr>
              <p:cNvSpPr txBox="1"/>
              <p:nvPr/>
            </p:nvSpPr>
            <p:spPr>
              <a:xfrm>
                <a:off x="6489900" y="4342020"/>
                <a:ext cx="28439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=2000∙47,5=95000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A913F44E-D3E5-43E9-8CF4-99DFC7AB66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9900" y="4342020"/>
                <a:ext cx="2843920" cy="276999"/>
              </a:xfrm>
              <a:prstGeom prst="rect">
                <a:avLst/>
              </a:prstGeom>
              <a:blipFill>
                <a:blip r:embed="rId12"/>
                <a:stretch>
                  <a:fillRect l="-1717" r="-193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31674FA4-A12C-4386-8AE6-35FFF95D9AA5}"/>
                  </a:ext>
                </a:extLst>
              </p:cNvPr>
              <p:cNvSpPr txBox="1"/>
              <p:nvPr/>
            </p:nvSpPr>
            <p:spPr>
              <a:xfrm rot="10800000">
                <a:off x="9680067" y="3853941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31674FA4-A12C-4386-8AE6-35FFF95D9A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9680067" y="3853941"/>
                <a:ext cx="401777" cy="88428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kstvak 26">
            <a:extLst>
              <a:ext uri="{FF2B5EF4-FFF2-40B4-BE49-F238E27FC236}">
                <a16:creationId xmlns:a16="http://schemas.microsoft.com/office/drawing/2014/main" id="{56301988-CFAB-42FA-A09F-F308D5517D29}"/>
              </a:ext>
            </a:extLst>
          </p:cNvPr>
          <p:cNvSpPr txBox="1"/>
          <p:nvPr/>
        </p:nvSpPr>
        <p:spPr>
          <a:xfrm>
            <a:off x="10094516" y="4085627"/>
            <a:ext cx="752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Klopt!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6B6BF7A9-57E6-42F1-9BA5-1A81FF22D09C}"/>
                  </a:ext>
                </a:extLst>
              </p:cNvPr>
              <p:cNvSpPr txBox="1"/>
              <p:nvPr/>
            </p:nvSpPr>
            <p:spPr>
              <a:xfrm>
                <a:off x="1508727" y="5399681"/>
                <a:ext cx="1147045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95000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6B6BF7A9-57E6-42F1-9BA5-1A81FF22D0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8727" y="5399681"/>
                <a:ext cx="1147045" cy="52597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37060942-437F-45DC-8726-5DB0A093CE93}"/>
                  </a:ext>
                </a:extLst>
              </p:cNvPr>
              <p:cNvSpPr txBox="1"/>
              <p:nvPr/>
            </p:nvSpPr>
            <p:spPr>
              <a:xfrm>
                <a:off x="2664767" y="5524170"/>
                <a:ext cx="13192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=1357,14…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37060942-437F-45DC-8726-5DB0A093CE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4767" y="5524170"/>
                <a:ext cx="1319272" cy="276999"/>
              </a:xfrm>
              <a:prstGeom prst="rect">
                <a:avLst/>
              </a:prstGeom>
              <a:blipFill>
                <a:blip r:embed="rId15"/>
                <a:stretch>
                  <a:fillRect l="-138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66D88151-A549-4A5F-A772-A3416F852C4E}"/>
                  </a:ext>
                </a:extLst>
              </p:cNvPr>
              <p:cNvSpPr txBox="1"/>
              <p:nvPr/>
            </p:nvSpPr>
            <p:spPr>
              <a:xfrm>
                <a:off x="4025301" y="5513163"/>
                <a:ext cx="3750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𝑚𝐿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66D88151-A549-4A5F-A772-A3416F852C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5301" y="5513163"/>
                <a:ext cx="375039" cy="276999"/>
              </a:xfrm>
              <a:prstGeom prst="rect">
                <a:avLst/>
              </a:prstGeom>
              <a:blipFill>
                <a:blip r:embed="rId16"/>
                <a:stretch>
                  <a:fillRect l="-12903" r="-14516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82EEEA73-2459-4B84-AEF1-7097BFB31C99}"/>
                  </a:ext>
                </a:extLst>
              </p:cNvPr>
              <p:cNvSpPr txBox="1"/>
              <p:nvPr/>
            </p:nvSpPr>
            <p:spPr>
              <a:xfrm>
                <a:off x="1392381" y="5978338"/>
                <a:ext cx="80641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Hij moet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𝟏𝟎𝟎𝟎</m:t>
                    </m:r>
                    <m:r>
                      <a:rPr lang="nl-NL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1" i="0" smtClean="0">
                        <a:latin typeface="Cambria Math" panose="02040503050406030204" pitchFamily="18" charset="0"/>
                      </a:rPr>
                      <m:t>𝐦𝐋</m:t>
                    </m:r>
                  </m:oMath>
                </a14:m>
                <a:r>
                  <a:rPr lang="nl-NL" b="1" dirty="0"/>
                  <a:t> alcohol (van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𝟗𝟓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nl-NL" b="1" dirty="0"/>
                  <a:t>) aanvullen met water tot 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𝟏𝟑𝟓𝟕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𝒎𝑳</m:t>
                    </m:r>
                  </m:oMath>
                </a14:m>
                <a:endParaRPr lang="nl-NL" b="1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82EEEA73-2459-4B84-AEF1-7097BFB31C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2381" y="5978338"/>
                <a:ext cx="8064195" cy="369332"/>
              </a:xfrm>
              <a:prstGeom prst="rect">
                <a:avLst/>
              </a:prstGeom>
              <a:blipFill>
                <a:blip r:embed="rId17"/>
                <a:stretch>
                  <a:fillRect l="-605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730F0CB9-727F-4E18-ACD6-9EC6C2346D3C}"/>
              </a:ext>
            </a:extLst>
          </p:cNvPr>
          <p:cNvCxnSpPr/>
          <p:nvPr/>
        </p:nvCxnSpPr>
        <p:spPr>
          <a:xfrm>
            <a:off x="5540230" y="3293918"/>
            <a:ext cx="692595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7336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3" grpId="0"/>
      <p:bldP spid="15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6C70AD9-11FB-44D3-9498-5638FD7244FB}"/>
              </a:ext>
            </a:extLst>
          </p:cNvPr>
          <p:cNvSpPr txBox="1"/>
          <p:nvPr/>
        </p:nvSpPr>
        <p:spPr>
          <a:xfrm>
            <a:off x="514903" y="514906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35</a:t>
            </a:r>
          </a:p>
        </p:txBody>
      </p:sp>
      <p:pic>
        <p:nvPicPr>
          <p:cNvPr id="18" name="Afbeelding 17" descr="Afbeelding met mes, tafel&#10;&#10;Automatisch gegenereerde beschrijving">
            <a:extLst>
              <a:ext uri="{FF2B5EF4-FFF2-40B4-BE49-F238E27FC236}">
                <a16:creationId xmlns:a16="http://schemas.microsoft.com/office/drawing/2014/main" id="{BB6DCD78-8CA0-44E2-8A6E-7CBB33E2A5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604" y="1086568"/>
            <a:ext cx="5992520" cy="1492301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FB8572AD-B2B4-4D8D-AF4B-256BE43525BF}"/>
              </a:ext>
            </a:extLst>
          </p:cNvPr>
          <p:cNvSpPr txBox="1"/>
          <p:nvPr/>
        </p:nvSpPr>
        <p:spPr>
          <a:xfrm>
            <a:off x="863604" y="2781199"/>
            <a:ext cx="3221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Gebruik (omgekeerd evenredig):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D4DC290F-A442-4C14-B7EB-31F7704E5188}"/>
                  </a:ext>
                </a:extLst>
              </p:cNvPr>
              <p:cNvSpPr txBox="1"/>
              <p:nvPr/>
            </p:nvSpPr>
            <p:spPr>
              <a:xfrm>
                <a:off x="4084679" y="2827365"/>
                <a:ext cx="13412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𝑔𝑒𝑡𝑎𝑙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D4DC290F-A442-4C14-B7EB-31F7704E51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679" y="2827365"/>
                <a:ext cx="1341201" cy="276999"/>
              </a:xfrm>
              <a:prstGeom prst="rect">
                <a:avLst/>
              </a:prstGeom>
              <a:blipFill>
                <a:blip r:embed="rId3"/>
                <a:stretch>
                  <a:fillRect l="-3636" t="-2222" r="-5455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4A0C7B3E-2634-4F8E-B70A-4DDCE6766341}"/>
              </a:ext>
            </a:extLst>
          </p:cNvPr>
          <p:cNvCxnSpPr/>
          <p:nvPr/>
        </p:nvCxnSpPr>
        <p:spPr>
          <a:xfrm>
            <a:off x="1797627" y="1662545"/>
            <a:ext cx="466551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D3A69ECA-64B2-4CAB-B4B4-7DE75711E7A5}"/>
              </a:ext>
            </a:extLst>
          </p:cNvPr>
          <p:cNvCxnSpPr>
            <a:cxnSpLocks/>
          </p:cNvCxnSpPr>
          <p:nvPr/>
        </p:nvCxnSpPr>
        <p:spPr>
          <a:xfrm>
            <a:off x="962890" y="1950027"/>
            <a:ext cx="151125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2BC1F86E-6EAF-4F93-AFA0-1452CECB403F}"/>
                  </a:ext>
                </a:extLst>
              </p:cNvPr>
              <p:cNvSpPr txBox="1"/>
              <p:nvPr/>
            </p:nvSpPr>
            <p:spPr>
              <a:xfrm>
                <a:off x="4043115" y="3290500"/>
                <a:ext cx="11477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500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∙0,2=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2BC1F86E-6EAF-4F93-AFA0-1452CECB40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3115" y="3290500"/>
                <a:ext cx="1147750" cy="276999"/>
              </a:xfrm>
              <a:prstGeom prst="rect">
                <a:avLst/>
              </a:prstGeom>
              <a:blipFill>
                <a:blip r:embed="rId4"/>
                <a:stretch>
                  <a:fillRect l="-4762" r="-158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885E3C04-B17F-4708-94CB-7E92BE00E2BE}"/>
                  </a:ext>
                </a:extLst>
              </p:cNvPr>
              <p:cNvSpPr txBox="1"/>
              <p:nvPr/>
            </p:nvSpPr>
            <p:spPr>
              <a:xfrm>
                <a:off x="5207070" y="3290500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885E3C04-B17F-4708-94CB-7E92BE00E2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070" y="3290500"/>
                <a:ext cx="437620" cy="276999"/>
              </a:xfrm>
              <a:prstGeom prst="rect">
                <a:avLst/>
              </a:prstGeom>
              <a:blipFill>
                <a:blip r:embed="rId5"/>
                <a:stretch>
                  <a:fillRect l="-11111" r="-1388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kstvak 16">
            <a:extLst>
              <a:ext uri="{FF2B5EF4-FFF2-40B4-BE49-F238E27FC236}">
                <a16:creationId xmlns:a16="http://schemas.microsoft.com/office/drawing/2014/main" id="{8CA30A41-5423-47E8-8F70-D3845E0F9205}"/>
              </a:ext>
            </a:extLst>
          </p:cNvPr>
          <p:cNvSpPr txBox="1"/>
          <p:nvPr/>
        </p:nvSpPr>
        <p:spPr>
          <a:xfrm>
            <a:off x="863604" y="3782291"/>
            <a:ext cx="1552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 moet ook: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E362EDB8-AF50-4B8B-996C-9D8BEF88121E}"/>
                  </a:ext>
                </a:extLst>
              </p:cNvPr>
              <p:cNvSpPr txBox="1"/>
              <p:nvPr/>
            </p:nvSpPr>
            <p:spPr>
              <a:xfrm>
                <a:off x="2474141" y="3820436"/>
                <a:ext cx="11871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∙3=100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E362EDB8-AF50-4B8B-996C-9D8BEF8812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4141" y="3820436"/>
                <a:ext cx="1187120" cy="276999"/>
              </a:xfrm>
              <a:prstGeom prst="rect">
                <a:avLst/>
              </a:prstGeom>
              <a:blipFill>
                <a:blip r:embed="rId6"/>
                <a:stretch>
                  <a:fillRect l="-4615" r="-410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8A8ED622-485C-4128-A4C4-BBAD0BFD60AC}"/>
                  </a:ext>
                </a:extLst>
              </p:cNvPr>
              <p:cNvSpPr txBox="1"/>
              <p:nvPr/>
            </p:nvSpPr>
            <p:spPr>
              <a:xfrm>
                <a:off x="2474141" y="4246941"/>
                <a:ext cx="232518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=33,33…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𝑚𝐿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8A8ED622-485C-4128-A4C4-BBAD0BFD60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4141" y="4246941"/>
                <a:ext cx="2325188" cy="5203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CA9BC3C8-8B1C-4453-90B3-494E4227C538}"/>
                  </a:ext>
                </a:extLst>
              </p:cNvPr>
              <p:cNvSpPr txBox="1"/>
              <p:nvPr/>
            </p:nvSpPr>
            <p:spPr>
              <a:xfrm>
                <a:off x="863604" y="5077450"/>
                <a:ext cx="90372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apotheker moet van zijn voorraad oplossing, </a:t>
                </a:r>
                <a14:m>
                  <m:oMath xmlns:m="http://schemas.openxmlformats.org/officeDocument/2006/math">
                    <m:r>
                      <a:rPr lang="nl-NL" b="1" i="1">
                        <a:latin typeface="Cambria Math" panose="02040503050406030204" pitchFamily="18" charset="0"/>
                      </a:rPr>
                      <m:t>𝟑𝟑</m:t>
                    </m:r>
                    <m:r>
                      <a:rPr lang="nl-NL" b="1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1" i="1">
                        <a:latin typeface="Cambria Math" panose="02040503050406030204" pitchFamily="18" charset="0"/>
                      </a:rPr>
                      <m:t>𝒎𝑳</m:t>
                    </m:r>
                    <m:r>
                      <a:rPr lang="nl-NL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nl-NL" b="1" dirty="0"/>
                  <a:t>aanvullen met water, tot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𝟓𝟎𝟎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𝒎𝑳</m:t>
                    </m:r>
                  </m:oMath>
                </a14:m>
                <a:endParaRPr lang="nl-NL" b="1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CA9BC3C8-8B1C-4453-90B3-494E4227C5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604" y="5077450"/>
                <a:ext cx="9037282" cy="369332"/>
              </a:xfrm>
              <a:prstGeom prst="rect">
                <a:avLst/>
              </a:prstGeom>
              <a:blipFill>
                <a:blip r:embed="rId8"/>
                <a:stretch>
                  <a:fillRect l="-607" t="-983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0704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/>
      <p:bldP spid="13" grpId="0"/>
      <p:bldP spid="17" grpId="0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126</TotalTime>
  <Words>170</Words>
  <Application>Microsoft Office PowerPoint</Application>
  <PresentationFormat>Breedbeeld</PresentationFormat>
  <Paragraphs>42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9</cp:revision>
  <dcterms:created xsi:type="dcterms:W3CDTF">2020-01-24T11:26:48Z</dcterms:created>
  <dcterms:modified xsi:type="dcterms:W3CDTF">2020-01-24T13:32:55Z</dcterms:modified>
</cp:coreProperties>
</file>