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08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02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96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61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27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98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527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026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558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33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90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F721-0A98-4EEB-A5A7-5B3DE54E6F1B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0B9B1-6148-4710-B44F-6A1B3118F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948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7" Type="http://schemas.openxmlformats.org/officeDocument/2006/relationships/image" Target="../media/image2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3.jp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7.jp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81E61DC-C39C-433F-B4A6-49B30829D7F9}"/>
              </a:ext>
            </a:extLst>
          </p:cNvPr>
          <p:cNvSpPr txBox="1"/>
          <p:nvPr/>
        </p:nvSpPr>
        <p:spPr>
          <a:xfrm>
            <a:off x="435005" y="5060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08B2611-62F2-4D24-96D6-867E35B0C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001" y="539132"/>
            <a:ext cx="4710074" cy="30312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4E13356-C0F3-4301-9D69-B0DD4A975C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68" y="1012828"/>
            <a:ext cx="6303416" cy="528523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08C89575-9A74-4BD8-B06D-94C39DE29D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815" y="1787237"/>
            <a:ext cx="5886450" cy="37147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D91D0A5-E357-44E9-B148-D1756742DF55}"/>
                  </a:ext>
                </a:extLst>
              </p:cNvPr>
              <p:cNvSpPr txBox="1"/>
              <p:nvPr/>
            </p:nvSpPr>
            <p:spPr>
              <a:xfrm>
                <a:off x="661776" y="1777440"/>
                <a:ext cx="31931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Totaal bedrag aan zorgtoeslag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D91D0A5-E357-44E9-B148-D1756742D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76" y="1777440"/>
                <a:ext cx="3193182" cy="369332"/>
              </a:xfrm>
              <a:prstGeom prst="rect">
                <a:avLst/>
              </a:prstGeom>
              <a:blipFill>
                <a:blip r:embed="rId5"/>
                <a:stretch>
                  <a:fillRect l="-1721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017BF2D8-C267-4592-B00D-98F618382F78}"/>
              </a:ext>
            </a:extLst>
          </p:cNvPr>
          <p:cNvSpPr txBox="1"/>
          <p:nvPr/>
        </p:nvSpPr>
        <p:spPr>
          <a:xfrm>
            <a:off x="796768" y="2198195"/>
            <a:ext cx="473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(aantal huishoudens) x (gemiddelde zorgtoeslag)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33D0C8F-D795-4408-B6C1-E91BD2D15DA8}"/>
                  </a:ext>
                </a:extLst>
              </p:cNvPr>
              <p:cNvSpPr txBox="1"/>
              <p:nvPr/>
            </p:nvSpPr>
            <p:spPr>
              <a:xfrm>
                <a:off x="796768" y="2947372"/>
                <a:ext cx="626775" cy="27699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2006: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33D0C8F-D795-4408-B6C1-E91BD2D15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68" y="2947372"/>
                <a:ext cx="626775" cy="276999"/>
              </a:xfrm>
              <a:prstGeom prst="rect">
                <a:avLst/>
              </a:prstGeom>
              <a:blipFill>
                <a:blip r:embed="rId6"/>
                <a:stretch>
                  <a:fillRect l="-7619" r="-3810" b="-41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D98094C-56E5-4C4F-9457-EF5572302E86}"/>
                  </a:ext>
                </a:extLst>
              </p:cNvPr>
              <p:cNvSpPr txBox="1"/>
              <p:nvPr/>
            </p:nvSpPr>
            <p:spPr>
              <a:xfrm>
                <a:off x="873264" y="3411407"/>
                <a:ext cx="9137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Totaal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D98094C-56E5-4C4F-9457-EF5572302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64" y="3411407"/>
                <a:ext cx="913712" cy="276999"/>
              </a:xfrm>
              <a:prstGeom prst="rect">
                <a:avLst/>
              </a:prstGeom>
              <a:blipFill>
                <a:blip r:embed="rId7"/>
                <a:stretch>
                  <a:fillRect l="-5333" r="-333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E069E02E-DCF1-46DE-983C-7484CDBB85B3}"/>
              </a:ext>
            </a:extLst>
          </p:cNvPr>
          <p:cNvCxnSpPr/>
          <p:nvPr/>
        </p:nvCxnSpPr>
        <p:spPr>
          <a:xfrm flipH="1">
            <a:off x="6074409" y="3574107"/>
            <a:ext cx="32763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E75F0AD8-FDAF-48D8-A50C-9DCC243407F4}"/>
              </a:ext>
            </a:extLst>
          </p:cNvPr>
          <p:cNvCxnSpPr/>
          <p:nvPr/>
        </p:nvCxnSpPr>
        <p:spPr>
          <a:xfrm>
            <a:off x="6434667" y="3574107"/>
            <a:ext cx="0" cy="132386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8D6C9BD-7C37-4D64-9335-5734A8079E04}"/>
                  </a:ext>
                </a:extLst>
              </p:cNvPr>
              <p:cNvSpPr txBox="1"/>
              <p:nvPr/>
            </p:nvSpPr>
            <p:spPr>
              <a:xfrm>
                <a:off x="1819604" y="3399152"/>
                <a:ext cx="8896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4,0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8D6C9BD-7C37-4D64-9335-5734A8079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604" y="3399152"/>
                <a:ext cx="889603" cy="276999"/>
              </a:xfrm>
              <a:prstGeom prst="rect">
                <a:avLst/>
              </a:prstGeom>
              <a:blipFill>
                <a:blip r:embed="rId8"/>
                <a:stretch>
                  <a:fillRect l="-5479" t="-4444" r="-274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ED511443-3845-438A-A8FC-09EDD2B41CEB}"/>
                  </a:ext>
                </a:extLst>
              </p:cNvPr>
              <p:cNvSpPr txBox="1"/>
              <p:nvPr/>
            </p:nvSpPr>
            <p:spPr>
              <a:xfrm>
                <a:off x="2741835" y="3399151"/>
                <a:ext cx="5546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ED511443-3845-438A-A8FC-09EDD2B41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835" y="3399151"/>
                <a:ext cx="554639" cy="276999"/>
              </a:xfrm>
              <a:prstGeom prst="rect">
                <a:avLst/>
              </a:prstGeom>
              <a:blipFill>
                <a:blip r:embed="rId9"/>
                <a:stretch>
                  <a:fillRect l="-2198" r="-109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5CD8D3A7-B0AA-443F-8F01-CC4495157971}"/>
              </a:ext>
            </a:extLst>
          </p:cNvPr>
          <p:cNvCxnSpPr>
            <a:cxnSpLocks/>
          </p:cNvCxnSpPr>
          <p:nvPr/>
        </p:nvCxnSpPr>
        <p:spPr>
          <a:xfrm flipH="1">
            <a:off x="6460011" y="3680902"/>
            <a:ext cx="493188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2D5789A-9662-4353-9CF2-20CAE122571B}"/>
                  </a:ext>
                </a:extLst>
              </p:cNvPr>
              <p:cNvSpPr txBox="1"/>
              <p:nvPr/>
            </p:nvSpPr>
            <p:spPr>
              <a:xfrm>
                <a:off x="3345059" y="3399150"/>
                <a:ext cx="1572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=2200000000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2D5789A-9662-4353-9CF2-20CAE12257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059" y="3399150"/>
                <a:ext cx="1572546" cy="276999"/>
              </a:xfrm>
              <a:prstGeom prst="rect">
                <a:avLst/>
              </a:prstGeom>
              <a:blipFill>
                <a:blip r:embed="rId10"/>
                <a:stretch>
                  <a:fillRect l="-1550" r="-310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45D9FD2-D2D5-4ECE-AA68-3755F6963A14}"/>
                  </a:ext>
                </a:extLst>
              </p:cNvPr>
              <p:cNvSpPr txBox="1"/>
              <p:nvPr/>
            </p:nvSpPr>
            <p:spPr>
              <a:xfrm>
                <a:off x="3345059" y="3782290"/>
                <a:ext cx="1122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45D9FD2-D2D5-4ECE-AA68-3755F6963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059" y="3782290"/>
                <a:ext cx="1122038" cy="276999"/>
              </a:xfrm>
              <a:prstGeom prst="rect">
                <a:avLst/>
              </a:prstGeom>
              <a:blipFill>
                <a:blip r:embed="rId11"/>
                <a:stretch>
                  <a:fillRect l="-2174" t="-4348" r="-108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D49D7B04-B1A4-4253-B904-719259D9F457}"/>
                  </a:ext>
                </a:extLst>
              </p:cNvPr>
              <p:cNvSpPr txBox="1"/>
              <p:nvPr/>
            </p:nvSpPr>
            <p:spPr>
              <a:xfrm>
                <a:off x="796768" y="4062931"/>
                <a:ext cx="626775" cy="27699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2012: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D49D7B04-B1A4-4253-B904-719259D9F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68" y="4062931"/>
                <a:ext cx="626775" cy="276999"/>
              </a:xfrm>
              <a:prstGeom prst="rect">
                <a:avLst/>
              </a:prstGeom>
              <a:blipFill>
                <a:blip r:embed="rId12"/>
                <a:stretch>
                  <a:fillRect l="-7619" r="-3810" b="-41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3508EB55-B694-4342-A5F7-AA801DED6869}"/>
                  </a:ext>
                </a:extLst>
              </p:cNvPr>
              <p:cNvSpPr txBox="1"/>
              <p:nvPr/>
            </p:nvSpPr>
            <p:spPr>
              <a:xfrm>
                <a:off x="873264" y="4526966"/>
                <a:ext cx="9137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Totaal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3508EB55-B694-4342-A5F7-AA801DED68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64" y="4526966"/>
                <a:ext cx="913712" cy="276999"/>
              </a:xfrm>
              <a:prstGeom prst="rect">
                <a:avLst/>
              </a:prstGeom>
              <a:blipFill>
                <a:blip r:embed="rId13"/>
                <a:stretch>
                  <a:fillRect l="-6000" r="-266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442B7BF-519E-4EC2-A12A-FEB1D4B28205}"/>
                  </a:ext>
                </a:extLst>
              </p:cNvPr>
              <p:cNvSpPr txBox="1"/>
              <p:nvPr/>
            </p:nvSpPr>
            <p:spPr>
              <a:xfrm>
                <a:off x="1819604" y="4514711"/>
                <a:ext cx="8896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442B7BF-519E-4EC2-A12A-FEB1D4B28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604" y="4514711"/>
                <a:ext cx="889603" cy="276999"/>
              </a:xfrm>
              <a:prstGeom prst="rect">
                <a:avLst/>
              </a:prstGeom>
              <a:blipFill>
                <a:blip r:embed="rId14"/>
                <a:stretch>
                  <a:fillRect l="-5479" t="-4444" r="-274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49C05CF-25AC-4FFB-9E0C-C4F9E9FE13AA}"/>
                  </a:ext>
                </a:extLst>
              </p:cNvPr>
              <p:cNvSpPr txBox="1"/>
              <p:nvPr/>
            </p:nvSpPr>
            <p:spPr>
              <a:xfrm>
                <a:off x="2741835" y="4514710"/>
                <a:ext cx="5546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49C05CF-25AC-4FFB-9E0C-C4F9E9FE13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835" y="4514710"/>
                <a:ext cx="554639" cy="276999"/>
              </a:xfrm>
              <a:prstGeom prst="rect">
                <a:avLst/>
              </a:prstGeom>
              <a:blipFill>
                <a:blip r:embed="rId15"/>
                <a:stretch>
                  <a:fillRect l="-2198" r="-989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E886C892-90E3-49BF-8856-54974CEC2371}"/>
                  </a:ext>
                </a:extLst>
              </p:cNvPr>
              <p:cNvSpPr txBox="1"/>
              <p:nvPr/>
            </p:nvSpPr>
            <p:spPr>
              <a:xfrm>
                <a:off x="3345059" y="4514709"/>
                <a:ext cx="15725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=4508000000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E886C892-90E3-49BF-8856-54974CEC23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059" y="4514709"/>
                <a:ext cx="1572545" cy="276999"/>
              </a:xfrm>
              <a:prstGeom prst="rect">
                <a:avLst/>
              </a:prstGeom>
              <a:blipFill>
                <a:blip r:embed="rId16"/>
                <a:stretch>
                  <a:fillRect l="-1550" r="-348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52362693-936C-420B-8470-C850656E0828}"/>
                  </a:ext>
                </a:extLst>
              </p:cNvPr>
              <p:cNvSpPr txBox="1"/>
              <p:nvPr/>
            </p:nvSpPr>
            <p:spPr>
              <a:xfrm>
                <a:off x="3345059" y="4897849"/>
                <a:ext cx="1378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=4,508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52362693-936C-420B-8470-C850656E08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059" y="4897849"/>
                <a:ext cx="1378518" cy="276999"/>
              </a:xfrm>
              <a:prstGeom prst="rect">
                <a:avLst/>
              </a:prstGeom>
              <a:blipFill>
                <a:blip r:embed="rId17"/>
                <a:stretch>
                  <a:fillRect l="-1770" t="-4348" r="-88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8A7D28E4-B7DF-41CD-9A52-0131E0C5C8B6}"/>
              </a:ext>
            </a:extLst>
          </p:cNvPr>
          <p:cNvCxnSpPr>
            <a:cxnSpLocks/>
          </p:cNvCxnSpPr>
          <p:nvPr/>
        </p:nvCxnSpPr>
        <p:spPr>
          <a:xfrm flipH="1">
            <a:off x="6074410" y="2250247"/>
            <a:ext cx="490801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AF9037A8-4A70-43B7-8A6B-34D676D72F0D}"/>
              </a:ext>
            </a:extLst>
          </p:cNvPr>
          <p:cNvCxnSpPr>
            <a:cxnSpLocks/>
          </p:cNvCxnSpPr>
          <p:nvPr/>
        </p:nvCxnSpPr>
        <p:spPr>
          <a:xfrm>
            <a:off x="10982422" y="2250247"/>
            <a:ext cx="0" cy="264760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CA3CB6BD-40BE-46A1-9D2C-E0BBF6FEE9D4}"/>
              </a:ext>
            </a:extLst>
          </p:cNvPr>
          <p:cNvCxnSpPr>
            <a:cxnSpLocks/>
          </p:cNvCxnSpPr>
          <p:nvPr/>
        </p:nvCxnSpPr>
        <p:spPr>
          <a:xfrm flipH="1">
            <a:off x="10982422" y="2731371"/>
            <a:ext cx="409478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565084AF-6F60-44A3-9C83-BEC3A319C1DA}"/>
                  </a:ext>
                </a:extLst>
              </p:cNvPr>
              <p:cNvSpPr txBox="1"/>
              <p:nvPr/>
            </p:nvSpPr>
            <p:spPr>
              <a:xfrm>
                <a:off x="801155" y="5649270"/>
                <a:ext cx="2248885" cy="5850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,508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2,2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2,2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565084AF-6F60-44A3-9C83-BEC3A319C1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155" y="5649270"/>
                <a:ext cx="2248885" cy="58509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6BA61753-FC0B-4A46-A8C2-2F4A9777532F}"/>
                  </a:ext>
                </a:extLst>
              </p:cNvPr>
              <p:cNvSpPr txBox="1"/>
              <p:nvPr/>
            </p:nvSpPr>
            <p:spPr>
              <a:xfrm>
                <a:off x="3106213" y="5824100"/>
                <a:ext cx="759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6BA61753-FC0B-4A46-A8C2-2F4A977753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213" y="5824100"/>
                <a:ext cx="759823" cy="276999"/>
              </a:xfrm>
              <a:prstGeom prst="rect">
                <a:avLst/>
              </a:prstGeom>
              <a:blipFill>
                <a:blip r:embed="rId19"/>
                <a:stretch>
                  <a:fillRect l="-1613" r="-8871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7B9B2B9C-1141-4B25-B65D-7D85BE9518AF}"/>
                  </a:ext>
                </a:extLst>
              </p:cNvPr>
              <p:cNvSpPr txBox="1"/>
              <p:nvPr/>
            </p:nvSpPr>
            <p:spPr>
              <a:xfrm>
                <a:off x="3948476" y="5803318"/>
                <a:ext cx="15629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=104,909…%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7B9B2B9C-1141-4B25-B65D-7D85BE951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476" y="5803318"/>
                <a:ext cx="1562928" cy="276999"/>
              </a:xfrm>
              <a:prstGeom prst="rect">
                <a:avLst/>
              </a:prstGeom>
              <a:blipFill>
                <a:blip r:embed="rId20"/>
                <a:stretch>
                  <a:fillRect l="-1563" r="-3516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0EEC95C7-E08B-4910-B90D-E998BCDCBEE1}"/>
              </a:ext>
            </a:extLst>
          </p:cNvPr>
          <p:cNvCxnSpPr/>
          <p:nvPr/>
        </p:nvCxnSpPr>
        <p:spPr>
          <a:xfrm>
            <a:off x="5798815" y="5709799"/>
            <a:ext cx="0" cy="10339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61D40A80-CE2C-4B11-ADA3-E9F10F887EBD}"/>
              </a:ext>
            </a:extLst>
          </p:cNvPr>
          <p:cNvCxnSpPr>
            <a:cxnSpLocks/>
          </p:cNvCxnSpPr>
          <p:nvPr/>
        </p:nvCxnSpPr>
        <p:spPr>
          <a:xfrm flipV="1">
            <a:off x="5798815" y="5675092"/>
            <a:ext cx="6123021" cy="139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9F3278B3-7CDB-4AAD-B547-349EBF74F10C}"/>
                  </a:ext>
                </a:extLst>
              </p:cNvPr>
              <p:cNvSpPr txBox="1"/>
              <p:nvPr/>
            </p:nvSpPr>
            <p:spPr>
              <a:xfrm>
                <a:off x="6074409" y="5824100"/>
                <a:ext cx="577824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de periode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𝟐𝟎𝟎𝟔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𝟐𝟎𝟏𝟐</m:t>
                    </m:r>
                  </m:oMath>
                </a14:m>
                <a:r>
                  <a:rPr lang="nl-NL" b="1" dirty="0"/>
                  <a:t> is de zorgtoeslag toegenomen</a:t>
                </a:r>
                <a:br>
                  <a:rPr lang="nl-NL" b="1" dirty="0"/>
                </a:br>
                <a:r>
                  <a:rPr lang="nl-NL" b="1" dirty="0"/>
                  <a:t>met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𝟏𝟎𝟒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9F3278B3-7CDB-4AAD-B547-349EBF74F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409" y="5824100"/>
                <a:ext cx="5778248" cy="646331"/>
              </a:xfrm>
              <a:prstGeom prst="rect">
                <a:avLst/>
              </a:prstGeom>
              <a:blipFill>
                <a:blip r:embed="rId21"/>
                <a:stretch>
                  <a:fillRect l="-844" t="-4717" r="-211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556087CF-7686-4F59-83CE-BE9C4C645BD1}"/>
              </a:ext>
            </a:extLst>
          </p:cNvPr>
          <p:cNvCxnSpPr/>
          <p:nvPr/>
        </p:nvCxnSpPr>
        <p:spPr>
          <a:xfrm>
            <a:off x="3162768" y="1277089"/>
            <a:ext cx="33693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kstballon: rechthoek met afgeronde hoeken 55">
                <a:extLst>
                  <a:ext uri="{FF2B5EF4-FFF2-40B4-BE49-F238E27FC236}">
                    <a16:creationId xmlns:a16="http://schemas.microsoft.com/office/drawing/2014/main" id="{E8E80FA5-AE4D-4024-A8FF-238C4E108BF9}"/>
                  </a:ext>
                </a:extLst>
              </p:cNvPr>
              <p:cNvSpPr/>
              <p:nvPr/>
            </p:nvSpPr>
            <p:spPr>
              <a:xfrm>
                <a:off x="661776" y="5000568"/>
                <a:ext cx="1664839" cy="369333"/>
              </a:xfrm>
              <a:prstGeom prst="wedgeRoundRectCallout">
                <a:avLst>
                  <a:gd name="adj1" fmla="val 30490"/>
                  <a:gd name="adj2" fmla="val 99028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  <m:r>
                        <a:rPr lang="nl-NL" sz="1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56" name="Tekstballon: rechthoek met afgeronde hoeken 55">
                <a:extLst>
                  <a:ext uri="{FF2B5EF4-FFF2-40B4-BE49-F238E27FC236}">
                    <a16:creationId xmlns:a16="http://schemas.microsoft.com/office/drawing/2014/main" id="{E8E80FA5-AE4D-4024-A8FF-238C4E108B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76" y="5000568"/>
                <a:ext cx="1664839" cy="369333"/>
              </a:xfrm>
              <a:prstGeom prst="wedgeRoundRectCallout">
                <a:avLst>
                  <a:gd name="adj1" fmla="val 30490"/>
                  <a:gd name="adj2" fmla="val 99028"/>
                  <a:gd name="adj3" fmla="val 16667"/>
                </a:avLst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69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19" grpId="0"/>
      <p:bldP spid="24" grpId="0"/>
      <p:bldP spid="25" grpId="0"/>
      <p:bldP spid="29" grpId="0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45" grpId="0"/>
      <p:bldP spid="46" grpId="0"/>
      <p:bldP spid="47" grpId="0"/>
      <p:bldP spid="52" grpId="0"/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81E61DC-C39C-433F-B4A6-49B30829D7F9}"/>
              </a:ext>
            </a:extLst>
          </p:cNvPr>
          <p:cNvSpPr txBox="1"/>
          <p:nvPr/>
        </p:nvSpPr>
        <p:spPr>
          <a:xfrm>
            <a:off x="435005" y="5060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08B2611-62F2-4D24-96D6-867E35B0C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001" y="539132"/>
            <a:ext cx="4710074" cy="303124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23DEFE93-6C99-4865-A426-08D0E7EF9B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75" y="1059873"/>
            <a:ext cx="6653174" cy="808330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5F6C1C47-C3E2-4863-83AC-34C56A09B1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594" y="1725314"/>
            <a:ext cx="5915025" cy="3771900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A8B21B3-FDB6-4D78-927B-18E3A626DA6E}"/>
              </a:ext>
            </a:extLst>
          </p:cNvPr>
          <p:cNvSpPr/>
          <p:nvPr/>
        </p:nvSpPr>
        <p:spPr>
          <a:xfrm>
            <a:off x="5863594" y="3642437"/>
            <a:ext cx="5576797" cy="7217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B13ADE8-7BE2-4424-8DB6-FB118F4F038C}"/>
              </a:ext>
            </a:extLst>
          </p:cNvPr>
          <p:cNvSpPr txBox="1"/>
          <p:nvPr/>
        </p:nvSpPr>
        <p:spPr>
          <a:xfrm>
            <a:off x="738475" y="2085820"/>
            <a:ext cx="5023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Omdat de drie groepen even groot zijn (10%-groep)</a:t>
            </a:r>
            <a:br>
              <a:rPr lang="nl-NL" dirty="0"/>
            </a:br>
            <a:r>
              <a:rPr lang="nl-NL" dirty="0"/>
              <a:t>kan je middelen.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A157D1B-105B-477C-BD2D-B8BC2224DA0F}"/>
                  </a:ext>
                </a:extLst>
              </p:cNvPr>
              <p:cNvSpPr txBox="1"/>
              <p:nvPr/>
            </p:nvSpPr>
            <p:spPr>
              <a:xfrm>
                <a:off x="1022281" y="3157772"/>
                <a:ext cx="198932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83%+92%+86%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A157D1B-105B-477C-BD2D-B8BC2224DA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81" y="3157772"/>
                <a:ext cx="1989327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3DC44102-94EC-4239-AD1E-01386EDA3639}"/>
              </a:ext>
            </a:extLst>
          </p:cNvPr>
          <p:cNvCxnSpPr/>
          <p:nvPr/>
        </p:nvCxnSpPr>
        <p:spPr>
          <a:xfrm>
            <a:off x="10837718" y="4188196"/>
            <a:ext cx="0" cy="64357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53A55388-BF67-4553-BF7A-EEDE3F696CF1}"/>
              </a:ext>
            </a:extLst>
          </p:cNvPr>
          <p:cNvCxnSpPr/>
          <p:nvPr/>
        </p:nvCxnSpPr>
        <p:spPr>
          <a:xfrm>
            <a:off x="11239500" y="4044749"/>
            <a:ext cx="0" cy="77872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48A282F3-2FB6-465F-B437-DDD8D947C4CC}"/>
              </a:ext>
            </a:extLst>
          </p:cNvPr>
          <p:cNvCxnSpPr/>
          <p:nvPr/>
        </p:nvCxnSpPr>
        <p:spPr>
          <a:xfrm>
            <a:off x="10976264" y="3766933"/>
            <a:ext cx="0" cy="10364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2B38C63-1568-40B4-B735-EFFDC4D3797D}"/>
                  </a:ext>
                </a:extLst>
              </p:cNvPr>
              <p:cNvSpPr txBox="1"/>
              <p:nvPr/>
            </p:nvSpPr>
            <p:spPr>
              <a:xfrm>
                <a:off x="3045902" y="3290500"/>
                <a:ext cx="7518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=87%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2B38C63-1568-40B4-B735-EFFDC4D379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902" y="3290500"/>
                <a:ext cx="751809" cy="276999"/>
              </a:xfrm>
              <a:prstGeom prst="rect">
                <a:avLst/>
              </a:prstGeom>
              <a:blipFill>
                <a:blip r:embed="rId6"/>
                <a:stretch>
                  <a:fillRect l="-3252" r="-813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39E9EE7-A270-4209-89D9-29007594C5F2}"/>
                  </a:ext>
                </a:extLst>
              </p:cNvPr>
              <p:cNvSpPr txBox="1"/>
              <p:nvPr/>
            </p:nvSpPr>
            <p:spPr>
              <a:xfrm>
                <a:off x="1022281" y="4098173"/>
                <a:ext cx="10018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𝐃𝐮𝐬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𝟖𝟕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39E9EE7-A270-4209-89D9-29007594C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81" y="4098173"/>
                <a:ext cx="1001876" cy="276999"/>
              </a:xfrm>
              <a:prstGeom prst="rect">
                <a:avLst/>
              </a:prstGeom>
              <a:blipFill>
                <a:blip r:embed="rId7"/>
                <a:stretch>
                  <a:fillRect l="-5488" r="-6098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F82DA5AD-9E46-4499-996C-6D0F7F0F5030}"/>
              </a:ext>
            </a:extLst>
          </p:cNvPr>
          <p:cNvCxnSpPr/>
          <p:nvPr/>
        </p:nvCxnSpPr>
        <p:spPr>
          <a:xfrm>
            <a:off x="5746173" y="1298864"/>
            <a:ext cx="15586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54927307-A031-47E3-A3D9-45C09AD6C8F5}"/>
              </a:ext>
            </a:extLst>
          </p:cNvPr>
          <p:cNvCxnSpPr>
            <a:cxnSpLocks/>
          </p:cNvCxnSpPr>
          <p:nvPr/>
        </p:nvCxnSpPr>
        <p:spPr>
          <a:xfrm>
            <a:off x="1022281" y="1596737"/>
            <a:ext cx="452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hoek 21">
            <a:extLst>
              <a:ext uri="{FF2B5EF4-FFF2-40B4-BE49-F238E27FC236}">
                <a16:creationId xmlns:a16="http://schemas.microsoft.com/office/drawing/2014/main" id="{92085BCE-F22B-4DB8-B93D-DD6EC5DE8772}"/>
              </a:ext>
            </a:extLst>
          </p:cNvPr>
          <p:cNvSpPr/>
          <p:nvPr/>
        </p:nvSpPr>
        <p:spPr>
          <a:xfrm>
            <a:off x="1051471" y="3136000"/>
            <a:ext cx="485352" cy="271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034D2BFD-9B77-4861-A9D8-836D9F34DD88}"/>
              </a:ext>
            </a:extLst>
          </p:cNvPr>
          <p:cNvSpPr/>
          <p:nvPr/>
        </p:nvSpPr>
        <p:spPr>
          <a:xfrm>
            <a:off x="1762554" y="3133048"/>
            <a:ext cx="485352" cy="271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D07E59D6-B0F8-4D3E-AD69-C4F8EB15294E}"/>
              </a:ext>
            </a:extLst>
          </p:cNvPr>
          <p:cNvSpPr/>
          <p:nvPr/>
        </p:nvSpPr>
        <p:spPr>
          <a:xfrm>
            <a:off x="2483426" y="3134104"/>
            <a:ext cx="485352" cy="271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23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9" grpId="0"/>
      <p:bldP spid="16" grpId="0"/>
      <p:bldP spid="17" grpId="0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81E61DC-C39C-433F-B4A6-49B30829D7F9}"/>
              </a:ext>
            </a:extLst>
          </p:cNvPr>
          <p:cNvSpPr txBox="1"/>
          <p:nvPr/>
        </p:nvSpPr>
        <p:spPr>
          <a:xfrm>
            <a:off x="435005" y="5060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08B2611-62F2-4D24-96D6-867E35B0C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001" y="539132"/>
            <a:ext cx="4710074" cy="303124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5F6C1C47-C3E2-4863-83AC-34C56A09B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28230"/>
            <a:ext cx="5915025" cy="37719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F52EFB4-D027-4CD9-9A79-9143613130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9" y="1080498"/>
            <a:ext cx="6536588" cy="106481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D3986E28-1461-4D02-BD34-715BCA38F282}"/>
              </a:ext>
            </a:extLst>
          </p:cNvPr>
          <p:cNvSpPr txBox="1"/>
          <p:nvPr/>
        </p:nvSpPr>
        <p:spPr>
          <a:xfrm>
            <a:off x="8068254" y="165558"/>
            <a:ext cx="2712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zorgtoeslag, </a:t>
            </a:r>
          </a:p>
          <a:p>
            <a:r>
              <a:rPr lang="nl-NL" dirty="0"/>
              <a:t>gemiddeld per huishouden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B926D11-338C-4DF1-BD54-EE4D7A267E49}"/>
                  </a:ext>
                </a:extLst>
              </p:cNvPr>
              <p:cNvSpPr txBox="1"/>
              <p:nvPr/>
            </p:nvSpPr>
            <p:spPr>
              <a:xfrm>
                <a:off x="8068254" y="888476"/>
                <a:ext cx="2827697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totale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zorgtoeslag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totaal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aantal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huishoudens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B926D11-338C-4DF1-BD54-EE4D7A267E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254" y="888476"/>
                <a:ext cx="2827697" cy="5260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40155470-6FCF-422E-9EBA-EEE0D7794728}"/>
              </a:ext>
            </a:extLst>
          </p:cNvPr>
          <p:cNvCxnSpPr/>
          <p:nvPr/>
        </p:nvCxnSpPr>
        <p:spPr>
          <a:xfrm>
            <a:off x="2524991" y="1612907"/>
            <a:ext cx="448887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hoek 12">
            <a:extLst>
              <a:ext uri="{FF2B5EF4-FFF2-40B4-BE49-F238E27FC236}">
                <a16:creationId xmlns:a16="http://schemas.microsoft.com/office/drawing/2014/main" id="{E8FF8AD3-370F-4DEB-9B47-55A801543CC3}"/>
              </a:ext>
            </a:extLst>
          </p:cNvPr>
          <p:cNvSpPr/>
          <p:nvPr/>
        </p:nvSpPr>
        <p:spPr>
          <a:xfrm>
            <a:off x="6307281" y="5216236"/>
            <a:ext cx="5703743" cy="6003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C885176A-A117-485E-8A62-04282AC9CFEC}"/>
              </a:ext>
            </a:extLst>
          </p:cNvPr>
          <p:cNvCxnSpPr/>
          <p:nvPr/>
        </p:nvCxnSpPr>
        <p:spPr>
          <a:xfrm>
            <a:off x="10128828" y="5292823"/>
            <a:ext cx="0" cy="3636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F25DA0DB-A137-45CE-BAE3-953AB063E455}"/>
              </a:ext>
            </a:extLst>
          </p:cNvPr>
          <p:cNvSpPr txBox="1"/>
          <p:nvPr/>
        </p:nvSpPr>
        <p:spPr>
          <a:xfrm>
            <a:off x="643780" y="2453627"/>
            <a:ext cx="264758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Totale zorgtoeslag in euro: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31B74C4-B692-4775-A7C4-8B03DC42EF11}"/>
                  </a:ext>
                </a:extLst>
              </p:cNvPr>
              <p:cNvSpPr txBox="1"/>
              <p:nvPr/>
            </p:nvSpPr>
            <p:spPr>
              <a:xfrm>
                <a:off x="3366695" y="2509708"/>
                <a:ext cx="1378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=4,508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31B74C4-B692-4775-A7C4-8B03DC42EF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695" y="2509708"/>
                <a:ext cx="1378518" cy="276999"/>
              </a:xfrm>
              <a:prstGeom prst="rect">
                <a:avLst/>
              </a:prstGeom>
              <a:blipFill>
                <a:blip r:embed="rId6"/>
                <a:stretch>
                  <a:fillRect l="-1327" t="-4444" r="-132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618B9E63-2939-4FFA-9D06-4124248C1F0E}"/>
              </a:ext>
            </a:extLst>
          </p:cNvPr>
          <p:cNvSpPr txBox="1"/>
          <p:nvPr/>
        </p:nvSpPr>
        <p:spPr>
          <a:xfrm>
            <a:off x="4826353" y="2484404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(zie a)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6607854-90FD-4F3E-A59C-B2A55D6857BF}"/>
              </a:ext>
            </a:extLst>
          </p:cNvPr>
          <p:cNvSpPr txBox="1"/>
          <p:nvPr/>
        </p:nvSpPr>
        <p:spPr>
          <a:xfrm>
            <a:off x="635060" y="3025808"/>
            <a:ext cx="269394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Totaal aantal huishoudens: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1330F8C-9A35-43D9-9D53-42BFCF7F74E8}"/>
                  </a:ext>
                </a:extLst>
              </p:cNvPr>
              <p:cNvSpPr txBox="1"/>
              <p:nvPr/>
            </p:nvSpPr>
            <p:spPr>
              <a:xfrm>
                <a:off x="785391" y="3416281"/>
                <a:ext cx="43511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62%</m:t>
                    </m:r>
                  </m:oMath>
                </a14:m>
                <a:r>
                  <a:rPr lang="nl-NL" dirty="0"/>
                  <a:t> van de huishoudens ontving toeslag</a:t>
                </a:r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1330F8C-9A35-43D9-9D53-42BFCF7F7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391" y="3416281"/>
                <a:ext cx="4351128" cy="369332"/>
              </a:xfrm>
              <a:prstGeom prst="rect">
                <a:avLst/>
              </a:prstGeom>
              <a:blipFill>
                <a:blip r:embed="rId7"/>
                <a:stretch>
                  <a:fillRect l="-980" t="-8197" r="-42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2A0D25F-E2D2-4346-9C16-516040ABB5F2}"/>
                  </a:ext>
                </a:extLst>
              </p:cNvPr>
              <p:cNvSpPr txBox="1"/>
              <p:nvPr/>
            </p:nvSpPr>
            <p:spPr>
              <a:xfrm>
                <a:off x="10043869" y="5656147"/>
                <a:ext cx="16991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62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2A0D25F-E2D2-4346-9C16-516040ABB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3869" y="5656147"/>
                <a:ext cx="169918" cy="153888"/>
              </a:xfrm>
              <a:prstGeom prst="rect">
                <a:avLst/>
              </a:prstGeom>
              <a:blipFill>
                <a:blip r:embed="rId8"/>
                <a:stretch>
                  <a:fillRect l="-22222" r="-22222" b="-8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7493723-107A-4154-A5B2-6B81682FDC70}"/>
                  </a:ext>
                </a:extLst>
              </p:cNvPr>
              <p:cNvSpPr txBox="1"/>
              <p:nvPr/>
            </p:nvSpPr>
            <p:spPr>
              <a:xfrm>
                <a:off x="805662" y="3793537"/>
                <a:ext cx="3906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4,6 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mln</m:t>
                    </m:r>
                  </m:oMath>
                </a14:m>
                <a:r>
                  <a:rPr lang="nl-NL" dirty="0"/>
                  <a:t> huishoudens kregen toeslag</a:t>
                </a: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7493723-107A-4154-A5B2-6B81682FD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662" y="3793537"/>
                <a:ext cx="3906839" cy="369332"/>
              </a:xfrm>
              <a:prstGeom prst="rect">
                <a:avLst/>
              </a:prstGeom>
              <a:blipFill>
                <a:blip r:embed="rId9"/>
                <a:stretch>
                  <a:fillRect l="-936" t="-8197" r="-31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5025A044-2F75-4856-A448-1720F865C7CB}"/>
              </a:ext>
            </a:extLst>
          </p:cNvPr>
          <p:cNvSpPr txBox="1"/>
          <p:nvPr/>
        </p:nvSpPr>
        <p:spPr>
          <a:xfrm>
            <a:off x="4818686" y="3844701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(zie a)</a:t>
            </a: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EE3C838A-5718-447D-BA7A-761BBF07763D}"/>
              </a:ext>
            </a:extLst>
          </p:cNvPr>
          <p:cNvCxnSpPr/>
          <p:nvPr/>
        </p:nvCxnSpPr>
        <p:spPr>
          <a:xfrm>
            <a:off x="7548712" y="7773"/>
            <a:ext cx="0" cy="1818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8F5701D4-BAE3-4A19-9A5A-78A9054FA732}"/>
              </a:ext>
            </a:extLst>
          </p:cNvPr>
          <p:cNvCxnSpPr/>
          <p:nvPr/>
        </p:nvCxnSpPr>
        <p:spPr>
          <a:xfrm>
            <a:off x="7548712" y="1825813"/>
            <a:ext cx="4643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008EEAC6-CA59-43FE-A96E-13E5EC1E8F48}"/>
              </a:ext>
            </a:extLst>
          </p:cNvPr>
          <p:cNvSpPr txBox="1"/>
          <p:nvPr/>
        </p:nvSpPr>
        <p:spPr>
          <a:xfrm>
            <a:off x="849206" y="4215151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EC93A68-78D5-44A0-9EFD-7B2D07C8A932}"/>
                  </a:ext>
                </a:extLst>
              </p:cNvPr>
              <p:cNvSpPr txBox="1"/>
              <p:nvPr/>
            </p:nvSpPr>
            <p:spPr>
              <a:xfrm>
                <a:off x="1435591" y="4259463"/>
                <a:ext cx="33656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0,62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𝑡𝑜𝑡𝑎𝑎𝑙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𝑎𝑎𝑛𝑡𝑎𝑙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4,6∙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EC93A68-78D5-44A0-9EFD-7B2D07C8A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591" y="4259463"/>
                <a:ext cx="3365665" cy="276999"/>
              </a:xfrm>
              <a:prstGeom prst="rect">
                <a:avLst/>
              </a:prstGeom>
              <a:blipFill>
                <a:blip r:embed="rId10"/>
                <a:stretch>
                  <a:fillRect l="-1085" t="-4444" r="-18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45780E2-EACA-46AB-855A-0E551D6D496A}"/>
                  </a:ext>
                </a:extLst>
              </p:cNvPr>
              <p:cNvSpPr txBox="1"/>
              <p:nvPr/>
            </p:nvSpPr>
            <p:spPr>
              <a:xfrm>
                <a:off x="1397491" y="4851203"/>
                <a:ext cx="15132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totaal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aantal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45780E2-EACA-46AB-855A-0E551D6D4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491" y="4851203"/>
                <a:ext cx="1513235" cy="276999"/>
              </a:xfrm>
              <a:prstGeom prst="rect">
                <a:avLst/>
              </a:prstGeom>
              <a:blipFill>
                <a:blip r:embed="rId11"/>
                <a:stretch>
                  <a:fillRect l="-3629" r="-161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D8F319D0-F938-461B-B1A5-41EB3960470B}"/>
                  </a:ext>
                </a:extLst>
              </p:cNvPr>
              <p:cNvSpPr txBox="1"/>
              <p:nvPr/>
            </p:nvSpPr>
            <p:spPr>
              <a:xfrm>
                <a:off x="2959849" y="4681251"/>
                <a:ext cx="889603" cy="5850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4,6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0,62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D8F319D0-F938-461B-B1A5-41EB39604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849" y="4681251"/>
                <a:ext cx="889603" cy="5850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75EB464-3B3A-4BFE-9622-A20C53C0E6A3}"/>
                  </a:ext>
                </a:extLst>
              </p:cNvPr>
              <p:cNvSpPr txBox="1"/>
              <p:nvPr/>
            </p:nvSpPr>
            <p:spPr>
              <a:xfrm>
                <a:off x="3892962" y="4874148"/>
                <a:ext cx="15757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=7419354,8…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75EB464-3B3A-4BFE-9622-A20C53C0E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962" y="4874148"/>
                <a:ext cx="1575752" cy="276999"/>
              </a:xfrm>
              <a:prstGeom prst="rect">
                <a:avLst/>
              </a:prstGeom>
              <a:blipFill>
                <a:blip r:embed="rId13"/>
                <a:stretch>
                  <a:fillRect l="-155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3C4C2516-E0C9-4EAF-BFDC-49D5883FF375}"/>
              </a:ext>
            </a:extLst>
          </p:cNvPr>
          <p:cNvSpPr txBox="1"/>
          <p:nvPr/>
        </p:nvSpPr>
        <p:spPr>
          <a:xfrm>
            <a:off x="775498" y="5506824"/>
            <a:ext cx="2712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zorgtoeslag, </a:t>
            </a:r>
          </a:p>
          <a:p>
            <a:r>
              <a:rPr lang="nl-NL" dirty="0"/>
              <a:t>gemiddeld per huishouden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7A82F79-566B-4978-A759-0A349E45FAFF}"/>
                  </a:ext>
                </a:extLst>
              </p:cNvPr>
              <p:cNvSpPr txBox="1"/>
              <p:nvPr/>
            </p:nvSpPr>
            <p:spPr>
              <a:xfrm>
                <a:off x="3491477" y="5529769"/>
                <a:ext cx="1575752" cy="5850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4,508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7419354,8…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7A82F79-566B-4978-A759-0A349E45F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477" y="5529769"/>
                <a:ext cx="1575752" cy="58509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2B17E10C-84D1-47DD-9ADD-DD647FAFC485}"/>
                  </a:ext>
                </a:extLst>
              </p:cNvPr>
              <p:cNvSpPr txBox="1"/>
              <p:nvPr/>
            </p:nvSpPr>
            <p:spPr>
              <a:xfrm>
                <a:off x="3519148" y="6281761"/>
                <a:ext cx="1062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𝟔𝟎𝟕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2B17E10C-84D1-47DD-9ADD-DD647FA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148" y="6281761"/>
                <a:ext cx="1062791" cy="276999"/>
              </a:xfrm>
              <a:prstGeom prst="rect">
                <a:avLst/>
              </a:prstGeom>
              <a:blipFill>
                <a:blip r:embed="rId15"/>
                <a:stretch>
                  <a:fillRect l="-2286" r="-514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8ECBE545-FF87-4AB3-B5E2-D9B1B239B1CC}"/>
              </a:ext>
            </a:extLst>
          </p:cNvPr>
          <p:cNvSpPr txBox="1"/>
          <p:nvPr/>
        </p:nvSpPr>
        <p:spPr>
          <a:xfrm>
            <a:off x="4557076" y="6281761"/>
            <a:ext cx="528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/>
              <a:t>euro</a:t>
            </a:r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08525D36-A6D4-4051-9C40-EBA6F356C9CE}"/>
              </a:ext>
            </a:extLst>
          </p:cNvPr>
          <p:cNvCxnSpPr/>
          <p:nvPr/>
        </p:nvCxnSpPr>
        <p:spPr>
          <a:xfrm>
            <a:off x="2910726" y="2145317"/>
            <a:ext cx="1646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35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 animBg="1"/>
      <p:bldP spid="16" grpId="0" animBg="1"/>
      <p:bldP spid="17" grpId="0"/>
      <p:bldP spid="18" grpId="0"/>
      <p:bldP spid="19" grpId="0" animBg="1"/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171</TotalTime>
  <Words>160</Words>
  <Application>Microsoft Office PowerPoint</Application>
  <PresentationFormat>Breedbeeld</PresentationFormat>
  <Paragraphs>47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12</cp:revision>
  <dcterms:created xsi:type="dcterms:W3CDTF">2020-01-16T10:56:06Z</dcterms:created>
  <dcterms:modified xsi:type="dcterms:W3CDTF">2020-01-16T13:47:32Z</dcterms:modified>
</cp:coreProperties>
</file>