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BE7FA-3431-49A5-91C2-81653418EC5A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F565-5906-4A8B-8E41-A67AB31B5F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143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5F565-5906-4A8B-8E41-A67AB31B5F7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10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94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399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41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53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14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12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169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81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63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72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75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3201B-6DD8-4BC7-8331-BC9E35412D88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02007-87BA-437A-81D9-73245BEC53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45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1.jp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5" Type="http://schemas.openxmlformats.org/officeDocument/2006/relationships/image" Target="../media/image4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3.jp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3.jpg"/><Relationship Id="rId7" Type="http://schemas.openxmlformats.org/officeDocument/2006/relationships/image" Target="../media/image29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12.jp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26.png"/><Relationship Id="rId10" Type="http://schemas.openxmlformats.org/officeDocument/2006/relationships/image" Target="../media/image37.png"/><Relationship Id="rId4" Type="http://schemas.openxmlformats.org/officeDocument/2006/relationships/image" Target="../media/image14.jp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E15CE5-9A3F-4F76-8020-CBAB4EAEC1C6}"/>
              </a:ext>
            </a:extLst>
          </p:cNvPr>
          <p:cNvSpPr txBox="1"/>
          <p:nvPr/>
        </p:nvSpPr>
        <p:spPr>
          <a:xfrm>
            <a:off x="443884" y="50602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3464E12-E3BF-4DF5-9DC5-0FD9DF17A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9" y="3723132"/>
            <a:ext cx="5362956" cy="279806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EBC7B884-8EC8-4659-9E52-FA588B679D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851" y="1979567"/>
            <a:ext cx="5277460" cy="90159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B155FFC2-40B2-4527-BD4F-63D0B681A0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851" y="463035"/>
            <a:ext cx="6078017" cy="1165860"/>
          </a:xfrm>
          <a:prstGeom prst="rect">
            <a:avLst/>
          </a:prstGeom>
        </p:spPr>
      </p:pic>
      <p:sp>
        <p:nvSpPr>
          <p:cNvPr id="17" name="Pijl: gekromd omlaag 16">
            <a:extLst>
              <a:ext uri="{FF2B5EF4-FFF2-40B4-BE49-F238E27FC236}">
                <a16:creationId xmlns:a16="http://schemas.microsoft.com/office/drawing/2014/main" id="{D9FAC878-33FA-483C-ACFD-BAE6BA2328A5}"/>
              </a:ext>
            </a:extLst>
          </p:cNvPr>
          <p:cNvSpPr/>
          <p:nvPr/>
        </p:nvSpPr>
        <p:spPr>
          <a:xfrm>
            <a:off x="3341786" y="1922320"/>
            <a:ext cx="804187" cy="207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3A4B2BA-F2EE-4B55-A420-B4762935E0B5}"/>
                  </a:ext>
                </a:extLst>
              </p:cNvPr>
              <p:cNvSpPr txBox="1"/>
              <p:nvPr/>
            </p:nvSpPr>
            <p:spPr>
              <a:xfrm>
                <a:off x="3626058" y="1701411"/>
                <a:ext cx="2356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3A4B2BA-F2EE-4B55-A420-B4762935E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6058" y="1701411"/>
                <a:ext cx="235641" cy="184666"/>
              </a:xfrm>
              <a:prstGeom prst="rect">
                <a:avLst/>
              </a:prstGeom>
              <a:blipFill>
                <a:blip r:embed="rId5"/>
                <a:stretch>
                  <a:fillRect l="-15789" r="-18421" b="-1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Pijl: gekromd omlaag 18">
            <a:extLst>
              <a:ext uri="{FF2B5EF4-FFF2-40B4-BE49-F238E27FC236}">
                <a16:creationId xmlns:a16="http://schemas.microsoft.com/office/drawing/2014/main" id="{6CE75615-2623-4DF4-8492-AC5A4DDE95ED}"/>
              </a:ext>
            </a:extLst>
          </p:cNvPr>
          <p:cNvSpPr/>
          <p:nvPr/>
        </p:nvSpPr>
        <p:spPr>
          <a:xfrm>
            <a:off x="4159202" y="1898073"/>
            <a:ext cx="804187" cy="207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0E2F107-C0AB-4318-86D8-072687BDFC60}"/>
                  </a:ext>
                </a:extLst>
              </p:cNvPr>
              <p:cNvSpPr txBox="1"/>
              <p:nvPr/>
            </p:nvSpPr>
            <p:spPr>
              <a:xfrm>
                <a:off x="4443474" y="1677164"/>
                <a:ext cx="2356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0E2F107-C0AB-4318-86D8-072687BDF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474" y="1677164"/>
                <a:ext cx="235641" cy="184666"/>
              </a:xfrm>
              <a:prstGeom prst="rect">
                <a:avLst/>
              </a:prstGeom>
              <a:blipFill>
                <a:blip r:embed="rId5"/>
                <a:stretch>
                  <a:fillRect l="-15385" r="-15385" b="-1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Pijl: gekromd omlaag 20">
            <a:extLst>
              <a:ext uri="{FF2B5EF4-FFF2-40B4-BE49-F238E27FC236}">
                <a16:creationId xmlns:a16="http://schemas.microsoft.com/office/drawing/2014/main" id="{188DFBC1-4629-434A-B828-7E6FD22CE20E}"/>
              </a:ext>
            </a:extLst>
          </p:cNvPr>
          <p:cNvSpPr/>
          <p:nvPr/>
        </p:nvSpPr>
        <p:spPr>
          <a:xfrm>
            <a:off x="4938524" y="1887682"/>
            <a:ext cx="804187" cy="207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FD40435-C947-40D3-962C-536564307338}"/>
                  </a:ext>
                </a:extLst>
              </p:cNvPr>
              <p:cNvSpPr txBox="1"/>
              <p:nvPr/>
            </p:nvSpPr>
            <p:spPr>
              <a:xfrm>
                <a:off x="5222796" y="1666773"/>
                <a:ext cx="2356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FD40435-C947-40D3-962C-536564307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796" y="1666773"/>
                <a:ext cx="235641" cy="184666"/>
              </a:xfrm>
              <a:prstGeom prst="rect">
                <a:avLst/>
              </a:prstGeom>
              <a:blipFill>
                <a:blip r:embed="rId5"/>
                <a:stretch>
                  <a:fillRect l="-15789" r="-18421" b="-64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Pijl: gekromd omlaag 22">
            <a:extLst>
              <a:ext uri="{FF2B5EF4-FFF2-40B4-BE49-F238E27FC236}">
                <a16:creationId xmlns:a16="http://schemas.microsoft.com/office/drawing/2014/main" id="{9A3C9F6E-3F63-49DD-9D26-22DB654B11F6}"/>
              </a:ext>
            </a:extLst>
          </p:cNvPr>
          <p:cNvSpPr/>
          <p:nvPr/>
        </p:nvSpPr>
        <p:spPr>
          <a:xfrm>
            <a:off x="5728233" y="1877291"/>
            <a:ext cx="804187" cy="207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5777261-393A-4518-805E-E7B381110554}"/>
                  </a:ext>
                </a:extLst>
              </p:cNvPr>
              <p:cNvSpPr txBox="1"/>
              <p:nvPr/>
            </p:nvSpPr>
            <p:spPr>
              <a:xfrm>
                <a:off x="6012505" y="1656382"/>
                <a:ext cx="2356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5777261-393A-4518-805E-E7B3811105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505" y="1656382"/>
                <a:ext cx="235641" cy="184666"/>
              </a:xfrm>
              <a:prstGeom prst="rect">
                <a:avLst/>
              </a:prstGeom>
              <a:blipFill>
                <a:blip r:embed="rId6"/>
                <a:stretch>
                  <a:fillRect l="-12821" r="-153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Pijl: gekromd omhoog 24">
            <a:extLst>
              <a:ext uri="{FF2B5EF4-FFF2-40B4-BE49-F238E27FC236}">
                <a16:creationId xmlns:a16="http://schemas.microsoft.com/office/drawing/2014/main" id="{40D5B7FC-81EA-4936-BEAF-8F1A9789A39B}"/>
              </a:ext>
            </a:extLst>
          </p:cNvPr>
          <p:cNvSpPr/>
          <p:nvPr/>
        </p:nvSpPr>
        <p:spPr>
          <a:xfrm>
            <a:off x="3341786" y="2805545"/>
            <a:ext cx="804187" cy="207818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570DB46-9E3A-464C-8A0C-069B6534E3BF}"/>
                  </a:ext>
                </a:extLst>
              </p:cNvPr>
              <p:cNvSpPr txBox="1"/>
              <p:nvPr/>
            </p:nvSpPr>
            <p:spPr>
              <a:xfrm>
                <a:off x="3642918" y="3042535"/>
                <a:ext cx="2083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nl-NL" sz="1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570DB46-9E3A-464C-8A0C-069B6534E3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918" y="3042535"/>
                <a:ext cx="208390" cy="184666"/>
              </a:xfrm>
              <a:prstGeom prst="rect">
                <a:avLst/>
              </a:prstGeom>
              <a:blipFill>
                <a:blip r:embed="rId7"/>
                <a:stretch>
                  <a:fillRect l="-11765" r="-2058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Pijl: gekromd omhoog 26">
            <a:extLst>
              <a:ext uri="{FF2B5EF4-FFF2-40B4-BE49-F238E27FC236}">
                <a16:creationId xmlns:a16="http://schemas.microsoft.com/office/drawing/2014/main" id="{CDB8FCF7-476E-45FA-9076-B0AE24E7FE5E}"/>
              </a:ext>
            </a:extLst>
          </p:cNvPr>
          <p:cNvSpPr/>
          <p:nvPr/>
        </p:nvSpPr>
        <p:spPr>
          <a:xfrm>
            <a:off x="4148815" y="2833253"/>
            <a:ext cx="804187" cy="207818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499F6B8-3CC4-4676-9024-29D98D2C03C3}"/>
                  </a:ext>
                </a:extLst>
              </p:cNvPr>
              <p:cNvSpPr txBox="1"/>
              <p:nvPr/>
            </p:nvSpPr>
            <p:spPr>
              <a:xfrm>
                <a:off x="4449947" y="3070243"/>
                <a:ext cx="2083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nl-NL" sz="1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499F6B8-3CC4-4676-9024-29D98D2C0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947" y="3070243"/>
                <a:ext cx="208390" cy="184666"/>
              </a:xfrm>
              <a:prstGeom prst="rect">
                <a:avLst/>
              </a:prstGeom>
              <a:blipFill>
                <a:blip r:embed="rId7"/>
                <a:stretch>
                  <a:fillRect l="-11765" r="-2058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Pijl: gekromd omhoog 28">
            <a:extLst>
              <a:ext uri="{FF2B5EF4-FFF2-40B4-BE49-F238E27FC236}">
                <a16:creationId xmlns:a16="http://schemas.microsoft.com/office/drawing/2014/main" id="{F1D04D6D-AB0A-4160-AF59-0EC7D8C34C44}"/>
              </a:ext>
            </a:extLst>
          </p:cNvPr>
          <p:cNvSpPr/>
          <p:nvPr/>
        </p:nvSpPr>
        <p:spPr>
          <a:xfrm>
            <a:off x="4938521" y="2854035"/>
            <a:ext cx="804187" cy="207818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2B31FB5-FCA2-4696-A52E-B64D9AEBCD94}"/>
                  </a:ext>
                </a:extLst>
              </p:cNvPr>
              <p:cNvSpPr txBox="1"/>
              <p:nvPr/>
            </p:nvSpPr>
            <p:spPr>
              <a:xfrm>
                <a:off x="5239653" y="3091025"/>
                <a:ext cx="2083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nl-NL" sz="1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2B31FB5-FCA2-4696-A52E-B64D9AEBC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653" y="3091025"/>
                <a:ext cx="208390" cy="184666"/>
              </a:xfrm>
              <a:prstGeom prst="rect">
                <a:avLst/>
              </a:prstGeom>
              <a:blipFill>
                <a:blip r:embed="rId7"/>
                <a:stretch>
                  <a:fillRect l="-11765" r="-2058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Pijl: gekromd omhoog 30">
            <a:extLst>
              <a:ext uri="{FF2B5EF4-FFF2-40B4-BE49-F238E27FC236}">
                <a16:creationId xmlns:a16="http://schemas.microsoft.com/office/drawing/2014/main" id="{34E81F6E-1C3B-4663-AC6A-A6977894ECB0}"/>
              </a:ext>
            </a:extLst>
          </p:cNvPr>
          <p:cNvSpPr/>
          <p:nvPr/>
        </p:nvSpPr>
        <p:spPr>
          <a:xfrm>
            <a:off x="5738622" y="2864426"/>
            <a:ext cx="804187" cy="207818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669A292-AC0C-489D-BA5C-DAC06B60EB8A}"/>
                  </a:ext>
                </a:extLst>
              </p:cNvPr>
              <p:cNvSpPr txBox="1"/>
              <p:nvPr/>
            </p:nvSpPr>
            <p:spPr>
              <a:xfrm>
                <a:off x="6039754" y="3101416"/>
                <a:ext cx="2083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nl-NL" sz="1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669A292-AC0C-489D-BA5C-DAC06B60E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754" y="3101416"/>
                <a:ext cx="208390" cy="184666"/>
              </a:xfrm>
              <a:prstGeom prst="rect">
                <a:avLst/>
              </a:prstGeom>
              <a:blipFill>
                <a:blip r:embed="rId7"/>
                <a:stretch>
                  <a:fillRect l="-11765" r="-2058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B011B956-A7D3-4B36-A57B-5FEA344423AF}"/>
                  </a:ext>
                </a:extLst>
              </p:cNvPr>
              <p:cNvSpPr txBox="1"/>
              <p:nvPr/>
            </p:nvSpPr>
            <p:spPr>
              <a:xfrm>
                <a:off x="1047902" y="4282569"/>
                <a:ext cx="163987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8900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8200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=1,085…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B011B956-A7D3-4B36-A57B-5FEA344423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902" y="4282569"/>
                <a:ext cx="1639873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B30703E-6B53-4135-BD7D-27CA972FEA64}"/>
                  </a:ext>
                </a:extLst>
              </p:cNvPr>
              <p:cNvSpPr txBox="1"/>
              <p:nvPr/>
            </p:nvSpPr>
            <p:spPr>
              <a:xfrm>
                <a:off x="3436370" y="4282569"/>
                <a:ext cx="163987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9700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8900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=1,089…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B30703E-6B53-4135-BD7D-27CA972FE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6370" y="4282569"/>
                <a:ext cx="1639871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C1C575C-B67A-4F95-8063-3187A0589EE6}"/>
                  </a:ext>
                </a:extLst>
              </p:cNvPr>
              <p:cNvSpPr txBox="1"/>
              <p:nvPr/>
            </p:nvSpPr>
            <p:spPr>
              <a:xfrm>
                <a:off x="5732901" y="4282569"/>
                <a:ext cx="176811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10600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9700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=1,092…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C1C575C-B67A-4F95-8063-3187A0589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901" y="4282569"/>
                <a:ext cx="1768113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410C8E3-5A4E-477F-9BE0-9291A84F150F}"/>
                  </a:ext>
                </a:extLst>
              </p:cNvPr>
              <p:cNvSpPr txBox="1"/>
              <p:nvPr/>
            </p:nvSpPr>
            <p:spPr>
              <a:xfrm>
                <a:off x="8147283" y="4282569"/>
                <a:ext cx="176811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11600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10600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=1,094…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410C8E3-5A4E-477F-9BE0-9291A84F1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7283" y="4282569"/>
                <a:ext cx="1768113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kstvak 36">
            <a:extLst>
              <a:ext uri="{FF2B5EF4-FFF2-40B4-BE49-F238E27FC236}">
                <a16:creationId xmlns:a16="http://schemas.microsoft.com/office/drawing/2014/main" id="{75CAFC9D-34F3-47F4-A2B7-39BBECFCC2CF}"/>
              </a:ext>
            </a:extLst>
          </p:cNvPr>
          <p:cNvSpPr txBox="1"/>
          <p:nvPr/>
        </p:nvSpPr>
        <p:spPr>
          <a:xfrm>
            <a:off x="2842532" y="435810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8758DA51-B08C-489E-AA56-2BDC7C8FBB35}"/>
              </a:ext>
            </a:extLst>
          </p:cNvPr>
          <p:cNvSpPr txBox="1"/>
          <p:nvPr/>
        </p:nvSpPr>
        <p:spPr>
          <a:xfrm>
            <a:off x="5193616" y="435810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41266319-F616-4764-8827-D0EF87B1EB02}"/>
              </a:ext>
            </a:extLst>
          </p:cNvPr>
          <p:cNvSpPr txBox="1"/>
          <p:nvPr/>
        </p:nvSpPr>
        <p:spPr>
          <a:xfrm>
            <a:off x="7613193" y="435810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6AF3A0F6-0363-4BB3-A30A-4685658288CB}"/>
              </a:ext>
            </a:extLst>
          </p:cNvPr>
          <p:cNvSpPr/>
          <p:nvPr/>
        </p:nvSpPr>
        <p:spPr>
          <a:xfrm>
            <a:off x="1839806" y="4389275"/>
            <a:ext cx="937306" cy="326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20054B87-E8CE-46BF-BBE3-89ABBF4486F5}"/>
              </a:ext>
            </a:extLst>
          </p:cNvPr>
          <p:cNvSpPr/>
          <p:nvPr/>
        </p:nvSpPr>
        <p:spPr>
          <a:xfrm>
            <a:off x="4220853" y="4396201"/>
            <a:ext cx="937306" cy="326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9C9DEF84-FAF2-42F4-B036-1111ED715F0A}"/>
              </a:ext>
            </a:extLst>
          </p:cNvPr>
          <p:cNvSpPr/>
          <p:nvPr/>
        </p:nvSpPr>
        <p:spPr>
          <a:xfrm>
            <a:off x="6658521" y="4389274"/>
            <a:ext cx="937306" cy="326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2213A2BE-385D-499E-90CA-F2AF6F9A16AA}"/>
              </a:ext>
            </a:extLst>
          </p:cNvPr>
          <p:cNvSpPr/>
          <p:nvPr/>
        </p:nvSpPr>
        <p:spPr>
          <a:xfrm>
            <a:off x="9072903" y="4391435"/>
            <a:ext cx="937306" cy="326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7E10DD2-2F23-481B-9EED-1EAAA6D0E602}"/>
                  </a:ext>
                </a:extLst>
              </p:cNvPr>
              <p:cNvSpPr txBox="1"/>
              <p:nvPr/>
            </p:nvSpPr>
            <p:spPr>
              <a:xfrm>
                <a:off x="907997" y="5289479"/>
                <a:ext cx="87766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quotiënten zijn “vrijwel” gelijk (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𝟎𝟗</m:t>
                    </m:r>
                  </m:oMath>
                </a14:m>
                <a:r>
                  <a:rPr lang="nl-NL" b="1" dirty="0"/>
                  <a:t>), dus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𝑶</m:t>
                    </m:r>
                  </m:oMath>
                </a14:m>
                <a:r>
                  <a:rPr lang="nl-NL" b="1" dirty="0"/>
                  <a:t> neemt bij benadering exponentieel toe</a:t>
                </a:r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7E10DD2-2F23-481B-9EED-1EAAA6D0E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997" y="5289479"/>
                <a:ext cx="8776698" cy="369332"/>
              </a:xfrm>
              <a:prstGeom prst="rect">
                <a:avLst/>
              </a:prstGeom>
              <a:blipFill>
                <a:blip r:embed="rId12"/>
                <a:stretch>
                  <a:fillRect l="-62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649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E15CE5-9A3F-4F76-8020-CBAB4EAEC1C6}"/>
              </a:ext>
            </a:extLst>
          </p:cNvPr>
          <p:cNvSpPr txBox="1"/>
          <p:nvPr/>
        </p:nvSpPr>
        <p:spPr>
          <a:xfrm>
            <a:off x="443884" y="50602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3464E12-E3BF-4DF5-9DC5-0FD9DF17A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9" y="3421793"/>
            <a:ext cx="5362956" cy="279806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EBC7B884-8EC8-4659-9E52-FA588B679D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851" y="1979567"/>
            <a:ext cx="5277460" cy="90159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B155FFC2-40B2-4527-BD4F-63D0B681A0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851" y="463035"/>
            <a:ext cx="6078017" cy="1165860"/>
          </a:xfrm>
          <a:prstGeom prst="rect">
            <a:avLst/>
          </a:prstGeom>
        </p:spPr>
      </p:pic>
      <p:sp>
        <p:nvSpPr>
          <p:cNvPr id="17" name="Pijl: gekromd omlaag 16">
            <a:extLst>
              <a:ext uri="{FF2B5EF4-FFF2-40B4-BE49-F238E27FC236}">
                <a16:creationId xmlns:a16="http://schemas.microsoft.com/office/drawing/2014/main" id="{D9FAC878-33FA-483C-ACFD-BAE6BA2328A5}"/>
              </a:ext>
            </a:extLst>
          </p:cNvPr>
          <p:cNvSpPr/>
          <p:nvPr/>
        </p:nvSpPr>
        <p:spPr>
          <a:xfrm>
            <a:off x="3341786" y="1922320"/>
            <a:ext cx="804187" cy="207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3A4B2BA-F2EE-4B55-A420-B4762935E0B5}"/>
                  </a:ext>
                </a:extLst>
              </p:cNvPr>
              <p:cNvSpPr txBox="1"/>
              <p:nvPr/>
            </p:nvSpPr>
            <p:spPr>
              <a:xfrm>
                <a:off x="3626058" y="1701411"/>
                <a:ext cx="2356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53A4B2BA-F2EE-4B55-A420-B4762935E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6058" y="1701411"/>
                <a:ext cx="235641" cy="184666"/>
              </a:xfrm>
              <a:prstGeom prst="rect">
                <a:avLst/>
              </a:prstGeom>
              <a:blipFill>
                <a:blip r:embed="rId5"/>
                <a:stretch>
                  <a:fillRect l="-15789" r="-18421" b="-1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Pijl: gekromd omlaag 18">
            <a:extLst>
              <a:ext uri="{FF2B5EF4-FFF2-40B4-BE49-F238E27FC236}">
                <a16:creationId xmlns:a16="http://schemas.microsoft.com/office/drawing/2014/main" id="{6CE75615-2623-4DF4-8492-AC5A4DDE95ED}"/>
              </a:ext>
            </a:extLst>
          </p:cNvPr>
          <p:cNvSpPr/>
          <p:nvPr/>
        </p:nvSpPr>
        <p:spPr>
          <a:xfrm>
            <a:off x="4159202" y="1898073"/>
            <a:ext cx="804187" cy="207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0E2F107-C0AB-4318-86D8-072687BDFC60}"/>
                  </a:ext>
                </a:extLst>
              </p:cNvPr>
              <p:cNvSpPr txBox="1"/>
              <p:nvPr/>
            </p:nvSpPr>
            <p:spPr>
              <a:xfrm>
                <a:off x="4443474" y="1677164"/>
                <a:ext cx="2356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0E2F107-C0AB-4318-86D8-072687BDF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474" y="1677164"/>
                <a:ext cx="235641" cy="184666"/>
              </a:xfrm>
              <a:prstGeom prst="rect">
                <a:avLst/>
              </a:prstGeom>
              <a:blipFill>
                <a:blip r:embed="rId5"/>
                <a:stretch>
                  <a:fillRect l="-15385" r="-15385" b="-1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Pijl: gekromd omlaag 20">
            <a:extLst>
              <a:ext uri="{FF2B5EF4-FFF2-40B4-BE49-F238E27FC236}">
                <a16:creationId xmlns:a16="http://schemas.microsoft.com/office/drawing/2014/main" id="{188DFBC1-4629-434A-B828-7E6FD22CE20E}"/>
              </a:ext>
            </a:extLst>
          </p:cNvPr>
          <p:cNvSpPr/>
          <p:nvPr/>
        </p:nvSpPr>
        <p:spPr>
          <a:xfrm>
            <a:off x="4938524" y="1887682"/>
            <a:ext cx="804187" cy="207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FD40435-C947-40D3-962C-536564307338}"/>
                  </a:ext>
                </a:extLst>
              </p:cNvPr>
              <p:cNvSpPr txBox="1"/>
              <p:nvPr/>
            </p:nvSpPr>
            <p:spPr>
              <a:xfrm>
                <a:off x="5222796" y="1666773"/>
                <a:ext cx="2356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FD40435-C947-40D3-962C-536564307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796" y="1666773"/>
                <a:ext cx="235641" cy="184666"/>
              </a:xfrm>
              <a:prstGeom prst="rect">
                <a:avLst/>
              </a:prstGeom>
              <a:blipFill>
                <a:blip r:embed="rId5"/>
                <a:stretch>
                  <a:fillRect l="-15789" r="-18421" b="-64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Pijl: gekromd omlaag 22">
            <a:extLst>
              <a:ext uri="{FF2B5EF4-FFF2-40B4-BE49-F238E27FC236}">
                <a16:creationId xmlns:a16="http://schemas.microsoft.com/office/drawing/2014/main" id="{9A3C9F6E-3F63-49DD-9D26-22DB654B11F6}"/>
              </a:ext>
            </a:extLst>
          </p:cNvPr>
          <p:cNvSpPr/>
          <p:nvPr/>
        </p:nvSpPr>
        <p:spPr>
          <a:xfrm>
            <a:off x="5728233" y="1877291"/>
            <a:ext cx="804187" cy="207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5777261-393A-4518-805E-E7B381110554}"/>
                  </a:ext>
                </a:extLst>
              </p:cNvPr>
              <p:cNvSpPr txBox="1"/>
              <p:nvPr/>
            </p:nvSpPr>
            <p:spPr>
              <a:xfrm>
                <a:off x="6012505" y="1656382"/>
                <a:ext cx="2356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5777261-393A-4518-805E-E7B3811105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505" y="1656382"/>
                <a:ext cx="235641" cy="184666"/>
              </a:xfrm>
              <a:prstGeom prst="rect">
                <a:avLst/>
              </a:prstGeom>
              <a:blipFill>
                <a:blip r:embed="rId6"/>
                <a:stretch>
                  <a:fillRect l="-12821" r="-153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Pijl: gekromd omhoog 24">
            <a:extLst>
              <a:ext uri="{FF2B5EF4-FFF2-40B4-BE49-F238E27FC236}">
                <a16:creationId xmlns:a16="http://schemas.microsoft.com/office/drawing/2014/main" id="{40D5B7FC-81EA-4936-BEAF-8F1A9789A39B}"/>
              </a:ext>
            </a:extLst>
          </p:cNvPr>
          <p:cNvSpPr/>
          <p:nvPr/>
        </p:nvSpPr>
        <p:spPr>
          <a:xfrm>
            <a:off x="3341786" y="2805545"/>
            <a:ext cx="804187" cy="207818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570DB46-9E3A-464C-8A0C-069B6534E3BF}"/>
                  </a:ext>
                </a:extLst>
              </p:cNvPr>
              <p:cNvSpPr txBox="1"/>
              <p:nvPr/>
            </p:nvSpPr>
            <p:spPr>
              <a:xfrm>
                <a:off x="3642918" y="3042535"/>
                <a:ext cx="2083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nl-NL" sz="1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570DB46-9E3A-464C-8A0C-069B6534E3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918" y="3042535"/>
                <a:ext cx="208390" cy="184666"/>
              </a:xfrm>
              <a:prstGeom prst="rect">
                <a:avLst/>
              </a:prstGeom>
              <a:blipFill>
                <a:blip r:embed="rId7"/>
                <a:stretch>
                  <a:fillRect l="-11765" r="-2058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Pijl: gekromd omhoog 26">
            <a:extLst>
              <a:ext uri="{FF2B5EF4-FFF2-40B4-BE49-F238E27FC236}">
                <a16:creationId xmlns:a16="http://schemas.microsoft.com/office/drawing/2014/main" id="{CDB8FCF7-476E-45FA-9076-B0AE24E7FE5E}"/>
              </a:ext>
            </a:extLst>
          </p:cNvPr>
          <p:cNvSpPr/>
          <p:nvPr/>
        </p:nvSpPr>
        <p:spPr>
          <a:xfrm>
            <a:off x="4148815" y="2833253"/>
            <a:ext cx="804187" cy="207818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499F6B8-3CC4-4676-9024-29D98D2C03C3}"/>
                  </a:ext>
                </a:extLst>
              </p:cNvPr>
              <p:cNvSpPr txBox="1"/>
              <p:nvPr/>
            </p:nvSpPr>
            <p:spPr>
              <a:xfrm>
                <a:off x="4449947" y="3070243"/>
                <a:ext cx="2083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nl-NL" sz="1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499F6B8-3CC4-4676-9024-29D98D2C0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947" y="3070243"/>
                <a:ext cx="208390" cy="184666"/>
              </a:xfrm>
              <a:prstGeom prst="rect">
                <a:avLst/>
              </a:prstGeom>
              <a:blipFill>
                <a:blip r:embed="rId7"/>
                <a:stretch>
                  <a:fillRect l="-11765" r="-2058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Pijl: gekromd omhoog 28">
            <a:extLst>
              <a:ext uri="{FF2B5EF4-FFF2-40B4-BE49-F238E27FC236}">
                <a16:creationId xmlns:a16="http://schemas.microsoft.com/office/drawing/2014/main" id="{F1D04D6D-AB0A-4160-AF59-0EC7D8C34C44}"/>
              </a:ext>
            </a:extLst>
          </p:cNvPr>
          <p:cNvSpPr/>
          <p:nvPr/>
        </p:nvSpPr>
        <p:spPr>
          <a:xfrm>
            <a:off x="4938521" y="2854035"/>
            <a:ext cx="804187" cy="207818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2B31FB5-FCA2-4696-A52E-B64D9AEBCD94}"/>
                  </a:ext>
                </a:extLst>
              </p:cNvPr>
              <p:cNvSpPr txBox="1"/>
              <p:nvPr/>
            </p:nvSpPr>
            <p:spPr>
              <a:xfrm>
                <a:off x="5239653" y="3091025"/>
                <a:ext cx="2083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nl-NL" sz="1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2B31FB5-FCA2-4696-A52E-B64D9AEBC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653" y="3091025"/>
                <a:ext cx="208390" cy="184666"/>
              </a:xfrm>
              <a:prstGeom prst="rect">
                <a:avLst/>
              </a:prstGeom>
              <a:blipFill>
                <a:blip r:embed="rId7"/>
                <a:stretch>
                  <a:fillRect l="-11765" r="-2058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Pijl: gekromd omhoog 30">
            <a:extLst>
              <a:ext uri="{FF2B5EF4-FFF2-40B4-BE49-F238E27FC236}">
                <a16:creationId xmlns:a16="http://schemas.microsoft.com/office/drawing/2014/main" id="{34E81F6E-1C3B-4663-AC6A-A6977894ECB0}"/>
              </a:ext>
            </a:extLst>
          </p:cNvPr>
          <p:cNvSpPr/>
          <p:nvPr/>
        </p:nvSpPr>
        <p:spPr>
          <a:xfrm>
            <a:off x="5738622" y="2864426"/>
            <a:ext cx="804187" cy="207818"/>
          </a:xfrm>
          <a:prstGeom prst="curved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669A292-AC0C-489D-BA5C-DAC06B60EB8A}"/>
                  </a:ext>
                </a:extLst>
              </p:cNvPr>
              <p:cNvSpPr txBox="1"/>
              <p:nvPr/>
            </p:nvSpPr>
            <p:spPr>
              <a:xfrm>
                <a:off x="6039754" y="3101416"/>
                <a:ext cx="2083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nl-NL" sz="12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B669A292-AC0C-489D-BA5C-DAC06B60E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754" y="3101416"/>
                <a:ext cx="208390" cy="184666"/>
              </a:xfrm>
              <a:prstGeom prst="rect">
                <a:avLst/>
              </a:prstGeom>
              <a:blipFill>
                <a:blip r:embed="rId7"/>
                <a:stretch>
                  <a:fillRect l="-11765" r="-2058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B011B956-A7D3-4B36-A57B-5FEA344423AF}"/>
                  </a:ext>
                </a:extLst>
              </p:cNvPr>
              <p:cNvSpPr txBox="1"/>
              <p:nvPr/>
            </p:nvSpPr>
            <p:spPr>
              <a:xfrm>
                <a:off x="1047902" y="3981230"/>
                <a:ext cx="163987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8900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8200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=1,085…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B011B956-A7D3-4B36-A57B-5FEA344423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902" y="3981230"/>
                <a:ext cx="1639873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B30703E-6B53-4135-BD7D-27CA972FEA64}"/>
                  </a:ext>
                </a:extLst>
              </p:cNvPr>
              <p:cNvSpPr txBox="1"/>
              <p:nvPr/>
            </p:nvSpPr>
            <p:spPr>
              <a:xfrm>
                <a:off x="3436370" y="3981230"/>
                <a:ext cx="163987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9700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8900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=1,089…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B30703E-6B53-4135-BD7D-27CA972FE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6370" y="3981230"/>
                <a:ext cx="1639871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C1C575C-B67A-4F95-8063-3187A0589EE6}"/>
                  </a:ext>
                </a:extLst>
              </p:cNvPr>
              <p:cNvSpPr txBox="1"/>
              <p:nvPr/>
            </p:nvSpPr>
            <p:spPr>
              <a:xfrm>
                <a:off x="5732901" y="3981230"/>
                <a:ext cx="176811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10600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9700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=1,092…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C1C575C-B67A-4F95-8063-3187A0589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901" y="3981230"/>
                <a:ext cx="1768113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410C8E3-5A4E-477F-9BE0-9291A84F150F}"/>
                  </a:ext>
                </a:extLst>
              </p:cNvPr>
              <p:cNvSpPr txBox="1"/>
              <p:nvPr/>
            </p:nvSpPr>
            <p:spPr>
              <a:xfrm>
                <a:off x="8147283" y="3981230"/>
                <a:ext cx="176811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11600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10600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=1,094…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410C8E3-5A4E-477F-9BE0-9291A84F1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7283" y="3981230"/>
                <a:ext cx="1768113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kstvak 36">
            <a:extLst>
              <a:ext uri="{FF2B5EF4-FFF2-40B4-BE49-F238E27FC236}">
                <a16:creationId xmlns:a16="http://schemas.microsoft.com/office/drawing/2014/main" id="{75CAFC9D-34F3-47F4-A2B7-39BBECFCC2CF}"/>
              </a:ext>
            </a:extLst>
          </p:cNvPr>
          <p:cNvSpPr txBox="1"/>
          <p:nvPr/>
        </p:nvSpPr>
        <p:spPr>
          <a:xfrm>
            <a:off x="2842532" y="405676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8758DA51-B08C-489E-AA56-2BDC7C8FBB35}"/>
              </a:ext>
            </a:extLst>
          </p:cNvPr>
          <p:cNvSpPr txBox="1"/>
          <p:nvPr/>
        </p:nvSpPr>
        <p:spPr>
          <a:xfrm>
            <a:off x="5193616" y="405676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41266319-F616-4764-8827-D0EF87B1EB02}"/>
              </a:ext>
            </a:extLst>
          </p:cNvPr>
          <p:cNvSpPr txBox="1"/>
          <p:nvPr/>
        </p:nvSpPr>
        <p:spPr>
          <a:xfrm>
            <a:off x="7613193" y="405676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7E10DD2-2F23-481B-9EED-1EAAA6D0E602}"/>
                  </a:ext>
                </a:extLst>
              </p:cNvPr>
              <p:cNvSpPr txBox="1"/>
              <p:nvPr/>
            </p:nvSpPr>
            <p:spPr>
              <a:xfrm>
                <a:off x="907997" y="4988140"/>
                <a:ext cx="78453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quotiënten zijn “vrijwel” gelijk, dus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𝑶</m:t>
                    </m:r>
                  </m:oMath>
                </a14:m>
                <a:r>
                  <a:rPr lang="nl-NL" b="1" dirty="0"/>
                  <a:t> neemt bij benadering exponentieel toe</a:t>
                </a:r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07E10DD2-2F23-481B-9EED-1EAAA6D0E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997" y="4988140"/>
                <a:ext cx="7845353" cy="369332"/>
              </a:xfrm>
              <a:prstGeom prst="rect">
                <a:avLst/>
              </a:prstGeom>
              <a:blipFill>
                <a:blip r:embed="rId12"/>
                <a:stretch>
                  <a:fillRect l="-69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E2602813-E4B1-4EE6-8C71-1CB230A83B80}"/>
              </a:ext>
            </a:extLst>
          </p:cNvPr>
          <p:cNvCxnSpPr/>
          <p:nvPr/>
        </p:nvCxnSpPr>
        <p:spPr>
          <a:xfrm>
            <a:off x="6682135" y="2476011"/>
            <a:ext cx="125132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DD720419-232F-4784-9CA4-2226E5AA9240}"/>
              </a:ext>
            </a:extLst>
          </p:cNvPr>
          <p:cNvCxnSpPr>
            <a:cxnSpLocks/>
          </p:cNvCxnSpPr>
          <p:nvPr/>
        </p:nvCxnSpPr>
        <p:spPr>
          <a:xfrm>
            <a:off x="6948835" y="2087701"/>
            <a:ext cx="0" cy="803855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8B863069-0109-4A2A-BE61-72625B6F3859}"/>
                  </a:ext>
                </a:extLst>
              </p:cNvPr>
              <p:cNvSpPr txBox="1"/>
              <p:nvPr/>
            </p:nvSpPr>
            <p:spPr>
              <a:xfrm>
                <a:off x="7047332" y="2130138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8B863069-0109-4A2A-BE61-72625B6F3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7332" y="2130138"/>
                <a:ext cx="565861" cy="276999"/>
              </a:xfrm>
              <a:prstGeom prst="rect">
                <a:avLst/>
              </a:prstGeom>
              <a:blipFill>
                <a:blip r:embed="rId13"/>
                <a:stretch>
                  <a:fillRect l="-8602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216AFCF-8808-45AF-90BB-571E24544894}"/>
                  </a:ext>
                </a:extLst>
              </p:cNvPr>
              <p:cNvSpPr txBox="1"/>
              <p:nvPr/>
            </p:nvSpPr>
            <p:spPr>
              <a:xfrm>
                <a:off x="7057412" y="2515182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216AFCF-8808-45AF-90BB-571E24544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412" y="2515182"/>
                <a:ext cx="694101" cy="276999"/>
              </a:xfrm>
              <a:prstGeom prst="rect">
                <a:avLst/>
              </a:prstGeom>
              <a:blipFill>
                <a:blip r:embed="rId14"/>
                <a:stretch>
                  <a:fillRect l="-7895" r="-789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hoek 8">
                <a:extLst>
                  <a:ext uri="{FF2B5EF4-FFF2-40B4-BE49-F238E27FC236}">
                    <a16:creationId xmlns:a16="http://schemas.microsoft.com/office/drawing/2014/main" id="{94920E5A-1C38-47E8-A6B5-C57DA8B89A23}"/>
                  </a:ext>
                </a:extLst>
              </p:cNvPr>
              <p:cNvSpPr/>
              <p:nvPr/>
            </p:nvSpPr>
            <p:spPr>
              <a:xfrm>
                <a:off x="8544187" y="4988140"/>
                <a:ext cx="31254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b="1" dirty="0"/>
                  <a:t>, met groeifactor </a:t>
                </a:r>
                <a14:m>
                  <m:oMath xmlns:m="http://schemas.openxmlformats.org/officeDocument/2006/math">
                    <m:r>
                      <a:rPr lang="nl-NL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>
                        <a:latin typeface="Cambria Math" panose="02040503050406030204" pitchFamily="18" charset="0"/>
                      </a:rPr>
                      <m:t>𝟎𝟗</m:t>
                    </m:r>
                  </m:oMath>
                </a14:m>
                <a:r>
                  <a:rPr lang="nl-NL" b="1" dirty="0"/>
                  <a:t> per jaar</a:t>
                </a:r>
                <a:endParaRPr lang="nl-NL" dirty="0"/>
              </a:p>
            </p:txBody>
          </p:sp>
        </mc:Choice>
        <mc:Fallback xmlns="">
          <p:sp>
            <p:nvSpPr>
              <p:cNvPr id="9" name="Rechthoek 8">
                <a:extLst>
                  <a:ext uri="{FF2B5EF4-FFF2-40B4-BE49-F238E27FC236}">
                    <a16:creationId xmlns:a16="http://schemas.microsoft.com/office/drawing/2014/main" id="{94920E5A-1C38-47E8-A6B5-C57DA8B89A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187" y="4988140"/>
                <a:ext cx="3125407" cy="369332"/>
              </a:xfrm>
              <a:prstGeom prst="rect">
                <a:avLst/>
              </a:prstGeom>
              <a:blipFill>
                <a:blip r:embed="rId15"/>
                <a:stretch>
                  <a:fillRect l="-1758" t="-8197" r="-117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ballon: rechthoek met afgeronde hoeken 9">
            <a:extLst>
              <a:ext uri="{FF2B5EF4-FFF2-40B4-BE49-F238E27FC236}">
                <a16:creationId xmlns:a16="http://schemas.microsoft.com/office/drawing/2014/main" id="{9957B5C9-D147-4A31-A334-5A92FC1041A7}"/>
              </a:ext>
            </a:extLst>
          </p:cNvPr>
          <p:cNvSpPr/>
          <p:nvPr/>
        </p:nvSpPr>
        <p:spPr>
          <a:xfrm>
            <a:off x="8035103" y="1108496"/>
            <a:ext cx="1160922" cy="520399"/>
          </a:xfrm>
          <a:prstGeom prst="wedgeRoundRectCallout">
            <a:avLst>
              <a:gd name="adj1" fmla="val -69166"/>
              <a:gd name="adj2" fmla="val 10642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Let op!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0ECD1191-300D-4364-A539-51695980EE83}"/>
                  </a:ext>
                </a:extLst>
              </p:cNvPr>
              <p:cNvSpPr txBox="1"/>
              <p:nvPr/>
            </p:nvSpPr>
            <p:spPr>
              <a:xfrm>
                <a:off x="961699" y="5704800"/>
                <a:ext cx="28612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11600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1,09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=16374,34…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0ECD1191-300D-4364-A539-51695980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699" y="5704800"/>
                <a:ext cx="2861296" cy="276999"/>
              </a:xfrm>
              <a:prstGeom prst="rect">
                <a:avLst/>
              </a:prstGeom>
              <a:blipFill>
                <a:blip r:embed="rId16"/>
                <a:stretch>
                  <a:fillRect l="-1493" t="-444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D13DA7A6-83FF-4FE2-B73A-3F993079099F}"/>
                  </a:ext>
                </a:extLst>
              </p:cNvPr>
              <p:cNvSpPr txBox="1"/>
              <p:nvPr/>
            </p:nvSpPr>
            <p:spPr>
              <a:xfrm>
                <a:off x="3822995" y="5704799"/>
                <a:ext cx="928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D13DA7A6-83FF-4FE2-B73A-3F99307909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995" y="5704799"/>
                <a:ext cx="928139" cy="276999"/>
              </a:xfrm>
              <a:prstGeom prst="rect">
                <a:avLst/>
              </a:prstGeom>
              <a:blipFill>
                <a:blip r:embed="rId17"/>
                <a:stretch>
                  <a:fillRect l="-2632" r="-657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A61F1055-043D-4F78-ABB5-4A10D885AC0F}"/>
                  </a:ext>
                </a:extLst>
              </p:cNvPr>
              <p:cNvSpPr/>
              <p:nvPr/>
            </p:nvSpPr>
            <p:spPr>
              <a:xfrm>
                <a:off x="4751134" y="5643662"/>
                <a:ext cx="55376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b="1" dirty="0"/>
                  <a:t>dus </a:t>
                </a:r>
                <a14:m>
                  <m:oMath xmlns:m="http://schemas.openxmlformats.org/officeDocument/2006/math">
                    <m:r>
                      <a:rPr lang="nl-NL" b="1" i="1">
                        <a:latin typeface="Cambria Math" panose="02040503050406030204" pitchFamily="18" charset="0"/>
                      </a:rPr>
                      <m:t>𝑶</m:t>
                    </m:r>
                  </m:oMath>
                </a14:m>
                <a:r>
                  <a:rPr lang="nl-NL" b="1" dirty="0"/>
                  <a:t> neemt nog steeds bij benadering exponentieel toe</a:t>
                </a:r>
                <a:endParaRPr lang="nl-NL" dirty="0"/>
              </a:p>
            </p:txBody>
          </p:sp>
        </mc:Choice>
        <mc:Fallback xmlns="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A61F1055-043D-4F78-ABB5-4A10D885AC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134" y="5643662"/>
                <a:ext cx="5537670" cy="369332"/>
              </a:xfrm>
              <a:prstGeom prst="rect">
                <a:avLst/>
              </a:prstGeom>
              <a:blipFill>
                <a:blip r:embed="rId18"/>
                <a:stretch>
                  <a:fillRect l="-880" t="-10000" r="-88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Pijl: gekromd omlaag 45">
            <a:extLst>
              <a:ext uri="{FF2B5EF4-FFF2-40B4-BE49-F238E27FC236}">
                <a16:creationId xmlns:a16="http://schemas.microsoft.com/office/drawing/2014/main" id="{FD971C5A-FEB8-4437-BDBA-EA5AFD00D825}"/>
              </a:ext>
            </a:extLst>
          </p:cNvPr>
          <p:cNvSpPr/>
          <p:nvPr/>
        </p:nvSpPr>
        <p:spPr>
          <a:xfrm>
            <a:off x="6544971" y="1895159"/>
            <a:ext cx="804187" cy="207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D84DDD00-E06D-4909-A521-DD20DE41D123}"/>
                  </a:ext>
                </a:extLst>
              </p:cNvPr>
              <p:cNvSpPr txBox="1"/>
              <p:nvPr/>
            </p:nvSpPr>
            <p:spPr>
              <a:xfrm>
                <a:off x="6829243" y="1674250"/>
                <a:ext cx="23564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D84DDD00-E06D-4909-A521-DD20DE41D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243" y="1674250"/>
                <a:ext cx="235642" cy="184666"/>
              </a:xfrm>
              <a:prstGeom prst="rect">
                <a:avLst/>
              </a:prstGeom>
              <a:blipFill>
                <a:blip r:embed="rId19"/>
                <a:stretch>
                  <a:fillRect l="-12821" r="-153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02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 animBg="1"/>
      <p:bldP spid="11" grpId="0"/>
      <p:bldP spid="12" grpId="0"/>
      <p:bldP spid="13" grpId="0"/>
      <p:bldP spid="46" grpId="0" animBg="1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E15CE5-9A3F-4F76-8020-CBAB4EAEC1C6}"/>
              </a:ext>
            </a:extLst>
          </p:cNvPr>
          <p:cNvSpPr txBox="1"/>
          <p:nvPr/>
        </p:nvSpPr>
        <p:spPr>
          <a:xfrm>
            <a:off x="443884" y="50602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C2D624D-8841-401C-8D06-3F50E0C72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61" y="403739"/>
            <a:ext cx="6085789" cy="2036369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E1DCCD3-3202-408B-83DD-885909F87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17" y="3138171"/>
            <a:ext cx="5914796" cy="528523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CC910F1E-2523-4943-B79B-EEE41BFF84BC}"/>
              </a:ext>
            </a:extLst>
          </p:cNvPr>
          <p:cNvSpPr/>
          <p:nvPr/>
        </p:nvSpPr>
        <p:spPr>
          <a:xfrm>
            <a:off x="3053918" y="1642367"/>
            <a:ext cx="621437" cy="81674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7D6AB92-B8A5-4E5A-8306-042460AC8D52}"/>
                  </a:ext>
                </a:extLst>
              </p:cNvPr>
              <p:cNvSpPr txBox="1"/>
              <p:nvPr/>
            </p:nvSpPr>
            <p:spPr>
              <a:xfrm>
                <a:off x="3140248" y="2598232"/>
                <a:ext cx="44877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7D6AB92-B8A5-4E5A-8306-042460AC8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248" y="2598232"/>
                <a:ext cx="448776" cy="215444"/>
              </a:xfrm>
              <a:prstGeom prst="rect">
                <a:avLst/>
              </a:prstGeom>
              <a:blipFill>
                <a:blip r:embed="rId4"/>
                <a:stretch>
                  <a:fillRect l="-6757" r="-8108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933164A-0C87-4440-A5DE-CB156992911B}"/>
                  </a:ext>
                </a:extLst>
              </p:cNvPr>
              <p:cNvSpPr txBox="1"/>
              <p:nvPr/>
            </p:nvSpPr>
            <p:spPr>
              <a:xfrm>
                <a:off x="841663" y="3896591"/>
                <a:ext cx="62730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Uit a weten we dat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nl-NL" dirty="0"/>
                  <a:t> bij benadering exponentieel toeneemt dus </a:t>
                </a:r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933164A-0C87-4440-A5DE-CB1569929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663" y="3896591"/>
                <a:ext cx="6273064" cy="369332"/>
              </a:xfrm>
              <a:prstGeom prst="rect">
                <a:avLst/>
              </a:prstGeom>
              <a:blipFill>
                <a:blip r:embed="rId5"/>
                <a:stretch>
                  <a:fillRect l="-77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0642AF68-CEB2-45DE-89A3-A2DA2B1EF447}"/>
                  </a:ext>
                </a:extLst>
              </p:cNvPr>
              <p:cNvSpPr txBox="1"/>
              <p:nvPr/>
            </p:nvSpPr>
            <p:spPr>
              <a:xfrm>
                <a:off x="950768" y="4448594"/>
                <a:ext cx="10466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0642AF68-CEB2-45DE-89A3-A2DA2B1EF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768" y="4448594"/>
                <a:ext cx="1046633" cy="276999"/>
              </a:xfrm>
              <a:prstGeom prst="rect">
                <a:avLst/>
              </a:prstGeom>
              <a:blipFill>
                <a:blip r:embed="rId6"/>
                <a:stretch>
                  <a:fillRect l="-5233" t="-2222" r="-116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0F7A9653-74DE-4B66-A464-8D087D57E895}"/>
              </a:ext>
            </a:extLst>
          </p:cNvPr>
          <p:cNvSpPr txBox="1"/>
          <p:nvPr/>
        </p:nvSpPr>
        <p:spPr>
          <a:xfrm>
            <a:off x="2098963" y="4402427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799C435-C7D4-47AA-855F-E676C95A5A14}"/>
                  </a:ext>
                </a:extLst>
              </p:cNvPr>
              <p:cNvSpPr txBox="1"/>
              <p:nvPr/>
            </p:nvSpPr>
            <p:spPr>
              <a:xfrm>
                <a:off x="2760678" y="4448593"/>
                <a:ext cx="12874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=8200</m:t>
                    </m:r>
                  </m:oMath>
                </a14:m>
                <a:r>
                  <a:rPr lang="nl-NL" dirty="0"/>
                  <a:t>  en</a:t>
                </a:r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799C435-C7D4-47AA-855F-E676C95A5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678" y="4448593"/>
                <a:ext cx="1287468" cy="276999"/>
              </a:xfrm>
              <a:prstGeom prst="rect">
                <a:avLst/>
              </a:prstGeom>
              <a:blipFill>
                <a:blip r:embed="rId7"/>
                <a:stretch>
                  <a:fillRect l="-6635" t="-28889" r="-9953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EEF9CE3B-F645-42A1-B3B9-FA1D996AEA63}"/>
                  </a:ext>
                </a:extLst>
              </p:cNvPr>
              <p:cNvSpPr txBox="1"/>
              <p:nvPr/>
            </p:nvSpPr>
            <p:spPr>
              <a:xfrm>
                <a:off x="4149708" y="4448593"/>
                <a:ext cx="9321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EEF9CE3B-F645-42A1-B3B9-FA1D996AE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708" y="4448593"/>
                <a:ext cx="932115" cy="276999"/>
              </a:xfrm>
              <a:prstGeom prst="rect">
                <a:avLst/>
              </a:prstGeom>
              <a:blipFill>
                <a:blip r:embed="rId8"/>
                <a:stretch>
                  <a:fillRect l="-5882" r="-588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858D0018-0472-49D3-87EA-DAB9F934AC16}"/>
              </a:ext>
            </a:extLst>
          </p:cNvPr>
          <p:cNvSpPr txBox="1"/>
          <p:nvPr/>
        </p:nvSpPr>
        <p:spPr>
          <a:xfrm>
            <a:off x="5183385" y="4402426"/>
            <a:ext cx="4907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(groeifactor per jaar, afgerond op twee decimalen)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70931FED-9AE4-4867-A31D-C65C54703F9B}"/>
              </a:ext>
            </a:extLst>
          </p:cNvPr>
          <p:cNvSpPr/>
          <p:nvPr/>
        </p:nvSpPr>
        <p:spPr>
          <a:xfrm>
            <a:off x="4603173" y="4402426"/>
            <a:ext cx="478650" cy="323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F804831-D02C-4223-81E5-1FC03D828CD3}"/>
              </a:ext>
            </a:extLst>
          </p:cNvPr>
          <p:cNvSpPr txBox="1"/>
          <p:nvPr/>
        </p:nvSpPr>
        <p:spPr>
          <a:xfrm>
            <a:off x="1101436" y="506274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69E6580-F95D-40C9-9E4B-07D08AD9EFCE}"/>
                  </a:ext>
                </a:extLst>
              </p:cNvPr>
              <p:cNvSpPr txBox="1"/>
              <p:nvPr/>
            </p:nvSpPr>
            <p:spPr>
              <a:xfrm>
                <a:off x="1687147" y="5108909"/>
                <a:ext cx="18225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𝟖𝟐𝟎𝟎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𝟎𝟗</m:t>
                          </m:r>
                        </m:e>
                        <m:sup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69E6580-F95D-40C9-9E4B-07D08AD9E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47" y="5108909"/>
                <a:ext cx="1822550" cy="276999"/>
              </a:xfrm>
              <a:prstGeom prst="rect">
                <a:avLst/>
              </a:prstGeom>
              <a:blipFill>
                <a:blip r:embed="rId9"/>
                <a:stretch>
                  <a:fillRect l="-2676" t="-2174" r="-100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4F0583A8-F30F-4141-B25D-361AA6A4333E}"/>
              </a:ext>
            </a:extLst>
          </p:cNvPr>
          <p:cNvCxnSpPr>
            <a:endCxn id="10" idx="3"/>
          </p:cNvCxnSpPr>
          <p:nvPr/>
        </p:nvCxnSpPr>
        <p:spPr>
          <a:xfrm>
            <a:off x="5442857" y="3402432"/>
            <a:ext cx="1184256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AD94CA27-0298-45F8-922D-98B820E53687}"/>
              </a:ext>
            </a:extLst>
          </p:cNvPr>
          <p:cNvCxnSpPr/>
          <p:nvPr/>
        </p:nvCxnSpPr>
        <p:spPr>
          <a:xfrm>
            <a:off x="948599" y="3669643"/>
            <a:ext cx="552465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15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7" grpId="0"/>
      <p:bldP spid="9" grpId="0"/>
      <p:bldP spid="11" grpId="0"/>
      <p:bldP spid="13" grpId="0"/>
      <p:bldP spid="14" grpId="0"/>
      <p:bldP spid="15" grpId="0" animBg="1"/>
      <p:bldP spid="15" grpId="1" animBg="1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E15CE5-9A3F-4F76-8020-CBAB4EAEC1C6}"/>
              </a:ext>
            </a:extLst>
          </p:cNvPr>
          <p:cNvSpPr txBox="1"/>
          <p:nvPr/>
        </p:nvSpPr>
        <p:spPr>
          <a:xfrm>
            <a:off x="443884" y="50602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C2D624D-8841-401C-8D06-3F50E0C72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61" y="403739"/>
            <a:ext cx="6085789" cy="2036369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6A22E5C3-9D42-465C-A8B5-6B908A12B2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60" y="3165331"/>
            <a:ext cx="6264554" cy="106481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CC910F1E-2523-4943-B79B-EEE41BFF84BC}"/>
              </a:ext>
            </a:extLst>
          </p:cNvPr>
          <p:cNvSpPr/>
          <p:nvPr/>
        </p:nvSpPr>
        <p:spPr>
          <a:xfrm>
            <a:off x="3053918" y="1642367"/>
            <a:ext cx="621437" cy="81674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7D6AB92-B8A5-4E5A-8306-042460AC8D52}"/>
                  </a:ext>
                </a:extLst>
              </p:cNvPr>
              <p:cNvSpPr txBox="1"/>
              <p:nvPr/>
            </p:nvSpPr>
            <p:spPr>
              <a:xfrm>
                <a:off x="3140248" y="2598232"/>
                <a:ext cx="44877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7D6AB92-B8A5-4E5A-8306-042460AC8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248" y="2598232"/>
                <a:ext cx="448776" cy="215444"/>
              </a:xfrm>
              <a:prstGeom prst="rect">
                <a:avLst/>
              </a:prstGeom>
              <a:blipFill>
                <a:blip r:embed="rId5"/>
                <a:stretch>
                  <a:fillRect l="-6757" r="-8108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F07B55E9-414E-4206-8BDE-9ACCDFE24407}"/>
                  </a:ext>
                </a:extLst>
              </p:cNvPr>
              <p:cNvSpPr txBox="1"/>
              <p:nvPr/>
            </p:nvSpPr>
            <p:spPr>
              <a:xfrm>
                <a:off x="1031160" y="4514980"/>
                <a:ext cx="21675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2018</m:t>
                    </m:r>
                  </m:oMath>
                </a14:m>
                <a:r>
                  <a:rPr lang="nl-NL" dirty="0"/>
                  <a:t> is de omzet :</a:t>
                </a:r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F07B55E9-414E-4206-8BDE-9ACCDFE24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160" y="4514980"/>
                <a:ext cx="2167581" cy="369332"/>
              </a:xfrm>
              <a:prstGeom prst="rect">
                <a:avLst/>
              </a:prstGeom>
              <a:blipFill>
                <a:blip r:embed="rId6"/>
                <a:stretch>
                  <a:fillRect l="-2247" t="-10000" r="-140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DAA82E4F-CDD6-4C80-965C-9007CF78091F}"/>
                  </a:ext>
                </a:extLst>
              </p:cNvPr>
              <p:cNvSpPr txBox="1"/>
              <p:nvPr/>
            </p:nvSpPr>
            <p:spPr>
              <a:xfrm>
                <a:off x="3295026" y="4561146"/>
                <a:ext cx="17368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=8200∙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1,09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DAA82E4F-CDD6-4C80-965C-9007CF780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026" y="4561146"/>
                <a:ext cx="1736822" cy="276999"/>
              </a:xfrm>
              <a:prstGeom prst="rect">
                <a:avLst/>
              </a:prstGeom>
              <a:blipFill>
                <a:blip r:embed="rId7"/>
                <a:stretch>
                  <a:fillRect l="-2817" t="-4348" r="-105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E60379A-E7A8-4C43-A006-D474106971C9}"/>
                  </a:ext>
                </a:extLst>
              </p:cNvPr>
              <p:cNvSpPr txBox="1"/>
              <p:nvPr/>
            </p:nvSpPr>
            <p:spPr>
              <a:xfrm>
                <a:off x="5031848" y="4561145"/>
                <a:ext cx="14475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=16339,01…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E60379A-E7A8-4C43-A006-D47410697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848" y="4561145"/>
                <a:ext cx="1447512" cy="276999"/>
              </a:xfrm>
              <a:prstGeom prst="rect">
                <a:avLst/>
              </a:prstGeom>
              <a:blipFill>
                <a:blip r:embed="rId8"/>
                <a:stretch>
                  <a:fillRect l="-126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53FB25EC-3B9B-4AEA-BA38-5195F18A2DA9}"/>
              </a:ext>
            </a:extLst>
          </p:cNvPr>
          <p:cNvSpPr txBox="1"/>
          <p:nvPr/>
        </p:nvSpPr>
        <p:spPr>
          <a:xfrm>
            <a:off x="6552890" y="4501470"/>
            <a:ext cx="1376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miljoen euro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497BDC0A-947F-41E8-9E98-010360388DCE}"/>
                  </a:ext>
                </a:extLst>
              </p:cNvPr>
              <p:cNvSpPr txBox="1"/>
              <p:nvPr/>
            </p:nvSpPr>
            <p:spPr>
              <a:xfrm>
                <a:off x="8991462" y="2056309"/>
                <a:ext cx="17172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=8200∙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1,09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497BDC0A-947F-41E8-9E98-010360388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462" y="2056309"/>
                <a:ext cx="1717265" cy="276999"/>
              </a:xfrm>
              <a:prstGeom prst="rect">
                <a:avLst/>
              </a:prstGeom>
              <a:blipFill>
                <a:blip r:embed="rId9"/>
                <a:stretch>
                  <a:fillRect l="-2837" r="-35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BEBFC83E-729E-4B4C-A381-ABC934646384}"/>
              </a:ext>
            </a:extLst>
          </p:cNvPr>
          <p:cNvCxnSpPr/>
          <p:nvPr/>
        </p:nvCxnSpPr>
        <p:spPr>
          <a:xfrm>
            <a:off x="8196943" y="506029"/>
            <a:ext cx="0" cy="23076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ballon: rechthoek met afgeronde hoeken 14">
            <a:extLst>
              <a:ext uri="{FF2B5EF4-FFF2-40B4-BE49-F238E27FC236}">
                <a16:creationId xmlns:a16="http://schemas.microsoft.com/office/drawing/2014/main" id="{D1EE9937-4620-49F3-8DB4-2FFBCB3B107C}"/>
              </a:ext>
            </a:extLst>
          </p:cNvPr>
          <p:cNvSpPr/>
          <p:nvPr/>
        </p:nvSpPr>
        <p:spPr>
          <a:xfrm>
            <a:off x="8551072" y="1463581"/>
            <a:ext cx="1404752" cy="369332"/>
          </a:xfrm>
          <a:prstGeom prst="wedgeRoundRectCallout">
            <a:avLst>
              <a:gd name="adj1" fmla="val -14915"/>
              <a:gd name="adj2" fmla="val 118769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in miljoen euro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ballon: rechthoek met afgeronde hoeken 15">
                <a:extLst>
                  <a:ext uri="{FF2B5EF4-FFF2-40B4-BE49-F238E27FC236}">
                    <a16:creationId xmlns:a16="http://schemas.microsoft.com/office/drawing/2014/main" id="{464BF93A-2D1C-4A21-94E8-C136521B7E6F}"/>
                  </a:ext>
                </a:extLst>
              </p:cNvPr>
              <p:cNvSpPr/>
              <p:nvPr/>
            </p:nvSpPr>
            <p:spPr>
              <a:xfrm>
                <a:off x="9568867" y="2556704"/>
                <a:ext cx="2079339" cy="276999"/>
              </a:xfrm>
              <a:prstGeom prst="wedgeRoundRectCallout">
                <a:avLst>
                  <a:gd name="adj1" fmla="val 6052"/>
                  <a:gd name="adj2" fmla="val -192584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in jaar met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sz="1400" dirty="0">
                    <a:solidFill>
                      <a:schemeClr val="tx1"/>
                    </a:solidFill>
                  </a:rPr>
                  <a:t> in 2010</a:t>
                </a:r>
              </a:p>
            </p:txBody>
          </p:sp>
        </mc:Choice>
        <mc:Fallback xmlns="">
          <p:sp>
            <p:nvSpPr>
              <p:cNvPr id="16" name="Tekstballon: rechthoek met afgeronde hoeken 15">
                <a:extLst>
                  <a:ext uri="{FF2B5EF4-FFF2-40B4-BE49-F238E27FC236}">
                    <a16:creationId xmlns:a16="http://schemas.microsoft.com/office/drawing/2014/main" id="{464BF93A-2D1C-4A21-94E8-C136521B7E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8867" y="2556704"/>
                <a:ext cx="2079339" cy="276999"/>
              </a:xfrm>
              <a:prstGeom prst="wedgeRoundRectCallout">
                <a:avLst>
                  <a:gd name="adj1" fmla="val 6052"/>
                  <a:gd name="adj2" fmla="val -192584"/>
                  <a:gd name="adj3" fmla="val 16667"/>
                </a:avLst>
              </a:prstGeom>
              <a:blipFill>
                <a:blip r:embed="rId10"/>
                <a:stretch>
                  <a:fillRect b="-1043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hthoek 16">
            <a:extLst>
              <a:ext uri="{FF2B5EF4-FFF2-40B4-BE49-F238E27FC236}">
                <a16:creationId xmlns:a16="http://schemas.microsoft.com/office/drawing/2014/main" id="{11863278-1E3E-400D-A0BB-E93E9EC85FE4}"/>
              </a:ext>
            </a:extLst>
          </p:cNvPr>
          <p:cNvSpPr/>
          <p:nvPr/>
        </p:nvSpPr>
        <p:spPr>
          <a:xfrm>
            <a:off x="4883727" y="4456955"/>
            <a:ext cx="111855" cy="247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D43F1CD-6313-4996-959E-FDE92A63AB3D}"/>
              </a:ext>
            </a:extLst>
          </p:cNvPr>
          <p:cNvSpPr txBox="1"/>
          <p:nvPr/>
        </p:nvSpPr>
        <p:spPr>
          <a:xfrm>
            <a:off x="1031160" y="5215308"/>
            <a:ext cx="2284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Per Nederlander is dit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8454ABB-46AA-4B88-A604-57826DF68798}"/>
                  </a:ext>
                </a:extLst>
              </p:cNvPr>
              <p:cNvSpPr txBox="1"/>
              <p:nvPr/>
            </p:nvSpPr>
            <p:spPr>
              <a:xfrm>
                <a:off x="3364636" y="5169139"/>
                <a:ext cx="1447511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16339,01…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17,1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8454ABB-46AA-4B88-A604-57826DF68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636" y="5169139"/>
                <a:ext cx="1447511" cy="5497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B14FCCD5-BA4D-47C7-B3E5-E3F21BB656A5}"/>
              </a:ext>
            </a:extLst>
          </p:cNvPr>
          <p:cNvSpPr txBox="1"/>
          <p:nvPr/>
        </p:nvSpPr>
        <p:spPr>
          <a:xfrm>
            <a:off x="6931198" y="5243563"/>
            <a:ext cx="62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euro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ECC6E23-2FCD-43FE-99FA-FCFC66711E63}"/>
                  </a:ext>
                </a:extLst>
              </p:cNvPr>
              <p:cNvSpPr txBox="1"/>
              <p:nvPr/>
            </p:nvSpPr>
            <p:spPr>
              <a:xfrm>
                <a:off x="5923152" y="5307658"/>
                <a:ext cx="976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955,50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ECC6E23-2FCD-43FE-99FA-FCFC66711E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3152" y="5307658"/>
                <a:ext cx="976229" cy="276999"/>
              </a:xfrm>
              <a:prstGeom prst="rect">
                <a:avLst/>
              </a:prstGeom>
              <a:blipFill>
                <a:blip r:embed="rId12"/>
                <a:stretch>
                  <a:fillRect l="-2500" r="-625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09B994EA-2857-4947-A33E-8F89C0017878}"/>
              </a:ext>
            </a:extLst>
          </p:cNvPr>
          <p:cNvSpPr txBox="1"/>
          <p:nvPr/>
        </p:nvSpPr>
        <p:spPr>
          <a:xfrm>
            <a:off x="8454743" y="870853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Model: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F5FE38D0-2210-4917-8F35-BD03E6029BCD}"/>
                  </a:ext>
                </a:extLst>
              </p:cNvPr>
              <p:cNvSpPr/>
              <p:nvPr/>
            </p:nvSpPr>
            <p:spPr>
              <a:xfrm>
                <a:off x="4734304" y="5243563"/>
                <a:ext cx="12666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955,497…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F5FE38D0-2210-4917-8F35-BD03E6029B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304" y="5243563"/>
                <a:ext cx="126669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41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3" grpId="0"/>
      <p:bldP spid="15" grpId="0" animBg="1"/>
      <p:bldP spid="16" grpId="0" animBg="1"/>
      <p:bldP spid="17" grpId="0" animBg="1"/>
      <p:bldP spid="17" grpId="1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71</TotalTime>
  <Words>243</Words>
  <Application>Microsoft Office PowerPoint</Application>
  <PresentationFormat>Breedbeeld</PresentationFormat>
  <Paragraphs>74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10</cp:revision>
  <dcterms:created xsi:type="dcterms:W3CDTF">2019-11-01T14:08:14Z</dcterms:created>
  <dcterms:modified xsi:type="dcterms:W3CDTF">2019-11-03T08:36:33Z</dcterms:modified>
</cp:coreProperties>
</file>