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3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E560-E801-45B0-A397-F04AAE8072EC}" type="datetimeFigureOut">
              <a:rPr lang="nl-NL" smtClean="0"/>
              <a:t>25-10-2019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BD53-B4E3-4F74-86FF-03031EC46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952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E560-E801-45B0-A397-F04AAE8072EC}" type="datetimeFigureOut">
              <a:rPr lang="nl-NL" smtClean="0"/>
              <a:t>25-10-2019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BD53-B4E3-4F74-86FF-03031EC46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26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E560-E801-45B0-A397-F04AAE8072EC}" type="datetimeFigureOut">
              <a:rPr lang="nl-NL" smtClean="0"/>
              <a:t>25-10-2019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BD53-B4E3-4F74-86FF-03031EC46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0245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E560-E801-45B0-A397-F04AAE8072EC}" type="datetimeFigureOut">
              <a:rPr lang="nl-NL" smtClean="0"/>
              <a:t>25-10-2019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BD53-B4E3-4F74-86FF-03031EC46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56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E560-E801-45B0-A397-F04AAE8072EC}" type="datetimeFigureOut">
              <a:rPr lang="nl-NL" smtClean="0"/>
              <a:t>25-10-2019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BD53-B4E3-4F74-86FF-03031EC46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2549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E560-E801-45B0-A397-F04AAE8072EC}" type="datetimeFigureOut">
              <a:rPr lang="nl-NL" smtClean="0"/>
              <a:t>25-10-2019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BD53-B4E3-4F74-86FF-03031EC46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4842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E560-E801-45B0-A397-F04AAE8072EC}" type="datetimeFigureOut">
              <a:rPr lang="nl-NL" smtClean="0"/>
              <a:t>25-10-2019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BD53-B4E3-4F74-86FF-03031EC46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04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E560-E801-45B0-A397-F04AAE8072EC}" type="datetimeFigureOut">
              <a:rPr lang="nl-NL" smtClean="0"/>
              <a:t>25-10-2019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BD53-B4E3-4F74-86FF-03031EC46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686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E560-E801-45B0-A397-F04AAE8072EC}" type="datetimeFigureOut">
              <a:rPr lang="nl-NL" smtClean="0"/>
              <a:t>25-10-2019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BD53-B4E3-4F74-86FF-03031EC46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105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E560-E801-45B0-A397-F04AAE8072EC}" type="datetimeFigureOut">
              <a:rPr lang="nl-NL" smtClean="0"/>
              <a:t>25-10-2019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BD53-B4E3-4F74-86FF-03031EC46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235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E560-E801-45B0-A397-F04AAE8072EC}" type="datetimeFigureOut">
              <a:rPr lang="nl-NL" smtClean="0"/>
              <a:t>25-10-2019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6BD53-B4E3-4F74-86FF-03031EC46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86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9E560-E801-45B0-A397-F04AAE8072EC}" type="datetimeFigureOut">
              <a:rPr lang="nl-NL" smtClean="0"/>
              <a:t>25-10-2019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6BD53-B4E3-4F74-86FF-03031EC46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2260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jpg"/><Relationship Id="rId17" Type="http://schemas.openxmlformats.org/officeDocument/2006/relationships/image" Target="../media/image18.png"/><Relationship Id="rId2" Type="http://schemas.openxmlformats.org/officeDocument/2006/relationships/image" Target="../media/image3.jp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3" Type="http://schemas.openxmlformats.org/officeDocument/2006/relationships/image" Target="../media/image34.jp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jpg"/><Relationship Id="rId9" Type="http://schemas.openxmlformats.org/officeDocument/2006/relationships/image" Target="../media/image40.png"/><Relationship Id="rId14" Type="http://schemas.openxmlformats.org/officeDocument/2006/relationships/image" Target="../media/image4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jpg"/><Relationship Id="rId7" Type="http://schemas.openxmlformats.org/officeDocument/2006/relationships/image" Target="../media/image50.pn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C2D6704C-2F32-481E-BAC5-1DC4CE99F96A}"/>
              </a:ext>
            </a:extLst>
          </p:cNvPr>
          <p:cNvSpPr txBox="1"/>
          <p:nvPr/>
        </p:nvSpPr>
        <p:spPr>
          <a:xfrm>
            <a:off x="585927" y="532660"/>
            <a:ext cx="243829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Rekenen met procenten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99677A2-1DB6-4AE5-920B-59A43315C4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782" y="1131570"/>
            <a:ext cx="7660386" cy="4594860"/>
          </a:xfrm>
          <a:prstGeom prst="rect">
            <a:avLst/>
          </a:prstGeom>
        </p:spPr>
      </p:pic>
      <p:sp>
        <p:nvSpPr>
          <p:cNvPr id="7" name="Rechthoek 6">
            <a:extLst>
              <a:ext uri="{FF2B5EF4-FFF2-40B4-BE49-F238E27FC236}">
                <a16:creationId xmlns:a16="http://schemas.microsoft.com/office/drawing/2014/main" id="{3160C3FB-95FE-4284-A328-E8698177BEF6}"/>
              </a:ext>
            </a:extLst>
          </p:cNvPr>
          <p:cNvSpPr/>
          <p:nvPr/>
        </p:nvSpPr>
        <p:spPr>
          <a:xfrm>
            <a:off x="6338454" y="1672936"/>
            <a:ext cx="1756064" cy="498764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C42F55E-9DD2-4089-BF15-A93400A07602}"/>
              </a:ext>
            </a:extLst>
          </p:cNvPr>
          <p:cNvSpPr/>
          <p:nvPr/>
        </p:nvSpPr>
        <p:spPr>
          <a:xfrm>
            <a:off x="6338453" y="2227118"/>
            <a:ext cx="2130137" cy="498764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DF822E2C-E975-4785-9E35-47D19A6680CA}"/>
              </a:ext>
            </a:extLst>
          </p:cNvPr>
          <p:cNvSpPr/>
          <p:nvPr/>
        </p:nvSpPr>
        <p:spPr>
          <a:xfrm>
            <a:off x="6328062" y="2822864"/>
            <a:ext cx="1756064" cy="273627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B76D9F90-DC96-475B-BACC-9FE1862AFDCB}"/>
              </a:ext>
            </a:extLst>
          </p:cNvPr>
          <p:cNvSpPr/>
          <p:nvPr/>
        </p:nvSpPr>
        <p:spPr>
          <a:xfrm>
            <a:off x="6328062" y="3179618"/>
            <a:ext cx="1756064" cy="273627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322CA76C-1BB3-4259-97A3-13DF882AD0D4}"/>
              </a:ext>
            </a:extLst>
          </p:cNvPr>
          <p:cNvSpPr/>
          <p:nvPr/>
        </p:nvSpPr>
        <p:spPr>
          <a:xfrm>
            <a:off x="6328062" y="3536372"/>
            <a:ext cx="1756064" cy="285058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8F9FDD5F-E870-4930-87AE-6A38DEA72A2F}"/>
              </a:ext>
            </a:extLst>
          </p:cNvPr>
          <p:cNvSpPr/>
          <p:nvPr/>
        </p:nvSpPr>
        <p:spPr>
          <a:xfrm>
            <a:off x="6338454" y="3882737"/>
            <a:ext cx="1756064" cy="498764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C6F8CDFF-F238-4C8D-8B34-D32FDAFB1387}"/>
              </a:ext>
            </a:extLst>
          </p:cNvPr>
          <p:cNvSpPr/>
          <p:nvPr/>
        </p:nvSpPr>
        <p:spPr>
          <a:xfrm>
            <a:off x="6338453" y="4496839"/>
            <a:ext cx="1756064" cy="498764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26961023-D855-45A3-8891-FA7B3CE9BAFC}"/>
              </a:ext>
            </a:extLst>
          </p:cNvPr>
          <p:cNvSpPr/>
          <p:nvPr/>
        </p:nvSpPr>
        <p:spPr>
          <a:xfrm>
            <a:off x="6338453" y="5079768"/>
            <a:ext cx="1756064" cy="498764"/>
          </a:xfrm>
          <a:prstGeom prst="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ballon: rechthoek met afgeronde hoeken 14">
                <a:extLst>
                  <a:ext uri="{FF2B5EF4-FFF2-40B4-BE49-F238E27FC236}">
                    <a16:creationId xmlns:a16="http://schemas.microsoft.com/office/drawing/2014/main" id="{A3360A24-D345-4855-9598-74A6F83BD68B}"/>
                  </a:ext>
                </a:extLst>
              </p:cNvPr>
              <p:cNvSpPr/>
              <p:nvPr/>
            </p:nvSpPr>
            <p:spPr>
              <a:xfrm>
                <a:off x="9433033" y="2171700"/>
                <a:ext cx="1942704" cy="477982"/>
              </a:xfrm>
              <a:prstGeom prst="wedgeRoundRectCallout">
                <a:avLst>
                  <a:gd name="adj1" fmla="val -73250"/>
                  <a:gd name="adj2" fmla="val 20678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𝑛𝑖𝑒𝑢𝑤</m:t>
                          </m:r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𝑜𝑢𝑑</m:t>
                          </m:r>
                        </m:num>
                        <m:den>
                          <m:r>
                            <a:rPr lang="nl-NL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𝑜𝑢𝑑</m:t>
                          </m:r>
                        </m:den>
                      </m:f>
                      <m:r>
                        <a:rPr lang="nl-NL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Tekstballon: rechthoek met afgeronde hoeken 14">
                <a:extLst>
                  <a:ext uri="{FF2B5EF4-FFF2-40B4-BE49-F238E27FC236}">
                    <a16:creationId xmlns:a16="http://schemas.microsoft.com/office/drawing/2014/main" id="{A3360A24-D345-4855-9598-74A6F83BD6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3033" y="2171700"/>
                <a:ext cx="1942704" cy="477982"/>
              </a:xfrm>
              <a:prstGeom prst="wedgeRoundRectCallout">
                <a:avLst>
                  <a:gd name="adj1" fmla="val -73250"/>
                  <a:gd name="adj2" fmla="val 20678"/>
                  <a:gd name="adj3" fmla="val 16667"/>
                </a:avLst>
              </a:prstGeom>
              <a:blipFill>
                <a:blip r:embed="rId3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769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C2D6704C-2F32-481E-BAC5-1DC4CE99F96A}"/>
              </a:ext>
            </a:extLst>
          </p:cNvPr>
          <p:cNvSpPr txBox="1"/>
          <p:nvPr/>
        </p:nvSpPr>
        <p:spPr>
          <a:xfrm>
            <a:off x="585927" y="532660"/>
            <a:ext cx="408958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Procenten en vermenigvuldigingsfactoren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27967BE-1186-496E-AE69-AE10DE9F93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72" y="1311431"/>
            <a:ext cx="9288018" cy="1593342"/>
          </a:xfrm>
          <a:prstGeom prst="rect">
            <a:avLst/>
          </a:prstGeom>
        </p:spPr>
      </p:pic>
      <p:cxnSp>
        <p:nvCxnSpPr>
          <p:cNvPr id="15" name="Rechte verbindingslijn met pijl 14">
            <a:extLst>
              <a:ext uri="{FF2B5EF4-FFF2-40B4-BE49-F238E27FC236}">
                <a16:creationId xmlns:a16="http://schemas.microsoft.com/office/drawing/2014/main" id="{9C34298C-C288-429A-9E94-987642398549}"/>
              </a:ext>
            </a:extLst>
          </p:cNvPr>
          <p:cNvCxnSpPr/>
          <p:nvPr/>
        </p:nvCxnSpPr>
        <p:spPr>
          <a:xfrm>
            <a:off x="3312826" y="1843790"/>
            <a:ext cx="6595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07BDBE81-D3E2-44CA-8E1F-74B241AEB1B1}"/>
                  </a:ext>
                </a:extLst>
              </p:cNvPr>
              <p:cNvSpPr txBox="1"/>
              <p:nvPr/>
            </p:nvSpPr>
            <p:spPr>
              <a:xfrm>
                <a:off x="3972393" y="1684508"/>
                <a:ext cx="485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1,37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07BDBE81-D3E2-44CA-8E1F-74B241AEB1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393" y="1684508"/>
                <a:ext cx="485710" cy="276999"/>
              </a:xfrm>
              <a:prstGeom prst="rect">
                <a:avLst/>
              </a:prstGeom>
              <a:blipFill>
                <a:blip r:embed="rId3"/>
                <a:stretch>
                  <a:fillRect l="-11392" r="-1265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Rechte verbindingslijn met pijl 16">
            <a:extLst>
              <a:ext uri="{FF2B5EF4-FFF2-40B4-BE49-F238E27FC236}">
                <a16:creationId xmlns:a16="http://schemas.microsoft.com/office/drawing/2014/main" id="{8B01443C-B815-46CB-839C-BA9337DA5B4E}"/>
              </a:ext>
            </a:extLst>
          </p:cNvPr>
          <p:cNvCxnSpPr/>
          <p:nvPr/>
        </p:nvCxnSpPr>
        <p:spPr>
          <a:xfrm>
            <a:off x="3330143" y="2110491"/>
            <a:ext cx="6595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F1458790-71EC-4838-BC5D-C9F461D47ACD}"/>
                  </a:ext>
                </a:extLst>
              </p:cNvPr>
              <p:cNvSpPr txBox="1"/>
              <p:nvPr/>
            </p:nvSpPr>
            <p:spPr>
              <a:xfrm>
                <a:off x="3989710" y="1951209"/>
                <a:ext cx="485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,84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F1458790-71EC-4838-BC5D-C9F461D47A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9710" y="1951209"/>
                <a:ext cx="485710" cy="276999"/>
              </a:xfrm>
              <a:prstGeom prst="rect">
                <a:avLst/>
              </a:prstGeom>
              <a:blipFill>
                <a:blip r:embed="rId4"/>
                <a:stretch>
                  <a:fillRect l="-10000" r="-125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Rechte verbindingslijn met pijl 18">
            <a:extLst>
              <a:ext uri="{FF2B5EF4-FFF2-40B4-BE49-F238E27FC236}">
                <a16:creationId xmlns:a16="http://schemas.microsoft.com/office/drawing/2014/main" id="{0AD6D5BE-7652-4628-9BDC-0CA0F4E6AB46}"/>
              </a:ext>
            </a:extLst>
          </p:cNvPr>
          <p:cNvCxnSpPr/>
          <p:nvPr/>
        </p:nvCxnSpPr>
        <p:spPr>
          <a:xfrm>
            <a:off x="3332870" y="2388579"/>
            <a:ext cx="6595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F37EB84C-EE5A-4AC6-9F73-B23B4F65AA2F}"/>
                  </a:ext>
                </a:extLst>
              </p:cNvPr>
              <p:cNvSpPr txBox="1"/>
              <p:nvPr/>
            </p:nvSpPr>
            <p:spPr>
              <a:xfrm>
                <a:off x="3972393" y="2248989"/>
                <a:ext cx="613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1,015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F37EB84C-EE5A-4AC6-9F73-B23B4F65AA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393" y="2248989"/>
                <a:ext cx="613951" cy="276999"/>
              </a:xfrm>
              <a:prstGeom prst="rect">
                <a:avLst/>
              </a:prstGeom>
              <a:blipFill>
                <a:blip r:embed="rId5"/>
                <a:stretch>
                  <a:fillRect l="-9000" r="-1100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Rechte verbindingslijn met pijl 20">
            <a:extLst>
              <a:ext uri="{FF2B5EF4-FFF2-40B4-BE49-F238E27FC236}">
                <a16:creationId xmlns:a16="http://schemas.microsoft.com/office/drawing/2014/main" id="{D113A9C0-008C-4987-9973-A36F066CD276}"/>
              </a:ext>
            </a:extLst>
          </p:cNvPr>
          <p:cNvCxnSpPr/>
          <p:nvPr/>
        </p:nvCxnSpPr>
        <p:spPr>
          <a:xfrm>
            <a:off x="3330143" y="2664488"/>
            <a:ext cx="6595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78038904-4B7A-4DE8-A477-3E535A2CE408}"/>
                  </a:ext>
                </a:extLst>
              </p:cNvPr>
              <p:cNvSpPr txBox="1"/>
              <p:nvPr/>
            </p:nvSpPr>
            <p:spPr>
              <a:xfrm>
                <a:off x="8530539" y="1672880"/>
                <a:ext cx="485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,70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78038904-4B7A-4DE8-A477-3E535A2CE4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0539" y="1672880"/>
                <a:ext cx="485710" cy="276999"/>
              </a:xfrm>
              <a:prstGeom prst="rect">
                <a:avLst/>
              </a:prstGeom>
              <a:blipFill>
                <a:blip r:embed="rId6"/>
                <a:stretch>
                  <a:fillRect l="-10000" r="-125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Rechte verbindingslijn met pijl 22">
            <a:extLst>
              <a:ext uri="{FF2B5EF4-FFF2-40B4-BE49-F238E27FC236}">
                <a16:creationId xmlns:a16="http://schemas.microsoft.com/office/drawing/2014/main" id="{B74E7030-8EEF-4EC5-AA40-8F902FD78D14}"/>
              </a:ext>
            </a:extLst>
          </p:cNvPr>
          <p:cNvCxnSpPr/>
          <p:nvPr/>
        </p:nvCxnSpPr>
        <p:spPr>
          <a:xfrm>
            <a:off x="7860581" y="1843790"/>
            <a:ext cx="6595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7A00CD3F-77DF-44C9-9E05-9E3B68BB07EE}"/>
                  </a:ext>
                </a:extLst>
              </p:cNvPr>
              <p:cNvSpPr txBox="1"/>
              <p:nvPr/>
            </p:nvSpPr>
            <p:spPr>
              <a:xfrm>
                <a:off x="3988572" y="2523957"/>
                <a:ext cx="613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,188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7A00CD3F-77DF-44C9-9E05-9E3B68BB07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72" y="2523957"/>
                <a:ext cx="613951" cy="276999"/>
              </a:xfrm>
              <a:prstGeom prst="rect">
                <a:avLst/>
              </a:prstGeom>
              <a:blipFill>
                <a:blip r:embed="rId7"/>
                <a:stretch>
                  <a:fillRect l="-7921" r="-990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Rechte verbindingslijn met pijl 24">
            <a:extLst>
              <a:ext uri="{FF2B5EF4-FFF2-40B4-BE49-F238E27FC236}">
                <a16:creationId xmlns:a16="http://schemas.microsoft.com/office/drawing/2014/main" id="{DD57769D-23E2-46A4-9F0D-6F6DFF8161D4}"/>
              </a:ext>
            </a:extLst>
          </p:cNvPr>
          <p:cNvCxnSpPr/>
          <p:nvPr/>
        </p:nvCxnSpPr>
        <p:spPr>
          <a:xfrm>
            <a:off x="7855244" y="2103391"/>
            <a:ext cx="6595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72B56BF6-E413-44ED-B02B-7AC8DCDD5385}"/>
                  </a:ext>
                </a:extLst>
              </p:cNvPr>
              <p:cNvSpPr txBox="1"/>
              <p:nvPr/>
            </p:nvSpPr>
            <p:spPr>
              <a:xfrm>
                <a:off x="8514811" y="1944109"/>
                <a:ext cx="7421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,9818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72B56BF6-E413-44ED-B02B-7AC8DCDD53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4811" y="1944109"/>
                <a:ext cx="742190" cy="276999"/>
              </a:xfrm>
              <a:prstGeom prst="rect">
                <a:avLst/>
              </a:prstGeom>
              <a:blipFill>
                <a:blip r:embed="rId8"/>
                <a:stretch>
                  <a:fillRect l="-7377" r="-737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Rechte verbindingslijn met pijl 26">
            <a:extLst>
              <a:ext uri="{FF2B5EF4-FFF2-40B4-BE49-F238E27FC236}">
                <a16:creationId xmlns:a16="http://schemas.microsoft.com/office/drawing/2014/main" id="{B2C96167-77DE-454F-BB2C-9E49A3E2379B}"/>
              </a:ext>
            </a:extLst>
          </p:cNvPr>
          <p:cNvCxnSpPr/>
          <p:nvPr/>
        </p:nvCxnSpPr>
        <p:spPr>
          <a:xfrm>
            <a:off x="7870972" y="2403959"/>
            <a:ext cx="6595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FC684034-1D37-4C78-A72A-32AD3398AA62}"/>
                  </a:ext>
                </a:extLst>
              </p:cNvPr>
              <p:cNvSpPr txBox="1"/>
              <p:nvPr/>
            </p:nvSpPr>
            <p:spPr>
              <a:xfrm>
                <a:off x="8530539" y="2244677"/>
                <a:ext cx="7421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1,0022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FC684034-1D37-4C78-A72A-32AD3398AA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0539" y="2244677"/>
                <a:ext cx="742190" cy="276999"/>
              </a:xfrm>
              <a:prstGeom prst="rect">
                <a:avLst/>
              </a:prstGeom>
              <a:blipFill>
                <a:blip r:embed="rId9"/>
                <a:stretch>
                  <a:fillRect l="-6557" r="-819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Rechte verbindingslijn met pijl 28">
            <a:extLst>
              <a:ext uri="{FF2B5EF4-FFF2-40B4-BE49-F238E27FC236}">
                <a16:creationId xmlns:a16="http://schemas.microsoft.com/office/drawing/2014/main" id="{DB27E660-8044-4A72-BADF-6F639709F06D}"/>
              </a:ext>
            </a:extLst>
          </p:cNvPr>
          <p:cNvCxnSpPr/>
          <p:nvPr/>
        </p:nvCxnSpPr>
        <p:spPr>
          <a:xfrm>
            <a:off x="7870571" y="2661720"/>
            <a:ext cx="6595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E25C8C14-078F-48D3-B7FC-098A9ECE500F}"/>
                  </a:ext>
                </a:extLst>
              </p:cNvPr>
              <p:cNvSpPr txBox="1"/>
              <p:nvPr/>
            </p:nvSpPr>
            <p:spPr>
              <a:xfrm>
                <a:off x="8530138" y="2502438"/>
                <a:ext cx="7421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0,9991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E25C8C14-078F-48D3-B7FC-098A9ECE5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0138" y="2502438"/>
                <a:ext cx="742190" cy="276999"/>
              </a:xfrm>
              <a:prstGeom prst="rect">
                <a:avLst/>
              </a:prstGeom>
              <a:blipFill>
                <a:blip r:embed="rId10"/>
                <a:stretch>
                  <a:fillRect l="-6557" r="-819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ballon: rechthoek met afgeronde hoeken 30">
                <a:extLst>
                  <a:ext uri="{FF2B5EF4-FFF2-40B4-BE49-F238E27FC236}">
                    <a16:creationId xmlns:a16="http://schemas.microsoft.com/office/drawing/2014/main" id="{B897157A-FE75-4EBB-8DA9-F0DC7F9090C4}"/>
                  </a:ext>
                </a:extLst>
              </p:cNvPr>
              <p:cNvSpPr/>
              <p:nvPr/>
            </p:nvSpPr>
            <p:spPr>
              <a:xfrm>
                <a:off x="9807105" y="1707654"/>
                <a:ext cx="1942704" cy="402837"/>
              </a:xfrm>
              <a:prstGeom prst="wedgeRoundRectCallout">
                <a:avLst>
                  <a:gd name="adj1" fmla="val -72180"/>
                  <a:gd name="adj2" fmla="val 31547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100%−1,82%=98,18%</m:t>
                      </m:r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1" name="Tekstballon: rechthoek met afgeronde hoeken 30">
                <a:extLst>
                  <a:ext uri="{FF2B5EF4-FFF2-40B4-BE49-F238E27FC236}">
                    <a16:creationId xmlns:a16="http://schemas.microsoft.com/office/drawing/2014/main" id="{B897157A-FE75-4EBB-8DA9-F0DC7F9090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7105" y="1707654"/>
                <a:ext cx="1942704" cy="402837"/>
              </a:xfrm>
              <a:prstGeom prst="wedgeRoundRectCallout">
                <a:avLst>
                  <a:gd name="adj1" fmla="val -72180"/>
                  <a:gd name="adj2" fmla="val 31547"/>
                  <a:gd name="adj3" fmla="val 16667"/>
                </a:avLst>
              </a:prstGeom>
              <a:blipFill>
                <a:blip r:embed="rId11"/>
                <a:stretch>
                  <a:fillRect b="-735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Afbeelding 32">
            <a:extLst>
              <a:ext uri="{FF2B5EF4-FFF2-40B4-BE49-F238E27FC236}">
                <a16:creationId xmlns:a16="http://schemas.microsoft.com/office/drawing/2014/main" id="{16BD1303-1299-4F95-A06C-D1BDF3B09D2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72" y="3554140"/>
            <a:ext cx="7414870" cy="1842059"/>
          </a:xfrm>
          <a:prstGeom prst="rect">
            <a:avLst/>
          </a:prstGeom>
        </p:spPr>
      </p:pic>
      <p:cxnSp>
        <p:nvCxnSpPr>
          <p:cNvPr id="34" name="Rechte verbindingslijn met pijl 33">
            <a:extLst>
              <a:ext uri="{FF2B5EF4-FFF2-40B4-BE49-F238E27FC236}">
                <a16:creationId xmlns:a16="http://schemas.microsoft.com/office/drawing/2014/main" id="{AF21DAEA-590C-4AC3-A82A-51A6973DC254}"/>
              </a:ext>
            </a:extLst>
          </p:cNvPr>
          <p:cNvCxnSpPr/>
          <p:nvPr/>
        </p:nvCxnSpPr>
        <p:spPr>
          <a:xfrm>
            <a:off x="2197532" y="4302968"/>
            <a:ext cx="6595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2444B084-9431-483A-8759-C015E55FA1F2}"/>
                  </a:ext>
                </a:extLst>
              </p:cNvPr>
              <p:cNvSpPr txBox="1"/>
              <p:nvPr/>
            </p:nvSpPr>
            <p:spPr>
              <a:xfrm>
                <a:off x="2945305" y="4148472"/>
                <a:ext cx="20865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𝑡𝑜𝑒𝑛𝑎𝑚𝑒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𝑣𝑎𝑛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27,5%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2444B084-9431-483A-8759-C015E55FA1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5305" y="4148472"/>
                <a:ext cx="2086533" cy="276999"/>
              </a:xfrm>
              <a:prstGeom prst="rect">
                <a:avLst/>
              </a:prstGeom>
              <a:blipFill>
                <a:blip r:embed="rId13"/>
                <a:stretch>
                  <a:fillRect l="-1754" r="-2924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Rechte verbindingslijn met pijl 35">
            <a:extLst>
              <a:ext uri="{FF2B5EF4-FFF2-40B4-BE49-F238E27FC236}">
                <a16:creationId xmlns:a16="http://schemas.microsoft.com/office/drawing/2014/main" id="{C769B719-1155-4125-8587-FB2EE1E86D92}"/>
              </a:ext>
            </a:extLst>
          </p:cNvPr>
          <p:cNvCxnSpPr/>
          <p:nvPr/>
        </p:nvCxnSpPr>
        <p:spPr>
          <a:xfrm>
            <a:off x="2181353" y="4579967"/>
            <a:ext cx="6595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3343A4D8-D74F-4537-8F57-F704FAB9330A}"/>
                  </a:ext>
                </a:extLst>
              </p:cNvPr>
              <p:cNvSpPr txBox="1"/>
              <p:nvPr/>
            </p:nvSpPr>
            <p:spPr>
              <a:xfrm>
                <a:off x="2929126" y="4425471"/>
                <a:ext cx="20384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𝑡𝑜𝑒𝑛𝑎𝑚𝑒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𝑣𝑎𝑛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108%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3343A4D8-D74F-4537-8F57-F704FAB933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9126" y="4425471"/>
                <a:ext cx="2038443" cy="276999"/>
              </a:xfrm>
              <a:prstGeom prst="rect">
                <a:avLst/>
              </a:prstGeom>
              <a:blipFill>
                <a:blip r:embed="rId14"/>
                <a:stretch>
                  <a:fillRect l="-1791" r="-2687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Rechte verbindingslijn met pijl 37">
            <a:extLst>
              <a:ext uri="{FF2B5EF4-FFF2-40B4-BE49-F238E27FC236}">
                <a16:creationId xmlns:a16="http://schemas.microsoft.com/office/drawing/2014/main" id="{9330DB59-4FC3-47AB-8FB5-2E34A5DD4483}"/>
              </a:ext>
            </a:extLst>
          </p:cNvPr>
          <p:cNvCxnSpPr/>
          <p:nvPr/>
        </p:nvCxnSpPr>
        <p:spPr>
          <a:xfrm>
            <a:off x="2197532" y="4863429"/>
            <a:ext cx="6595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FA21B4A2-DF15-4C18-8C8A-4508A885F4A2}"/>
                  </a:ext>
                </a:extLst>
              </p:cNvPr>
              <p:cNvSpPr txBox="1"/>
              <p:nvPr/>
            </p:nvSpPr>
            <p:spPr>
              <a:xfrm>
                <a:off x="2945305" y="4708933"/>
                <a:ext cx="18364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𝑎𝑓𝑛𝑎𝑚𝑒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𝑣𝑎𝑛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46%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FA21B4A2-DF15-4C18-8C8A-4508A885F4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5305" y="4708933"/>
                <a:ext cx="1836465" cy="276999"/>
              </a:xfrm>
              <a:prstGeom prst="rect">
                <a:avLst/>
              </a:prstGeom>
              <a:blipFill>
                <a:blip r:embed="rId15"/>
                <a:stretch>
                  <a:fillRect l="-3987" t="-2174" r="-3322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Rechte verbindingslijn met pijl 39">
            <a:extLst>
              <a:ext uri="{FF2B5EF4-FFF2-40B4-BE49-F238E27FC236}">
                <a16:creationId xmlns:a16="http://schemas.microsoft.com/office/drawing/2014/main" id="{202E0DC4-1BA8-444E-B689-AB4B844D0D1B}"/>
              </a:ext>
            </a:extLst>
          </p:cNvPr>
          <p:cNvCxnSpPr/>
          <p:nvPr/>
        </p:nvCxnSpPr>
        <p:spPr>
          <a:xfrm>
            <a:off x="2181353" y="5137197"/>
            <a:ext cx="6595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AC724629-E76C-4E08-94EA-3C6218825315}"/>
                  </a:ext>
                </a:extLst>
              </p:cNvPr>
              <p:cNvSpPr txBox="1"/>
              <p:nvPr/>
            </p:nvSpPr>
            <p:spPr>
              <a:xfrm>
                <a:off x="2929126" y="4982701"/>
                <a:ext cx="18845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𝑎𝑓𝑛𝑎𝑚𝑒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𝑣𝑎𝑛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0,7%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AC724629-E76C-4E08-94EA-3C62188253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9126" y="4982701"/>
                <a:ext cx="1884555" cy="276999"/>
              </a:xfrm>
              <a:prstGeom prst="rect">
                <a:avLst/>
              </a:prstGeom>
              <a:blipFill>
                <a:blip r:embed="rId16"/>
                <a:stretch>
                  <a:fillRect l="-3548" t="-2174" r="-2903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ballon: rechthoek met afgeronde hoeken 41">
                <a:extLst>
                  <a:ext uri="{FF2B5EF4-FFF2-40B4-BE49-F238E27FC236}">
                    <a16:creationId xmlns:a16="http://schemas.microsoft.com/office/drawing/2014/main" id="{AE7380B8-8A14-4288-9ECE-C650B1697D1F}"/>
                  </a:ext>
                </a:extLst>
              </p:cNvPr>
              <p:cNvSpPr/>
              <p:nvPr/>
            </p:nvSpPr>
            <p:spPr>
              <a:xfrm>
                <a:off x="1370122" y="5660495"/>
                <a:ext cx="1942704" cy="402837"/>
              </a:xfrm>
              <a:prstGeom prst="wedgeRoundRectCallout">
                <a:avLst>
                  <a:gd name="adj1" fmla="val 6981"/>
                  <a:gd name="adj2" fmla="val -159331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1−0,993=0,007</m:t>
                      </m:r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2" name="Tekstballon: rechthoek met afgeronde hoeken 41">
                <a:extLst>
                  <a:ext uri="{FF2B5EF4-FFF2-40B4-BE49-F238E27FC236}">
                    <a16:creationId xmlns:a16="http://schemas.microsoft.com/office/drawing/2014/main" id="{AE7380B8-8A14-4288-9ECE-C650B1697D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122" y="5660495"/>
                <a:ext cx="1942704" cy="402837"/>
              </a:xfrm>
              <a:prstGeom prst="wedgeRoundRectCallout">
                <a:avLst>
                  <a:gd name="adj1" fmla="val 6981"/>
                  <a:gd name="adj2" fmla="val -159331"/>
                  <a:gd name="adj3" fmla="val 16667"/>
                </a:avLst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Rechte verbindingslijn met pijl 43">
            <a:extLst>
              <a:ext uri="{FF2B5EF4-FFF2-40B4-BE49-F238E27FC236}">
                <a16:creationId xmlns:a16="http://schemas.microsoft.com/office/drawing/2014/main" id="{8ED8B922-1FCF-4C5F-A013-F9D12561EAD1}"/>
              </a:ext>
            </a:extLst>
          </p:cNvPr>
          <p:cNvCxnSpPr/>
          <p:nvPr/>
        </p:nvCxnSpPr>
        <p:spPr>
          <a:xfrm>
            <a:off x="6736039" y="4302968"/>
            <a:ext cx="6595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5BE065E0-8BF5-41DD-9BF0-0FAA55BB7949}"/>
                  </a:ext>
                </a:extLst>
              </p:cNvPr>
              <p:cNvSpPr txBox="1"/>
              <p:nvPr/>
            </p:nvSpPr>
            <p:spPr>
              <a:xfrm>
                <a:off x="7483812" y="4148472"/>
                <a:ext cx="20865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𝑡𝑜𝑒𝑛𝑎𝑚𝑒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𝑣𝑎𝑛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0,54%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5BE065E0-8BF5-41DD-9BF0-0FAA55BB79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3812" y="4148472"/>
                <a:ext cx="2086532" cy="276999"/>
              </a:xfrm>
              <a:prstGeom prst="rect">
                <a:avLst/>
              </a:prstGeom>
              <a:blipFill>
                <a:blip r:embed="rId18"/>
                <a:stretch>
                  <a:fillRect l="-2047" r="-2924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Rechte verbindingslijn met pijl 45">
            <a:extLst>
              <a:ext uri="{FF2B5EF4-FFF2-40B4-BE49-F238E27FC236}">
                <a16:creationId xmlns:a16="http://schemas.microsoft.com/office/drawing/2014/main" id="{FD61E58B-2979-46DB-8680-61FE934D410E}"/>
              </a:ext>
            </a:extLst>
          </p:cNvPr>
          <p:cNvCxnSpPr/>
          <p:nvPr/>
        </p:nvCxnSpPr>
        <p:spPr>
          <a:xfrm>
            <a:off x="6745288" y="4569016"/>
            <a:ext cx="6595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122D0895-1A22-465F-AAB3-47F2B5A23064}"/>
                  </a:ext>
                </a:extLst>
              </p:cNvPr>
              <p:cNvSpPr txBox="1"/>
              <p:nvPr/>
            </p:nvSpPr>
            <p:spPr>
              <a:xfrm>
                <a:off x="7493061" y="4414520"/>
                <a:ext cx="18364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𝑎𝑓𝑛𝑎𝑚𝑒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𝑣𝑎𝑛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94%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122D0895-1A22-465F-AAB3-47F2B5A230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061" y="4414520"/>
                <a:ext cx="1836465" cy="276999"/>
              </a:xfrm>
              <a:prstGeom prst="rect">
                <a:avLst/>
              </a:prstGeom>
              <a:blipFill>
                <a:blip r:embed="rId19"/>
                <a:stretch>
                  <a:fillRect l="-3987" t="-2174" r="-3322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Rechte verbindingslijn met pijl 47">
            <a:extLst>
              <a:ext uri="{FF2B5EF4-FFF2-40B4-BE49-F238E27FC236}">
                <a16:creationId xmlns:a16="http://schemas.microsoft.com/office/drawing/2014/main" id="{C9DAE2E7-D892-4442-900E-12A9BEA47478}"/>
              </a:ext>
            </a:extLst>
          </p:cNvPr>
          <p:cNvCxnSpPr/>
          <p:nvPr/>
        </p:nvCxnSpPr>
        <p:spPr>
          <a:xfrm>
            <a:off x="6745288" y="4844289"/>
            <a:ext cx="6595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27F77BF2-90B1-4D40-8831-3421B563C8D3}"/>
                  </a:ext>
                </a:extLst>
              </p:cNvPr>
              <p:cNvSpPr txBox="1"/>
              <p:nvPr/>
            </p:nvSpPr>
            <p:spPr>
              <a:xfrm>
                <a:off x="7493061" y="4689793"/>
                <a:ext cx="19102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𝑡𝑜𝑒𝑛𝑎𝑚𝑒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𝑣𝑎𝑛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40%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27F77BF2-90B1-4D40-8831-3421B563C8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3061" y="4689793"/>
                <a:ext cx="1910203" cy="276999"/>
              </a:xfrm>
              <a:prstGeom prst="rect">
                <a:avLst/>
              </a:prstGeom>
              <a:blipFill>
                <a:blip r:embed="rId20"/>
                <a:stretch>
                  <a:fillRect l="-1911" r="-3185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Rechte verbindingslijn met pijl 49">
            <a:extLst>
              <a:ext uri="{FF2B5EF4-FFF2-40B4-BE49-F238E27FC236}">
                <a16:creationId xmlns:a16="http://schemas.microsoft.com/office/drawing/2014/main" id="{68BF029E-F584-4082-A336-21FA6E0C1B56}"/>
              </a:ext>
            </a:extLst>
          </p:cNvPr>
          <p:cNvCxnSpPr/>
          <p:nvPr/>
        </p:nvCxnSpPr>
        <p:spPr>
          <a:xfrm>
            <a:off x="6726569" y="5137197"/>
            <a:ext cx="6595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0C46894E-E555-4ECD-BA68-F04085B1F3DF}"/>
                  </a:ext>
                </a:extLst>
              </p:cNvPr>
              <p:cNvSpPr txBox="1"/>
              <p:nvPr/>
            </p:nvSpPr>
            <p:spPr>
              <a:xfrm>
                <a:off x="7474342" y="4982701"/>
                <a:ext cx="20384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𝑡𝑜𝑒𝑛𝑎𝑚𝑒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𝑣𝑎𝑛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500%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0C46894E-E555-4ECD-BA68-F04085B1F3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4342" y="4982701"/>
                <a:ext cx="2038442" cy="276999"/>
              </a:xfrm>
              <a:prstGeom prst="rect">
                <a:avLst/>
              </a:prstGeom>
              <a:blipFill>
                <a:blip r:embed="rId21"/>
                <a:stretch>
                  <a:fillRect l="-1796" r="-2994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53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0" grpId="0"/>
      <p:bldP spid="22" grpId="0"/>
      <p:bldP spid="24" grpId="0"/>
      <p:bldP spid="26" grpId="0"/>
      <p:bldP spid="28" grpId="0"/>
      <p:bldP spid="30" grpId="0"/>
      <p:bldP spid="31" grpId="0" animBg="1"/>
      <p:bldP spid="35" grpId="0"/>
      <p:bldP spid="37" grpId="0"/>
      <p:bldP spid="39" grpId="0"/>
      <p:bldP spid="41" grpId="0"/>
      <p:bldP spid="42" grpId="0" animBg="1"/>
      <p:bldP spid="45" grpId="0"/>
      <p:bldP spid="47" grpId="0"/>
      <p:bldP spid="49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C2D6704C-2F32-481E-BAC5-1DC4CE99F96A}"/>
              </a:ext>
            </a:extLst>
          </p:cNvPr>
          <p:cNvSpPr txBox="1"/>
          <p:nvPr/>
        </p:nvSpPr>
        <p:spPr>
          <a:xfrm>
            <a:off x="585927" y="532660"/>
            <a:ext cx="199080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Procent op procent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0F99428-F088-4789-B666-1D1782A676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66" y="1149221"/>
            <a:ext cx="8316468" cy="2098548"/>
          </a:xfrm>
          <a:prstGeom prst="rect">
            <a:avLst/>
          </a:prstGeom>
        </p:spPr>
      </p:pic>
      <p:sp>
        <p:nvSpPr>
          <p:cNvPr id="6" name="Pijl: gekromd omhoog 5">
            <a:extLst>
              <a:ext uri="{FF2B5EF4-FFF2-40B4-BE49-F238E27FC236}">
                <a16:creationId xmlns:a16="http://schemas.microsoft.com/office/drawing/2014/main" id="{9FB4938B-D535-45B7-9B0F-72E01CF6D109}"/>
              </a:ext>
            </a:extLst>
          </p:cNvPr>
          <p:cNvSpPr/>
          <p:nvPr/>
        </p:nvSpPr>
        <p:spPr>
          <a:xfrm>
            <a:off x="2459232" y="2125758"/>
            <a:ext cx="6549686" cy="929377"/>
          </a:xfrm>
          <a:prstGeom prst="curvedUp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521AD171-C6DC-4945-AF09-5AF307B3FC90}"/>
              </a:ext>
            </a:extLst>
          </p:cNvPr>
          <p:cNvSpPr txBox="1"/>
          <p:nvPr/>
        </p:nvSpPr>
        <p:spPr>
          <a:xfrm>
            <a:off x="872836" y="3987738"/>
            <a:ext cx="317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vermenigvuldigingsfactor is: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39B2BCC-4833-4206-8DE2-F59AACE0E222}"/>
                  </a:ext>
                </a:extLst>
              </p:cNvPr>
              <p:cNvSpPr txBox="1"/>
              <p:nvPr/>
            </p:nvSpPr>
            <p:spPr>
              <a:xfrm>
                <a:off x="4045628" y="4031672"/>
                <a:ext cx="730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1,550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D39B2BCC-4833-4206-8DE2-F59AACE0E2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5628" y="4031672"/>
                <a:ext cx="730969" cy="276999"/>
              </a:xfrm>
              <a:prstGeom prst="rect">
                <a:avLst/>
              </a:prstGeom>
              <a:blipFill>
                <a:blip r:embed="rId3"/>
                <a:stretch>
                  <a:fillRect l="-7500" r="-166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A3F949D8-0DBE-4C0E-BB7C-4D507182CACF}"/>
                  </a:ext>
                </a:extLst>
              </p:cNvPr>
              <p:cNvSpPr txBox="1"/>
              <p:nvPr/>
            </p:nvSpPr>
            <p:spPr>
              <a:xfrm>
                <a:off x="4741876" y="4016696"/>
                <a:ext cx="730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1,436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A3F949D8-0DBE-4C0E-BB7C-4D507182CA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876" y="4016696"/>
                <a:ext cx="730969" cy="276999"/>
              </a:xfrm>
              <a:prstGeom prst="rect">
                <a:avLst/>
              </a:prstGeom>
              <a:blipFill>
                <a:blip r:embed="rId4"/>
                <a:stretch>
                  <a:fillRect l="-7500" r="-166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9F9E608A-FDD1-486C-9906-34C37D55D413}"/>
                  </a:ext>
                </a:extLst>
              </p:cNvPr>
              <p:cNvSpPr txBox="1"/>
              <p:nvPr/>
            </p:nvSpPr>
            <p:spPr>
              <a:xfrm>
                <a:off x="5462109" y="4016696"/>
                <a:ext cx="730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1,406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9F9E608A-FDD1-486C-9906-34C37D55D4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109" y="4016696"/>
                <a:ext cx="730969" cy="276999"/>
              </a:xfrm>
              <a:prstGeom prst="rect">
                <a:avLst/>
              </a:prstGeom>
              <a:blipFill>
                <a:blip r:embed="rId5"/>
                <a:stretch>
                  <a:fillRect l="-6667" r="-166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13EFFB5-859A-447A-AEB8-C522E95BB66E}"/>
                  </a:ext>
                </a:extLst>
              </p:cNvPr>
              <p:cNvSpPr txBox="1"/>
              <p:nvPr/>
            </p:nvSpPr>
            <p:spPr>
              <a:xfrm>
                <a:off x="6161560" y="4006305"/>
                <a:ext cx="730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1,371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13EFFB5-859A-447A-AEB8-C522E95BB6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1560" y="4006305"/>
                <a:ext cx="730969" cy="276999"/>
              </a:xfrm>
              <a:prstGeom prst="rect">
                <a:avLst/>
              </a:prstGeom>
              <a:blipFill>
                <a:blip r:embed="rId6"/>
                <a:stretch>
                  <a:fillRect l="-7500" r="-166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F2C13874-57BA-4144-98DD-4EB2F66EB58C}"/>
                  </a:ext>
                </a:extLst>
              </p:cNvPr>
              <p:cNvSpPr txBox="1"/>
              <p:nvPr/>
            </p:nvSpPr>
            <p:spPr>
              <a:xfrm>
                <a:off x="6861011" y="4012110"/>
                <a:ext cx="730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1,170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F2C13874-57BA-4144-98DD-4EB2F66EB5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1011" y="4012110"/>
                <a:ext cx="730969" cy="276999"/>
              </a:xfrm>
              <a:prstGeom prst="rect">
                <a:avLst/>
              </a:prstGeom>
              <a:blipFill>
                <a:blip r:embed="rId7"/>
                <a:stretch>
                  <a:fillRect l="-6667" r="-166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8A3755DD-4E19-4516-B96A-B8C31F74044E}"/>
                  </a:ext>
                </a:extLst>
              </p:cNvPr>
              <p:cNvSpPr txBox="1"/>
              <p:nvPr/>
            </p:nvSpPr>
            <p:spPr>
              <a:xfrm>
                <a:off x="7560462" y="4008520"/>
                <a:ext cx="613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1,433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8A3755DD-4E19-4516-B96A-B8C31F7404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0462" y="4008520"/>
                <a:ext cx="613951" cy="276999"/>
              </a:xfrm>
              <a:prstGeom prst="rect">
                <a:avLst/>
              </a:prstGeom>
              <a:blipFill>
                <a:blip r:embed="rId8"/>
                <a:stretch>
                  <a:fillRect l="-7921" r="-990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4BD78CBE-4BD9-4D86-8897-A5CE0609B75B}"/>
                  </a:ext>
                </a:extLst>
              </p:cNvPr>
              <p:cNvSpPr txBox="1"/>
              <p:nvPr/>
            </p:nvSpPr>
            <p:spPr>
              <a:xfrm>
                <a:off x="8194709" y="4003934"/>
                <a:ext cx="11910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=7,1935…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4BD78CBE-4BD9-4D86-8897-A5CE0609B7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4709" y="4003934"/>
                <a:ext cx="1191032" cy="276999"/>
              </a:xfrm>
              <a:prstGeom prst="rect">
                <a:avLst/>
              </a:prstGeom>
              <a:blipFill>
                <a:blip r:embed="rId9"/>
                <a:stretch>
                  <a:fillRect l="-153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kstvak 31">
            <a:extLst>
              <a:ext uri="{FF2B5EF4-FFF2-40B4-BE49-F238E27FC236}">
                <a16:creationId xmlns:a16="http://schemas.microsoft.com/office/drawing/2014/main" id="{92220379-9B14-43E9-AD1E-1DC4C7C141C5}"/>
              </a:ext>
            </a:extLst>
          </p:cNvPr>
          <p:cNvSpPr txBox="1"/>
          <p:nvPr/>
        </p:nvSpPr>
        <p:spPr>
          <a:xfrm>
            <a:off x="872836" y="4634345"/>
            <a:ext cx="311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procentuele toename is 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25955332-EE9D-4C4F-9C28-CC39426EC3C2}"/>
                  </a:ext>
                </a:extLst>
              </p:cNvPr>
              <p:cNvSpPr txBox="1"/>
              <p:nvPr/>
            </p:nvSpPr>
            <p:spPr>
              <a:xfrm>
                <a:off x="3922741" y="4680511"/>
                <a:ext cx="8191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619,4%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25955332-EE9D-4C4F-9C28-CC39426EC3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741" y="4680511"/>
                <a:ext cx="819135" cy="276999"/>
              </a:xfrm>
              <a:prstGeom prst="rect">
                <a:avLst/>
              </a:prstGeom>
              <a:blipFill>
                <a:blip r:embed="rId10"/>
                <a:stretch>
                  <a:fillRect l="-5926" r="-7407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Rechte verbindingslijn 52">
            <a:extLst>
              <a:ext uri="{FF2B5EF4-FFF2-40B4-BE49-F238E27FC236}">
                <a16:creationId xmlns:a16="http://schemas.microsoft.com/office/drawing/2014/main" id="{F298C0BF-F999-4F51-8640-7DF7F72EB07F}"/>
              </a:ext>
            </a:extLst>
          </p:cNvPr>
          <p:cNvCxnSpPr/>
          <p:nvPr/>
        </p:nvCxnSpPr>
        <p:spPr>
          <a:xfrm>
            <a:off x="3065318" y="3247769"/>
            <a:ext cx="204204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B10321FD-A30A-46CD-9815-8EB59777D46C}"/>
                  </a:ext>
                </a:extLst>
              </p:cNvPr>
              <p:cNvSpPr txBox="1"/>
              <p:nvPr/>
            </p:nvSpPr>
            <p:spPr>
              <a:xfrm>
                <a:off x="4776597" y="4675925"/>
                <a:ext cx="8768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620%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B10321FD-A30A-46CD-9815-8EB59777D4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597" y="4675925"/>
                <a:ext cx="876843" cy="276999"/>
              </a:xfrm>
              <a:prstGeom prst="rect">
                <a:avLst/>
              </a:prstGeom>
              <a:blipFill>
                <a:blip r:embed="rId11"/>
                <a:stretch>
                  <a:fillRect l="-2797" r="-7692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823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32" grpId="0"/>
      <p:bldP spid="43" grpId="0"/>
      <p:bldP spid="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C2D6704C-2F32-481E-BAC5-1DC4CE99F96A}"/>
              </a:ext>
            </a:extLst>
          </p:cNvPr>
          <p:cNvSpPr txBox="1"/>
          <p:nvPr/>
        </p:nvSpPr>
        <p:spPr>
          <a:xfrm>
            <a:off x="585927" y="532660"/>
            <a:ext cx="209762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De constante factor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651E246-D63F-45AF-A3AF-D22A704412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734" y="1145885"/>
            <a:ext cx="6008065" cy="590702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A2302937-9FE8-4323-BE4B-3B5DE35CAA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87" y="3937324"/>
            <a:ext cx="5697169" cy="551840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9AE96316-0119-4BEE-AF41-F9DDFBF83B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87" y="1974530"/>
            <a:ext cx="4197096" cy="287579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9793ED4A-9939-4D80-9E39-DBB4F8E48D3E}"/>
              </a:ext>
            </a:extLst>
          </p:cNvPr>
          <p:cNvSpPr txBox="1"/>
          <p:nvPr/>
        </p:nvSpPr>
        <p:spPr>
          <a:xfrm>
            <a:off x="976745" y="2350951"/>
            <a:ext cx="3605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Vermenigvuldigingsfactor per jaar is: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F1FFFAF5-A853-436C-A563-EBF251951465}"/>
                  </a:ext>
                </a:extLst>
              </p:cNvPr>
              <p:cNvSpPr txBox="1"/>
              <p:nvPr/>
            </p:nvSpPr>
            <p:spPr>
              <a:xfrm>
                <a:off x="4582732" y="2414488"/>
                <a:ext cx="613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0,965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F1FFFAF5-A853-436C-A563-EBF2519514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732" y="2414488"/>
                <a:ext cx="613951" cy="276999"/>
              </a:xfrm>
              <a:prstGeom prst="rect">
                <a:avLst/>
              </a:prstGeom>
              <a:blipFill>
                <a:blip r:embed="rId5"/>
                <a:stretch>
                  <a:fillRect l="-9000" r="-11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ballon: rechthoek met afgeronde hoeken 26">
                <a:extLst>
                  <a:ext uri="{FF2B5EF4-FFF2-40B4-BE49-F238E27FC236}">
                    <a16:creationId xmlns:a16="http://schemas.microsoft.com/office/drawing/2014/main" id="{D76F27C6-E6B4-4A25-9931-B3C9DEF34E88}"/>
                  </a:ext>
                </a:extLst>
              </p:cNvPr>
              <p:cNvSpPr/>
              <p:nvPr/>
            </p:nvSpPr>
            <p:spPr>
              <a:xfrm>
                <a:off x="5124648" y="1800124"/>
                <a:ext cx="1942704" cy="402837"/>
              </a:xfrm>
              <a:prstGeom prst="wedgeRoundRectCallout">
                <a:avLst>
                  <a:gd name="adj1" fmla="val -45437"/>
                  <a:gd name="adj2" fmla="val 116668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100%−3,5%=96,5%</m:t>
                      </m:r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7" name="Tekstballon: rechthoek met afgeronde hoeken 26">
                <a:extLst>
                  <a:ext uri="{FF2B5EF4-FFF2-40B4-BE49-F238E27FC236}">
                    <a16:creationId xmlns:a16="http://schemas.microsoft.com/office/drawing/2014/main" id="{D76F27C6-E6B4-4A25-9931-B3C9DEF34E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4648" y="1800124"/>
                <a:ext cx="1942704" cy="402837"/>
              </a:xfrm>
              <a:prstGeom prst="wedgeRoundRectCallout">
                <a:avLst>
                  <a:gd name="adj1" fmla="val -45437"/>
                  <a:gd name="adj2" fmla="val 116668"/>
                  <a:gd name="adj3" fmla="val 16667"/>
                </a:avLst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>
            <a:extLst>
              <a:ext uri="{FF2B5EF4-FFF2-40B4-BE49-F238E27FC236}">
                <a16:creationId xmlns:a16="http://schemas.microsoft.com/office/drawing/2014/main" id="{3A15701F-5874-4233-9158-0821975DF703}"/>
              </a:ext>
            </a:extLst>
          </p:cNvPr>
          <p:cNvSpPr txBox="1"/>
          <p:nvPr/>
        </p:nvSpPr>
        <p:spPr>
          <a:xfrm>
            <a:off x="976745" y="2854304"/>
            <a:ext cx="1931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Van 2000 --&gt; 2010: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A1E9EC4-B660-4925-A77D-047C9CFEA892}"/>
                  </a:ext>
                </a:extLst>
              </p:cNvPr>
              <p:cNvSpPr txBox="1"/>
              <p:nvPr/>
            </p:nvSpPr>
            <p:spPr>
              <a:xfrm>
                <a:off x="2890770" y="2900470"/>
                <a:ext cx="14954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1280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0,965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A1E9EC4-B660-4925-A77D-047C9CFEA8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0770" y="2900470"/>
                <a:ext cx="1495409" cy="276999"/>
              </a:xfrm>
              <a:prstGeom prst="rect">
                <a:avLst/>
              </a:prstGeom>
              <a:blipFill>
                <a:blip r:embed="rId7"/>
                <a:stretch>
                  <a:fillRect l="-3252" t="-4444" r="-122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hthoek 24">
            <a:extLst>
              <a:ext uri="{FF2B5EF4-FFF2-40B4-BE49-F238E27FC236}">
                <a16:creationId xmlns:a16="http://schemas.microsoft.com/office/drawing/2014/main" id="{E092F840-0751-424F-A6E8-974DEEC83704}"/>
              </a:ext>
            </a:extLst>
          </p:cNvPr>
          <p:cNvSpPr/>
          <p:nvPr/>
        </p:nvSpPr>
        <p:spPr>
          <a:xfrm>
            <a:off x="4166754" y="2864695"/>
            <a:ext cx="166254" cy="2006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DE4FCDDB-C308-4C7A-9EE1-282810CBD834}"/>
                  </a:ext>
                </a:extLst>
              </p:cNvPr>
              <p:cNvSpPr txBox="1"/>
              <p:nvPr/>
            </p:nvSpPr>
            <p:spPr>
              <a:xfrm>
                <a:off x="4381960" y="2887625"/>
                <a:ext cx="11910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=896,36…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DE4FCDDB-C308-4C7A-9EE1-282810CBD8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960" y="2887625"/>
                <a:ext cx="1191032" cy="276999"/>
              </a:xfrm>
              <a:prstGeom prst="rect">
                <a:avLst/>
              </a:prstGeom>
              <a:blipFill>
                <a:blip r:embed="rId8"/>
                <a:stretch>
                  <a:fillRect l="-205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7999E1A8-D019-4167-8572-3865D91DCE0D}"/>
                  </a:ext>
                </a:extLst>
              </p:cNvPr>
              <p:cNvSpPr txBox="1"/>
              <p:nvPr/>
            </p:nvSpPr>
            <p:spPr>
              <a:xfrm>
                <a:off x="1020181" y="3310675"/>
                <a:ext cx="45601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In 2010 waren er ongeveer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896</m:t>
                    </m:r>
                  </m:oMath>
                </a14:m>
                <a:r>
                  <a:rPr lang="nl-NL" dirty="0"/>
                  <a:t> muziekwinkels</a:t>
                </a:r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7999E1A8-D019-4167-8572-3865D91DCE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181" y="3310675"/>
                <a:ext cx="4560159" cy="369332"/>
              </a:xfrm>
              <a:prstGeom prst="rect">
                <a:avLst/>
              </a:prstGeom>
              <a:blipFill>
                <a:blip r:embed="rId9"/>
                <a:stretch>
                  <a:fillRect l="-1070" t="-8197" r="-668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kstvak 33">
            <a:extLst>
              <a:ext uri="{FF2B5EF4-FFF2-40B4-BE49-F238E27FC236}">
                <a16:creationId xmlns:a16="http://schemas.microsoft.com/office/drawing/2014/main" id="{E7A6168D-130F-495E-BCE9-C6510C5A9A7E}"/>
              </a:ext>
            </a:extLst>
          </p:cNvPr>
          <p:cNvSpPr txBox="1"/>
          <p:nvPr/>
        </p:nvSpPr>
        <p:spPr>
          <a:xfrm>
            <a:off x="928830" y="4588667"/>
            <a:ext cx="301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 muziekwinkels in 2012: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4ED7E60D-FB51-4549-85A6-F389A14F0357}"/>
                  </a:ext>
                </a:extLst>
              </p:cNvPr>
              <p:cNvSpPr txBox="1"/>
              <p:nvPr/>
            </p:nvSpPr>
            <p:spPr>
              <a:xfrm>
                <a:off x="3905919" y="4627449"/>
                <a:ext cx="26976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1280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0,965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=834,71…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4ED7E60D-FB51-4549-85A6-F389A14F03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919" y="4627449"/>
                <a:ext cx="2697662" cy="276999"/>
              </a:xfrm>
              <a:prstGeom prst="rect">
                <a:avLst/>
              </a:prstGeom>
              <a:blipFill>
                <a:blip r:embed="rId10"/>
                <a:stretch>
                  <a:fillRect l="-1810" t="-434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kstvak 37">
            <a:extLst>
              <a:ext uri="{FF2B5EF4-FFF2-40B4-BE49-F238E27FC236}">
                <a16:creationId xmlns:a16="http://schemas.microsoft.com/office/drawing/2014/main" id="{7E7F4B0A-C6ED-40BC-8827-F1DAF3721D73}"/>
              </a:ext>
            </a:extLst>
          </p:cNvPr>
          <p:cNvSpPr txBox="1"/>
          <p:nvPr/>
        </p:nvSpPr>
        <p:spPr>
          <a:xfrm>
            <a:off x="924000" y="5057502"/>
            <a:ext cx="3131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 muziekwinkels in 2016: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9AC00101-325F-42CB-A1BF-CC1D775A41C1}"/>
                  </a:ext>
                </a:extLst>
              </p:cNvPr>
              <p:cNvSpPr txBox="1"/>
              <p:nvPr/>
            </p:nvSpPr>
            <p:spPr>
              <a:xfrm>
                <a:off x="3901089" y="5096284"/>
                <a:ext cx="26976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1280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0,965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=723,84…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9AC00101-325F-42CB-A1BF-CC1D775A41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1089" y="5096284"/>
                <a:ext cx="2697662" cy="276999"/>
              </a:xfrm>
              <a:prstGeom prst="rect">
                <a:avLst/>
              </a:prstGeom>
              <a:blipFill>
                <a:blip r:embed="rId11"/>
                <a:stretch>
                  <a:fillRect l="-1810" t="-444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CCBAA3DA-7728-4D1A-8FEB-0112DFCDCCC8}"/>
                  </a:ext>
                </a:extLst>
              </p:cNvPr>
              <p:cNvSpPr txBox="1"/>
              <p:nvPr/>
            </p:nvSpPr>
            <p:spPr>
              <a:xfrm>
                <a:off x="6609637" y="4627448"/>
                <a:ext cx="6716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835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CCBAA3DA-7728-4D1A-8FEB-0112DFCDCC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9637" y="4627448"/>
                <a:ext cx="671659" cy="276999"/>
              </a:xfrm>
              <a:prstGeom prst="rect">
                <a:avLst/>
              </a:prstGeom>
              <a:blipFill>
                <a:blip r:embed="rId12"/>
                <a:stretch>
                  <a:fillRect l="-3636" r="-909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21FFC6C6-20E9-499F-9607-C4A549BC9ACC}"/>
                  </a:ext>
                </a:extLst>
              </p:cNvPr>
              <p:cNvSpPr txBox="1"/>
              <p:nvPr/>
            </p:nvSpPr>
            <p:spPr>
              <a:xfrm>
                <a:off x="6609637" y="5103668"/>
                <a:ext cx="6716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21FFC6C6-20E9-499F-9607-C4A549BC9A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9637" y="5103668"/>
                <a:ext cx="671659" cy="276999"/>
              </a:xfrm>
              <a:prstGeom prst="rect">
                <a:avLst/>
              </a:prstGeom>
              <a:blipFill>
                <a:blip r:embed="rId13"/>
                <a:stretch>
                  <a:fillRect l="-3636" r="-909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B47F4910-DDD8-477D-B5D2-F22516D1ED4E}"/>
                  </a:ext>
                </a:extLst>
              </p:cNvPr>
              <p:cNvSpPr txBox="1"/>
              <p:nvPr/>
            </p:nvSpPr>
            <p:spPr>
              <a:xfrm>
                <a:off x="3489888" y="5579888"/>
                <a:ext cx="18129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835−724=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𝟏𝟏𝟏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B47F4910-DDD8-477D-B5D2-F22516D1ED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9888" y="5579888"/>
                <a:ext cx="1812997" cy="276999"/>
              </a:xfrm>
              <a:prstGeom prst="rect">
                <a:avLst/>
              </a:prstGeom>
              <a:blipFill>
                <a:blip r:embed="rId14"/>
                <a:stretch>
                  <a:fillRect l="-2685" r="-302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kstvak 36">
            <a:extLst>
              <a:ext uri="{FF2B5EF4-FFF2-40B4-BE49-F238E27FC236}">
                <a16:creationId xmlns:a16="http://schemas.microsoft.com/office/drawing/2014/main" id="{169F7314-633D-4231-BA38-C6294CEA7548}"/>
              </a:ext>
            </a:extLst>
          </p:cNvPr>
          <p:cNvSpPr txBox="1"/>
          <p:nvPr/>
        </p:nvSpPr>
        <p:spPr>
          <a:xfrm>
            <a:off x="924000" y="5526337"/>
            <a:ext cx="2549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Dit geeft een afname van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910CFC6D-B710-4B42-86FF-F864C1983606}"/>
              </a:ext>
            </a:extLst>
          </p:cNvPr>
          <p:cNvSpPr txBox="1"/>
          <p:nvPr/>
        </p:nvSpPr>
        <p:spPr>
          <a:xfrm>
            <a:off x="5289926" y="5521539"/>
            <a:ext cx="937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winkels.</a:t>
            </a:r>
          </a:p>
        </p:txBody>
      </p:sp>
    </p:spTree>
    <p:extLst>
      <p:ext uri="{BB962C8B-B14F-4D97-AF65-F5344CB8AC3E}">
        <p14:creationId xmlns:p14="http://schemas.microsoft.com/office/powerpoint/2010/main" val="2116517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7" grpId="0" animBg="1"/>
      <p:bldP spid="23" grpId="0"/>
      <p:bldP spid="24" grpId="0"/>
      <p:bldP spid="25" grpId="0" animBg="1"/>
      <p:bldP spid="26" grpId="0"/>
      <p:bldP spid="28" grpId="0"/>
      <p:bldP spid="34" grpId="0"/>
      <p:bldP spid="33" grpId="0"/>
      <p:bldP spid="38" grpId="0"/>
      <p:bldP spid="39" grpId="0"/>
      <p:bldP spid="35" grpId="0"/>
      <p:bldP spid="41" grpId="0"/>
      <p:bldP spid="36" grpId="0"/>
      <p:bldP spid="37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C2D6704C-2F32-481E-BAC5-1DC4CE99F96A}"/>
              </a:ext>
            </a:extLst>
          </p:cNvPr>
          <p:cNvSpPr txBox="1"/>
          <p:nvPr/>
        </p:nvSpPr>
        <p:spPr>
          <a:xfrm>
            <a:off x="585927" y="532660"/>
            <a:ext cx="209762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De constante factor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651E246-D63F-45AF-A3AF-D22A704412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734" y="1145885"/>
            <a:ext cx="6008065" cy="590702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41C3717A-F3E2-42D4-8EDE-D8F4CEAEA1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41" y="1992256"/>
            <a:ext cx="5782666" cy="536296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4D835645-9C9E-4FED-9922-D1D39689CE0B}"/>
              </a:ext>
            </a:extLst>
          </p:cNvPr>
          <p:cNvSpPr txBox="1"/>
          <p:nvPr/>
        </p:nvSpPr>
        <p:spPr>
          <a:xfrm>
            <a:off x="868734" y="2826851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C670DB91-8410-4776-B852-05CCDE73A9C7}"/>
                  </a:ext>
                </a:extLst>
              </p:cNvPr>
              <p:cNvSpPr txBox="1"/>
              <p:nvPr/>
            </p:nvSpPr>
            <p:spPr>
              <a:xfrm>
                <a:off x="1782702" y="2873017"/>
                <a:ext cx="1981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=1280∗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0,965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C670DB91-8410-4776-B852-05CCDE73A9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702" y="2873017"/>
                <a:ext cx="1981888" cy="276999"/>
              </a:xfrm>
              <a:prstGeom prst="rect">
                <a:avLst/>
              </a:prstGeom>
              <a:blipFill>
                <a:blip r:embed="rId4"/>
                <a:stretch>
                  <a:fillRect l="-2147" t="-4348" r="-613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Afbeelding 8">
            <a:extLst>
              <a:ext uri="{FF2B5EF4-FFF2-40B4-BE49-F238E27FC236}">
                <a16:creationId xmlns:a16="http://schemas.microsoft.com/office/drawing/2014/main" id="{6DBC5996-B9BF-4845-9C61-46EFB544F8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767" y="1145885"/>
            <a:ext cx="3086100" cy="2324100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A24DACF8-F720-423F-B1F4-431540B6BD7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990" y="1142282"/>
            <a:ext cx="3086100" cy="2324100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F10EB14F-241E-40B5-8926-0494121A64E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441" y="1138684"/>
            <a:ext cx="3086100" cy="2324100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5918AAAE-08BC-492B-9EBC-79148B4C43B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441" y="1138270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06A8DE4A-56CD-4FA5-B4D7-63A642B6AA30}"/>
                  </a:ext>
                </a:extLst>
              </p:cNvPr>
              <p:cNvSpPr txBox="1"/>
              <p:nvPr/>
            </p:nvSpPr>
            <p:spPr>
              <a:xfrm>
                <a:off x="990600" y="3880073"/>
                <a:ext cx="23930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=18  →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=674,06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06A8DE4A-56CD-4FA5-B4D7-63A642B6AA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880073"/>
                <a:ext cx="2393027" cy="276999"/>
              </a:xfrm>
              <a:prstGeom prst="rect">
                <a:avLst/>
              </a:prstGeom>
              <a:blipFill>
                <a:blip r:embed="rId9"/>
                <a:stretch>
                  <a:fillRect l="-1020" r="-2041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72A42C85-F0C6-4943-9FD3-B2A56541F4B0}"/>
                  </a:ext>
                </a:extLst>
              </p:cNvPr>
              <p:cNvSpPr txBox="1"/>
              <p:nvPr/>
            </p:nvSpPr>
            <p:spPr>
              <a:xfrm>
                <a:off x="999275" y="4348873"/>
                <a:ext cx="23930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=19  →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=650,47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72A42C85-F0C6-4943-9FD3-B2A56541F4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275" y="4348873"/>
                <a:ext cx="2393027" cy="276999"/>
              </a:xfrm>
              <a:prstGeom prst="rect">
                <a:avLst/>
              </a:prstGeom>
              <a:blipFill>
                <a:blip r:embed="rId10"/>
                <a:stretch>
                  <a:fillRect l="-1020" r="-2041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98A125B8-6D98-4427-AC1C-312ED48AD41D}"/>
              </a:ext>
            </a:extLst>
          </p:cNvPr>
          <p:cNvCxnSpPr>
            <a:cxnSpLocks/>
          </p:cNvCxnSpPr>
          <p:nvPr/>
        </p:nvCxnSpPr>
        <p:spPr>
          <a:xfrm>
            <a:off x="6052456" y="2260404"/>
            <a:ext cx="43380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EB8EF79F-9E64-4BA8-A273-15E4BF96233D}"/>
              </a:ext>
            </a:extLst>
          </p:cNvPr>
          <p:cNvCxnSpPr>
            <a:cxnSpLocks/>
            <a:endCxn id="16" idx="2"/>
          </p:cNvCxnSpPr>
          <p:nvPr/>
        </p:nvCxnSpPr>
        <p:spPr>
          <a:xfrm flipV="1">
            <a:off x="999275" y="2528552"/>
            <a:ext cx="2639199" cy="108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A7431F87-920A-445E-9817-D48D4D94C94E}"/>
                  </a:ext>
                </a:extLst>
              </p:cNvPr>
              <p:cNvSpPr txBox="1"/>
              <p:nvPr/>
            </p:nvSpPr>
            <p:spPr>
              <a:xfrm>
                <a:off x="868734" y="5085124"/>
                <a:ext cx="21739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Dus in het jaar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𝟐𝟎𝟏𝟗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A7431F87-920A-445E-9817-D48D4D94C9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734" y="5085124"/>
                <a:ext cx="2173993" cy="369332"/>
              </a:xfrm>
              <a:prstGeom prst="rect">
                <a:avLst/>
              </a:prstGeom>
              <a:blipFill>
                <a:blip r:embed="rId11"/>
                <a:stretch>
                  <a:fillRect l="-2528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kstvak 34">
            <a:extLst>
              <a:ext uri="{FF2B5EF4-FFF2-40B4-BE49-F238E27FC236}">
                <a16:creationId xmlns:a16="http://schemas.microsoft.com/office/drawing/2014/main" id="{BC698535-A355-49DC-8315-F0F319B71C56}"/>
              </a:ext>
            </a:extLst>
          </p:cNvPr>
          <p:cNvSpPr txBox="1"/>
          <p:nvPr/>
        </p:nvSpPr>
        <p:spPr>
          <a:xfrm>
            <a:off x="868734" y="3341817"/>
            <a:ext cx="1069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Via </a:t>
            </a:r>
            <a:r>
              <a:rPr lang="nl-NL" dirty="0" err="1"/>
              <a:t>table</a:t>
            </a:r>
            <a:r>
              <a:rPr lang="nl-NL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2594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7" grpId="0"/>
      <p:bldP spid="29" grpId="0"/>
      <p:bldP spid="33" grpId="0"/>
      <p:bldP spid="35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211</TotalTime>
  <Words>196</Words>
  <Application>Microsoft Office PowerPoint</Application>
  <PresentationFormat>Breedbeeld</PresentationFormat>
  <Paragraphs>57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15</cp:revision>
  <dcterms:created xsi:type="dcterms:W3CDTF">2019-10-25T11:18:56Z</dcterms:created>
  <dcterms:modified xsi:type="dcterms:W3CDTF">2019-10-25T14:50:37Z</dcterms:modified>
</cp:coreProperties>
</file>