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414C-F5C7-413E-9F26-A3C980EB884C}" type="datetimeFigureOut">
              <a:rPr lang="nl-NL" smtClean="0"/>
              <a:t>1-6-2018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E3F9-9363-41A5-A004-D52838955D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3158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414C-F5C7-413E-9F26-A3C980EB884C}" type="datetimeFigureOut">
              <a:rPr lang="nl-NL" smtClean="0"/>
              <a:t>1-6-2018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E3F9-9363-41A5-A004-D52838955D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6283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414C-F5C7-413E-9F26-A3C980EB884C}" type="datetimeFigureOut">
              <a:rPr lang="nl-NL" smtClean="0"/>
              <a:t>1-6-2018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E3F9-9363-41A5-A004-D52838955D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6220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414C-F5C7-413E-9F26-A3C980EB884C}" type="datetimeFigureOut">
              <a:rPr lang="nl-NL" smtClean="0"/>
              <a:t>1-6-2018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E3F9-9363-41A5-A004-D52838955D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4848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414C-F5C7-413E-9F26-A3C980EB884C}" type="datetimeFigureOut">
              <a:rPr lang="nl-NL" smtClean="0"/>
              <a:t>1-6-2018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E3F9-9363-41A5-A004-D52838955D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7571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414C-F5C7-413E-9F26-A3C980EB884C}" type="datetimeFigureOut">
              <a:rPr lang="nl-NL" smtClean="0"/>
              <a:t>1-6-2018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E3F9-9363-41A5-A004-D52838955D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059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414C-F5C7-413E-9F26-A3C980EB884C}" type="datetimeFigureOut">
              <a:rPr lang="nl-NL" smtClean="0"/>
              <a:t>1-6-2018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E3F9-9363-41A5-A004-D52838955D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552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414C-F5C7-413E-9F26-A3C980EB884C}" type="datetimeFigureOut">
              <a:rPr lang="nl-NL" smtClean="0"/>
              <a:t>1-6-2018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E3F9-9363-41A5-A004-D52838955D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7610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414C-F5C7-413E-9F26-A3C980EB884C}" type="datetimeFigureOut">
              <a:rPr lang="nl-NL" smtClean="0"/>
              <a:t>1-6-2018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E3F9-9363-41A5-A004-D52838955D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951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414C-F5C7-413E-9F26-A3C980EB884C}" type="datetimeFigureOut">
              <a:rPr lang="nl-NL" smtClean="0"/>
              <a:t>1-6-2018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E3F9-9363-41A5-A004-D52838955D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7630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414C-F5C7-413E-9F26-A3C980EB884C}" type="datetimeFigureOut">
              <a:rPr lang="nl-NL" smtClean="0"/>
              <a:t>1-6-2018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4E3F9-9363-41A5-A004-D52838955D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125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1414C-F5C7-413E-9F26-A3C980EB884C}" type="datetimeFigureOut">
              <a:rPr lang="nl-NL" smtClean="0"/>
              <a:t>1-6-2018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4E3F9-9363-41A5-A004-D52838955D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1244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CC71D613-6140-4DE3-93DD-3F1710F5C8D2}"/>
              </a:ext>
            </a:extLst>
          </p:cNvPr>
          <p:cNvSpPr txBox="1"/>
          <p:nvPr/>
        </p:nvSpPr>
        <p:spPr>
          <a:xfrm>
            <a:off x="457201" y="518746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45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521DB264-B0FF-4258-9622-A803B2F952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1601" y="315546"/>
            <a:ext cx="7663586" cy="4616806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EA717B7C-859F-4DD8-B4FC-2E023A3CCD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81" y="4972992"/>
            <a:ext cx="5720486" cy="831647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A8E3E49B-488A-4C03-8B59-E6339C824A72}"/>
              </a:ext>
            </a:extLst>
          </p:cNvPr>
          <p:cNvSpPr txBox="1"/>
          <p:nvPr/>
        </p:nvSpPr>
        <p:spPr>
          <a:xfrm>
            <a:off x="1148080" y="5831840"/>
            <a:ext cx="7095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Nee, in de figuur staat de procentuele verdeling, niet de absolute getallen.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E9B1D5EC-0EA4-46E1-8186-316105A2B204}"/>
              </a:ext>
            </a:extLst>
          </p:cNvPr>
          <p:cNvSpPr txBox="1"/>
          <p:nvPr/>
        </p:nvSpPr>
        <p:spPr>
          <a:xfrm>
            <a:off x="1280160" y="6228373"/>
            <a:ext cx="62053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(Misschien heeft Veldman maar 10 opdrachten uitgevoerd en Harmsen wel 1000)</a:t>
            </a:r>
          </a:p>
        </p:txBody>
      </p:sp>
      <p:cxnSp>
        <p:nvCxnSpPr>
          <p:cNvPr id="12" name="Rechte verbindingslijn met pijl 11">
            <a:extLst>
              <a:ext uri="{FF2B5EF4-FFF2-40B4-BE49-F238E27FC236}">
                <a16:creationId xmlns:a16="http://schemas.microsoft.com/office/drawing/2014/main" id="{A14D3DB1-CB54-4CBC-8EEA-E866798B91E5}"/>
              </a:ext>
            </a:extLst>
          </p:cNvPr>
          <p:cNvCxnSpPr/>
          <p:nvPr/>
        </p:nvCxnSpPr>
        <p:spPr>
          <a:xfrm>
            <a:off x="4135120" y="3149600"/>
            <a:ext cx="1859280" cy="0"/>
          </a:xfrm>
          <a:prstGeom prst="straightConnector1">
            <a:avLst/>
          </a:prstGeom>
          <a:ln w="158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hthoek 14">
            <a:extLst>
              <a:ext uri="{FF2B5EF4-FFF2-40B4-BE49-F238E27FC236}">
                <a16:creationId xmlns:a16="http://schemas.microsoft.com/office/drawing/2014/main" id="{BD6DCDF0-7C90-419C-A644-708B4D556EE9}"/>
              </a:ext>
            </a:extLst>
          </p:cNvPr>
          <p:cNvSpPr/>
          <p:nvPr/>
        </p:nvSpPr>
        <p:spPr>
          <a:xfrm>
            <a:off x="8243549" y="3007360"/>
            <a:ext cx="1113811" cy="284480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7562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7.40741E-7 L -0.17708 0.2148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54" y="10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910BC62A-3F35-453C-9765-E41702C5E0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06" y="264433"/>
            <a:ext cx="7679131" cy="3163367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9FB8E695-E18F-4868-8929-2E0A5E6EC3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06" y="3537402"/>
            <a:ext cx="6412230" cy="823874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61CC0BD1-52DD-4190-98F9-144E1B8730C0}"/>
              </a:ext>
            </a:extLst>
          </p:cNvPr>
          <p:cNvSpPr txBox="1"/>
          <p:nvPr/>
        </p:nvSpPr>
        <p:spPr>
          <a:xfrm>
            <a:off x="791308" y="4470878"/>
            <a:ext cx="2817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Stel hij had 100 opdrachten.</a:t>
            </a:r>
          </a:p>
        </p:txBody>
      </p: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A513B183-5542-4578-9341-EAB9B8E045BE}"/>
              </a:ext>
            </a:extLst>
          </p:cNvPr>
          <p:cNvCxnSpPr/>
          <p:nvPr/>
        </p:nvCxnSpPr>
        <p:spPr>
          <a:xfrm>
            <a:off x="1011115" y="1649046"/>
            <a:ext cx="2145323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>
            <a:extLst>
              <a:ext uri="{FF2B5EF4-FFF2-40B4-BE49-F238E27FC236}">
                <a16:creationId xmlns:a16="http://schemas.microsoft.com/office/drawing/2014/main" id="{F0A1B214-1426-438E-84CE-E96257991297}"/>
              </a:ext>
            </a:extLst>
          </p:cNvPr>
          <p:cNvSpPr txBox="1"/>
          <p:nvPr/>
        </p:nvSpPr>
        <p:spPr>
          <a:xfrm>
            <a:off x="791308" y="4894143"/>
            <a:ext cx="1590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 categorie A: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70924ACF-5022-40A8-AABD-95656A720EFC}"/>
                  </a:ext>
                </a:extLst>
              </p:cNvPr>
              <p:cNvSpPr txBox="1"/>
              <p:nvPr/>
            </p:nvSpPr>
            <p:spPr>
              <a:xfrm>
                <a:off x="2381680" y="4949812"/>
                <a:ext cx="19371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35%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𝑣𝑎𝑛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100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𝑖𝑠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35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70924ACF-5022-40A8-AABD-95656A720E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680" y="4949812"/>
                <a:ext cx="1937133" cy="276999"/>
              </a:xfrm>
              <a:prstGeom prst="rect">
                <a:avLst/>
              </a:prstGeom>
              <a:blipFill>
                <a:blip r:embed="rId4"/>
                <a:stretch>
                  <a:fillRect l="-2839" r="-2839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kstvak 14">
            <a:extLst>
              <a:ext uri="{FF2B5EF4-FFF2-40B4-BE49-F238E27FC236}">
                <a16:creationId xmlns:a16="http://schemas.microsoft.com/office/drawing/2014/main" id="{02CF83AD-639F-4567-A4B2-C0C523B4CA15}"/>
              </a:ext>
            </a:extLst>
          </p:cNvPr>
          <p:cNvSpPr txBox="1"/>
          <p:nvPr/>
        </p:nvSpPr>
        <p:spPr>
          <a:xfrm>
            <a:off x="4318813" y="4894143"/>
            <a:ext cx="1265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opdrachten</a:t>
            </a:r>
          </a:p>
        </p:txBody>
      </p:sp>
      <p:sp>
        <p:nvSpPr>
          <p:cNvPr id="16" name="Pijl: rechts 15">
            <a:extLst>
              <a:ext uri="{FF2B5EF4-FFF2-40B4-BE49-F238E27FC236}">
                <a16:creationId xmlns:a16="http://schemas.microsoft.com/office/drawing/2014/main" id="{EECEEBAD-25CD-4A56-A185-A26F610E47FD}"/>
              </a:ext>
            </a:extLst>
          </p:cNvPr>
          <p:cNvSpPr/>
          <p:nvPr/>
        </p:nvSpPr>
        <p:spPr>
          <a:xfrm>
            <a:off x="5618286" y="5008473"/>
            <a:ext cx="386862" cy="1480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ACFFA092-7D77-4D6B-B094-B1C068F7A500}"/>
              </a:ext>
            </a:extLst>
          </p:cNvPr>
          <p:cNvSpPr txBox="1"/>
          <p:nvPr/>
        </p:nvSpPr>
        <p:spPr>
          <a:xfrm>
            <a:off x="6039275" y="4903645"/>
            <a:ext cx="1868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leveren </a:t>
            </a:r>
            <a:r>
              <a:rPr lang="nl-NL" b="1" dirty="0"/>
              <a:t>maximaal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85E3D92F-D286-479C-A7FB-DCB56DBFAFC0}"/>
                  </a:ext>
                </a:extLst>
              </p:cNvPr>
              <p:cNvSpPr txBox="1"/>
              <p:nvPr/>
            </p:nvSpPr>
            <p:spPr>
              <a:xfrm>
                <a:off x="7879331" y="4949812"/>
                <a:ext cx="167674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∙250=8750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85E3D92F-D286-479C-A7FB-DCB56DBFAF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9331" y="4949812"/>
                <a:ext cx="1676741" cy="276999"/>
              </a:xfrm>
              <a:prstGeom prst="rect">
                <a:avLst/>
              </a:prstGeom>
              <a:blipFill>
                <a:blip r:embed="rId5"/>
                <a:stretch>
                  <a:fillRect l="-2909" r="-327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kstvak 18">
            <a:extLst>
              <a:ext uri="{FF2B5EF4-FFF2-40B4-BE49-F238E27FC236}">
                <a16:creationId xmlns:a16="http://schemas.microsoft.com/office/drawing/2014/main" id="{1B37CE4B-5093-440A-8C72-1D60648BD4DA}"/>
              </a:ext>
            </a:extLst>
          </p:cNvPr>
          <p:cNvSpPr txBox="1"/>
          <p:nvPr/>
        </p:nvSpPr>
        <p:spPr>
          <a:xfrm>
            <a:off x="9556072" y="4894143"/>
            <a:ext cx="9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euro op.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88EF1DEC-72B9-40F9-9E1F-3A1384E7155E}"/>
              </a:ext>
            </a:extLst>
          </p:cNvPr>
          <p:cNvSpPr txBox="1"/>
          <p:nvPr/>
        </p:nvSpPr>
        <p:spPr>
          <a:xfrm>
            <a:off x="791308" y="5370871"/>
            <a:ext cx="1590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 categorie C: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5370DB09-EAFD-42A4-BA25-6231BCD35CB2}"/>
                  </a:ext>
                </a:extLst>
              </p:cNvPr>
              <p:cNvSpPr txBox="1"/>
              <p:nvPr/>
            </p:nvSpPr>
            <p:spPr>
              <a:xfrm>
                <a:off x="2381680" y="5426540"/>
                <a:ext cx="19371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%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𝑣𝑎𝑛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100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𝑖𝑠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5370DB09-EAFD-42A4-BA25-6231BCD35C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680" y="5426540"/>
                <a:ext cx="1937133" cy="276999"/>
              </a:xfrm>
              <a:prstGeom prst="rect">
                <a:avLst/>
              </a:prstGeom>
              <a:blipFill>
                <a:blip r:embed="rId6"/>
                <a:stretch>
                  <a:fillRect l="-2524" r="-2524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kstvak 21">
            <a:extLst>
              <a:ext uri="{FF2B5EF4-FFF2-40B4-BE49-F238E27FC236}">
                <a16:creationId xmlns:a16="http://schemas.microsoft.com/office/drawing/2014/main" id="{61D461DA-484A-4AC5-B56A-D1E275241382}"/>
              </a:ext>
            </a:extLst>
          </p:cNvPr>
          <p:cNvSpPr txBox="1"/>
          <p:nvPr/>
        </p:nvSpPr>
        <p:spPr>
          <a:xfrm>
            <a:off x="4318813" y="5370871"/>
            <a:ext cx="1265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opdrachten</a:t>
            </a:r>
          </a:p>
        </p:txBody>
      </p:sp>
      <p:sp>
        <p:nvSpPr>
          <p:cNvPr id="23" name="Pijl: rechts 22">
            <a:extLst>
              <a:ext uri="{FF2B5EF4-FFF2-40B4-BE49-F238E27FC236}">
                <a16:creationId xmlns:a16="http://schemas.microsoft.com/office/drawing/2014/main" id="{8270B51A-D1DC-403E-A474-F0223CE694CB}"/>
              </a:ext>
            </a:extLst>
          </p:cNvPr>
          <p:cNvSpPr/>
          <p:nvPr/>
        </p:nvSpPr>
        <p:spPr>
          <a:xfrm>
            <a:off x="5618286" y="5485201"/>
            <a:ext cx="386862" cy="1480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D663EB18-96E3-4985-91AE-4DF01E913710}"/>
              </a:ext>
            </a:extLst>
          </p:cNvPr>
          <p:cNvSpPr txBox="1"/>
          <p:nvPr/>
        </p:nvSpPr>
        <p:spPr>
          <a:xfrm>
            <a:off x="6039275" y="5380373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leveren </a:t>
            </a:r>
            <a:r>
              <a:rPr lang="nl-NL" b="1" dirty="0"/>
              <a:t>minimaal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D4148084-0039-4FCB-8748-EA18E7E68300}"/>
                  </a:ext>
                </a:extLst>
              </p:cNvPr>
              <p:cNvSpPr txBox="1"/>
              <p:nvPr/>
            </p:nvSpPr>
            <p:spPr>
              <a:xfrm>
                <a:off x="7879331" y="5426540"/>
                <a:ext cx="18049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∙500=10000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D4148084-0039-4FCB-8748-EA18E7E683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9331" y="5426540"/>
                <a:ext cx="1804981" cy="276999"/>
              </a:xfrm>
              <a:prstGeom prst="rect">
                <a:avLst/>
              </a:prstGeom>
              <a:blipFill>
                <a:blip r:embed="rId7"/>
                <a:stretch>
                  <a:fillRect l="-2703" r="-270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kstvak 25">
            <a:extLst>
              <a:ext uri="{FF2B5EF4-FFF2-40B4-BE49-F238E27FC236}">
                <a16:creationId xmlns:a16="http://schemas.microsoft.com/office/drawing/2014/main" id="{3D829F02-94A1-4A5B-9303-9EB775AC835B}"/>
              </a:ext>
            </a:extLst>
          </p:cNvPr>
          <p:cNvSpPr txBox="1"/>
          <p:nvPr/>
        </p:nvSpPr>
        <p:spPr>
          <a:xfrm>
            <a:off x="9696749" y="5370871"/>
            <a:ext cx="9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euro op.</a:t>
            </a:r>
          </a:p>
        </p:txBody>
      </p:sp>
      <p:cxnSp>
        <p:nvCxnSpPr>
          <p:cNvPr id="28" name="Rechte verbindingslijn met pijl 27">
            <a:extLst>
              <a:ext uri="{FF2B5EF4-FFF2-40B4-BE49-F238E27FC236}">
                <a16:creationId xmlns:a16="http://schemas.microsoft.com/office/drawing/2014/main" id="{2DAC17FF-F67C-454F-9D27-8ACD5E305595}"/>
              </a:ext>
            </a:extLst>
          </p:cNvPr>
          <p:cNvCxnSpPr/>
          <p:nvPr/>
        </p:nvCxnSpPr>
        <p:spPr>
          <a:xfrm>
            <a:off x="4985238" y="1649046"/>
            <a:ext cx="1248508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kstvak 36">
            <a:extLst>
              <a:ext uri="{FF2B5EF4-FFF2-40B4-BE49-F238E27FC236}">
                <a16:creationId xmlns:a16="http://schemas.microsoft.com/office/drawing/2014/main" id="{621C70F9-7822-42B9-ABAE-6720A76E7140}"/>
              </a:ext>
            </a:extLst>
          </p:cNvPr>
          <p:cNvSpPr txBox="1"/>
          <p:nvPr/>
        </p:nvSpPr>
        <p:spPr>
          <a:xfrm>
            <a:off x="791308" y="5839521"/>
            <a:ext cx="50959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Categorie C heeft altijd meer omzet dan categorie A,</a:t>
            </a:r>
          </a:p>
          <a:p>
            <a:r>
              <a:rPr lang="nl-NL" dirty="0"/>
              <a:t>Harmsen kan geen gelijk hebben.</a:t>
            </a:r>
          </a:p>
        </p:txBody>
      </p:sp>
      <p:sp>
        <p:nvSpPr>
          <p:cNvPr id="38" name="Tekstballon: rechthoek met afgeronde hoeken 37">
            <a:extLst>
              <a:ext uri="{FF2B5EF4-FFF2-40B4-BE49-F238E27FC236}">
                <a16:creationId xmlns:a16="http://schemas.microsoft.com/office/drawing/2014/main" id="{4D70F55B-ADD3-43D2-B1CF-66AEFCA52C55}"/>
              </a:ext>
            </a:extLst>
          </p:cNvPr>
          <p:cNvSpPr/>
          <p:nvPr/>
        </p:nvSpPr>
        <p:spPr>
          <a:xfrm>
            <a:off x="7879331" y="3581363"/>
            <a:ext cx="2081852" cy="533557"/>
          </a:xfrm>
          <a:prstGeom prst="wedgeRoundRectCallout">
            <a:avLst>
              <a:gd name="adj1" fmla="val -73179"/>
              <a:gd name="adj2" fmla="val 27285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geef een tegenvoorbeeld</a:t>
            </a:r>
          </a:p>
        </p:txBody>
      </p:sp>
      <p:sp>
        <p:nvSpPr>
          <p:cNvPr id="39" name="Rechthoek 38">
            <a:extLst>
              <a:ext uri="{FF2B5EF4-FFF2-40B4-BE49-F238E27FC236}">
                <a16:creationId xmlns:a16="http://schemas.microsoft.com/office/drawing/2014/main" id="{26F8D397-E629-47F6-A159-B60C0A36F098}"/>
              </a:ext>
            </a:extLst>
          </p:cNvPr>
          <p:cNvSpPr/>
          <p:nvPr/>
        </p:nvSpPr>
        <p:spPr>
          <a:xfrm>
            <a:off x="7314952" y="1284050"/>
            <a:ext cx="710366" cy="214009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4184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7.40741E-7 L -3.33333E-6 0.16458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7.40741E-7 L -0.32592 0.22569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02" y="11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  <p:bldP spid="15" grpId="0"/>
      <p:bldP spid="16" grpId="0" animBg="1"/>
      <p:bldP spid="17" grpId="0"/>
      <p:bldP spid="18" grpId="0"/>
      <p:bldP spid="19" grpId="0"/>
      <p:bldP spid="20" grpId="0"/>
      <p:bldP spid="21" grpId="0"/>
      <p:bldP spid="22" grpId="0"/>
      <p:bldP spid="23" grpId="0" animBg="1"/>
      <p:bldP spid="24" grpId="0"/>
      <p:bldP spid="25" grpId="0"/>
      <p:bldP spid="26" grpId="0"/>
      <p:bldP spid="37" grpId="0"/>
      <p:bldP spid="38" grpId="0" animBg="1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BD055C87-0A47-4D20-A78A-52BEDD1EEF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95" y="3352644"/>
            <a:ext cx="8308696" cy="3186684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DBE95BE0-9DFD-455C-99CD-410A6B312D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958" y="189277"/>
            <a:ext cx="7679131" cy="3163367"/>
          </a:xfrm>
          <a:prstGeom prst="rect">
            <a:avLst/>
          </a:prstGeom>
        </p:spPr>
      </p:pic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7E0C1C59-7CAD-42A0-A3A2-AD574B55B259}"/>
              </a:ext>
            </a:extLst>
          </p:cNvPr>
          <p:cNvCxnSpPr>
            <a:cxnSpLocks/>
          </p:cNvCxnSpPr>
          <p:nvPr/>
        </p:nvCxnSpPr>
        <p:spPr>
          <a:xfrm>
            <a:off x="9056318" y="313151"/>
            <a:ext cx="0" cy="610091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vak 9">
            <a:extLst>
              <a:ext uri="{FF2B5EF4-FFF2-40B4-BE49-F238E27FC236}">
                <a16:creationId xmlns:a16="http://schemas.microsoft.com/office/drawing/2014/main" id="{2959523E-F293-413D-844A-57B15142735F}"/>
              </a:ext>
            </a:extLst>
          </p:cNvPr>
          <p:cNvSpPr txBox="1"/>
          <p:nvPr/>
        </p:nvSpPr>
        <p:spPr>
          <a:xfrm>
            <a:off x="9494729" y="501041"/>
            <a:ext cx="1740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Kijk bij Veldman: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7DEF811D-ECF0-48D8-9E88-86E8F0CA1ACA}"/>
                  </a:ext>
                </a:extLst>
              </p:cNvPr>
              <p:cNvSpPr txBox="1"/>
              <p:nvPr/>
            </p:nvSpPr>
            <p:spPr>
              <a:xfrm>
                <a:off x="9232036" y="1041597"/>
                <a:ext cx="280833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50%</m:t>
                    </m:r>
                  </m:oMath>
                </a14:m>
                <a:r>
                  <a:rPr lang="nl-NL" dirty="0"/>
                  <a:t> van de factuurbedragen </a:t>
                </a:r>
                <a:br>
                  <a:rPr lang="nl-NL" dirty="0"/>
                </a:br>
                <a:r>
                  <a:rPr lang="nl-NL" dirty="0"/>
                  <a:t>zijn kleiner dan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€2000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7DEF811D-ECF0-48D8-9E88-86E8F0CA1A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2036" y="1041597"/>
                <a:ext cx="2808333" cy="553998"/>
              </a:xfrm>
              <a:prstGeom prst="rect">
                <a:avLst/>
              </a:prstGeom>
              <a:blipFill>
                <a:blip r:embed="rId4"/>
                <a:stretch>
                  <a:fillRect l="-2820" t="-14286" r="-4555" b="-2417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5913D1A4-52ED-4954-A250-8D1DA5143354}"/>
              </a:ext>
            </a:extLst>
          </p:cNvPr>
          <p:cNvCxnSpPr/>
          <p:nvPr/>
        </p:nvCxnSpPr>
        <p:spPr>
          <a:xfrm>
            <a:off x="4096011" y="1929008"/>
            <a:ext cx="0" cy="395822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F676C122-6E51-4FAE-9FFB-AE1BA2638BE0}"/>
                  </a:ext>
                </a:extLst>
              </p:cNvPr>
              <p:cNvSpPr txBox="1"/>
              <p:nvPr/>
            </p:nvSpPr>
            <p:spPr>
              <a:xfrm>
                <a:off x="9530077" y="1766819"/>
                <a:ext cx="11568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F676C122-6E51-4FAE-9FFB-AE1BA2638B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0077" y="1766819"/>
                <a:ext cx="1156855" cy="276999"/>
              </a:xfrm>
              <a:prstGeom prst="rect">
                <a:avLst/>
              </a:prstGeom>
              <a:blipFill>
                <a:blip r:embed="rId5"/>
                <a:stretch>
                  <a:fillRect l="-4211" r="-4737" b="-1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kstvak 14">
            <a:extLst>
              <a:ext uri="{FF2B5EF4-FFF2-40B4-BE49-F238E27FC236}">
                <a16:creationId xmlns:a16="http://schemas.microsoft.com/office/drawing/2014/main" id="{501F3F8E-19EF-4FE2-AF54-A8F0F9A33446}"/>
              </a:ext>
            </a:extLst>
          </p:cNvPr>
          <p:cNvSpPr txBox="1"/>
          <p:nvPr/>
        </p:nvSpPr>
        <p:spPr>
          <a:xfrm>
            <a:off x="9232036" y="2215042"/>
            <a:ext cx="2808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Boxplot</a:t>
            </a:r>
            <a:r>
              <a:rPr lang="nl-NL" dirty="0"/>
              <a:t> P hoort bij Veldman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99E5C9A2-F830-4718-AB80-A4A620BE7FD7}"/>
              </a:ext>
            </a:extLst>
          </p:cNvPr>
          <p:cNvSpPr txBox="1"/>
          <p:nvPr/>
        </p:nvSpPr>
        <p:spPr>
          <a:xfrm>
            <a:off x="10241127" y="2834489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D2C70BC0-2B4B-4ED0-B79D-ACF72F204627}"/>
              </a:ext>
            </a:extLst>
          </p:cNvPr>
          <p:cNvSpPr txBox="1"/>
          <p:nvPr/>
        </p:nvSpPr>
        <p:spPr>
          <a:xfrm>
            <a:off x="9488720" y="3453936"/>
            <a:ext cx="22401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b="1" dirty="0"/>
              <a:t>Bij hovenier Harmsen</a:t>
            </a:r>
            <a:br>
              <a:rPr lang="nl-NL" b="1" dirty="0"/>
            </a:br>
            <a:r>
              <a:rPr lang="nl-NL" b="1" dirty="0"/>
              <a:t> hoort Q</a:t>
            </a:r>
          </a:p>
        </p:txBody>
      </p:sp>
    </p:spTree>
    <p:extLst>
      <p:ext uri="{BB962C8B-B14F-4D97-AF65-F5344CB8AC3E}">
        <p14:creationId xmlns:p14="http://schemas.microsoft.com/office/powerpoint/2010/main" val="418009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4AA48C03-46B9-490E-91F2-8FDA2A3222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43" y="273835"/>
            <a:ext cx="4321454" cy="1375715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239B130D-6495-4D5C-A464-A33A47E20D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2804" y="273835"/>
            <a:ext cx="3551987" cy="4010558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CBF68E5B-030A-4CE1-A6ED-9CC7822FA4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91" y="1817661"/>
            <a:ext cx="6775704" cy="2791206"/>
          </a:xfrm>
          <a:prstGeom prst="rect">
            <a:avLst/>
          </a:prstGeom>
        </p:spPr>
      </p:pic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CB518FA1-C383-4139-A9F0-0D4E6E6C084D}"/>
              </a:ext>
            </a:extLst>
          </p:cNvPr>
          <p:cNvCxnSpPr/>
          <p:nvPr/>
        </p:nvCxnSpPr>
        <p:spPr>
          <a:xfrm>
            <a:off x="8417490" y="2304166"/>
            <a:ext cx="60125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C9BAAE2E-5659-4940-A7A2-9F837DD30341}"/>
              </a:ext>
            </a:extLst>
          </p:cNvPr>
          <p:cNvCxnSpPr>
            <a:cxnSpLocks/>
          </p:cNvCxnSpPr>
          <p:nvPr/>
        </p:nvCxnSpPr>
        <p:spPr>
          <a:xfrm flipV="1">
            <a:off x="9018740" y="2304166"/>
            <a:ext cx="0" cy="152879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23C6E55E-F760-4E68-BD0C-8CCE24891577}"/>
                  </a:ext>
                </a:extLst>
              </p:cNvPr>
              <p:cNvSpPr txBox="1"/>
              <p:nvPr/>
            </p:nvSpPr>
            <p:spPr>
              <a:xfrm>
                <a:off x="7900999" y="2171392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50%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23C6E55E-F760-4E68-BD0C-8CCE248915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0999" y="2171392"/>
                <a:ext cx="399148" cy="215444"/>
              </a:xfrm>
              <a:prstGeom prst="rect">
                <a:avLst/>
              </a:prstGeom>
              <a:blipFill>
                <a:blip r:embed="rId5"/>
                <a:stretch>
                  <a:fillRect l="-10606" r="-10606" b="-8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Rechte verbindingslijn met pijl 15">
            <a:extLst>
              <a:ext uri="{FF2B5EF4-FFF2-40B4-BE49-F238E27FC236}">
                <a16:creationId xmlns:a16="http://schemas.microsoft.com/office/drawing/2014/main" id="{14B58A39-FF6F-4034-9817-9E435AB85059}"/>
              </a:ext>
            </a:extLst>
          </p:cNvPr>
          <p:cNvCxnSpPr/>
          <p:nvPr/>
        </p:nvCxnSpPr>
        <p:spPr>
          <a:xfrm flipH="1">
            <a:off x="8300147" y="4284393"/>
            <a:ext cx="718593" cy="0"/>
          </a:xfrm>
          <a:prstGeom prst="straightConnector1">
            <a:avLst/>
          </a:prstGeom>
          <a:ln w="158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>
            <a:extLst>
              <a:ext uri="{FF2B5EF4-FFF2-40B4-BE49-F238E27FC236}">
                <a16:creationId xmlns:a16="http://schemas.microsoft.com/office/drawing/2014/main" id="{9E046020-ECB1-4F1A-8F6D-3622B424CB03}"/>
              </a:ext>
            </a:extLst>
          </p:cNvPr>
          <p:cNvSpPr txBox="1"/>
          <p:nvPr/>
        </p:nvSpPr>
        <p:spPr>
          <a:xfrm>
            <a:off x="8718115" y="4312905"/>
            <a:ext cx="1340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accent2"/>
                </a:solidFill>
              </a:rPr>
              <a:t>minder dan 400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74FF5199-816F-41E7-A7E4-6F267F4042FB}"/>
                  </a:ext>
                </a:extLst>
              </p:cNvPr>
              <p:cNvSpPr txBox="1"/>
              <p:nvPr/>
            </p:nvSpPr>
            <p:spPr>
              <a:xfrm>
                <a:off x="8417490" y="4897677"/>
                <a:ext cx="357668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l-NL" dirty="0"/>
                  <a:t>Bij Veldman is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50%</m:t>
                    </m:r>
                  </m:oMath>
                </a14:m>
                <a:r>
                  <a:rPr lang="nl-NL" dirty="0"/>
                  <a:t> van de facturen </a:t>
                </a:r>
                <a:br>
                  <a:rPr lang="nl-NL" dirty="0"/>
                </a:br>
                <a:r>
                  <a:rPr lang="nl-NL" dirty="0"/>
                  <a:t>kleiner dan €2000. ( zie c )</a:t>
                </a:r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74FF5199-816F-41E7-A7E4-6F267F4042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7490" y="4897677"/>
                <a:ext cx="3576685" cy="646331"/>
              </a:xfrm>
              <a:prstGeom prst="rect">
                <a:avLst/>
              </a:prstGeom>
              <a:blipFill>
                <a:blip r:embed="rId6"/>
                <a:stretch>
                  <a:fillRect l="-1022" t="-4717" r="-852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kstvak 18">
            <a:extLst>
              <a:ext uri="{FF2B5EF4-FFF2-40B4-BE49-F238E27FC236}">
                <a16:creationId xmlns:a16="http://schemas.microsoft.com/office/drawing/2014/main" id="{5BC28E01-1ADF-4CC0-8DF6-07B6685B7F5C}"/>
              </a:ext>
            </a:extLst>
          </p:cNvPr>
          <p:cNvSpPr txBox="1"/>
          <p:nvPr/>
        </p:nvSpPr>
        <p:spPr>
          <a:xfrm>
            <a:off x="942791" y="5220842"/>
            <a:ext cx="3352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Deze kromme hoort bij Harmsen.</a:t>
            </a:r>
          </a:p>
        </p:txBody>
      </p:sp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91815C79-9AFF-4C15-BEE9-61AD291BDD05}"/>
              </a:ext>
            </a:extLst>
          </p:cNvPr>
          <p:cNvCxnSpPr/>
          <p:nvPr/>
        </p:nvCxnSpPr>
        <p:spPr>
          <a:xfrm flipV="1">
            <a:off x="3707704" y="2386836"/>
            <a:ext cx="0" cy="172170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0491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239B130D-6495-4D5C-A464-A33A47E20D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2804" y="273835"/>
            <a:ext cx="3551987" cy="4010558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CBF68E5B-030A-4CE1-A6ED-9CC7822FA4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91" y="1103679"/>
            <a:ext cx="6775704" cy="2791206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2BAD94A2-1A20-46A8-A682-39D06F3A0F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42" y="407351"/>
            <a:ext cx="4158234" cy="520751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5FF4FECD-90C3-4374-9851-809E778C6B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91" y="4070462"/>
            <a:ext cx="5417363" cy="1165860"/>
          </a:xfrm>
          <a:prstGeom prst="rect">
            <a:avLst/>
          </a:prstGeom>
        </p:spPr>
      </p:pic>
      <p:sp>
        <p:nvSpPr>
          <p:cNvPr id="9" name="Tekstballon: rechthoek met afgeronde hoeken 8">
            <a:extLst>
              <a:ext uri="{FF2B5EF4-FFF2-40B4-BE49-F238E27FC236}">
                <a16:creationId xmlns:a16="http://schemas.microsoft.com/office/drawing/2014/main" id="{D104F17A-3D7E-4D17-A2AF-905981EEC0D7}"/>
              </a:ext>
            </a:extLst>
          </p:cNvPr>
          <p:cNvSpPr/>
          <p:nvPr/>
        </p:nvSpPr>
        <p:spPr>
          <a:xfrm>
            <a:off x="7352778" y="4459970"/>
            <a:ext cx="3006248" cy="550442"/>
          </a:xfrm>
          <a:prstGeom prst="wedgeRoundRectCallout">
            <a:avLst>
              <a:gd name="adj1" fmla="val 82084"/>
              <a:gd name="adj2" fmla="val -64560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grafiek gaat maar tot €2000</a:t>
            </a:r>
          </a:p>
        </p:txBody>
      </p: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9E29053B-4C73-4786-BA55-1B36385E79D9}"/>
              </a:ext>
            </a:extLst>
          </p:cNvPr>
          <p:cNvCxnSpPr>
            <a:cxnSpLocks/>
          </p:cNvCxnSpPr>
          <p:nvPr/>
        </p:nvCxnSpPr>
        <p:spPr>
          <a:xfrm flipV="1">
            <a:off x="1295245" y="2645924"/>
            <a:ext cx="0" cy="773683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77A0E733-FE99-4A5C-A1AE-96E99753250B}"/>
              </a:ext>
            </a:extLst>
          </p:cNvPr>
          <p:cNvCxnSpPr>
            <a:cxnSpLocks/>
          </p:cNvCxnSpPr>
          <p:nvPr/>
        </p:nvCxnSpPr>
        <p:spPr>
          <a:xfrm flipV="1">
            <a:off x="1885395" y="2623226"/>
            <a:ext cx="0" cy="773683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968A5D62-ED4C-4997-90C8-A5368CA6D821}"/>
              </a:ext>
            </a:extLst>
          </p:cNvPr>
          <p:cNvCxnSpPr>
            <a:cxnSpLocks/>
          </p:cNvCxnSpPr>
          <p:nvPr/>
        </p:nvCxnSpPr>
        <p:spPr>
          <a:xfrm flipV="1">
            <a:off x="2683059" y="2613497"/>
            <a:ext cx="0" cy="773683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611B5234-C11A-4447-9F3C-5872702E7742}"/>
              </a:ext>
            </a:extLst>
          </p:cNvPr>
          <p:cNvCxnSpPr>
            <a:cxnSpLocks/>
          </p:cNvCxnSpPr>
          <p:nvPr/>
        </p:nvCxnSpPr>
        <p:spPr>
          <a:xfrm flipV="1">
            <a:off x="3714189" y="2613497"/>
            <a:ext cx="0" cy="773683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hthoek 14">
            <a:extLst>
              <a:ext uri="{FF2B5EF4-FFF2-40B4-BE49-F238E27FC236}">
                <a16:creationId xmlns:a16="http://schemas.microsoft.com/office/drawing/2014/main" id="{0BF86C3B-F9ED-4254-8FC3-30545A6A9722}"/>
              </a:ext>
            </a:extLst>
          </p:cNvPr>
          <p:cNvSpPr/>
          <p:nvPr/>
        </p:nvSpPr>
        <p:spPr>
          <a:xfrm>
            <a:off x="3560322" y="4459970"/>
            <a:ext cx="505838" cy="306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9B34B7A6-B2D4-46D3-9B34-AE8D5C8F87C5}"/>
              </a:ext>
            </a:extLst>
          </p:cNvPr>
          <p:cNvSpPr/>
          <p:nvPr/>
        </p:nvSpPr>
        <p:spPr>
          <a:xfrm>
            <a:off x="3560322" y="4865954"/>
            <a:ext cx="505838" cy="306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C194E12F-F815-4BF8-9792-2A57B5236332}"/>
              </a:ext>
            </a:extLst>
          </p:cNvPr>
          <p:cNvSpPr/>
          <p:nvPr/>
        </p:nvSpPr>
        <p:spPr>
          <a:xfrm>
            <a:off x="4287205" y="4877139"/>
            <a:ext cx="505838" cy="306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ACE5E41D-69E3-470D-BF34-CAC477F580B8}"/>
              </a:ext>
            </a:extLst>
          </p:cNvPr>
          <p:cNvSpPr/>
          <p:nvPr/>
        </p:nvSpPr>
        <p:spPr>
          <a:xfrm>
            <a:off x="4309553" y="4458186"/>
            <a:ext cx="505838" cy="306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Rechthoek 29">
            <a:extLst>
              <a:ext uri="{FF2B5EF4-FFF2-40B4-BE49-F238E27FC236}">
                <a16:creationId xmlns:a16="http://schemas.microsoft.com/office/drawing/2014/main" id="{A1958439-C608-4ABF-8220-8C7D7890312B}"/>
              </a:ext>
            </a:extLst>
          </p:cNvPr>
          <p:cNvSpPr/>
          <p:nvPr/>
        </p:nvSpPr>
        <p:spPr>
          <a:xfrm>
            <a:off x="5036436" y="4865955"/>
            <a:ext cx="505838" cy="306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041953FA-AA9B-49A1-BD04-A779FF1156D4}"/>
              </a:ext>
            </a:extLst>
          </p:cNvPr>
          <p:cNvSpPr/>
          <p:nvPr/>
        </p:nvSpPr>
        <p:spPr>
          <a:xfrm>
            <a:off x="5752288" y="4857120"/>
            <a:ext cx="505838" cy="306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Rechthoek 32">
            <a:extLst>
              <a:ext uri="{FF2B5EF4-FFF2-40B4-BE49-F238E27FC236}">
                <a16:creationId xmlns:a16="http://schemas.microsoft.com/office/drawing/2014/main" id="{4CE327FF-1F71-438C-A206-B643DC095E4A}"/>
              </a:ext>
            </a:extLst>
          </p:cNvPr>
          <p:cNvSpPr/>
          <p:nvPr/>
        </p:nvSpPr>
        <p:spPr>
          <a:xfrm>
            <a:off x="5757035" y="4458187"/>
            <a:ext cx="505838" cy="306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Ovaal 33">
            <a:extLst>
              <a:ext uri="{FF2B5EF4-FFF2-40B4-BE49-F238E27FC236}">
                <a16:creationId xmlns:a16="http://schemas.microsoft.com/office/drawing/2014/main" id="{28CCA7BC-C913-4453-9EA2-1060B4E34AF4}"/>
              </a:ext>
            </a:extLst>
          </p:cNvPr>
          <p:cNvSpPr/>
          <p:nvPr/>
        </p:nvSpPr>
        <p:spPr>
          <a:xfrm>
            <a:off x="11461306" y="2236303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Ovaal 34">
            <a:extLst>
              <a:ext uri="{FF2B5EF4-FFF2-40B4-BE49-F238E27FC236}">
                <a16:creationId xmlns:a16="http://schemas.microsoft.com/office/drawing/2014/main" id="{1D92DEBA-6025-46D9-9041-42F1A5755B87}"/>
              </a:ext>
            </a:extLst>
          </p:cNvPr>
          <p:cNvSpPr/>
          <p:nvPr/>
        </p:nvSpPr>
        <p:spPr>
          <a:xfrm>
            <a:off x="9922696" y="2839639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Ovaal 35">
            <a:extLst>
              <a:ext uri="{FF2B5EF4-FFF2-40B4-BE49-F238E27FC236}">
                <a16:creationId xmlns:a16="http://schemas.microsoft.com/office/drawing/2014/main" id="{38C8C7D2-12D5-4DCD-AAEE-2D70A69235EA}"/>
              </a:ext>
            </a:extLst>
          </p:cNvPr>
          <p:cNvSpPr/>
          <p:nvPr/>
        </p:nvSpPr>
        <p:spPr>
          <a:xfrm>
            <a:off x="9185750" y="3317715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Ovaal 36">
            <a:extLst>
              <a:ext uri="{FF2B5EF4-FFF2-40B4-BE49-F238E27FC236}">
                <a16:creationId xmlns:a16="http://schemas.microsoft.com/office/drawing/2014/main" id="{71511FFC-A8ED-4A18-B973-43722FF17890}"/>
              </a:ext>
            </a:extLst>
          </p:cNvPr>
          <p:cNvSpPr/>
          <p:nvPr/>
        </p:nvSpPr>
        <p:spPr>
          <a:xfrm>
            <a:off x="8774480" y="3620427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Vrije vorm: vorm 37">
            <a:extLst>
              <a:ext uri="{FF2B5EF4-FFF2-40B4-BE49-F238E27FC236}">
                <a16:creationId xmlns:a16="http://schemas.microsoft.com/office/drawing/2014/main" id="{1BE577E9-3DC7-418E-B3E1-C76D2D8FF5B5}"/>
              </a:ext>
            </a:extLst>
          </p:cNvPr>
          <p:cNvSpPr/>
          <p:nvPr/>
        </p:nvSpPr>
        <p:spPr>
          <a:xfrm>
            <a:off x="8454736" y="2289464"/>
            <a:ext cx="3058391" cy="1548245"/>
          </a:xfrm>
          <a:custGeom>
            <a:avLst/>
            <a:gdLst>
              <a:gd name="connsiteX0" fmla="*/ 0 w 3058391"/>
              <a:gd name="connsiteY0" fmla="*/ 1548245 h 1548245"/>
              <a:gd name="connsiteX1" fmla="*/ 374073 w 3058391"/>
              <a:gd name="connsiteY1" fmla="*/ 1385454 h 1548245"/>
              <a:gd name="connsiteX2" fmla="*/ 786246 w 3058391"/>
              <a:gd name="connsiteY2" fmla="*/ 1080654 h 1548245"/>
              <a:gd name="connsiteX3" fmla="*/ 1517073 w 3058391"/>
              <a:gd name="connsiteY3" fmla="*/ 602672 h 1548245"/>
              <a:gd name="connsiteX4" fmla="*/ 3058391 w 3058391"/>
              <a:gd name="connsiteY4" fmla="*/ 0 h 1548245"/>
              <a:gd name="connsiteX5" fmla="*/ 3058391 w 3058391"/>
              <a:gd name="connsiteY5" fmla="*/ 0 h 1548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58391" h="1548245">
                <a:moveTo>
                  <a:pt x="0" y="1548245"/>
                </a:moveTo>
                <a:cubicBezTo>
                  <a:pt x="121516" y="1505815"/>
                  <a:pt x="243032" y="1463386"/>
                  <a:pt x="374073" y="1385454"/>
                </a:cubicBezTo>
                <a:cubicBezTo>
                  <a:pt x="505114" y="1307522"/>
                  <a:pt x="595746" y="1211118"/>
                  <a:pt x="786246" y="1080654"/>
                </a:cubicBezTo>
                <a:cubicBezTo>
                  <a:pt x="976746" y="950190"/>
                  <a:pt x="1138382" y="782781"/>
                  <a:pt x="1517073" y="602672"/>
                </a:cubicBezTo>
                <a:cubicBezTo>
                  <a:pt x="1895764" y="422563"/>
                  <a:pt x="3058391" y="0"/>
                  <a:pt x="3058391" y="0"/>
                </a:cubicBezTo>
                <a:lnTo>
                  <a:pt x="3058391" y="0"/>
                </a:lnTo>
              </a:path>
            </a:pathLst>
          </a:cu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F1CD8CA2-F87B-4175-A4B4-FF1C83D6821D}"/>
              </a:ext>
            </a:extLst>
          </p:cNvPr>
          <p:cNvSpPr txBox="1"/>
          <p:nvPr/>
        </p:nvSpPr>
        <p:spPr>
          <a:xfrm>
            <a:off x="10083078" y="2236303"/>
            <a:ext cx="8281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0070C0"/>
                </a:solidFill>
              </a:rPr>
              <a:t>Veldman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638D6F4E-0A77-4B91-B601-E91ABBC25B93}"/>
              </a:ext>
            </a:extLst>
          </p:cNvPr>
          <p:cNvSpPr txBox="1"/>
          <p:nvPr/>
        </p:nvSpPr>
        <p:spPr>
          <a:xfrm>
            <a:off x="8871999" y="1103679"/>
            <a:ext cx="8435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FF0000"/>
                </a:solidFill>
              </a:rPr>
              <a:t>Harmsen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007B6167-9386-4B82-884D-BBE4224A5F75}"/>
                  </a:ext>
                </a:extLst>
              </p:cNvPr>
              <p:cNvSpPr txBox="1"/>
              <p:nvPr/>
            </p:nvSpPr>
            <p:spPr>
              <a:xfrm>
                <a:off x="4929614" y="4458186"/>
                <a:ext cx="533799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31  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007B6167-9386-4B82-884D-BBE4224A5F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9614" y="4458186"/>
                <a:ext cx="533799" cy="276999"/>
              </a:xfrm>
              <a:prstGeom prst="rect">
                <a:avLst/>
              </a:prstGeom>
              <a:blipFill>
                <a:blip r:embed="rId6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hthoek 41">
            <a:extLst>
              <a:ext uri="{FF2B5EF4-FFF2-40B4-BE49-F238E27FC236}">
                <a16:creationId xmlns:a16="http://schemas.microsoft.com/office/drawing/2014/main" id="{E568107F-CA38-44E0-AE71-02BEC301DDA7}"/>
              </a:ext>
            </a:extLst>
          </p:cNvPr>
          <p:cNvSpPr/>
          <p:nvPr/>
        </p:nvSpPr>
        <p:spPr>
          <a:xfrm>
            <a:off x="5038524" y="4454685"/>
            <a:ext cx="505838" cy="306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083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/>
      <p:bldP spid="40" grpId="0"/>
      <p:bldP spid="41" grpId="0" animBg="1"/>
      <p:bldP spid="42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91</TotalTime>
  <Words>143</Words>
  <Application>Microsoft Office PowerPoint</Application>
  <PresentationFormat>Breedbeeld</PresentationFormat>
  <Paragraphs>33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14</cp:revision>
  <dcterms:created xsi:type="dcterms:W3CDTF">2018-06-01T06:37:15Z</dcterms:created>
  <dcterms:modified xsi:type="dcterms:W3CDTF">2018-06-01T08:08:27Z</dcterms:modified>
</cp:coreProperties>
</file>