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12192000" cy="6858000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79" d="100"/>
          <a:sy n="79" d="100"/>
        </p:scale>
        <p:origin x="82" y="245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l-NL"/>
              <a:t>Klikken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E3F9-444E-405B-89D0-223218711D53}" type="datetimeFigureOut">
              <a:rPr lang="nl-NL" smtClean="0"/>
              <a:t>15-5-2019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C969-4E8D-4C9C-8818-F7FF1E24A1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09292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E3F9-444E-405B-89D0-223218711D53}" type="datetimeFigureOut">
              <a:rPr lang="nl-NL" smtClean="0"/>
              <a:t>15-5-2019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C969-4E8D-4C9C-8818-F7FF1E24A1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849683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E3F9-444E-405B-89D0-223218711D53}" type="datetimeFigureOut">
              <a:rPr lang="nl-NL" smtClean="0"/>
              <a:t>15-5-2019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C969-4E8D-4C9C-8818-F7FF1E24A1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744601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E3F9-444E-405B-89D0-223218711D53}" type="datetimeFigureOut">
              <a:rPr lang="nl-NL" smtClean="0"/>
              <a:t>15-5-2019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C969-4E8D-4C9C-8818-F7FF1E24A1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9500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E3F9-444E-405B-89D0-223218711D53}" type="datetimeFigureOut">
              <a:rPr lang="nl-NL" smtClean="0"/>
              <a:t>15-5-2019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C969-4E8D-4C9C-8818-F7FF1E24A1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8619772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E3F9-444E-405B-89D0-223218711D53}" type="datetimeFigureOut">
              <a:rPr lang="nl-NL" smtClean="0"/>
              <a:t>15-5-2019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C969-4E8D-4C9C-8818-F7FF1E24A1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8211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E3F9-444E-405B-89D0-223218711D53}" type="datetimeFigureOut">
              <a:rPr lang="nl-NL" smtClean="0"/>
              <a:t>15-5-2019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C969-4E8D-4C9C-8818-F7FF1E24A1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3866055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E3F9-444E-405B-89D0-223218711D53}" type="datetimeFigureOut">
              <a:rPr lang="nl-NL" smtClean="0"/>
              <a:t>15-5-2019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C969-4E8D-4C9C-8818-F7FF1E24A1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998554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E3F9-444E-405B-89D0-223218711D53}" type="datetimeFigureOut">
              <a:rPr lang="nl-NL" smtClean="0"/>
              <a:t>15-5-2019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C969-4E8D-4C9C-8818-F7FF1E24A1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243140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Tekststijl van het model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E3F9-444E-405B-89D0-223218711D53}" type="datetimeFigureOut">
              <a:rPr lang="nl-NL" smtClean="0"/>
              <a:t>15-5-2019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C969-4E8D-4C9C-8818-F7FF1E24A1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111626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l-NL"/>
              <a:t>Klik om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l-NL"/>
              <a:t>Tekststijl van het model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DCE3F9-444E-405B-89D0-223218711D53}" type="datetimeFigureOut">
              <a:rPr lang="nl-NL" smtClean="0"/>
              <a:t>15-5-2019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C9CC969-4E8D-4C9C-8818-F7FF1E24A1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9250011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94000">
              <a:schemeClr val="bg1"/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108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5DCE3F9-444E-405B-89D0-223218711D53}" type="datetimeFigureOut">
              <a:rPr lang="nl-NL" smtClean="0"/>
              <a:t>15-5-2019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CC969-4E8D-4C9C-8818-F7FF1E24A17E}" type="slidenum">
              <a:rPr lang="nl-NL" smtClean="0"/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41852390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2.png"/><Relationship Id="rId18" Type="http://schemas.openxmlformats.org/officeDocument/2006/relationships/image" Target="../media/image17.png"/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12" Type="http://schemas.openxmlformats.org/officeDocument/2006/relationships/image" Target="../media/image11.png"/><Relationship Id="rId17" Type="http://schemas.openxmlformats.org/officeDocument/2006/relationships/image" Target="../media/image16.png"/><Relationship Id="rId2" Type="http://schemas.openxmlformats.org/officeDocument/2006/relationships/image" Target="../media/image1.jpg"/><Relationship Id="rId16" Type="http://schemas.openxmlformats.org/officeDocument/2006/relationships/image" Target="../media/image15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11" Type="http://schemas.openxmlformats.org/officeDocument/2006/relationships/image" Target="../media/image10.png"/><Relationship Id="rId5" Type="http://schemas.openxmlformats.org/officeDocument/2006/relationships/image" Target="../media/image4.png"/><Relationship Id="rId15" Type="http://schemas.openxmlformats.org/officeDocument/2006/relationships/image" Target="../media/image14.png"/><Relationship Id="rId10" Type="http://schemas.openxmlformats.org/officeDocument/2006/relationships/image" Target="../media/image9.png"/><Relationship Id="rId4" Type="http://schemas.openxmlformats.org/officeDocument/2006/relationships/image" Target="../media/image3.png"/><Relationship Id="rId9" Type="http://schemas.openxmlformats.org/officeDocument/2006/relationships/image" Target="../media/image8.png"/><Relationship Id="rId14" Type="http://schemas.openxmlformats.org/officeDocument/2006/relationships/image" Target="../media/image1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kstvak 3">
            <a:extLst>
              <a:ext uri="{FF2B5EF4-FFF2-40B4-BE49-F238E27FC236}">
                <a16:creationId xmlns:a16="http://schemas.microsoft.com/office/drawing/2014/main" id="{1E92BD77-7B92-41CA-AA90-07D094BBF822}"/>
              </a:ext>
            </a:extLst>
          </p:cNvPr>
          <p:cNvSpPr txBox="1"/>
          <p:nvPr/>
        </p:nvSpPr>
        <p:spPr>
          <a:xfrm>
            <a:off x="439615" y="509955"/>
            <a:ext cx="1174552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nl-NL" dirty="0"/>
              <a:t>Opgave 40</a:t>
            </a:r>
          </a:p>
        </p:txBody>
      </p:sp>
      <p:pic>
        <p:nvPicPr>
          <p:cNvPr id="6" name="Afbeelding 5">
            <a:extLst>
              <a:ext uri="{FF2B5EF4-FFF2-40B4-BE49-F238E27FC236}">
                <a16:creationId xmlns:a16="http://schemas.microsoft.com/office/drawing/2014/main" id="{A6F911D5-0CB4-4602-9269-55F37056EC5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1714" y="509955"/>
            <a:ext cx="6046927" cy="1639976"/>
          </a:xfrm>
          <a:prstGeom prst="rect">
            <a:avLst/>
          </a:prstGeom>
        </p:spPr>
      </p:pic>
      <p:sp>
        <p:nvSpPr>
          <p:cNvPr id="11" name="Tekstballon: rechthoek met afgeronde hoeken 10">
            <a:extLst>
              <a:ext uri="{FF2B5EF4-FFF2-40B4-BE49-F238E27FC236}">
                <a16:creationId xmlns:a16="http://schemas.microsoft.com/office/drawing/2014/main" id="{F4ECFACE-9723-4D04-A45C-70BAF32BF75F}"/>
              </a:ext>
            </a:extLst>
          </p:cNvPr>
          <p:cNvSpPr/>
          <p:nvPr/>
        </p:nvSpPr>
        <p:spPr>
          <a:xfrm>
            <a:off x="8663207" y="1537855"/>
            <a:ext cx="1757079" cy="394855"/>
          </a:xfrm>
          <a:prstGeom prst="wedgeRoundRectCallout">
            <a:avLst>
              <a:gd name="adj1" fmla="val -11962"/>
              <a:gd name="adj2" fmla="val -129605"/>
              <a:gd name="adj3" fmla="val 16667"/>
            </a:avLst>
          </a:prstGeom>
          <a:solidFill>
            <a:schemeClr val="bg1">
              <a:lumMod val="9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sz="1400" dirty="0">
                <a:solidFill>
                  <a:schemeClr val="tx1"/>
                </a:solidFill>
              </a:rPr>
              <a:t>standaardafwijking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3ABF1930-BF01-4197-BC8E-63C6F71C14BC}"/>
                  </a:ext>
                </a:extLst>
              </p:cNvPr>
              <p:cNvSpPr txBox="1"/>
              <p:nvPr/>
            </p:nvSpPr>
            <p:spPr>
              <a:xfrm>
                <a:off x="779318" y="2341247"/>
                <a:ext cx="5870966" cy="6463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dirty="0"/>
                  <a:t>Stel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nl-NL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nl-NL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</m:acc>
                  </m:oMath>
                </a14:m>
                <a:r>
                  <a:rPr lang="nl-NL" dirty="0"/>
                  <a:t> de steekproefproportie van de ondervraagden die het </a:t>
                </a:r>
              </a:p>
              <a:p>
                <a:r>
                  <a:rPr lang="nl-NL" dirty="0"/>
                  <a:t>examen niet te moeilijk vond</a:t>
                </a:r>
              </a:p>
            </p:txBody>
          </p:sp>
        </mc:Choice>
        <mc:Fallback>
          <p:sp>
            <p:nvSpPr>
              <p:cNvPr id="12" name="Tekstvak 11">
                <a:extLst>
                  <a:ext uri="{FF2B5EF4-FFF2-40B4-BE49-F238E27FC236}">
                    <a16:creationId xmlns:a16="http://schemas.microsoft.com/office/drawing/2014/main" id="{3ABF1930-BF01-4197-BC8E-63C6F71C14B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9318" y="2341247"/>
                <a:ext cx="5870966" cy="646331"/>
              </a:xfrm>
              <a:prstGeom prst="rect">
                <a:avLst/>
              </a:prstGeom>
              <a:blipFill>
                <a:blip r:embed="rId3"/>
                <a:stretch>
                  <a:fillRect l="-935" t="-4717" b="-14151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4" name="Rechte verbindingslijn 13">
            <a:extLst>
              <a:ext uri="{FF2B5EF4-FFF2-40B4-BE49-F238E27FC236}">
                <a16:creationId xmlns:a16="http://schemas.microsoft.com/office/drawing/2014/main" id="{CB23F1CE-FA6A-4B36-AD16-F5AFB35DB63A}"/>
              </a:ext>
            </a:extLst>
          </p:cNvPr>
          <p:cNvCxnSpPr/>
          <p:nvPr/>
        </p:nvCxnSpPr>
        <p:spPr>
          <a:xfrm>
            <a:off x="1828800" y="1870364"/>
            <a:ext cx="1537854" cy="0"/>
          </a:xfrm>
          <a:prstGeom prst="line">
            <a:avLst/>
          </a:prstGeom>
          <a:ln w="15875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48C23AB8-3AE6-46C9-9DE5-83A3FD58A40D}"/>
                  </a:ext>
                </a:extLst>
              </p:cNvPr>
              <p:cNvSpPr txBox="1"/>
              <p:nvPr/>
            </p:nvSpPr>
            <p:spPr>
              <a:xfrm>
                <a:off x="9242713" y="599282"/>
                <a:ext cx="1697067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̂"/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r>
                                <a:rPr lang="nl-NL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nl-NL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nl-NL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nl-NL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6" name="Tekstvak 15">
                <a:extLst>
                  <a:ext uri="{FF2B5EF4-FFF2-40B4-BE49-F238E27FC236}">
                    <a16:creationId xmlns:a16="http://schemas.microsoft.com/office/drawing/2014/main" id="{48C23AB8-3AE6-46C9-9DE5-83A3FD58A40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42713" y="599282"/>
                <a:ext cx="1697067" cy="818366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7" name="Rechthoek 16">
            <a:extLst>
              <a:ext uri="{FF2B5EF4-FFF2-40B4-BE49-F238E27FC236}">
                <a16:creationId xmlns:a16="http://schemas.microsoft.com/office/drawing/2014/main" id="{EB36A356-8DB4-4DF5-9310-B8C330BAB99E}"/>
              </a:ext>
            </a:extLst>
          </p:cNvPr>
          <p:cNvSpPr/>
          <p:nvPr/>
        </p:nvSpPr>
        <p:spPr>
          <a:xfrm>
            <a:off x="4509654" y="1870364"/>
            <a:ext cx="966355" cy="279476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74BB8FEF-421E-4556-BFED-02C56A2510CC}"/>
                  </a:ext>
                </a:extLst>
              </p:cNvPr>
              <p:cNvSpPr txBox="1"/>
              <p:nvPr/>
            </p:nvSpPr>
            <p:spPr>
              <a:xfrm>
                <a:off x="1459922" y="3160547"/>
                <a:ext cx="1697067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𝜎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acc>
                                <m:accPr>
                                  <m:chr m:val="̂"/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acc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𝑝</m:t>
                                  </m:r>
                                </m:e>
                              </m:acc>
                              <m:r>
                                <a:rPr lang="nl-NL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nl-NL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acc>
                                    <m:accPr>
                                      <m:chr m:val="̂"/>
                                      <m:ctrlPr>
                                        <a:rPr lang="nl-NL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</m:ctrlPr>
                                    </m:accPr>
                                    <m:e>
                                      <m:r>
                                        <a:rPr lang="nl-NL" b="0" i="1" smtClean="0">
                                          <a:latin typeface="Cambria Math" panose="02040503050406030204" pitchFamily="18" charset="0"/>
                                          <a:ea typeface="Cambria Math" panose="02040503050406030204" pitchFamily="18" charset="0"/>
                                        </a:rPr>
                                        <m:t>𝑝</m:t>
                                      </m:r>
                                    </m:e>
                                  </m:acc>
                                </m:e>
                              </m:d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𝑛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8" name="Tekstvak 17">
                <a:extLst>
                  <a:ext uri="{FF2B5EF4-FFF2-40B4-BE49-F238E27FC236}">
                    <a16:creationId xmlns:a16="http://schemas.microsoft.com/office/drawing/2014/main" id="{74BB8FEF-421E-4556-BFED-02C56A2510CC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59922" y="3160547"/>
                <a:ext cx="1697067" cy="818366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17EA0D4E-B108-40BB-B6EA-561E35F92FD1}"/>
                  </a:ext>
                </a:extLst>
              </p:cNvPr>
              <p:cNvSpPr txBox="1"/>
              <p:nvPr/>
            </p:nvSpPr>
            <p:spPr>
              <a:xfrm>
                <a:off x="1059979" y="3481479"/>
                <a:ext cx="613951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0,012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19" name="Tekstvak 18">
                <a:extLst>
                  <a:ext uri="{FF2B5EF4-FFF2-40B4-BE49-F238E27FC236}">
                    <a16:creationId xmlns:a16="http://schemas.microsoft.com/office/drawing/2014/main" id="{17EA0D4E-B108-40BB-B6EA-561E35F92F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59979" y="3481479"/>
                <a:ext cx="613951" cy="276999"/>
              </a:xfrm>
              <a:prstGeom prst="rect">
                <a:avLst/>
              </a:prstGeom>
              <a:blipFill>
                <a:blip r:embed="rId6"/>
                <a:stretch>
                  <a:fillRect l="-8911" r="-8911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7687A2D6-8794-47C5-BB15-8F9829E93EA5}"/>
                  </a:ext>
                </a:extLst>
              </p:cNvPr>
              <p:cNvSpPr txBox="1"/>
              <p:nvPr/>
            </p:nvSpPr>
            <p:spPr>
              <a:xfrm>
                <a:off x="2378917" y="3673436"/>
                <a:ext cx="437620" cy="276999"/>
              </a:xfrm>
              <a:prstGeom prst="rect">
                <a:avLst/>
              </a:prstGeom>
              <a:solidFill>
                <a:schemeClr val="bg1"/>
              </a:solidFill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850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0" name="Tekstvak 19">
                <a:extLst>
                  <a:ext uri="{FF2B5EF4-FFF2-40B4-BE49-F238E27FC236}">
                    <a16:creationId xmlns:a16="http://schemas.microsoft.com/office/drawing/2014/main" id="{7687A2D6-8794-47C5-BB15-8F9829E93EA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78917" y="3673436"/>
                <a:ext cx="437620" cy="276999"/>
              </a:xfrm>
              <a:prstGeom prst="rect">
                <a:avLst/>
              </a:prstGeom>
              <a:blipFill>
                <a:blip r:embed="rId7"/>
                <a:stretch>
                  <a:fillRect l="-12500" r="-13889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Tekstvak 20">
            <a:extLst>
              <a:ext uri="{FF2B5EF4-FFF2-40B4-BE49-F238E27FC236}">
                <a16:creationId xmlns:a16="http://schemas.microsoft.com/office/drawing/2014/main" id="{7A03EF07-9684-40A9-B148-F00CC1E96C7D}"/>
              </a:ext>
            </a:extLst>
          </p:cNvPr>
          <p:cNvSpPr txBox="1"/>
          <p:nvPr/>
        </p:nvSpPr>
        <p:spPr>
          <a:xfrm>
            <a:off x="779318" y="4096640"/>
            <a:ext cx="9139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Voer in: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58544E17-E3E9-4462-883F-EABC2080132E}"/>
                  </a:ext>
                </a:extLst>
              </p:cNvPr>
              <p:cNvSpPr txBox="1"/>
              <p:nvPr/>
            </p:nvSpPr>
            <p:spPr>
              <a:xfrm>
                <a:off x="900474" y="4569356"/>
                <a:ext cx="111889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=0,012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2" name="Tekstvak 21">
                <a:extLst>
                  <a:ext uri="{FF2B5EF4-FFF2-40B4-BE49-F238E27FC236}">
                    <a16:creationId xmlns:a16="http://schemas.microsoft.com/office/drawing/2014/main" id="{58544E17-E3E9-4462-883F-EABC2080132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0474" y="4569356"/>
                <a:ext cx="1118896" cy="276999"/>
              </a:xfrm>
              <a:prstGeom prst="rect">
                <a:avLst/>
              </a:prstGeom>
              <a:blipFill>
                <a:blip r:embed="rId8"/>
                <a:stretch>
                  <a:fillRect l="-4918" r="-4918" b="-15556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AFE7AAB3-6718-4B5C-8D30-2D25E121D3E0}"/>
                  </a:ext>
                </a:extLst>
              </p:cNvPr>
              <p:cNvSpPr txBox="1"/>
              <p:nvPr/>
            </p:nvSpPr>
            <p:spPr>
              <a:xfrm>
                <a:off x="833333" y="5084359"/>
                <a:ext cx="1764394" cy="81836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𝑌</m:t>
                          </m:r>
                        </m:e>
                        <m:sub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</m:t>
                      </m:r>
                      <m:rad>
                        <m:radPr>
                          <m:degHide m:val="on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radPr>
                        <m:deg/>
                        <m:e>
                          <m:f>
                            <m:fPr>
                              <m:ctrlP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nl-NL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∙</m:t>
                              </m:r>
                              <m:d>
                                <m:dPr>
                                  <m:ctrlP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1−</m:t>
                                  </m:r>
                                  <m:r>
                                    <a:rPr lang="nl-NL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</m:e>
                              </m:d>
                            </m:num>
                            <m:den>
                              <m:r>
                                <a:rPr lang="nl-NL" b="0" i="1" smtClean="0">
                                  <a:latin typeface="Cambria Math" panose="02040503050406030204" pitchFamily="18" charset="0"/>
                                </a:rPr>
                                <m:t>850</m:t>
                              </m:r>
                            </m:den>
                          </m:f>
                        </m:e>
                      </m:rad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23" name="Tekstvak 22">
                <a:extLst>
                  <a:ext uri="{FF2B5EF4-FFF2-40B4-BE49-F238E27FC236}">
                    <a16:creationId xmlns:a16="http://schemas.microsoft.com/office/drawing/2014/main" id="{AFE7AAB3-6718-4B5C-8D30-2D25E121D3E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3333" y="5084359"/>
                <a:ext cx="1764394" cy="818366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5" name="Rechte verbindingslijn 24">
            <a:extLst>
              <a:ext uri="{FF2B5EF4-FFF2-40B4-BE49-F238E27FC236}">
                <a16:creationId xmlns:a16="http://schemas.microsoft.com/office/drawing/2014/main" id="{CAF18BF2-8849-48C7-B8BF-061E4C34AC5B}"/>
              </a:ext>
            </a:extLst>
          </p:cNvPr>
          <p:cNvCxnSpPr/>
          <p:nvPr/>
        </p:nvCxnSpPr>
        <p:spPr>
          <a:xfrm>
            <a:off x="3645438" y="3148446"/>
            <a:ext cx="0" cy="3131236"/>
          </a:xfrm>
          <a:prstGeom prst="line">
            <a:avLst/>
          </a:prstGeom>
          <a:ln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Rechthoek 25">
            <a:extLst>
              <a:ext uri="{FF2B5EF4-FFF2-40B4-BE49-F238E27FC236}">
                <a16:creationId xmlns:a16="http://schemas.microsoft.com/office/drawing/2014/main" id="{A88746CC-5533-4CE2-A7F2-FE12D00B57BA}"/>
              </a:ext>
            </a:extLst>
          </p:cNvPr>
          <p:cNvSpPr/>
          <p:nvPr/>
        </p:nvSpPr>
        <p:spPr>
          <a:xfrm>
            <a:off x="3642064" y="1059492"/>
            <a:ext cx="2000199" cy="288052"/>
          </a:xfrm>
          <a:prstGeom prst="rect">
            <a:avLst/>
          </a:prstGeom>
          <a:noFill/>
          <a:ln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pic>
        <p:nvPicPr>
          <p:cNvPr id="28" name="Afbeelding 27">
            <a:extLst>
              <a:ext uri="{FF2B5EF4-FFF2-40B4-BE49-F238E27FC236}">
                <a16:creationId xmlns:a16="http://schemas.microsoft.com/office/drawing/2014/main" id="{9E0C99CF-B725-4360-AE16-E11AEFD2CD17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896" y="2430315"/>
            <a:ext cx="3086100" cy="2324100"/>
          </a:xfrm>
          <a:prstGeom prst="rect">
            <a:avLst/>
          </a:prstGeom>
        </p:spPr>
      </p:pic>
      <p:pic>
        <p:nvPicPr>
          <p:cNvPr id="30" name="Afbeelding 29">
            <a:extLst>
              <a:ext uri="{FF2B5EF4-FFF2-40B4-BE49-F238E27FC236}">
                <a16:creationId xmlns:a16="http://schemas.microsoft.com/office/drawing/2014/main" id="{7D536804-1490-4E61-BE8F-D30E00F37C6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896" y="2451276"/>
            <a:ext cx="3086100" cy="2324100"/>
          </a:xfrm>
          <a:prstGeom prst="rect">
            <a:avLst/>
          </a:prstGeom>
        </p:spPr>
      </p:pic>
      <p:pic>
        <p:nvPicPr>
          <p:cNvPr id="32" name="Afbeelding 31">
            <a:extLst>
              <a:ext uri="{FF2B5EF4-FFF2-40B4-BE49-F238E27FC236}">
                <a16:creationId xmlns:a16="http://schemas.microsoft.com/office/drawing/2014/main" id="{13795EFC-2856-49BB-BDAB-C46858158F2F}"/>
              </a:ext>
            </a:extLst>
          </p:cNvPr>
          <p:cNvPicPr>
            <a:picLocks noChangeAspect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896" y="2442924"/>
            <a:ext cx="3086100" cy="2324100"/>
          </a:xfrm>
          <a:prstGeom prst="rect">
            <a:avLst/>
          </a:prstGeom>
        </p:spPr>
      </p:pic>
      <p:sp>
        <p:nvSpPr>
          <p:cNvPr id="33" name="Tekstvak 32">
            <a:extLst>
              <a:ext uri="{FF2B5EF4-FFF2-40B4-BE49-F238E27FC236}">
                <a16:creationId xmlns:a16="http://schemas.microsoft.com/office/drawing/2014/main" id="{685F9B85-1DD5-431E-9521-943EBF73D649}"/>
              </a:ext>
            </a:extLst>
          </p:cNvPr>
          <p:cNvSpPr txBox="1"/>
          <p:nvPr/>
        </p:nvSpPr>
        <p:spPr>
          <a:xfrm>
            <a:off x="4006033" y="3119439"/>
            <a:ext cx="2459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err="1"/>
              <a:t>calc</a:t>
            </a:r>
            <a:r>
              <a:rPr lang="nl-NL" dirty="0"/>
              <a:t> </a:t>
            </a:r>
            <a:r>
              <a:rPr lang="nl-NL" dirty="0" err="1"/>
              <a:t>intersect</a:t>
            </a:r>
            <a:r>
              <a:rPr lang="nl-NL" dirty="0"/>
              <a:t> op venster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FDEF5409-4F2B-4676-A6D1-CA9BF764A53F}"/>
                  </a:ext>
                </a:extLst>
              </p:cNvPr>
              <p:cNvSpPr txBox="1"/>
              <p:nvPr/>
            </p:nvSpPr>
            <p:spPr>
              <a:xfrm>
                <a:off x="4331160" y="3534937"/>
                <a:ext cx="15984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d>
                        <m:dPr>
                          <m:begChr m:val="["/>
                          <m:endChr m:val="]"/>
                          <m:ctrlPr>
                            <a:rPr lang="nl-NL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0,1</m:t>
                          </m:r>
                        </m:e>
                      </m:d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x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[0;0,024]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4" name="Tekstvak 33">
                <a:extLst>
                  <a:ext uri="{FF2B5EF4-FFF2-40B4-BE49-F238E27FC236}">
                    <a16:creationId xmlns:a16="http://schemas.microsoft.com/office/drawing/2014/main" id="{FDEF5409-4F2B-4676-A6D1-CA9BF764A53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31160" y="3534937"/>
                <a:ext cx="1598451" cy="276999"/>
              </a:xfrm>
              <a:prstGeom prst="rect">
                <a:avLst/>
              </a:prstGeom>
              <a:blipFill>
                <a:blip r:embed="rId13"/>
                <a:stretch>
                  <a:fillRect t="-4444" r="-4563" b="-37778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5" name="Rechthoek 34">
            <a:extLst>
              <a:ext uri="{FF2B5EF4-FFF2-40B4-BE49-F238E27FC236}">
                <a16:creationId xmlns:a16="http://schemas.microsoft.com/office/drawing/2014/main" id="{8BF82D85-573C-441C-B0C3-CBDAEAC281A7}"/>
              </a:ext>
            </a:extLst>
          </p:cNvPr>
          <p:cNvSpPr/>
          <p:nvPr/>
        </p:nvSpPr>
        <p:spPr>
          <a:xfrm>
            <a:off x="4972049" y="3511326"/>
            <a:ext cx="936778" cy="3110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cxnSp>
        <p:nvCxnSpPr>
          <p:cNvPr id="37" name="Rechte verbindingslijn met pijl 36">
            <a:extLst>
              <a:ext uri="{FF2B5EF4-FFF2-40B4-BE49-F238E27FC236}">
                <a16:creationId xmlns:a16="http://schemas.microsoft.com/office/drawing/2014/main" id="{E1694CE4-7FF0-419D-89F6-391E56EB0B38}"/>
              </a:ext>
            </a:extLst>
          </p:cNvPr>
          <p:cNvCxnSpPr>
            <a:cxnSpLocks/>
          </p:cNvCxnSpPr>
          <p:nvPr/>
        </p:nvCxnSpPr>
        <p:spPr>
          <a:xfrm flipV="1">
            <a:off x="2185624" y="3822327"/>
            <a:ext cx="2864358" cy="8855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Tekstvak 37">
            <a:extLst>
              <a:ext uri="{FF2B5EF4-FFF2-40B4-BE49-F238E27FC236}">
                <a16:creationId xmlns:a16="http://schemas.microsoft.com/office/drawing/2014/main" id="{8B78D2DD-D037-4BC3-A17B-78C3A51837D0}"/>
              </a:ext>
            </a:extLst>
          </p:cNvPr>
          <p:cNvSpPr txBox="1"/>
          <p:nvPr/>
        </p:nvSpPr>
        <p:spPr>
          <a:xfrm>
            <a:off x="4002881" y="3858102"/>
            <a:ext cx="6680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geeft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0477476D-FB31-4978-8367-DE0254158061}"/>
                  </a:ext>
                </a:extLst>
              </p:cNvPr>
              <p:cNvSpPr txBox="1"/>
              <p:nvPr/>
            </p:nvSpPr>
            <p:spPr>
              <a:xfrm>
                <a:off x="4740286" y="3904268"/>
                <a:ext cx="13855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=0,1427…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39" name="Tekstvak 38">
                <a:extLst>
                  <a:ext uri="{FF2B5EF4-FFF2-40B4-BE49-F238E27FC236}">
                    <a16:creationId xmlns:a16="http://schemas.microsoft.com/office/drawing/2014/main" id="{0477476D-FB31-4978-8367-DE025415806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40286" y="3904268"/>
                <a:ext cx="1385572" cy="276999"/>
              </a:xfrm>
              <a:prstGeom prst="rect">
                <a:avLst/>
              </a:prstGeom>
              <a:blipFill>
                <a:blip r:embed="rId14"/>
                <a:stretch>
                  <a:fillRect l="-2203" b="-6522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1" name="Afbeelding 40">
            <a:extLst>
              <a:ext uri="{FF2B5EF4-FFF2-40B4-BE49-F238E27FC236}">
                <a16:creationId xmlns:a16="http://schemas.microsoft.com/office/drawing/2014/main" id="{CC2004C9-00D1-491C-8F13-6EB1B2C6FBF8}"/>
              </a:ext>
            </a:extLst>
          </p:cNvPr>
          <p:cNvPicPr>
            <a:picLocks noChangeAspect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728896" y="2447264"/>
            <a:ext cx="3086100" cy="232410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864F9000-3F66-4D49-A7DC-1FFBE48C0552}"/>
                  </a:ext>
                </a:extLst>
              </p:cNvPr>
              <p:cNvSpPr txBox="1"/>
              <p:nvPr/>
            </p:nvSpPr>
            <p:spPr>
              <a:xfrm>
                <a:off x="6224153" y="3889213"/>
                <a:ext cx="1781578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nl-NL" sz="1400" dirty="0"/>
                  <a:t>(laagste </a:t>
                </a:r>
                <a14:m>
                  <m:oMath xmlns:m="http://schemas.openxmlformats.org/officeDocument/2006/math">
                    <m:r>
                      <a:rPr lang="nl-NL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nl-NL" sz="1400" b="0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nl-NL" sz="1400" b="0" i="1" smtClean="0">
                        <a:latin typeface="Cambria Math" panose="02040503050406030204" pitchFamily="18" charset="0"/>
                      </a:rPr>
                      <m:t>𝑤𝑎𝑎𝑟𝑑𝑒</m:t>
                    </m:r>
                  </m:oMath>
                </a14:m>
                <a:r>
                  <a:rPr lang="nl-NL" sz="1400" dirty="0"/>
                  <a:t>)</a:t>
                </a:r>
              </a:p>
            </p:txBody>
          </p:sp>
        </mc:Choice>
        <mc:Fallback>
          <p:sp>
            <p:nvSpPr>
              <p:cNvPr id="42" name="Tekstvak 41">
                <a:extLst>
                  <a:ext uri="{FF2B5EF4-FFF2-40B4-BE49-F238E27FC236}">
                    <a16:creationId xmlns:a16="http://schemas.microsoft.com/office/drawing/2014/main" id="{864F9000-3F66-4D49-A7DC-1FFBE48C0552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24153" y="3889213"/>
                <a:ext cx="1781578" cy="307777"/>
              </a:xfrm>
              <a:prstGeom prst="rect">
                <a:avLst/>
              </a:prstGeom>
              <a:blipFill>
                <a:blip r:embed="rId16"/>
                <a:stretch>
                  <a:fillRect l="-1027" t="-4000" b="-20000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A46C2BD2-A195-42AC-8074-488D22182AD1}"/>
                  </a:ext>
                </a:extLst>
              </p:cNvPr>
              <p:cNvSpPr txBox="1"/>
              <p:nvPr/>
            </p:nvSpPr>
            <p:spPr>
              <a:xfrm>
                <a:off x="4046507" y="4537918"/>
                <a:ext cx="185108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nl-NL" b="0" i="0" smtClean="0">
                          <a:latin typeface="Cambria Math" panose="02040503050406030204" pitchFamily="18" charset="0"/>
                        </a:rPr>
                        <m:t>dus</m:t>
                      </m:r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 </m:t>
                      </m:r>
                      <m:acc>
                        <m:accPr>
                          <m:chr m:val="̂"/>
                          <m:ctrlPr>
                            <a:rPr lang="nl-NL" b="0" i="1" smtClean="0">
                              <a:latin typeface="Cambria Math" panose="02040503050406030204" pitchFamily="18" charset="0"/>
                            </a:rPr>
                          </m:ctrlPr>
                        </m:accPr>
                        <m:e>
                          <m:r>
                            <a:rPr lang="nl-NL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e>
                      </m:acc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=0,1427…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5" name="Tekstvak 44">
                <a:extLst>
                  <a:ext uri="{FF2B5EF4-FFF2-40B4-BE49-F238E27FC236}">
                    <a16:creationId xmlns:a16="http://schemas.microsoft.com/office/drawing/2014/main" id="{A46C2BD2-A195-42AC-8074-488D22182AD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46507" y="4537918"/>
                <a:ext cx="1851083" cy="276999"/>
              </a:xfrm>
              <a:prstGeom prst="rect">
                <a:avLst/>
              </a:prstGeom>
              <a:blipFill>
                <a:blip r:embed="rId17"/>
                <a:stretch>
                  <a:fillRect l="-1320" t="-23913" b="-23913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6" name="Tekstvak 45">
            <a:extLst>
              <a:ext uri="{FF2B5EF4-FFF2-40B4-BE49-F238E27FC236}">
                <a16:creationId xmlns:a16="http://schemas.microsoft.com/office/drawing/2014/main" id="{7D4851C5-38C4-4DEF-A3B3-808935A430C8}"/>
              </a:ext>
            </a:extLst>
          </p:cNvPr>
          <p:cNvSpPr txBox="1"/>
          <p:nvPr/>
        </p:nvSpPr>
        <p:spPr>
          <a:xfrm>
            <a:off x="3993212" y="5511287"/>
            <a:ext cx="420557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/>
              <a:t>Het aantal ondervraagden dat het examen </a:t>
            </a:r>
          </a:p>
          <a:p>
            <a:r>
              <a:rPr lang="nl-NL" dirty="0"/>
              <a:t>niet te moeilijk vond is </a:t>
            </a:r>
            <a:r>
              <a:rPr lang="nl-NL" b="1" dirty="0"/>
              <a:t>121</a:t>
            </a: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CFDE84D5-5298-4D73-9EB7-D38AB1AB2794}"/>
                  </a:ext>
                </a:extLst>
              </p:cNvPr>
              <p:cNvSpPr txBox="1"/>
              <p:nvPr/>
            </p:nvSpPr>
            <p:spPr>
              <a:xfrm>
                <a:off x="4080448" y="5047167"/>
                <a:ext cx="269625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nl-NL" b="0" i="1" smtClean="0">
                          <a:latin typeface="Cambria Math" panose="02040503050406030204" pitchFamily="18" charset="0"/>
                        </a:rPr>
                        <m:t>0,1427…</m:t>
                      </m:r>
                      <m:r>
                        <a:rPr lang="nl-NL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∙850=121,37…</m:t>
                      </m:r>
                    </m:oMath>
                  </m:oMathPara>
                </a14:m>
                <a:endParaRPr lang="nl-NL" dirty="0"/>
              </a:p>
            </p:txBody>
          </p:sp>
        </mc:Choice>
        <mc:Fallback>
          <p:sp>
            <p:nvSpPr>
              <p:cNvPr id="47" name="Tekstvak 46">
                <a:extLst>
                  <a:ext uri="{FF2B5EF4-FFF2-40B4-BE49-F238E27FC236}">
                    <a16:creationId xmlns:a16="http://schemas.microsoft.com/office/drawing/2014/main" id="{CFDE84D5-5298-4D73-9EB7-D38AB1AB2794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80448" y="5047167"/>
                <a:ext cx="2696251" cy="276999"/>
              </a:xfrm>
              <a:prstGeom prst="rect">
                <a:avLst/>
              </a:prstGeom>
              <a:blipFill>
                <a:blip r:embed="rId18"/>
                <a:stretch>
                  <a:fillRect l="-1580" b="-8889"/>
                </a:stretch>
              </a:blipFill>
            </p:spPr>
            <p:txBody>
              <a:bodyPr/>
              <a:lstStyle/>
              <a:p>
                <a:r>
                  <a:rPr lang="nl-NL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1" name="Rechte verbindingslijn met pijl 50">
            <a:extLst>
              <a:ext uri="{FF2B5EF4-FFF2-40B4-BE49-F238E27FC236}">
                <a16:creationId xmlns:a16="http://schemas.microsoft.com/office/drawing/2014/main" id="{D70BAEC4-28E6-4873-B617-D67D87755F10}"/>
              </a:ext>
            </a:extLst>
          </p:cNvPr>
          <p:cNvCxnSpPr/>
          <p:nvPr/>
        </p:nvCxnSpPr>
        <p:spPr>
          <a:xfrm>
            <a:off x="5719864" y="1417648"/>
            <a:ext cx="1585608" cy="2440454"/>
          </a:xfrm>
          <a:prstGeom prst="straightConnector1">
            <a:avLst/>
          </a:prstGeom>
          <a:ln>
            <a:headEnd type="triangle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710711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9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64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5" fill="hold">
                            <p:stCondLst>
                              <p:cond delay="500"/>
                            </p:stCondLst>
                            <p:childTnLst>
                              <p:par>
                                <p:cTn id="66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8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22" presetClass="exit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left)">
                                      <p:cBhvr>
                                        <p:cTn id="8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>
                      <p:stCondLst>
                        <p:cond delay="indefinite"/>
                      </p:stCondLst>
                      <p:childTnLst>
                        <p:par>
                          <p:cTn id="95" fill="hold">
                            <p:stCondLst>
                              <p:cond delay="0"/>
                            </p:stCondLst>
                            <p:childTnLst>
                              <p:par>
                                <p:cTn id="9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8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3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4" fill="hold">
                            <p:stCondLst>
                              <p:cond delay="500"/>
                            </p:stCondLst>
                            <p:childTnLst>
                              <p:par>
                                <p:cTn id="10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2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7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2" dur="1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3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4" dur="10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/>
      <p:bldP spid="16" grpId="0"/>
      <p:bldP spid="17" grpId="0" animBg="1"/>
      <p:bldP spid="18" grpId="0"/>
      <p:bldP spid="19" grpId="0" animBg="1"/>
      <p:bldP spid="20" grpId="0" animBg="1"/>
      <p:bldP spid="21" grpId="0"/>
      <p:bldP spid="22" grpId="0"/>
      <p:bldP spid="23" grpId="0"/>
      <p:bldP spid="26" grpId="0" animBg="1"/>
      <p:bldP spid="33" grpId="0"/>
      <p:bldP spid="34" grpId="0"/>
      <p:bldP spid="35" grpId="0" animBg="1"/>
      <p:bldP spid="38" grpId="0"/>
      <p:bldP spid="39" grpId="0"/>
      <p:bldP spid="42" grpId="0"/>
      <p:bldP spid="45" grpId="0"/>
      <p:bldP spid="46" grpId="0"/>
      <p:bldP spid="47" grpId="0"/>
    </p:bldLst>
  </p:timing>
</p:sld>
</file>

<file path=ppt/theme/theme1.xml><?xml version="1.0" encoding="utf-8"?>
<a:theme xmlns:a="http://schemas.openxmlformats.org/drawingml/2006/main" name="Thema1">
  <a:themeElements>
    <a:clrScheme name="Kanto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toor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hema1" id="{E3F42C2C-B049-49A4-B609-A05CAC38CE17}" vid="{4F95A3EB-CA5C-4C69-890D-8A5C06625B91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Thema1</Template>
  <TotalTime>41</TotalTime>
  <Words>76</Words>
  <Application>Microsoft Office PowerPoint</Application>
  <PresentationFormat>Breedbeeld</PresentationFormat>
  <Paragraphs>20</Paragraphs>
  <Slides>1</Slides>
  <Notes>0</Notes>
  <HiddenSlides>0</HiddenSlides>
  <MMClips>0</MMClips>
  <ScaleCrop>false</ScaleCrop>
  <HeadingPairs>
    <vt:vector size="6" baseType="variant">
      <vt:variant>
        <vt:lpstr>Gebruikte lettertypen</vt:lpstr>
      </vt:variant>
      <vt:variant>
        <vt:i4>4</vt:i4>
      </vt:variant>
      <vt:variant>
        <vt:lpstr>Thema</vt:lpstr>
      </vt:variant>
      <vt:variant>
        <vt:i4>1</vt:i4>
      </vt:variant>
      <vt:variant>
        <vt:lpstr>Diatitels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Cambria Math</vt:lpstr>
      <vt:lpstr>Thema1</vt:lpstr>
      <vt:lpstr>PowerPoint-presentatie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PowerPoint-presentatie</dc:title>
  <dc:creator>Herbert Keijers</dc:creator>
  <cp:lastModifiedBy>Herbert Keijers</cp:lastModifiedBy>
  <cp:revision>6</cp:revision>
  <dcterms:created xsi:type="dcterms:W3CDTF">2019-05-15T16:01:21Z</dcterms:created>
  <dcterms:modified xsi:type="dcterms:W3CDTF">2019-05-15T16:42:22Z</dcterms:modified>
</cp:coreProperties>
</file>