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2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754DC-0924-4031-8AA5-D2653A2C889F}" type="datetimeFigureOut">
              <a:rPr lang="nl-NL" smtClean="0"/>
              <a:t>16-5-2019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C173C-26C5-4470-B0DC-C842A6D5F7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2740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754DC-0924-4031-8AA5-D2653A2C889F}" type="datetimeFigureOut">
              <a:rPr lang="nl-NL" smtClean="0"/>
              <a:t>16-5-2019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C173C-26C5-4470-B0DC-C842A6D5F7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1773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754DC-0924-4031-8AA5-D2653A2C889F}" type="datetimeFigureOut">
              <a:rPr lang="nl-NL" smtClean="0"/>
              <a:t>16-5-2019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C173C-26C5-4470-B0DC-C842A6D5F7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7169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754DC-0924-4031-8AA5-D2653A2C889F}" type="datetimeFigureOut">
              <a:rPr lang="nl-NL" smtClean="0"/>
              <a:t>16-5-2019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C173C-26C5-4470-B0DC-C842A6D5F7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2625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754DC-0924-4031-8AA5-D2653A2C889F}" type="datetimeFigureOut">
              <a:rPr lang="nl-NL" smtClean="0"/>
              <a:t>16-5-2019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C173C-26C5-4470-B0DC-C842A6D5F7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7205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754DC-0924-4031-8AA5-D2653A2C889F}" type="datetimeFigureOut">
              <a:rPr lang="nl-NL" smtClean="0"/>
              <a:t>16-5-2019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C173C-26C5-4470-B0DC-C842A6D5F7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9115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754DC-0924-4031-8AA5-D2653A2C889F}" type="datetimeFigureOut">
              <a:rPr lang="nl-NL" smtClean="0"/>
              <a:t>16-5-2019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C173C-26C5-4470-B0DC-C842A6D5F7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8130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754DC-0924-4031-8AA5-D2653A2C889F}" type="datetimeFigureOut">
              <a:rPr lang="nl-NL" smtClean="0"/>
              <a:t>16-5-2019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C173C-26C5-4470-B0DC-C842A6D5F7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8969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754DC-0924-4031-8AA5-D2653A2C889F}" type="datetimeFigureOut">
              <a:rPr lang="nl-NL" smtClean="0"/>
              <a:t>16-5-2019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C173C-26C5-4470-B0DC-C842A6D5F7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1074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754DC-0924-4031-8AA5-D2653A2C889F}" type="datetimeFigureOut">
              <a:rPr lang="nl-NL" smtClean="0"/>
              <a:t>16-5-2019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C173C-26C5-4470-B0DC-C842A6D5F7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9309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754DC-0924-4031-8AA5-D2653A2C889F}" type="datetimeFigureOut">
              <a:rPr lang="nl-NL" smtClean="0"/>
              <a:t>16-5-2019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C173C-26C5-4470-B0DC-C842A6D5F7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8152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754DC-0924-4031-8AA5-D2653A2C889F}" type="datetimeFigureOut">
              <a:rPr lang="nl-NL" smtClean="0"/>
              <a:t>16-5-2019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C173C-26C5-4470-B0DC-C842A6D5F7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437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" Type="http://schemas.openxmlformats.org/officeDocument/2006/relationships/image" Target="../media/image2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29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5" Type="http://schemas.openxmlformats.org/officeDocument/2006/relationships/image" Target="../media/image310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image" Target="../media/image26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18" Type="http://schemas.openxmlformats.org/officeDocument/2006/relationships/image" Target="../media/image16.png"/><Relationship Id="rId3" Type="http://schemas.openxmlformats.org/officeDocument/2006/relationships/image" Target="../media/image10.png"/><Relationship Id="rId21" Type="http://schemas.openxmlformats.org/officeDocument/2006/relationships/image" Target="../media/image19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2" Type="http://schemas.openxmlformats.org/officeDocument/2006/relationships/image" Target="../media/image2.png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29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24" Type="http://schemas.openxmlformats.org/officeDocument/2006/relationships/image" Target="../media/image22.png"/><Relationship Id="rId23" Type="http://schemas.openxmlformats.org/officeDocument/2006/relationships/image" Target="../media/image21.png"/><Relationship Id="rId28" Type="http://schemas.openxmlformats.org/officeDocument/2006/relationships/image" Target="../media/image26.png"/><Relationship Id="rId19" Type="http://schemas.openxmlformats.org/officeDocument/2006/relationships/image" Target="../media/image17.png"/><Relationship Id="rId4" Type="http://schemas.openxmlformats.org/officeDocument/2006/relationships/image" Target="../media/image13.png"/><Relationship Id="rId22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8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12" Type="http://schemas.openxmlformats.org/officeDocument/2006/relationships/image" Target="../media/image37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36.png"/><Relationship Id="rId5" Type="http://schemas.openxmlformats.org/officeDocument/2006/relationships/image" Target="../media/image31.png"/><Relationship Id="rId10" Type="http://schemas.openxmlformats.org/officeDocument/2006/relationships/image" Target="../media/image35.png"/><Relationship Id="rId4" Type="http://schemas.openxmlformats.org/officeDocument/2006/relationships/image" Target="../media/image30.png"/><Relationship Id="rId9" Type="http://schemas.openxmlformats.org/officeDocument/2006/relationships/image" Target="../media/image24.png"/><Relationship Id="rId14" Type="http://schemas.openxmlformats.org/officeDocument/2006/relationships/image" Target="../media/image3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10" Type="http://schemas.openxmlformats.org/officeDocument/2006/relationships/image" Target="../media/image47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Afbeelding 46">
            <a:extLst>
              <a:ext uri="{FF2B5EF4-FFF2-40B4-BE49-F238E27FC236}">
                <a16:creationId xmlns:a16="http://schemas.microsoft.com/office/drawing/2014/main" id="{F6781575-17D2-4088-AAF2-1F69BF179A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4253" y="2627684"/>
            <a:ext cx="3086100" cy="232410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476518" y="579338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37</a:t>
            </a: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242" y="470463"/>
            <a:ext cx="5976988" cy="88605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6828" y="432328"/>
            <a:ext cx="4002795" cy="1748793"/>
          </a:xfrm>
          <a:prstGeom prst="rect">
            <a:avLst/>
          </a:prstGeom>
        </p:spPr>
      </p:pic>
      <p:cxnSp>
        <p:nvCxnSpPr>
          <p:cNvPr id="9" name="Rechte verbindingslijn 8"/>
          <p:cNvCxnSpPr/>
          <p:nvPr/>
        </p:nvCxnSpPr>
        <p:spPr>
          <a:xfrm>
            <a:off x="8645920" y="1723870"/>
            <a:ext cx="0" cy="109428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10896943" y="1723870"/>
            <a:ext cx="0" cy="109428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met pijl 11"/>
          <p:cNvCxnSpPr/>
          <p:nvPr/>
        </p:nvCxnSpPr>
        <p:spPr>
          <a:xfrm>
            <a:off x="8645920" y="2539260"/>
            <a:ext cx="2251023" cy="0"/>
          </a:xfrm>
          <a:prstGeom prst="straightConnector1">
            <a:avLst/>
          </a:prstGeom>
          <a:ln w="19050"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kstvak 12"/>
              <p:cNvSpPr txBox="1"/>
              <p:nvPr/>
            </p:nvSpPr>
            <p:spPr>
              <a:xfrm>
                <a:off x="9525013" y="2541153"/>
                <a:ext cx="51456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95%</m:t>
                      </m:r>
                    </m:oMath>
                  </m:oMathPara>
                </a14:m>
                <a:endParaRPr lang="nl-NL" sz="14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13" name="Tekstvak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5013" y="2541153"/>
                <a:ext cx="514564" cy="215444"/>
              </a:xfrm>
              <a:prstGeom prst="rect">
                <a:avLst/>
              </a:prstGeom>
              <a:blipFill>
                <a:blip r:embed="rId5"/>
                <a:stretch>
                  <a:fillRect b="-1142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Rechte verbindingslijn met pijl 14"/>
          <p:cNvCxnSpPr/>
          <p:nvPr/>
        </p:nvCxnSpPr>
        <p:spPr>
          <a:xfrm>
            <a:off x="8632327" y="2253519"/>
            <a:ext cx="574984" cy="0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met pijl 15"/>
          <p:cNvCxnSpPr/>
          <p:nvPr/>
        </p:nvCxnSpPr>
        <p:spPr>
          <a:xfrm>
            <a:off x="9200633" y="2253519"/>
            <a:ext cx="574984" cy="0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met pijl 16"/>
          <p:cNvCxnSpPr/>
          <p:nvPr/>
        </p:nvCxnSpPr>
        <p:spPr>
          <a:xfrm>
            <a:off x="9768939" y="2253519"/>
            <a:ext cx="574984" cy="0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met pijl 17"/>
          <p:cNvCxnSpPr/>
          <p:nvPr/>
        </p:nvCxnSpPr>
        <p:spPr>
          <a:xfrm>
            <a:off x="10337245" y="2253519"/>
            <a:ext cx="574984" cy="0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/>
              <p:cNvSpPr txBox="1"/>
              <p:nvPr/>
            </p:nvSpPr>
            <p:spPr>
              <a:xfrm>
                <a:off x="8823891" y="2217305"/>
                <a:ext cx="1987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𝝈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 xmlns="">
          <p:sp>
            <p:nvSpPr>
              <p:cNvPr id="19" name="Tekstvak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3891" y="2217305"/>
                <a:ext cx="198772" cy="276999"/>
              </a:xfrm>
              <a:prstGeom prst="rect">
                <a:avLst/>
              </a:prstGeom>
              <a:blipFill>
                <a:blip r:embed="rId6"/>
                <a:stretch>
                  <a:fillRect l="-18182" r="-1515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/>
              <p:cNvSpPr txBox="1"/>
              <p:nvPr/>
            </p:nvSpPr>
            <p:spPr>
              <a:xfrm>
                <a:off x="9411291" y="2217305"/>
                <a:ext cx="1987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𝝈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 xmlns="">
          <p:sp>
            <p:nvSpPr>
              <p:cNvPr id="20" name="Tekstvak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1291" y="2217305"/>
                <a:ext cx="198772" cy="276999"/>
              </a:xfrm>
              <a:prstGeom prst="rect">
                <a:avLst/>
              </a:prstGeom>
              <a:blipFill>
                <a:blip r:embed="rId7"/>
                <a:stretch>
                  <a:fillRect l="-18750" r="-1875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kstvak 20"/>
              <p:cNvSpPr txBox="1"/>
              <p:nvPr/>
            </p:nvSpPr>
            <p:spPr>
              <a:xfrm>
                <a:off x="9953587" y="2217305"/>
                <a:ext cx="1987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𝝈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 xmlns="">
          <p:sp>
            <p:nvSpPr>
              <p:cNvPr id="21" name="Tekstvak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53587" y="2217305"/>
                <a:ext cx="198772" cy="276999"/>
              </a:xfrm>
              <a:prstGeom prst="rect">
                <a:avLst/>
              </a:prstGeom>
              <a:blipFill>
                <a:blip r:embed="rId8"/>
                <a:stretch>
                  <a:fillRect l="-18750" r="-1875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/>
              <p:cNvSpPr txBox="1"/>
              <p:nvPr/>
            </p:nvSpPr>
            <p:spPr>
              <a:xfrm>
                <a:off x="10534847" y="2217305"/>
                <a:ext cx="1987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𝝈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 xmlns="">
          <p:sp>
            <p:nvSpPr>
              <p:cNvPr id="22" name="Tekstvak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34847" y="2217305"/>
                <a:ext cx="198772" cy="276999"/>
              </a:xfrm>
              <a:prstGeom prst="rect">
                <a:avLst/>
              </a:prstGeom>
              <a:blipFill>
                <a:blip r:embed="rId9"/>
                <a:stretch>
                  <a:fillRect l="-18182" r="-1515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vak 22"/>
              <p:cNvSpPr txBox="1"/>
              <p:nvPr/>
            </p:nvSpPr>
            <p:spPr>
              <a:xfrm>
                <a:off x="8434109" y="2928676"/>
                <a:ext cx="4857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0,34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3" name="Tekstvak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4109" y="2928676"/>
                <a:ext cx="485710" cy="276999"/>
              </a:xfrm>
              <a:prstGeom prst="rect">
                <a:avLst/>
              </a:prstGeom>
              <a:blipFill>
                <a:blip r:embed="rId10"/>
                <a:stretch>
                  <a:fillRect l="-11392" r="-1265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kstvak 23"/>
              <p:cNvSpPr txBox="1"/>
              <p:nvPr/>
            </p:nvSpPr>
            <p:spPr>
              <a:xfrm>
                <a:off x="10654088" y="2950960"/>
                <a:ext cx="4857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0,46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4" name="Tekstvak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54088" y="2950960"/>
                <a:ext cx="485710" cy="276999"/>
              </a:xfrm>
              <a:prstGeom prst="rect">
                <a:avLst/>
              </a:prstGeom>
              <a:blipFill>
                <a:blip r:embed="rId11"/>
                <a:stretch>
                  <a:fillRect l="-11392" r="-1265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kstvak 24"/>
          <p:cNvSpPr txBox="1"/>
          <p:nvPr/>
        </p:nvSpPr>
        <p:spPr>
          <a:xfrm>
            <a:off x="659567" y="1771006"/>
            <a:ext cx="20745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Gebruik de formule: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/>
              <p:cNvSpPr txBox="1"/>
              <p:nvPr/>
            </p:nvSpPr>
            <p:spPr>
              <a:xfrm>
                <a:off x="2867938" y="1522368"/>
                <a:ext cx="1697068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acc>
                                <m:accPr>
                                  <m:chr m:val="̂"/>
                                  <m:ctrlPr>
                                    <a:rPr lang="nl-N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nl-NL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acc>
                              <m:r>
                                <a:rPr lang="nl-NL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d>
                                <m:dPr>
                                  <m:ctrlPr>
                                    <a:rPr lang="nl-NL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1−</m:t>
                                  </m:r>
                                  <m:acc>
                                    <m:accPr>
                                      <m:chr m:val="̂"/>
                                      <m:ctrlPr>
                                        <a:rPr lang="nl-NL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nl-NL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</m:acc>
                                </m:e>
                              </m:d>
                            </m:num>
                            <m:den>
                              <m:r>
                                <a:rPr lang="nl-NL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6" name="Tekstvak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7938" y="1522368"/>
                <a:ext cx="1697068" cy="81836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kstvak 26"/>
              <p:cNvSpPr txBox="1"/>
              <p:nvPr/>
            </p:nvSpPr>
            <p:spPr>
              <a:xfrm>
                <a:off x="2871803" y="1521317"/>
                <a:ext cx="1697068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acc>
                                <m:accPr>
                                  <m:chr m:val="̂"/>
                                  <m:ctrlPr>
                                    <a:rPr lang="nl-NL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nl-NL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acc>
                              <m:r>
                                <a:rPr lang="nl-NL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d>
                                <m:dPr>
                                  <m:ctrlPr>
                                    <a:rPr lang="nl-NL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1−</m:t>
                                  </m:r>
                                  <m:acc>
                                    <m:accPr>
                                      <m:chr m:val="̂"/>
                                      <m:ctrlPr>
                                        <a:rPr lang="nl-NL" i="1">
                                          <a:solidFill>
                                            <a:srgbClr val="0070C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nl-NL" i="1">
                                          <a:solidFill>
                                            <a:srgbClr val="0070C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</m:acc>
                                </m:e>
                              </m:d>
                            </m:num>
                            <m:den>
                              <m:r>
                                <a:rPr lang="nl-NL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7" name="Tekstvak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1803" y="1521317"/>
                <a:ext cx="1697068" cy="81836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Rechte verbindingslijn 28"/>
          <p:cNvCxnSpPr/>
          <p:nvPr/>
        </p:nvCxnSpPr>
        <p:spPr>
          <a:xfrm flipH="1">
            <a:off x="9762963" y="432328"/>
            <a:ext cx="1" cy="346511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vak 29"/>
              <p:cNvSpPr txBox="1"/>
              <p:nvPr/>
            </p:nvSpPr>
            <p:spPr>
              <a:xfrm>
                <a:off x="8939903" y="3999299"/>
                <a:ext cx="1626664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0,34+0,46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0" name="Tekstvak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9903" y="3999299"/>
                <a:ext cx="1626664" cy="51860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kstvak 30"/>
              <p:cNvSpPr txBox="1"/>
              <p:nvPr/>
            </p:nvSpPr>
            <p:spPr>
              <a:xfrm>
                <a:off x="812957" y="2567153"/>
                <a:ext cx="1626663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nl-NL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nl-NL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0,34+0,46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1" name="Tekstvak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957" y="2567153"/>
                <a:ext cx="1626663" cy="51860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kstvak 31"/>
              <p:cNvSpPr txBox="1"/>
              <p:nvPr/>
            </p:nvSpPr>
            <p:spPr>
              <a:xfrm>
                <a:off x="2550082" y="2687955"/>
                <a:ext cx="7229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=0,40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2" name="Tekstvak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0082" y="2687955"/>
                <a:ext cx="722955" cy="276999"/>
              </a:xfrm>
              <a:prstGeom prst="rect">
                <a:avLst/>
              </a:prstGeom>
              <a:blipFill>
                <a:blip r:embed="rId16"/>
                <a:stretch>
                  <a:fillRect l="-2521" r="-7563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kstvak 32"/>
              <p:cNvSpPr txBox="1"/>
              <p:nvPr/>
            </p:nvSpPr>
            <p:spPr>
              <a:xfrm>
                <a:off x="826550" y="3285333"/>
                <a:ext cx="4897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3" name="Tekstvak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550" y="3285333"/>
                <a:ext cx="489749" cy="276999"/>
              </a:xfrm>
              <a:prstGeom prst="rect">
                <a:avLst/>
              </a:prstGeom>
              <a:blipFill>
                <a:blip r:embed="rId17"/>
                <a:stretch>
                  <a:fillRect l="-11250" r="-625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kstvak 33"/>
              <p:cNvSpPr txBox="1"/>
              <p:nvPr/>
            </p:nvSpPr>
            <p:spPr>
              <a:xfrm>
                <a:off x="810538" y="3686471"/>
                <a:ext cx="1223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=0,12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4" name="Tekstvak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538" y="3686471"/>
                <a:ext cx="1223925" cy="276999"/>
              </a:xfrm>
              <a:prstGeom prst="rect">
                <a:avLst/>
              </a:prstGeom>
              <a:blipFill>
                <a:blip r:embed="rId18"/>
                <a:stretch>
                  <a:fillRect l="-4478" r="-398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kstvak 34"/>
              <p:cNvSpPr txBox="1"/>
              <p:nvPr/>
            </p:nvSpPr>
            <p:spPr>
              <a:xfrm>
                <a:off x="827622" y="4087609"/>
                <a:ext cx="9273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=0,03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5" name="Tekstvak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622" y="4087609"/>
                <a:ext cx="927370" cy="276999"/>
              </a:xfrm>
              <a:prstGeom prst="rect">
                <a:avLst/>
              </a:prstGeom>
              <a:blipFill>
                <a:blip r:embed="rId19"/>
                <a:stretch>
                  <a:fillRect l="-3289" r="-5921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kstvak 35"/>
              <p:cNvSpPr txBox="1"/>
              <p:nvPr/>
            </p:nvSpPr>
            <p:spPr>
              <a:xfrm>
                <a:off x="4829681" y="1019559"/>
                <a:ext cx="6211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(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?)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6" name="Tekstvak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9681" y="1019559"/>
                <a:ext cx="621132" cy="276999"/>
              </a:xfrm>
              <a:prstGeom prst="rect">
                <a:avLst/>
              </a:prstGeom>
              <a:blipFill>
                <a:blip r:embed="rId20"/>
                <a:stretch>
                  <a:fillRect l="-12745" t="-2174" r="-12745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kstballon: rechthoek met afgeronde hoeken 1">
            <a:extLst>
              <a:ext uri="{FF2B5EF4-FFF2-40B4-BE49-F238E27FC236}">
                <a16:creationId xmlns:a16="http://schemas.microsoft.com/office/drawing/2014/main" id="{B3A767E3-CA50-4F17-999D-AA5FBE890472}"/>
              </a:ext>
            </a:extLst>
          </p:cNvPr>
          <p:cNvSpPr/>
          <p:nvPr/>
        </p:nvSpPr>
        <p:spPr>
          <a:xfrm>
            <a:off x="9262190" y="4842128"/>
            <a:ext cx="1404020" cy="411871"/>
          </a:xfrm>
          <a:prstGeom prst="wedgeRoundRectCallout">
            <a:avLst>
              <a:gd name="adj1" fmla="val -8531"/>
              <a:gd name="adj2" fmla="val -127443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in het midden van de grenzen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hoek 2">
                <a:extLst>
                  <a:ext uri="{FF2B5EF4-FFF2-40B4-BE49-F238E27FC236}">
                    <a16:creationId xmlns:a16="http://schemas.microsoft.com/office/drawing/2014/main" id="{9D4EC6CE-3402-4289-8E39-D494E8C1A7AE}"/>
                  </a:ext>
                </a:extLst>
              </p:cNvPr>
              <p:cNvSpPr/>
              <p:nvPr/>
            </p:nvSpPr>
            <p:spPr>
              <a:xfrm>
                <a:off x="1270984" y="3245241"/>
                <a:ext cx="161614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=0,46−0,34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" name="Rechthoek 2">
                <a:extLst>
                  <a:ext uri="{FF2B5EF4-FFF2-40B4-BE49-F238E27FC236}">
                    <a16:creationId xmlns:a16="http://schemas.microsoft.com/office/drawing/2014/main" id="{9D4EC6CE-3402-4289-8E39-D494E8C1A7A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0984" y="3245241"/>
                <a:ext cx="1616148" cy="36933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kstvak 3">
            <a:extLst>
              <a:ext uri="{FF2B5EF4-FFF2-40B4-BE49-F238E27FC236}">
                <a16:creationId xmlns:a16="http://schemas.microsoft.com/office/drawing/2014/main" id="{E99CF82E-DE41-4F6F-B8D7-7D0589C893BF}"/>
              </a:ext>
            </a:extLst>
          </p:cNvPr>
          <p:cNvSpPr txBox="1"/>
          <p:nvPr/>
        </p:nvSpPr>
        <p:spPr>
          <a:xfrm>
            <a:off x="659567" y="4631890"/>
            <a:ext cx="601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0A9A5344-C297-4DA4-BD40-736CED2B428D}"/>
                  </a:ext>
                </a:extLst>
              </p:cNvPr>
              <p:cNvSpPr txBox="1"/>
              <p:nvPr/>
            </p:nvSpPr>
            <p:spPr>
              <a:xfrm>
                <a:off x="1393316" y="4674444"/>
                <a:ext cx="7229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0,03=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0A9A5344-C297-4DA4-BD40-736CED2B42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3316" y="4674444"/>
                <a:ext cx="722955" cy="276999"/>
              </a:xfrm>
              <a:prstGeom prst="rect">
                <a:avLst/>
              </a:prstGeom>
              <a:blipFill>
                <a:blip r:embed="rId22"/>
                <a:stretch>
                  <a:fillRect l="-7627" r="-339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B54417C0-434A-4A3D-B834-0CFBC5724BE8}"/>
                  </a:ext>
                </a:extLst>
              </p:cNvPr>
              <p:cNvSpPr txBox="1"/>
              <p:nvPr/>
            </p:nvSpPr>
            <p:spPr>
              <a:xfrm>
                <a:off x="2116271" y="4364608"/>
                <a:ext cx="1263359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0,40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∙0,60</m:t>
                              </m:r>
                            </m:num>
                            <m:den>
                              <m:r>
                                <a:rPr lang="nl-NL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B54417C0-434A-4A3D-B834-0CFBC5724B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6271" y="4364608"/>
                <a:ext cx="1263359" cy="818366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kstvak 13">
            <a:extLst>
              <a:ext uri="{FF2B5EF4-FFF2-40B4-BE49-F238E27FC236}">
                <a16:creationId xmlns:a16="http://schemas.microsoft.com/office/drawing/2014/main" id="{1755AC01-6FEE-4A9E-8CCA-38739A7242B9}"/>
              </a:ext>
            </a:extLst>
          </p:cNvPr>
          <p:cNvSpPr txBox="1"/>
          <p:nvPr/>
        </p:nvSpPr>
        <p:spPr>
          <a:xfrm>
            <a:off x="659567" y="5324937"/>
            <a:ext cx="9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Voer in: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EA4E7836-EFD7-4973-8202-27E68BAF2F8E}"/>
                  </a:ext>
                </a:extLst>
              </p:cNvPr>
              <p:cNvSpPr txBox="1"/>
              <p:nvPr/>
            </p:nvSpPr>
            <p:spPr>
              <a:xfrm>
                <a:off x="1651070" y="5371103"/>
                <a:ext cx="99065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=0,03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EA4E7836-EFD7-4973-8202-27E68BAF2F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1070" y="5371103"/>
                <a:ext cx="990656" cy="276999"/>
              </a:xfrm>
              <a:prstGeom prst="rect">
                <a:avLst/>
              </a:prstGeom>
              <a:blipFill>
                <a:blip r:embed="rId24"/>
                <a:stretch>
                  <a:fillRect l="-5556" r="-5556" b="-1521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90C21145-1EDD-4672-8766-5B1BFD91ACFA}"/>
                  </a:ext>
                </a:extLst>
              </p:cNvPr>
              <p:cNvSpPr txBox="1"/>
              <p:nvPr/>
            </p:nvSpPr>
            <p:spPr>
              <a:xfrm>
                <a:off x="1651070" y="5827154"/>
                <a:ext cx="1172500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0,24</m:t>
                              </m:r>
                            </m:num>
                            <m:den>
                              <m:r>
                                <a:rPr lang="nl-NL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90C21145-1EDD-4672-8766-5B1BFD91AC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1070" y="5827154"/>
                <a:ext cx="1172500" cy="818366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9" name="Afbeelding 38">
            <a:extLst>
              <a:ext uri="{FF2B5EF4-FFF2-40B4-BE49-F238E27FC236}">
                <a16:creationId xmlns:a16="http://schemas.microsoft.com/office/drawing/2014/main" id="{8414A1BD-1A58-461D-9170-DFA23158971D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5841" y="2636533"/>
            <a:ext cx="3086100" cy="2324100"/>
          </a:xfrm>
          <a:prstGeom prst="rect">
            <a:avLst/>
          </a:prstGeom>
        </p:spPr>
      </p:pic>
      <p:pic>
        <p:nvPicPr>
          <p:cNvPr id="41" name="Afbeelding 40">
            <a:extLst>
              <a:ext uri="{FF2B5EF4-FFF2-40B4-BE49-F238E27FC236}">
                <a16:creationId xmlns:a16="http://schemas.microsoft.com/office/drawing/2014/main" id="{5A6A69DF-547C-4579-B863-F4290AE7F67E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701" y="2631558"/>
            <a:ext cx="3086100" cy="23241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313E7F3D-9784-47DC-89C6-F87045124610}"/>
                  </a:ext>
                </a:extLst>
              </p:cNvPr>
              <p:cNvSpPr txBox="1"/>
              <p:nvPr/>
            </p:nvSpPr>
            <p:spPr>
              <a:xfrm>
                <a:off x="4638750" y="5247477"/>
                <a:ext cx="24606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0, 500</m:t>
                          </m:r>
                        </m:e>
                      </m:d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[−0,01;0,05]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313E7F3D-9784-47DC-89C6-F870451246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8750" y="5247477"/>
                <a:ext cx="2460610" cy="369332"/>
              </a:xfrm>
              <a:prstGeom prst="rect">
                <a:avLst/>
              </a:prstGeom>
              <a:blipFill>
                <a:blip r:embed="rId28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kstvak 42">
            <a:extLst>
              <a:ext uri="{FF2B5EF4-FFF2-40B4-BE49-F238E27FC236}">
                <a16:creationId xmlns:a16="http://schemas.microsoft.com/office/drawing/2014/main" id="{AD8C0CBC-4D50-409D-8C1F-FDB256DE8A64}"/>
              </a:ext>
            </a:extLst>
          </p:cNvPr>
          <p:cNvSpPr txBox="1"/>
          <p:nvPr/>
        </p:nvSpPr>
        <p:spPr>
          <a:xfrm>
            <a:off x="4612528" y="4930051"/>
            <a:ext cx="2504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Calc-intersect</a:t>
            </a:r>
            <a:r>
              <a:rPr lang="nl-NL" dirty="0"/>
              <a:t> op venster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51361B82-A543-4707-8778-BFF60A8F8528}"/>
                  </a:ext>
                </a:extLst>
              </p:cNvPr>
              <p:cNvSpPr txBox="1"/>
              <p:nvPr/>
            </p:nvSpPr>
            <p:spPr>
              <a:xfrm>
                <a:off x="4680624" y="5616809"/>
                <a:ext cx="20524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geeft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=266,666…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51361B82-A543-4707-8778-BFF60A8F85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0624" y="5616809"/>
                <a:ext cx="2052420" cy="276999"/>
              </a:xfrm>
              <a:prstGeom prst="rect">
                <a:avLst/>
              </a:prstGeom>
              <a:blipFill>
                <a:blip r:embed="rId29"/>
                <a:stretch>
                  <a:fillRect l="-3561" t="-2174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kstvak 44">
            <a:extLst>
              <a:ext uri="{FF2B5EF4-FFF2-40B4-BE49-F238E27FC236}">
                <a16:creationId xmlns:a16="http://schemas.microsoft.com/office/drawing/2014/main" id="{23006018-0321-4C50-AA08-490F93F6B02D}"/>
              </a:ext>
            </a:extLst>
          </p:cNvPr>
          <p:cNvSpPr txBox="1"/>
          <p:nvPr/>
        </p:nvSpPr>
        <p:spPr>
          <a:xfrm>
            <a:off x="4437429" y="6051671"/>
            <a:ext cx="38201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De steekproefomvang is ongeveer 267</a:t>
            </a:r>
          </a:p>
        </p:txBody>
      </p:sp>
    </p:spTree>
    <p:extLst>
      <p:ext uri="{BB962C8B-B14F-4D97-AF65-F5344CB8AC3E}">
        <p14:creationId xmlns:p14="http://schemas.microsoft.com/office/powerpoint/2010/main" val="88835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500"/>
                            </p:stCondLst>
                            <p:childTnLst>
                              <p:par>
                                <p:cTn id="1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1000"/>
                            </p:stCondLst>
                            <p:childTnLst>
                              <p:par>
                                <p:cTn id="1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2" grpId="0" animBg="1"/>
      <p:bldP spid="3" grpId="0"/>
      <p:bldP spid="4" grpId="0"/>
      <p:bldP spid="8" grpId="0"/>
      <p:bldP spid="11" grpId="0"/>
      <p:bldP spid="14" grpId="0"/>
      <p:bldP spid="28" grpId="0"/>
      <p:bldP spid="37" grpId="0"/>
      <p:bldP spid="42" grpId="0"/>
      <p:bldP spid="43" grpId="0"/>
      <p:bldP spid="44" grpId="0"/>
      <p:bldP spid="4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476518" y="579338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37</a:t>
            </a: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242" y="470463"/>
            <a:ext cx="5976988" cy="886055"/>
          </a:xfrm>
          <a:prstGeom prst="rect">
            <a:avLst/>
          </a:prstGeom>
        </p:spPr>
      </p:pic>
      <p:sp>
        <p:nvSpPr>
          <p:cNvPr id="25" name="Tekstvak 24"/>
          <p:cNvSpPr txBox="1"/>
          <p:nvPr/>
        </p:nvSpPr>
        <p:spPr>
          <a:xfrm>
            <a:off x="659567" y="1771006"/>
            <a:ext cx="20745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Gebruik de formule: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/>
              <p:cNvSpPr txBox="1"/>
              <p:nvPr/>
            </p:nvSpPr>
            <p:spPr>
              <a:xfrm>
                <a:off x="2867938" y="1522368"/>
                <a:ext cx="1697067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acc>
                                <m:accPr>
                                  <m:chr m:val="̂"/>
                                  <m:ctrlPr>
                                    <a:rPr lang="nl-N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nl-NL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acc>
                              <m:r>
                                <a:rPr lang="nl-NL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d>
                                <m:dPr>
                                  <m:ctrlPr>
                                    <a:rPr lang="nl-NL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1−</m:t>
                                  </m:r>
                                  <m:acc>
                                    <m:accPr>
                                      <m:chr m:val="̂"/>
                                      <m:ctrlPr>
                                        <a:rPr lang="nl-NL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nl-NL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</m:acc>
                                </m:e>
                              </m:d>
                            </m:num>
                            <m:den>
                              <m:r>
                                <a:rPr lang="nl-NL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6" name="Tekstvak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7938" y="1522368"/>
                <a:ext cx="1697067" cy="81836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kstvak 30"/>
              <p:cNvSpPr txBox="1"/>
              <p:nvPr/>
            </p:nvSpPr>
            <p:spPr>
              <a:xfrm>
                <a:off x="812957" y="2567153"/>
                <a:ext cx="1626663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nl-NL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nl-NL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0,34+0,46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1" name="Tekstvak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957" y="2567153"/>
                <a:ext cx="1626663" cy="5186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kstvak 31"/>
              <p:cNvSpPr txBox="1"/>
              <p:nvPr/>
            </p:nvSpPr>
            <p:spPr>
              <a:xfrm>
                <a:off x="2550082" y="2687955"/>
                <a:ext cx="7229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=0,40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2" name="Tekstvak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0082" y="2687955"/>
                <a:ext cx="722955" cy="276999"/>
              </a:xfrm>
              <a:prstGeom prst="rect">
                <a:avLst/>
              </a:prstGeom>
              <a:blipFill>
                <a:blip r:embed="rId16"/>
                <a:stretch>
                  <a:fillRect l="-2521" r="-7563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kstvak 32"/>
              <p:cNvSpPr txBox="1"/>
              <p:nvPr/>
            </p:nvSpPr>
            <p:spPr>
              <a:xfrm>
                <a:off x="826550" y="3285333"/>
                <a:ext cx="4897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3" name="Tekstvak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550" y="3285333"/>
                <a:ext cx="489749" cy="276999"/>
              </a:xfrm>
              <a:prstGeom prst="rect">
                <a:avLst/>
              </a:prstGeom>
              <a:blipFill>
                <a:blip r:embed="rId17"/>
                <a:stretch>
                  <a:fillRect l="-11250" r="-625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kstvak 33"/>
              <p:cNvSpPr txBox="1"/>
              <p:nvPr/>
            </p:nvSpPr>
            <p:spPr>
              <a:xfrm>
                <a:off x="810538" y="3686471"/>
                <a:ext cx="1223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=0,12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4" name="Tekstvak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538" y="3686471"/>
                <a:ext cx="1223925" cy="276999"/>
              </a:xfrm>
              <a:prstGeom prst="rect">
                <a:avLst/>
              </a:prstGeom>
              <a:blipFill>
                <a:blip r:embed="rId18"/>
                <a:stretch>
                  <a:fillRect l="-4478" r="-398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kstvak 34"/>
              <p:cNvSpPr txBox="1"/>
              <p:nvPr/>
            </p:nvSpPr>
            <p:spPr>
              <a:xfrm>
                <a:off x="827622" y="4087609"/>
                <a:ext cx="9273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solidFill>
                            <a:schemeClr val="accent5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=0,03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5" name="Tekstvak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622" y="4087609"/>
                <a:ext cx="927370" cy="276999"/>
              </a:xfrm>
              <a:prstGeom prst="rect">
                <a:avLst/>
              </a:prstGeom>
              <a:blipFill>
                <a:blip r:embed="rId19"/>
                <a:stretch>
                  <a:fillRect l="-3289" r="-5921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kstvak 35"/>
              <p:cNvSpPr txBox="1"/>
              <p:nvPr/>
            </p:nvSpPr>
            <p:spPr>
              <a:xfrm>
                <a:off x="4829681" y="1019559"/>
                <a:ext cx="6211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( 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?)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6" name="Tekstvak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9681" y="1019559"/>
                <a:ext cx="621132" cy="276999"/>
              </a:xfrm>
              <a:prstGeom prst="rect">
                <a:avLst/>
              </a:prstGeom>
              <a:blipFill>
                <a:blip r:embed="rId20"/>
                <a:stretch>
                  <a:fillRect l="-12745" t="-2174" r="-12745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hoek 2">
                <a:extLst>
                  <a:ext uri="{FF2B5EF4-FFF2-40B4-BE49-F238E27FC236}">
                    <a16:creationId xmlns:a16="http://schemas.microsoft.com/office/drawing/2014/main" id="{9D4EC6CE-3402-4289-8E39-D494E8C1A7AE}"/>
                  </a:ext>
                </a:extLst>
              </p:cNvPr>
              <p:cNvSpPr/>
              <p:nvPr/>
            </p:nvSpPr>
            <p:spPr>
              <a:xfrm>
                <a:off x="1270984" y="3245241"/>
                <a:ext cx="161614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=0,46−0,34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" name="Rechthoek 2">
                <a:extLst>
                  <a:ext uri="{FF2B5EF4-FFF2-40B4-BE49-F238E27FC236}">
                    <a16:creationId xmlns:a16="http://schemas.microsoft.com/office/drawing/2014/main" id="{9D4EC6CE-3402-4289-8E39-D494E8C1A7A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0984" y="3245241"/>
                <a:ext cx="1616148" cy="36933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kstvak 3">
            <a:extLst>
              <a:ext uri="{FF2B5EF4-FFF2-40B4-BE49-F238E27FC236}">
                <a16:creationId xmlns:a16="http://schemas.microsoft.com/office/drawing/2014/main" id="{E99CF82E-DE41-4F6F-B8D7-7D0589C893BF}"/>
              </a:ext>
            </a:extLst>
          </p:cNvPr>
          <p:cNvSpPr txBox="1"/>
          <p:nvPr/>
        </p:nvSpPr>
        <p:spPr>
          <a:xfrm>
            <a:off x="659567" y="4631890"/>
            <a:ext cx="601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0A9A5344-C297-4DA4-BD40-736CED2B428D}"/>
                  </a:ext>
                </a:extLst>
              </p:cNvPr>
              <p:cNvSpPr txBox="1"/>
              <p:nvPr/>
            </p:nvSpPr>
            <p:spPr>
              <a:xfrm>
                <a:off x="1393316" y="4674444"/>
                <a:ext cx="7229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0,03=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0A9A5344-C297-4DA4-BD40-736CED2B42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3316" y="4674444"/>
                <a:ext cx="722955" cy="276999"/>
              </a:xfrm>
              <a:prstGeom prst="rect">
                <a:avLst/>
              </a:prstGeom>
              <a:blipFill>
                <a:blip r:embed="rId22"/>
                <a:stretch>
                  <a:fillRect l="-7627" r="-339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B54417C0-434A-4A3D-B834-0CFBC5724BE8}"/>
                  </a:ext>
                </a:extLst>
              </p:cNvPr>
              <p:cNvSpPr txBox="1"/>
              <p:nvPr/>
            </p:nvSpPr>
            <p:spPr>
              <a:xfrm>
                <a:off x="2116271" y="4364608"/>
                <a:ext cx="1263359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0,40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∙0,60</m:t>
                              </m:r>
                            </m:num>
                            <m:den>
                              <m:r>
                                <a:rPr lang="nl-NL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B54417C0-434A-4A3D-B834-0CFBC5724B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6271" y="4364608"/>
                <a:ext cx="1263359" cy="818366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kstvak 13">
            <a:extLst>
              <a:ext uri="{FF2B5EF4-FFF2-40B4-BE49-F238E27FC236}">
                <a16:creationId xmlns:a16="http://schemas.microsoft.com/office/drawing/2014/main" id="{1755AC01-6FEE-4A9E-8CCA-38739A7242B9}"/>
              </a:ext>
            </a:extLst>
          </p:cNvPr>
          <p:cNvSpPr txBox="1"/>
          <p:nvPr/>
        </p:nvSpPr>
        <p:spPr>
          <a:xfrm>
            <a:off x="659567" y="5324937"/>
            <a:ext cx="9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Voer in: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EA4E7836-EFD7-4973-8202-27E68BAF2F8E}"/>
                  </a:ext>
                </a:extLst>
              </p:cNvPr>
              <p:cNvSpPr txBox="1"/>
              <p:nvPr/>
            </p:nvSpPr>
            <p:spPr>
              <a:xfrm>
                <a:off x="1651070" y="5371103"/>
                <a:ext cx="99065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=0,03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EA4E7836-EFD7-4973-8202-27E68BAF2F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1070" y="5371103"/>
                <a:ext cx="990656" cy="276999"/>
              </a:xfrm>
              <a:prstGeom prst="rect">
                <a:avLst/>
              </a:prstGeom>
              <a:blipFill>
                <a:blip r:embed="rId24"/>
                <a:stretch>
                  <a:fillRect l="-5556" r="-5556" b="-1521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90C21145-1EDD-4672-8766-5B1BFD91ACFA}"/>
                  </a:ext>
                </a:extLst>
              </p:cNvPr>
              <p:cNvSpPr txBox="1"/>
              <p:nvPr/>
            </p:nvSpPr>
            <p:spPr>
              <a:xfrm>
                <a:off x="1651070" y="5827154"/>
                <a:ext cx="1172500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0,24</m:t>
                              </m:r>
                            </m:num>
                            <m:den>
                              <m:r>
                                <a:rPr lang="nl-NL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90C21145-1EDD-4672-8766-5B1BFD91AC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1070" y="5827154"/>
                <a:ext cx="1172500" cy="818366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313E7F3D-9784-47DC-89C6-F87045124610}"/>
                  </a:ext>
                </a:extLst>
              </p:cNvPr>
              <p:cNvSpPr txBox="1"/>
              <p:nvPr/>
            </p:nvSpPr>
            <p:spPr>
              <a:xfrm>
                <a:off x="4638750" y="5247477"/>
                <a:ext cx="24606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0, 500</m:t>
                          </m:r>
                        </m:e>
                      </m:d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[−0,01;0,05]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313E7F3D-9784-47DC-89C6-F870451246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8750" y="5247477"/>
                <a:ext cx="2460610" cy="369332"/>
              </a:xfrm>
              <a:prstGeom prst="rect">
                <a:avLst/>
              </a:prstGeom>
              <a:blipFill>
                <a:blip r:embed="rId28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kstvak 42">
            <a:extLst>
              <a:ext uri="{FF2B5EF4-FFF2-40B4-BE49-F238E27FC236}">
                <a16:creationId xmlns:a16="http://schemas.microsoft.com/office/drawing/2014/main" id="{AD8C0CBC-4D50-409D-8C1F-FDB256DE8A64}"/>
              </a:ext>
            </a:extLst>
          </p:cNvPr>
          <p:cNvSpPr txBox="1"/>
          <p:nvPr/>
        </p:nvSpPr>
        <p:spPr>
          <a:xfrm>
            <a:off x="4612528" y="4930051"/>
            <a:ext cx="2504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Calc-intersect</a:t>
            </a:r>
            <a:r>
              <a:rPr lang="nl-NL" dirty="0"/>
              <a:t> op venster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51361B82-A543-4707-8778-BFF60A8F8528}"/>
                  </a:ext>
                </a:extLst>
              </p:cNvPr>
              <p:cNvSpPr txBox="1"/>
              <p:nvPr/>
            </p:nvSpPr>
            <p:spPr>
              <a:xfrm>
                <a:off x="4680624" y="5616809"/>
                <a:ext cx="20524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geeft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=266,666…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51361B82-A543-4707-8778-BFF60A8F85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0624" y="5616809"/>
                <a:ext cx="2052420" cy="276999"/>
              </a:xfrm>
              <a:prstGeom prst="rect">
                <a:avLst/>
              </a:prstGeom>
              <a:blipFill>
                <a:blip r:embed="rId29"/>
                <a:stretch>
                  <a:fillRect l="-3561" t="-2174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kstvak 44">
            <a:extLst>
              <a:ext uri="{FF2B5EF4-FFF2-40B4-BE49-F238E27FC236}">
                <a16:creationId xmlns:a16="http://schemas.microsoft.com/office/drawing/2014/main" id="{23006018-0321-4C50-AA08-490F93F6B02D}"/>
              </a:ext>
            </a:extLst>
          </p:cNvPr>
          <p:cNvSpPr txBox="1"/>
          <p:nvPr/>
        </p:nvSpPr>
        <p:spPr>
          <a:xfrm>
            <a:off x="4437429" y="6051671"/>
            <a:ext cx="38201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De steekproefomvang is ongeveer 267</a:t>
            </a:r>
          </a:p>
        </p:txBody>
      </p:sp>
      <p:sp>
        <p:nvSpPr>
          <p:cNvPr id="40" name="Gedachtewolkje: wolk 39">
            <a:extLst>
              <a:ext uri="{FF2B5EF4-FFF2-40B4-BE49-F238E27FC236}">
                <a16:creationId xmlns:a16="http://schemas.microsoft.com/office/drawing/2014/main" id="{5584C19B-895A-4764-96C6-0ED5E31F977E}"/>
              </a:ext>
            </a:extLst>
          </p:cNvPr>
          <p:cNvSpPr/>
          <p:nvPr/>
        </p:nvSpPr>
        <p:spPr>
          <a:xfrm>
            <a:off x="5240608" y="1476087"/>
            <a:ext cx="4114800" cy="1838924"/>
          </a:xfrm>
          <a:prstGeom prst="cloudCallout">
            <a:avLst>
              <a:gd name="adj1" fmla="val -47853"/>
              <a:gd name="adj2" fmla="val 62501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Dit staat minimaal in je uitwerking</a:t>
            </a:r>
          </a:p>
        </p:txBody>
      </p:sp>
    </p:spTree>
    <p:extLst>
      <p:ext uri="{BB962C8B-B14F-4D97-AF65-F5344CB8AC3E}">
        <p14:creationId xmlns:p14="http://schemas.microsoft.com/office/powerpoint/2010/main" val="1448478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>
            <a:extLst>
              <a:ext uri="{FF2B5EF4-FFF2-40B4-BE49-F238E27FC236}">
                <a16:creationId xmlns:a16="http://schemas.microsoft.com/office/drawing/2014/main" id="{C98CDE36-ECE5-4E9B-BE96-419119E71F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5571" y="452876"/>
            <a:ext cx="3086100" cy="2324100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476518" y="452876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38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0844" y="452876"/>
            <a:ext cx="6085801" cy="1725476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9E190699-6CEA-4410-8925-34082B1C2F5F}"/>
              </a:ext>
            </a:extLst>
          </p:cNvPr>
          <p:cNvSpPr txBox="1"/>
          <p:nvPr/>
        </p:nvSpPr>
        <p:spPr>
          <a:xfrm>
            <a:off x="912486" y="2474985"/>
            <a:ext cx="20745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Gebruik de formule: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650EAA27-5735-4871-8C9B-822DDFA5DD8F}"/>
                  </a:ext>
                </a:extLst>
              </p:cNvPr>
              <p:cNvSpPr txBox="1"/>
              <p:nvPr/>
            </p:nvSpPr>
            <p:spPr>
              <a:xfrm>
                <a:off x="3120857" y="2226347"/>
                <a:ext cx="1697068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nl-NL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d>
                                <m:dPr>
                                  <m:ctrlPr>
                                    <a:rPr lang="nl-NL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d>
                            </m:num>
                            <m:den>
                              <m:r>
                                <a:rPr lang="nl-NL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650EAA27-5735-4871-8C9B-822DDFA5DD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0857" y="2226347"/>
                <a:ext cx="1697068" cy="818366"/>
              </a:xfrm>
              <a:prstGeom prst="rect">
                <a:avLst/>
              </a:prstGeom>
              <a:blipFill>
                <a:blip r:embed="rId4"/>
                <a:stretch>
                  <a:fillRect b="-74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kstvak 1">
            <a:extLst>
              <a:ext uri="{FF2B5EF4-FFF2-40B4-BE49-F238E27FC236}">
                <a16:creationId xmlns:a16="http://schemas.microsoft.com/office/drawing/2014/main" id="{2B1BB4DA-2173-4E0F-BC0D-EC921D95F51B}"/>
              </a:ext>
            </a:extLst>
          </p:cNvPr>
          <p:cNvSpPr txBox="1"/>
          <p:nvPr/>
        </p:nvSpPr>
        <p:spPr>
          <a:xfrm>
            <a:off x="479766" y="245086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F599554B-F15B-470E-B18A-C8077FA880FB}"/>
              </a:ext>
            </a:extLst>
          </p:cNvPr>
          <p:cNvSpPr txBox="1"/>
          <p:nvPr/>
        </p:nvSpPr>
        <p:spPr>
          <a:xfrm>
            <a:off x="917046" y="3219855"/>
            <a:ext cx="853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Los op: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A95B0218-BC07-4EF4-B82E-4DD7F911795E}"/>
                  </a:ext>
                </a:extLst>
              </p:cNvPr>
              <p:cNvSpPr txBox="1"/>
              <p:nvPr/>
            </p:nvSpPr>
            <p:spPr>
              <a:xfrm>
                <a:off x="2695259" y="3283005"/>
                <a:ext cx="8511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0,025=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A95B0218-BC07-4EF4-B82E-4DD7F91179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5259" y="3283005"/>
                <a:ext cx="851195" cy="276999"/>
              </a:xfrm>
              <a:prstGeom prst="rect">
                <a:avLst/>
              </a:prstGeom>
              <a:blipFill>
                <a:blip r:embed="rId5"/>
                <a:stretch>
                  <a:fillRect l="-5714" r="-2857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141FF636-4F50-4FD9-B2C2-68AE476EA730}"/>
                  </a:ext>
                </a:extLst>
              </p:cNvPr>
              <p:cNvSpPr txBox="1"/>
              <p:nvPr/>
            </p:nvSpPr>
            <p:spPr>
              <a:xfrm>
                <a:off x="3530385" y="3044713"/>
                <a:ext cx="1263359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0,35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∙0,65</m:t>
                              </m:r>
                            </m:num>
                            <m:den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141FF636-4F50-4FD9-B2C2-68AE476EA7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0385" y="3044713"/>
                <a:ext cx="1263359" cy="81836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kstvak 9">
            <a:extLst>
              <a:ext uri="{FF2B5EF4-FFF2-40B4-BE49-F238E27FC236}">
                <a16:creationId xmlns:a16="http://schemas.microsoft.com/office/drawing/2014/main" id="{0BE9512A-C5FA-4D65-9486-2FB0CEF3778E}"/>
              </a:ext>
            </a:extLst>
          </p:cNvPr>
          <p:cNvSpPr txBox="1"/>
          <p:nvPr/>
        </p:nvSpPr>
        <p:spPr>
          <a:xfrm>
            <a:off x="856197" y="4101494"/>
            <a:ext cx="9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Voer in: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35E8ABA4-17AC-491E-A5B0-3F14B58C9A8A}"/>
                  </a:ext>
                </a:extLst>
              </p:cNvPr>
              <p:cNvSpPr txBox="1"/>
              <p:nvPr/>
            </p:nvSpPr>
            <p:spPr>
              <a:xfrm>
                <a:off x="1996372" y="4149366"/>
                <a:ext cx="11188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=0,025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35E8ABA4-17AC-491E-A5B0-3F14B58C9A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6372" y="4149366"/>
                <a:ext cx="1118896" cy="276999"/>
              </a:xfrm>
              <a:prstGeom prst="rect">
                <a:avLst/>
              </a:prstGeom>
              <a:blipFill>
                <a:blip r:embed="rId7"/>
                <a:stretch>
                  <a:fillRect l="-4348" r="-4891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A59B1737-18FE-4C18-801A-354679C0519B}"/>
                  </a:ext>
                </a:extLst>
              </p:cNvPr>
              <p:cNvSpPr txBox="1"/>
              <p:nvPr/>
            </p:nvSpPr>
            <p:spPr>
              <a:xfrm>
                <a:off x="1996372" y="4605417"/>
                <a:ext cx="1428981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0,2275</m:t>
                              </m:r>
                            </m:num>
                            <m:den>
                              <m:r>
                                <a:rPr lang="nl-NL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A59B1737-18FE-4C18-801A-354679C051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6372" y="4605417"/>
                <a:ext cx="1428981" cy="81836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Afbeelding 13">
            <a:extLst>
              <a:ext uri="{FF2B5EF4-FFF2-40B4-BE49-F238E27FC236}">
                <a16:creationId xmlns:a16="http://schemas.microsoft.com/office/drawing/2014/main" id="{36E1A328-128F-4ECC-911C-63A3F1CA033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5571" y="461964"/>
            <a:ext cx="3086100" cy="2324100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FB2C1C60-3086-4A01-8572-D94799F52AE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5571" y="462145"/>
            <a:ext cx="3086100" cy="23241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8D058460-212A-417D-9FA8-8125C09F8195}"/>
                  </a:ext>
                </a:extLst>
              </p:cNvPr>
              <p:cNvSpPr txBox="1"/>
              <p:nvPr/>
            </p:nvSpPr>
            <p:spPr>
              <a:xfrm>
                <a:off x="9062501" y="3607082"/>
                <a:ext cx="24606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0, 500</m:t>
                          </m:r>
                        </m:e>
                      </m:d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[−0,01;0,05]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8D058460-212A-417D-9FA8-8125C09F81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2501" y="3607082"/>
                <a:ext cx="2460610" cy="369332"/>
              </a:xfrm>
              <a:prstGeom prst="rect">
                <a:avLst/>
              </a:prstGeom>
              <a:blipFill>
                <a:blip r:embed="rId11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kstvak 17">
            <a:extLst>
              <a:ext uri="{FF2B5EF4-FFF2-40B4-BE49-F238E27FC236}">
                <a16:creationId xmlns:a16="http://schemas.microsoft.com/office/drawing/2014/main" id="{39A9E8AA-05C3-4670-9503-8A15DC160ADD}"/>
              </a:ext>
            </a:extLst>
          </p:cNvPr>
          <p:cNvSpPr txBox="1"/>
          <p:nvPr/>
        </p:nvSpPr>
        <p:spPr>
          <a:xfrm>
            <a:off x="9036279" y="3289656"/>
            <a:ext cx="2504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Calc-intersect</a:t>
            </a:r>
            <a:r>
              <a:rPr lang="nl-NL" dirty="0"/>
              <a:t> op venster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22BA8294-8FC5-4720-9CA8-71FBD33F562B}"/>
                  </a:ext>
                </a:extLst>
              </p:cNvPr>
              <p:cNvSpPr txBox="1"/>
              <p:nvPr/>
            </p:nvSpPr>
            <p:spPr>
              <a:xfrm>
                <a:off x="9503209" y="3969522"/>
                <a:ext cx="140801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geeft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=364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22BA8294-8FC5-4720-9CA8-71FBD33F56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3209" y="3969522"/>
                <a:ext cx="1408013" cy="276999"/>
              </a:xfrm>
              <a:prstGeom prst="rect">
                <a:avLst/>
              </a:prstGeom>
              <a:blipFill>
                <a:blip r:embed="rId12"/>
                <a:stretch>
                  <a:fillRect l="-5628" t="-2174" r="-3463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Rechte verbindingslijn 22">
            <a:extLst>
              <a:ext uri="{FF2B5EF4-FFF2-40B4-BE49-F238E27FC236}">
                <a16:creationId xmlns:a16="http://schemas.microsoft.com/office/drawing/2014/main" id="{D0FB634C-CEF6-44D1-BB7F-D9343A9B835A}"/>
              </a:ext>
            </a:extLst>
          </p:cNvPr>
          <p:cNvCxnSpPr/>
          <p:nvPr/>
        </p:nvCxnSpPr>
        <p:spPr>
          <a:xfrm>
            <a:off x="1848255" y="1254869"/>
            <a:ext cx="349151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2EDC068F-A088-433F-9781-788452334F46}"/>
                  </a:ext>
                </a:extLst>
              </p:cNvPr>
              <p:cNvSpPr txBox="1"/>
              <p:nvPr/>
            </p:nvSpPr>
            <p:spPr>
              <a:xfrm>
                <a:off x="9158590" y="1335069"/>
                <a:ext cx="4744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0,025</m:t>
                      </m:r>
                    </m:oMath>
                  </m:oMathPara>
                </a14:m>
                <a:endParaRPr lang="nl-NL" sz="1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2EDC068F-A088-433F-9781-788452334F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8590" y="1335069"/>
                <a:ext cx="474489" cy="215444"/>
              </a:xfrm>
              <a:prstGeom prst="rect">
                <a:avLst/>
              </a:prstGeom>
              <a:blipFill>
                <a:blip r:embed="rId13"/>
                <a:stretch>
                  <a:fillRect l="-7692" r="-8974" b="-857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0BC9966C-8AA4-4C60-BABE-BC245A3656B5}"/>
                  </a:ext>
                </a:extLst>
              </p:cNvPr>
              <p:cNvSpPr txBox="1"/>
              <p:nvPr/>
            </p:nvSpPr>
            <p:spPr>
              <a:xfrm>
                <a:off x="4299625" y="5515582"/>
                <a:ext cx="45995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De steekproefomvang moet minstens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𝟑𝟔𝟒</m:t>
                    </m:r>
                  </m:oMath>
                </a14:m>
                <a:r>
                  <a:rPr lang="nl-NL" b="1" dirty="0"/>
                  <a:t> zijn</a:t>
                </a:r>
              </a:p>
            </p:txBody>
          </p:sp>
        </mc:Choice>
        <mc:Fallback xmlns="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0BC9966C-8AA4-4C60-BABE-BC245A3656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9625" y="5515582"/>
                <a:ext cx="4599592" cy="369332"/>
              </a:xfrm>
              <a:prstGeom prst="rect">
                <a:avLst/>
              </a:prstGeom>
              <a:blipFill>
                <a:blip r:embed="rId14"/>
                <a:stretch>
                  <a:fillRect l="-1060" t="-10000" r="-265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Rechte verbindingslijn met pijl 26">
            <a:extLst>
              <a:ext uri="{FF2B5EF4-FFF2-40B4-BE49-F238E27FC236}">
                <a16:creationId xmlns:a16="http://schemas.microsoft.com/office/drawing/2014/main" id="{58144C26-7E62-4493-8C7D-B08A45CEEDD7}"/>
              </a:ext>
            </a:extLst>
          </p:cNvPr>
          <p:cNvCxnSpPr/>
          <p:nvPr/>
        </p:nvCxnSpPr>
        <p:spPr>
          <a:xfrm flipV="1">
            <a:off x="4046706" y="3560004"/>
            <a:ext cx="4852511" cy="14545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met pijl 28">
            <a:extLst>
              <a:ext uri="{FF2B5EF4-FFF2-40B4-BE49-F238E27FC236}">
                <a16:creationId xmlns:a16="http://schemas.microsoft.com/office/drawing/2014/main" id="{DB7A584C-6692-4DE7-AF21-84AA75AF3BC3}"/>
              </a:ext>
            </a:extLst>
          </p:cNvPr>
          <p:cNvCxnSpPr/>
          <p:nvPr/>
        </p:nvCxnSpPr>
        <p:spPr>
          <a:xfrm flipH="1">
            <a:off x="8268511" y="4470826"/>
            <a:ext cx="1234698" cy="9529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3318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3" grpId="0"/>
      <p:bldP spid="8" grpId="0"/>
      <p:bldP spid="9" grpId="0"/>
      <p:bldP spid="10" grpId="0"/>
      <p:bldP spid="11" grpId="0"/>
      <p:bldP spid="12" grpId="0"/>
      <p:bldP spid="17" grpId="0"/>
      <p:bldP spid="18" grpId="0"/>
      <p:bldP spid="19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2DB09BBF-4B3F-4108-BC9E-A4DC878C3A6F}"/>
              </a:ext>
            </a:extLst>
          </p:cNvPr>
          <p:cNvSpPr txBox="1"/>
          <p:nvPr/>
        </p:nvSpPr>
        <p:spPr>
          <a:xfrm>
            <a:off x="476518" y="452876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38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7D77A14A-2586-4503-8977-AEA13089F2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0844" y="452876"/>
            <a:ext cx="6085801" cy="1725476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40364B98-4A9E-48AA-AB72-25C0CA552552}"/>
              </a:ext>
            </a:extLst>
          </p:cNvPr>
          <p:cNvSpPr txBox="1"/>
          <p:nvPr/>
        </p:nvSpPr>
        <p:spPr>
          <a:xfrm>
            <a:off x="476518" y="2655652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2E04C61D-3DE0-4664-B5B4-7D91FF211376}"/>
                  </a:ext>
                </a:extLst>
              </p:cNvPr>
              <p:cNvSpPr txBox="1"/>
              <p:nvPr/>
            </p:nvSpPr>
            <p:spPr>
              <a:xfrm>
                <a:off x="1063794" y="2701818"/>
                <a:ext cx="8760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=364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7" name="Tekstvak 6">
                <a:extLst>
                  <a:ext uri="{FF2B5EF4-FFF2-40B4-BE49-F238E27FC236}">
                    <a16:creationId xmlns:a16="http://schemas.microsoft.com/office/drawing/2014/main" id="{2E04C61D-3DE0-4664-B5B4-7D91FF2113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3794" y="2701818"/>
                <a:ext cx="876009" cy="276999"/>
              </a:xfrm>
              <a:prstGeom prst="rect">
                <a:avLst/>
              </a:prstGeom>
              <a:blipFill>
                <a:blip r:embed="rId3"/>
                <a:stretch>
                  <a:fillRect l="-3497" r="-629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4F506D76-EDCB-48F9-B0D8-138AFC5798ED}"/>
                  </a:ext>
                </a:extLst>
              </p:cNvPr>
              <p:cNvSpPr txBox="1"/>
              <p:nvPr/>
            </p:nvSpPr>
            <p:spPr>
              <a:xfrm>
                <a:off x="1063794" y="3110863"/>
                <a:ext cx="91813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=0,38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8" name="Tekstvak 7">
                <a:extLst>
                  <a:ext uri="{FF2B5EF4-FFF2-40B4-BE49-F238E27FC236}">
                    <a16:creationId xmlns:a16="http://schemas.microsoft.com/office/drawing/2014/main" id="{4F506D76-EDCB-48F9-B0D8-138AFC5798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3794" y="3110863"/>
                <a:ext cx="918136" cy="276999"/>
              </a:xfrm>
              <a:prstGeom prst="rect">
                <a:avLst/>
              </a:prstGeom>
              <a:blipFill>
                <a:blip r:embed="rId4"/>
                <a:stretch>
                  <a:fillRect l="-6000" r="-6000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D2B1AFE2-CE4E-4C82-97FF-26DFB256260B}"/>
                  </a:ext>
                </a:extLst>
              </p:cNvPr>
              <p:cNvSpPr txBox="1"/>
              <p:nvPr/>
            </p:nvSpPr>
            <p:spPr>
              <a:xfrm rot="10800000">
                <a:off x="1933290" y="2655652"/>
                <a:ext cx="401777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D2B1AFE2-CE4E-4C82-97FF-26DFB25626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1933290" y="2655652"/>
                <a:ext cx="401777" cy="88428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534042C0-7DDF-46B5-A060-4B6EB891BA3C}"/>
                  </a:ext>
                </a:extLst>
              </p:cNvPr>
              <p:cNvSpPr txBox="1"/>
              <p:nvPr/>
            </p:nvSpPr>
            <p:spPr>
              <a:xfrm>
                <a:off x="3088725" y="2598818"/>
                <a:ext cx="1705019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0,38∙0,62</m:t>
                              </m:r>
                            </m:num>
                            <m:den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364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534042C0-7DDF-46B5-A060-4B6EB891BA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8725" y="2598818"/>
                <a:ext cx="1705019" cy="81836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Pijl: rechts 10">
            <a:extLst>
              <a:ext uri="{FF2B5EF4-FFF2-40B4-BE49-F238E27FC236}">
                <a16:creationId xmlns:a16="http://schemas.microsoft.com/office/drawing/2014/main" id="{72F9D480-B58F-4492-9FBA-76A95B76E7FD}"/>
              </a:ext>
            </a:extLst>
          </p:cNvPr>
          <p:cNvSpPr/>
          <p:nvPr/>
        </p:nvSpPr>
        <p:spPr>
          <a:xfrm>
            <a:off x="2509734" y="3008001"/>
            <a:ext cx="389107" cy="1320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A3B9E920-C229-45FD-9ECF-AD7F34E18ADD}"/>
                  </a:ext>
                </a:extLst>
              </p:cNvPr>
              <p:cNvSpPr txBox="1"/>
              <p:nvPr/>
            </p:nvSpPr>
            <p:spPr>
              <a:xfrm>
                <a:off x="4878420" y="2935524"/>
                <a:ext cx="11910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=0,0254…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A3B9E920-C229-45FD-9ECF-AD7F34E18A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8420" y="2935524"/>
                <a:ext cx="1191032" cy="276999"/>
              </a:xfrm>
              <a:prstGeom prst="rect">
                <a:avLst/>
              </a:prstGeom>
              <a:blipFill>
                <a:blip r:embed="rId7"/>
                <a:stretch>
                  <a:fillRect l="-1531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6223E7C1-1AE2-4C22-9995-9F6115803521}"/>
                  </a:ext>
                </a:extLst>
              </p:cNvPr>
              <p:cNvSpPr txBox="1"/>
              <p:nvPr/>
            </p:nvSpPr>
            <p:spPr>
              <a:xfrm>
                <a:off x="6177730" y="2935523"/>
                <a:ext cx="8511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&gt;0,025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6223E7C1-1AE2-4C22-9995-9F61158035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7730" y="2935523"/>
                <a:ext cx="851195" cy="276999"/>
              </a:xfrm>
              <a:prstGeom prst="rect">
                <a:avLst/>
              </a:prstGeom>
              <a:blipFill>
                <a:blip r:embed="rId8"/>
                <a:stretch>
                  <a:fillRect l="-5000" r="-6429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ballon: rechthoek met afgeronde hoeken 13">
                <a:extLst>
                  <a:ext uri="{FF2B5EF4-FFF2-40B4-BE49-F238E27FC236}">
                    <a16:creationId xmlns:a16="http://schemas.microsoft.com/office/drawing/2014/main" id="{84D50E8C-8CB2-4848-8BC1-385ABCFF539A}"/>
                  </a:ext>
                </a:extLst>
              </p:cNvPr>
              <p:cNvSpPr/>
              <p:nvPr/>
            </p:nvSpPr>
            <p:spPr>
              <a:xfrm>
                <a:off x="7623155" y="2769799"/>
                <a:ext cx="2372616" cy="608445"/>
              </a:xfrm>
              <a:prstGeom prst="wedgeRoundRectCallout">
                <a:avLst>
                  <a:gd name="adj1" fmla="val -67342"/>
                  <a:gd name="adj2" fmla="val -13672"/>
                  <a:gd name="adj3" fmla="val 16667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dirty="0">
                    <a:solidFill>
                      <a:schemeClr val="tx1"/>
                    </a:solidFill>
                  </a:rPr>
                  <a:t>in de tekst staat hoogstens </a:t>
                </a:r>
                <a14:m>
                  <m:oMath xmlns:m="http://schemas.openxmlformats.org/officeDocument/2006/math">
                    <m:r>
                      <a:rPr lang="nl-NL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0,025</m:t>
                    </m:r>
                  </m:oMath>
                </a14:m>
                <a:endParaRPr lang="nl-NL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kstballon: rechthoek met afgeronde hoeken 13">
                <a:extLst>
                  <a:ext uri="{FF2B5EF4-FFF2-40B4-BE49-F238E27FC236}">
                    <a16:creationId xmlns:a16="http://schemas.microsoft.com/office/drawing/2014/main" id="{84D50E8C-8CB2-4848-8BC1-385ABCFF539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3155" y="2769799"/>
                <a:ext cx="2372616" cy="608445"/>
              </a:xfrm>
              <a:prstGeom prst="wedgeRoundRectCallout">
                <a:avLst>
                  <a:gd name="adj1" fmla="val -67342"/>
                  <a:gd name="adj2" fmla="val -13672"/>
                  <a:gd name="adj3" fmla="val 16667"/>
                </a:avLst>
              </a:prstGeom>
              <a:blipFill>
                <a:blip r:embed="rId9"/>
                <a:stretch>
                  <a:fillRect t="-6863" b="-1764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B999EF3F-608E-4976-BA8F-02C97B8E6D6E}"/>
                  </a:ext>
                </a:extLst>
              </p:cNvPr>
              <p:cNvSpPr txBox="1"/>
              <p:nvPr/>
            </p:nvSpPr>
            <p:spPr>
              <a:xfrm>
                <a:off x="1202499" y="4246833"/>
                <a:ext cx="68250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De steekproefomvang van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𝟑𝟔𝟒</m:t>
                    </m:r>
                  </m:oMath>
                </a14:m>
                <a:r>
                  <a:rPr lang="nl-NL" b="1" dirty="0"/>
                  <a:t> was bij deze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𝒑</m:t>
                    </m:r>
                  </m:oMath>
                </a14:m>
                <a:r>
                  <a:rPr lang="nl-NL" b="1" dirty="0"/>
                  <a:t> niet voldoende geweest</a:t>
                </a:r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B999EF3F-608E-4976-BA8F-02C97B8E6D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2499" y="4246833"/>
                <a:ext cx="6825010" cy="369332"/>
              </a:xfrm>
              <a:prstGeom prst="rect">
                <a:avLst/>
              </a:prstGeom>
              <a:blipFill>
                <a:blip r:embed="rId10"/>
                <a:stretch>
                  <a:fillRect l="-714" t="-10000" r="-804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2230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 animBg="1"/>
      <p:bldP spid="12" grpId="0"/>
      <p:bldP spid="13" grpId="0"/>
      <p:bldP spid="14" grpId="0" animBg="1"/>
      <p:bldP spid="15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182</TotalTime>
  <Words>238</Words>
  <Application>Microsoft Office PowerPoint</Application>
  <PresentationFormat>Breedbeeld</PresentationFormat>
  <Paragraphs>76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  <vt:lpstr>PowerPoint-presentatie</vt:lpstr>
    </vt:vector>
  </TitlesOfParts>
  <Company>Stichting 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17</cp:revision>
  <dcterms:created xsi:type="dcterms:W3CDTF">2018-05-30T09:12:36Z</dcterms:created>
  <dcterms:modified xsi:type="dcterms:W3CDTF">2019-05-16T08:28:55Z</dcterms:modified>
</cp:coreProperties>
</file>