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02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12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97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993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48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03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889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315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74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218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746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01823-F611-4C6C-88A1-4754316A019A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2C74A-C5A3-4E87-A2DD-2C0AC98204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028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0A793CA-073F-4390-9BAC-C2FBDF31F893}"/>
              </a:ext>
            </a:extLst>
          </p:cNvPr>
          <p:cNvSpPr txBox="1"/>
          <p:nvPr/>
        </p:nvSpPr>
        <p:spPr>
          <a:xfrm>
            <a:off x="334108" y="492369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14DC4A7-8512-44D5-AD5E-C0294704F6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353" y="492369"/>
            <a:ext cx="6070244" cy="196641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F6B3978-659C-4EAE-9477-D92F985513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4499" y="492369"/>
            <a:ext cx="2265883" cy="1401775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43250215-DB67-497E-802F-9A456DCE7EB6}"/>
              </a:ext>
            </a:extLst>
          </p:cNvPr>
          <p:cNvSpPr txBox="1"/>
          <p:nvPr/>
        </p:nvSpPr>
        <p:spPr>
          <a:xfrm>
            <a:off x="513330" y="2524716"/>
            <a:ext cx="3625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steekproefproportie van mensen </a:t>
            </a:r>
            <a:br>
              <a:rPr lang="nl-NL" dirty="0"/>
            </a:br>
            <a:r>
              <a:rPr lang="nl-NL" dirty="0"/>
              <a:t>die zeggen op A te stemmen 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hoek 9">
                <a:extLst>
                  <a:ext uri="{FF2B5EF4-FFF2-40B4-BE49-F238E27FC236}">
                    <a16:creationId xmlns:a16="http://schemas.microsoft.com/office/drawing/2014/main" id="{76796D47-1DDE-4B58-9A46-55566EB9B427}"/>
                  </a:ext>
                </a:extLst>
              </p:cNvPr>
              <p:cNvSpPr/>
              <p:nvPr/>
            </p:nvSpPr>
            <p:spPr>
              <a:xfrm>
                <a:off x="701040" y="3235561"/>
                <a:ext cx="2256965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487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935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0,52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Rechthoek 9">
                <a:extLst>
                  <a:ext uri="{FF2B5EF4-FFF2-40B4-BE49-F238E27FC236}">
                    <a16:creationId xmlns:a16="http://schemas.microsoft.com/office/drawing/2014/main" id="{76796D47-1DDE-4B58-9A46-55566EB9B4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" y="3235561"/>
                <a:ext cx="2256965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D3EB495-1BA4-4E83-8CC2-9CDE74D67CF8}"/>
                  </a:ext>
                </a:extLst>
              </p:cNvPr>
              <p:cNvSpPr txBox="1"/>
              <p:nvPr/>
            </p:nvSpPr>
            <p:spPr>
              <a:xfrm>
                <a:off x="802640" y="4682247"/>
                <a:ext cx="3262368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0,5208…∙</m:t>
                              </m:r>
                              <m:d>
                                <m:d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1−0,5208…</m:t>
                                  </m:r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935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CD3EB495-1BA4-4E83-8CC2-9CDE74D67C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640" y="4682247"/>
                <a:ext cx="3262368" cy="818366"/>
              </a:xfrm>
              <a:prstGeom prst="rect">
                <a:avLst/>
              </a:prstGeom>
              <a:blipFill>
                <a:blip r:embed="rId5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ballon: rechthoek met afgeronde hoeken 11">
            <a:extLst>
              <a:ext uri="{FF2B5EF4-FFF2-40B4-BE49-F238E27FC236}">
                <a16:creationId xmlns:a16="http://schemas.microsoft.com/office/drawing/2014/main" id="{B9522293-228A-488C-A9DF-91BA1BF7E127}"/>
              </a:ext>
            </a:extLst>
          </p:cNvPr>
          <p:cNvSpPr/>
          <p:nvPr/>
        </p:nvSpPr>
        <p:spPr>
          <a:xfrm>
            <a:off x="3369048" y="3314500"/>
            <a:ext cx="1700792" cy="454917"/>
          </a:xfrm>
          <a:prstGeom prst="wedgeRoundRectCallout">
            <a:avLst>
              <a:gd name="adj1" fmla="val -70415"/>
              <a:gd name="adj2" fmla="val 2006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GR: STO </a:t>
            </a:r>
            <a:r>
              <a:rPr lang="nl-NL" sz="1400" dirty="0">
                <a:solidFill>
                  <a:schemeClr val="tx1"/>
                </a:solidFill>
                <a:sym typeface="Wingdings" panose="05000000000000000000" pitchFamily="2" charset="2"/>
              </a:rPr>
              <a:t> A</a:t>
            </a:r>
            <a:endParaRPr lang="nl-NL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ballon: rechthoek met afgeronde hoeken 12">
                <a:extLst>
                  <a:ext uri="{FF2B5EF4-FFF2-40B4-BE49-F238E27FC236}">
                    <a16:creationId xmlns:a16="http://schemas.microsoft.com/office/drawing/2014/main" id="{6E440B54-AF10-4880-A681-DCAC78813F1C}"/>
                  </a:ext>
                </a:extLst>
              </p:cNvPr>
              <p:cNvSpPr/>
              <p:nvPr/>
            </p:nvSpPr>
            <p:spPr>
              <a:xfrm>
                <a:off x="4574445" y="4608268"/>
                <a:ext cx="1734915" cy="678879"/>
              </a:xfrm>
              <a:prstGeom prst="wedgeRoundRectCallout">
                <a:avLst>
                  <a:gd name="adj1" fmla="val -70415"/>
                  <a:gd name="adj2" fmla="val 20066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GR: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nl-NL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nl-NL" sz="1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nl-NL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nl-NL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d>
                              <m:dPr>
                                <m:ctrlPr>
                                  <a:rPr lang="nl-NL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nl-NL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nl-NL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</m:d>
                          </m:num>
                          <m:den>
                            <m:r>
                              <a:rPr lang="nl-NL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935</m:t>
                            </m:r>
                          </m:den>
                        </m:f>
                      </m:e>
                    </m:rad>
                  </m:oMath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kstballon: rechthoek met afgeronde hoeken 12">
                <a:extLst>
                  <a:ext uri="{FF2B5EF4-FFF2-40B4-BE49-F238E27FC236}">
                    <a16:creationId xmlns:a16="http://schemas.microsoft.com/office/drawing/2014/main" id="{6E440B54-AF10-4880-A681-DCAC78813F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445" y="4608268"/>
                <a:ext cx="1734915" cy="678879"/>
              </a:xfrm>
              <a:prstGeom prst="wedgeRoundRectCallout">
                <a:avLst>
                  <a:gd name="adj1" fmla="val -70415"/>
                  <a:gd name="adj2" fmla="val 20066"/>
                  <a:gd name="adj3" fmla="val 16667"/>
                </a:avLst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C2D51DD6-D909-4985-9C98-D9C3276A1228}"/>
              </a:ext>
            </a:extLst>
          </p:cNvPr>
          <p:cNvSpPr txBox="1"/>
          <p:nvPr/>
        </p:nvSpPr>
        <p:spPr>
          <a:xfrm>
            <a:off x="513330" y="4083116"/>
            <a:ext cx="4189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bijbehorende standaardafwijking is dan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B9DEDAA-FD60-43E0-9CC2-444038B36C04}"/>
                  </a:ext>
                </a:extLst>
              </p:cNvPr>
              <p:cNvSpPr txBox="1"/>
              <p:nvPr/>
            </p:nvSpPr>
            <p:spPr>
              <a:xfrm>
                <a:off x="802640" y="5702468"/>
                <a:ext cx="15236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=0,01633…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EB9DEDAA-FD60-43E0-9CC2-444038B36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640" y="5702468"/>
                <a:ext cx="1523687" cy="276999"/>
              </a:xfrm>
              <a:prstGeom prst="rect">
                <a:avLst/>
              </a:prstGeom>
              <a:blipFill>
                <a:blip r:embed="rId7"/>
                <a:stretch>
                  <a:fillRect l="-20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ballon: rechthoek met afgeronde hoeken 15">
            <a:extLst>
              <a:ext uri="{FF2B5EF4-FFF2-40B4-BE49-F238E27FC236}">
                <a16:creationId xmlns:a16="http://schemas.microsoft.com/office/drawing/2014/main" id="{02085FE1-479C-4FC1-A10C-128A143E4C15}"/>
              </a:ext>
            </a:extLst>
          </p:cNvPr>
          <p:cNvSpPr/>
          <p:nvPr/>
        </p:nvSpPr>
        <p:spPr>
          <a:xfrm>
            <a:off x="2958005" y="5566543"/>
            <a:ext cx="1700792" cy="454917"/>
          </a:xfrm>
          <a:prstGeom prst="wedgeRoundRectCallout">
            <a:avLst>
              <a:gd name="adj1" fmla="val -70415"/>
              <a:gd name="adj2" fmla="val 20066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GR: STO </a:t>
            </a:r>
            <a:r>
              <a:rPr lang="nl-NL" sz="1400" dirty="0">
                <a:solidFill>
                  <a:schemeClr val="tx1"/>
                </a:solidFill>
                <a:sym typeface="Wingdings" panose="05000000000000000000" pitchFamily="2" charset="2"/>
              </a:rPr>
              <a:t> B</a:t>
            </a:r>
            <a:endParaRPr lang="nl-NL" sz="1400" dirty="0">
              <a:solidFill>
                <a:schemeClr val="tx1"/>
              </a:solidFill>
            </a:endParaRPr>
          </a:p>
        </p:txBody>
      </p:sp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ECB80216-8FDE-4881-AD74-07AF64F7D557}"/>
              </a:ext>
            </a:extLst>
          </p:cNvPr>
          <p:cNvCxnSpPr>
            <a:cxnSpLocks/>
          </p:cNvCxnSpPr>
          <p:nvPr/>
        </p:nvCxnSpPr>
        <p:spPr>
          <a:xfrm>
            <a:off x="6452362" y="2722081"/>
            <a:ext cx="0" cy="372951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CC423733-078B-4255-B40F-1B5067889C09}"/>
                  </a:ext>
                </a:extLst>
              </p:cNvPr>
              <p:cNvSpPr txBox="1"/>
              <p:nvPr/>
            </p:nvSpPr>
            <p:spPr>
              <a:xfrm>
                <a:off x="6595365" y="2645719"/>
                <a:ext cx="462652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dirty="0"/>
                  <a:t>Om de verkiezingen te winnen zal A meer dan </a:t>
                </a:r>
                <a:br>
                  <a:rPr lang="nl-NL" dirty="0"/>
                </a:br>
                <a:r>
                  <a:rPr lang="nl-NL" dirty="0"/>
                  <a:t>50% van de stemmen moeten krijgen (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&gt;0,5)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CC423733-078B-4255-B40F-1B5067889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365" y="2645719"/>
                <a:ext cx="4626523" cy="646331"/>
              </a:xfrm>
              <a:prstGeom prst="rect">
                <a:avLst/>
              </a:prstGeom>
              <a:blipFill>
                <a:blip r:embed="rId8"/>
                <a:stretch>
                  <a:fillRect l="-791" t="-4717" r="-132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hthoek 20">
            <a:extLst>
              <a:ext uri="{FF2B5EF4-FFF2-40B4-BE49-F238E27FC236}">
                <a16:creationId xmlns:a16="http://schemas.microsoft.com/office/drawing/2014/main" id="{58C54885-1F83-4DF1-843B-118A79ED4674}"/>
              </a:ext>
            </a:extLst>
          </p:cNvPr>
          <p:cNvSpPr/>
          <p:nvPr/>
        </p:nvSpPr>
        <p:spPr>
          <a:xfrm>
            <a:off x="1942353" y="1894144"/>
            <a:ext cx="6070244" cy="5646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1BDA215-0F7C-4A6A-8C05-855CDD5234DA}"/>
                  </a:ext>
                </a:extLst>
              </p:cNvPr>
              <p:cNvSpPr txBox="1"/>
              <p:nvPr/>
            </p:nvSpPr>
            <p:spPr>
              <a:xfrm>
                <a:off x="7049973" y="4767141"/>
                <a:ext cx="33908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=0,5208…−2∙0,0163…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1BDA215-0F7C-4A6A-8C05-855CDD5234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9973" y="4767141"/>
                <a:ext cx="3390800" cy="276999"/>
              </a:xfrm>
              <a:prstGeom prst="rect">
                <a:avLst/>
              </a:prstGeom>
              <a:blipFill>
                <a:blip r:embed="rId9"/>
                <a:stretch>
                  <a:fillRect l="-1257" t="-2444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hoek 22">
                <a:extLst>
                  <a:ext uri="{FF2B5EF4-FFF2-40B4-BE49-F238E27FC236}">
                    <a16:creationId xmlns:a16="http://schemas.microsoft.com/office/drawing/2014/main" id="{256F0312-CEF7-4FD6-B6DC-1DE0EA4FE7E5}"/>
                  </a:ext>
                </a:extLst>
              </p:cNvPr>
              <p:cNvSpPr/>
              <p:nvPr/>
            </p:nvSpPr>
            <p:spPr>
              <a:xfrm>
                <a:off x="6973285" y="5148534"/>
                <a:ext cx="17720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0,488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Rechthoek 22">
                <a:extLst>
                  <a:ext uri="{FF2B5EF4-FFF2-40B4-BE49-F238E27FC236}">
                    <a16:creationId xmlns:a16="http://schemas.microsoft.com/office/drawing/2014/main" id="{256F0312-CEF7-4FD6-B6DC-1DE0EA4FE7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285" y="5148534"/>
                <a:ext cx="1772088" cy="369332"/>
              </a:xfrm>
              <a:prstGeom prst="rect">
                <a:avLst/>
              </a:prstGeom>
              <a:blipFill>
                <a:blip r:embed="rId10"/>
                <a:stretch>
                  <a:fillRect t="-666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EE810B5D-9065-47F9-B853-9EB895FF3FEE}"/>
                  </a:ext>
                </a:extLst>
              </p:cNvPr>
              <p:cNvSpPr txBox="1"/>
              <p:nvPr/>
            </p:nvSpPr>
            <p:spPr>
              <a:xfrm>
                <a:off x="6742557" y="3392297"/>
                <a:ext cx="46765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nl-NL" dirty="0"/>
                  <a:t> </a:t>
                </a:r>
                <a:r>
                  <a:rPr lang="nl-NL" dirty="0" smtClean="0"/>
                  <a:t>betrouwbaarheidsinterval van de steekproef</a:t>
                </a:r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EE810B5D-9065-47F9-B853-9EB895FF3F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557" y="3392297"/>
                <a:ext cx="4676537" cy="276999"/>
              </a:xfrm>
              <a:prstGeom prst="rect">
                <a:avLst/>
              </a:prstGeom>
              <a:blipFill>
                <a:blip r:embed="rId11"/>
                <a:stretch>
                  <a:fillRect l="-1956" t="-28261" r="-2608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0652DAA-276E-47F0-875F-2937B76189D6}"/>
                  </a:ext>
                </a:extLst>
              </p:cNvPr>
              <p:cNvSpPr txBox="1"/>
              <p:nvPr/>
            </p:nvSpPr>
            <p:spPr>
              <a:xfrm>
                <a:off x="8119365" y="3710699"/>
                <a:ext cx="17029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,</m:t>
                          </m:r>
                          <m:acc>
                            <m:accPr>
                              <m:chr m:val="̂"/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0652DAA-276E-47F0-875F-2937B7618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9365" y="3710699"/>
                <a:ext cx="1702967" cy="276999"/>
              </a:xfrm>
              <a:prstGeom prst="rect">
                <a:avLst/>
              </a:prstGeom>
              <a:blipFill>
                <a:blip r:embed="rId12"/>
                <a:stretch>
                  <a:fillRect t="-2666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C27BA1B7-1942-404F-8633-09AB520815AB}"/>
                  </a:ext>
                </a:extLst>
              </p:cNvPr>
              <p:cNvSpPr txBox="1"/>
              <p:nvPr/>
            </p:nvSpPr>
            <p:spPr>
              <a:xfrm>
                <a:off x="6915565" y="4153532"/>
                <a:ext cx="39001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linker grens moet groter zijn dan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0,5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C27BA1B7-1942-404F-8633-09AB520815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565" y="4153532"/>
                <a:ext cx="3900170" cy="369332"/>
              </a:xfrm>
              <a:prstGeom prst="rect">
                <a:avLst/>
              </a:prstGeom>
              <a:blipFill>
                <a:blip r:embed="rId13"/>
                <a:stretch>
                  <a:fillRect l="-125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CE1B615E-CD33-46DB-B078-D7374132E95D}"/>
              </a:ext>
            </a:extLst>
          </p:cNvPr>
          <p:cNvCxnSpPr/>
          <p:nvPr/>
        </p:nvCxnSpPr>
        <p:spPr>
          <a:xfrm>
            <a:off x="8235249" y="4008018"/>
            <a:ext cx="634796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ballon: rechthoek met afgeronde hoeken 28">
                <a:extLst>
                  <a:ext uri="{FF2B5EF4-FFF2-40B4-BE49-F238E27FC236}">
                    <a16:creationId xmlns:a16="http://schemas.microsoft.com/office/drawing/2014/main" id="{B7EB7393-6EF5-4BD9-B57A-1F682B9695A8}"/>
                  </a:ext>
                </a:extLst>
              </p:cNvPr>
              <p:cNvSpPr/>
              <p:nvPr/>
            </p:nvSpPr>
            <p:spPr>
              <a:xfrm>
                <a:off x="9141837" y="5097810"/>
                <a:ext cx="1398050" cy="381214"/>
              </a:xfrm>
              <a:prstGeom prst="wedgeRoundRectCallout">
                <a:avLst>
                  <a:gd name="adj1" fmla="val -70415"/>
                  <a:gd name="adj2" fmla="val 20066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GR: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−2∙</m:t>
                    </m:r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kstballon: rechthoek met afgeronde hoeken 28">
                <a:extLst>
                  <a:ext uri="{FF2B5EF4-FFF2-40B4-BE49-F238E27FC236}">
                    <a16:creationId xmlns:a16="http://schemas.microsoft.com/office/drawing/2014/main" id="{B7EB7393-6EF5-4BD9-B57A-1F682B9695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1837" y="5097810"/>
                <a:ext cx="1398050" cy="381214"/>
              </a:xfrm>
              <a:prstGeom prst="wedgeRoundRectCallout">
                <a:avLst>
                  <a:gd name="adj1" fmla="val -70415"/>
                  <a:gd name="adj2" fmla="val 20066"/>
                  <a:gd name="adj3" fmla="val 16667"/>
                </a:avLst>
              </a:prstGeom>
              <a:blipFill>
                <a:blip r:embed="rId14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FF91E78E-49D8-4A5E-BAB1-6496716DBCD0}"/>
              </a:ext>
            </a:extLst>
          </p:cNvPr>
          <p:cNvSpPr txBox="1"/>
          <p:nvPr/>
        </p:nvSpPr>
        <p:spPr>
          <a:xfrm>
            <a:off x="7020773" y="5668247"/>
            <a:ext cx="4589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Je kan </a:t>
            </a:r>
            <a:r>
              <a:rPr lang="nl-NL" b="1" dirty="0"/>
              <a:t>niet</a:t>
            </a:r>
            <a:r>
              <a:rPr lang="nl-NL" dirty="0"/>
              <a:t> met een betrouwbaarheid van 95% </a:t>
            </a:r>
            <a:br>
              <a:rPr lang="nl-NL" dirty="0"/>
            </a:br>
            <a:r>
              <a:rPr lang="nl-NL" dirty="0"/>
              <a:t>zeggen dat A de verkiezing zal winnen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3FD7CAF-2C4E-4909-94CB-3E82D4B99640}"/>
                  </a:ext>
                </a:extLst>
              </p:cNvPr>
              <p:cNvSpPr txBox="1"/>
              <p:nvPr/>
            </p:nvSpPr>
            <p:spPr>
              <a:xfrm>
                <a:off x="8701476" y="5179722"/>
                <a:ext cx="59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&lt;0,5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3FD7CAF-2C4E-4909-94CB-3E82D4B996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1476" y="5179722"/>
                <a:ext cx="594715" cy="276999"/>
              </a:xfrm>
              <a:prstGeom prst="rect">
                <a:avLst/>
              </a:prstGeom>
              <a:blipFill>
                <a:blip r:embed="rId15"/>
                <a:stretch>
                  <a:fillRect l="-7143" r="-918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Afbeelding 1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6290" y="502089"/>
            <a:ext cx="2961290" cy="1445670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3243" y="1915579"/>
            <a:ext cx="1239929" cy="31821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/>
              <p:cNvSpPr txBox="1"/>
              <p:nvPr/>
            </p:nvSpPr>
            <p:spPr>
              <a:xfrm>
                <a:off x="9715338" y="280252"/>
                <a:ext cx="4231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(0,5)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338" y="280252"/>
                <a:ext cx="423193" cy="215444"/>
              </a:xfrm>
              <a:prstGeom prst="rect">
                <a:avLst/>
              </a:prstGeom>
              <a:blipFill>
                <a:blip r:embed="rId18"/>
                <a:stretch>
                  <a:fillRect l="-14493" r="-14493" b="-3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794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path" presetSubtype="0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-0.12305 -0.0007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5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-0.01654 0.0009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 animBg="1"/>
      <p:bldP spid="14" grpId="0"/>
      <p:bldP spid="15" grpId="0"/>
      <p:bldP spid="16" grpId="0" animBg="1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9" grpId="0" animBg="1"/>
      <p:bldP spid="29" grpId="1" animBg="1"/>
      <p:bldP spid="30" grpId="0"/>
      <p:bldP spid="31" grpId="0"/>
      <p:bldP spid="5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104</TotalTime>
  <Words>74</Words>
  <Application>Microsoft Office PowerPoint</Application>
  <PresentationFormat>Breedbeeld</PresentationFormat>
  <Paragraphs>19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Wingdings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13</cp:revision>
  <dcterms:created xsi:type="dcterms:W3CDTF">2018-05-29T06:22:45Z</dcterms:created>
  <dcterms:modified xsi:type="dcterms:W3CDTF">2018-05-29T11:20:16Z</dcterms:modified>
</cp:coreProperties>
</file>