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62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CF59-4E24-4AD0-8752-61CCF94A2AB5}" type="datetimeFigureOut">
              <a:rPr lang="nl-NL" smtClean="0"/>
              <a:t>8-5-2019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3E9-70BF-47F2-98C7-D9910DFBCE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0338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CF59-4E24-4AD0-8752-61CCF94A2AB5}" type="datetimeFigureOut">
              <a:rPr lang="nl-NL" smtClean="0"/>
              <a:t>8-5-2019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3E9-70BF-47F2-98C7-D9910DFBCE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5057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CF59-4E24-4AD0-8752-61CCF94A2AB5}" type="datetimeFigureOut">
              <a:rPr lang="nl-NL" smtClean="0"/>
              <a:t>8-5-2019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3E9-70BF-47F2-98C7-D9910DFBCE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9508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CF59-4E24-4AD0-8752-61CCF94A2AB5}" type="datetimeFigureOut">
              <a:rPr lang="nl-NL" smtClean="0"/>
              <a:t>8-5-2019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3E9-70BF-47F2-98C7-D9910DFBCE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2798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CF59-4E24-4AD0-8752-61CCF94A2AB5}" type="datetimeFigureOut">
              <a:rPr lang="nl-NL" smtClean="0"/>
              <a:t>8-5-2019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3E9-70BF-47F2-98C7-D9910DFBCE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8859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CF59-4E24-4AD0-8752-61CCF94A2AB5}" type="datetimeFigureOut">
              <a:rPr lang="nl-NL" smtClean="0"/>
              <a:t>8-5-2019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3E9-70BF-47F2-98C7-D9910DFBCE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0918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CF59-4E24-4AD0-8752-61CCF94A2AB5}" type="datetimeFigureOut">
              <a:rPr lang="nl-NL" smtClean="0"/>
              <a:t>8-5-2019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3E9-70BF-47F2-98C7-D9910DFBCE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0614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CF59-4E24-4AD0-8752-61CCF94A2AB5}" type="datetimeFigureOut">
              <a:rPr lang="nl-NL" smtClean="0"/>
              <a:t>8-5-2019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3E9-70BF-47F2-98C7-D9910DFBCE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2669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CF59-4E24-4AD0-8752-61CCF94A2AB5}" type="datetimeFigureOut">
              <a:rPr lang="nl-NL" smtClean="0"/>
              <a:t>8-5-2019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3E9-70BF-47F2-98C7-D9910DFBCE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4264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CF59-4E24-4AD0-8752-61CCF94A2AB5}" type="datetimeFigureOut">
              <a:rPr lang="nl-NL" smtClean="0"/>
              <a:t>8-5-2019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3E9-70BF-47F2-98C7-D9910DFBCE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1116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0CF59-4E24-4AD0-8752-61CCF94A2AB5}" type="datetimeFigureOut">
              <a:rPr lang="nl-NL" smtClean="0"/>
              <a:t>8-5-2019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3E9-70BF-47F2-98C7-D9910DFBCE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368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0CF59-4E24-4AD0-8752-61CCF94A2AB5}" type="datetimeFigureOut">
              <a:rPr lang="nl-NL" smtClean="0"/>
              <a:t>8-5-2019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3E9-70BF-47F2-98C7-D9910DFBCE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4342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jp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18" Type="http://schemas.openxmlformats.org/officeDocument/2006/relationships/image" Target="../media/image33.png"/><Relationship Id="rId3" Type="http://schemas.openxmlformats.org/officeDocument/2006/relationships/image" Target="../media/image2.png"/><Relationship Id="rId21" Type="http://schemas.openxmlformats.org/officeDocument/2006/relationships/image" Target="../media/image36.png"/><Relationship Id="rId7" Type="http://schemas.openxmlformats.org/officeDocument/2006/relationships/image" Target="../media/image22.jpg"/><Relationship Id="rId12" Type="http://schemas.openxmlformats.org/officeDocument/2006/relationships/image" Target="../media/image27.png"/><Relationship Id="rId17" Type="http://schemas.openxmlformats.org/officeDocument/2006/relationships/image" Target="../media/image32.png"/><Relationship Id="rId2" Type="http://schemas.openxmlformats.org/officeDocument/2006/relationships/image" Target="../media/image1.png"/><Relationship Id="rId16" Type="http://schemas.openxmlformats.org/officeDocument/2006/relationships/image" Target="../media/image31.jpg"/><Relationship Id="rId20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11" Type="http://schemas.openxmlformats.org/officeDocument/2006/relationships/image" Target="../media/image26.png"/><Relationship Id="rId24" Type="http://schemas.openxmlformats.org/officeDocument/2006/relationships/image" Target="../media/image39.png"/><Relationship Id="rId5" Type="http://schemas.openxmlformats.org/officeDocument/2006/relationships/image" Target="../media/image4.png"/><Relationship Id="rId15" Type="http://schemas.openxmlformats.org/officeDocument/2006/relationships/image" Target="../media/image30.png"/><Relationship Id="rId23" Type="http://schemas.openxmlformats.org/officeDocument/2006/relationships/image" Target="../media/image38.png"/><Relationship Id="rId10" Type="http://schemas.openxmlformats.org/officeDocument/2006/relationships/image" Target="../media/image25.png"/><Relationship Id="rId19" Type="http://schemas.openxmlformats.org/officeDocument/2006/relationships/image" Target="../media/image34.png"/><Relationship Id="rId4" Type="http://schemas.openxmlformats.org/officeDocument/2006/relationships/image" Target="../media/image3.png"/><Relationship Id="rId9" Type="http://schemas.openxmlformats.org/officeDocument/2006/relationships/image" Target="../media/image24.png"/><Relationship Id="rId14" Type="http://schemas.openxmlformats.org/officeDocument/2006/relationships/image" Target="../media/image29.jpg"/><Relationship Id="rId22" Type="http://schemas.openxmlformats.org/officeDocument/2006/relationships/image" Target="../media/image3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9.png"/><Relationship Id="rId3" Type="http://schemas.openxmlformats.org/officeDocument/2006/relationships/image" Target="../media/image40.png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2" Type="http://schemas.openxmlformats.org/officeDocument/2006/relationships/image" Target="../media/image2.png"/><Relationship Id="rId16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22.jpg"/><Relationship Id="rId15" Type="http://schemas.openxmlformats.org/officeDocument/2006/relationships/image" Target="../media/image51.png"/><Relationship Id="rId10" Type="http://schemas.openxmlformats.org/officeDocument/2006/relationships/image" Target="../media/image46.jpg"/><Relationship Id="rId4" Type="http://schemas.openxmlformats.org/officeDocument/2006/relationships/image" Target="../media/image41.png"/><Relationship Id="rId9" Type="http://schemas.openxmlformats.org/officeDocument/2006/relationships/image" Target="../media/image45.png"/><Relationship Id="rId14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2901C4CC-7E11-4826-B3DD-C3FC85ECCCCD}"/>
              </a:ext>
            </a:extLst>
          </p:cNvPr>
          <p:cNvSpPr txBox="1"/>
          <p:nvPr/>
        </p:nvSpPr>
        <p:spPr>
          <a:xfrm>
            <a:off x="448408" y="267481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32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4F00B338-C26C-4825-AD44-DC4E625648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683" y="721604"/>
            <a:ext cx="1437897" cy="715063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5695DBED-5425-424E-A75E-D8ABCF961C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622" y="3454328"/>
            <a:ext cx="3901753" cy="170993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0145EE3B-50E5-43AF-8424-7C6F7C355DF8}"/>
                  </a:ext>
                </a:extLst>
              </p:cNvPr>
              <p:cNvSpPr txBox="1"/>
              <p:nvPr/>
            </p:nvSpPr>
            <p:spPr>
              <a:xfrm>
                <a:off x="10228466" y="3454327"/>
                <a:ext cx="9199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0,63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0145EE3B-50E5-43AF-8424-7C6F7C355D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8466" y="3454327"/>
                <a:ext cx="919931" cy="276999"/>
              </a:xfrm>
              <a:prstGeom prst="rect">
                <a:avLst/>
              </a:prstGeom>
              <a:blipFill>
                <a:blip r:embed="rId4"/>
                <a:stretch>
                  <a:fillRect l="-5960" r="-5960" b="-222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6010408B-FF07-4DD6-9723-2999DAB0AC1D}"/>
                  </a:ext>
                </a:extLst>
              </p:cNvPr>
              <p:cNvSpPr txBox="1"/>
              <p:nvPr/>
            </p:nvSpPr>
            <p:spPr>
              <a:xfrm>
                <a:off x="10228466" y="3761206"/>
                <a:ext cx="13954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139…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6010408B-FF07-4DD6-9723-2999DAB0AC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8466" y="3761206"/>
                <a:ext cx="1395447" cy="276999"/>
              </a:xfrm>
              <a:prstGeom prst="rect">
                <a:avLst/>
              </a:prstGeom>
              <a:blipFill>
                <a:blip r:embed="rId5"/>
                <a:stretch>
                  <a:fillRect l="-218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Afbeelding 2">
            <a:extLst>
              <a:ext uri="{FF2B5EF4-FFF2-40B4-BE49-F238E27FC236}">
                <a16:creationId xmlns:a16="http://schemas.microsoft.com/office/drawing/2014/main" id="{4FFA0B15-047B-40B1-A22A-7AD4AAD4CBD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25" y="721604"/>
            <a:ext cx="6318961" cy="1111453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8DC30F71-13BC-4E71-8264-878C547C1B0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0824" y="1542127"/>
            <a:ext cx="2455164" cy="1474470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E1C0EF43-996B-42B6-A94F-A81EC61B4E4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25" y="1917848"/>
            <a:ext cx="4344772" cy="30312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F7393F82-1618-49F8-B2E2-FA1B6E01395A}"/>
                  </a:ext>
                </a:extLst>
              </p:cNvPr>
              <p:cNvSpPr txBox="1"/>
              <p:nvPr/>
            </p:nvSpPr>
            <p:spPr>
              <a:xfrm>
                <a:off x="1035684" y="2427780"/>
                <a:ext cx="10042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=1200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F7393F82-1618-49F8-B2E2-FA1B6E0139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684" y="2427780"/>
                <a:ext cx="1004249" cy="276999"/>
              </a:xfrm>
              <a:prstGeom prst="rect">
                <a:avLst/>
              </a:prstGeom>
              <a:blipFill>
                <a:blip r:embed="rId9"/>
                <a:stretch>
                  <a:fillRect l="-3030" r="-484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EB0B5A1B-32CB-408A-9A13-B96DC53263E7}"/>
                  </a:ext>
                </a:extLst>
              </p:cNvPr>
              <p:cNvSpPr txBox="1"/>
              <p:nvPr/>
            </p:nvSpPr>
            <p:spPr>
              <a:xfrm>
                <a:off x="1035684" y="2899427"/>
                <a:ext cx="1430713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756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1200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EB0B5A1B-32CB-408A-9A13-B96DC53263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684" y="2899427"/>
                <a:ext cx="1430713" cy="52597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2A319AF9-6822-4ED4-B964-AE2386412CF0}"/>
                  </a:ext>
                </a:extLst>
              </p:cNvPr>
              <p:cNvSpPr txBox="1"/>
              <p:nvPr/>
            </p:nvSpPr>
            <p:spPr>
              <a:xfrm>
                <a:off x="2527074" y="3044698"/>
                <a:ext cx="7229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=0,63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2A319AF9-6822-4ED4-B964-AE2386412C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7074" y="3044698"/>
                <a:ext cx="722955" cy="276999"/>
              </a:xfrm>
              <a:prstGeom prst="rect">
                <a:avLst/>
              </a:prstGeom>
              <a:blipFill>
                <a:blip r:embed="rId11"/>
                <a:stretch>
                  <a:fillRect l="-3390" r="-762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80E823BB-7862-448D-AAC9-A2381BA417F7}"/>
                  </a:ext>
                </a:extLst>
              </p:cNvPr>
              <p:cNvSpPr txBox="1"/>
              <p:nvPr/>
            </p:nvSpPr>
            <p:spPr>
              <a:xfrm rot="10800000">
                <a:off x="3049140" y="2483466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80E823BB-7862-448D-AAC9-A2381BA417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3049140" y="2483466"/>
                <a:ext cx="401777" cy="88428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kstvak 44">
            <a:extLst>
              <a:ext uri="{FF2B5EF4-FFF2-40B4-BE49-F238E27FC236}">
                <a16:creationId xmlns:a16="http://schemas.microsoft.com/office/drawing/2014/main" id="{8FD506DE-7EB5-4BD0-A8BA-065F84310196}"/>
              </a:ext>
            </a:extLst>
          </p:cNvPr>
          <p:cNvSpPr txBox="1"/>
          <p:nvPr/>
        </p:nvSpPr>
        <p:spPr>
          <a:xfrm>
            <a:off x="3436104" y="2702201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2AF0E11C-E058-4678-B834-EC4F047739EA}"/>
                  </a:ext>
                </a:extLst>
              </p:cNvPr>
              <p:cNvSpPr txBox="1"/>
              <p:nvPr/>
            </p:nvSpPr>
            <p:spPr>
              <a:xfrm>
                <a:off x="4108083" y="2434096"/>
                <a:ext cx="1705019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0,63∙0,37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1200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2AF0E11C-E058-4678-B834-EC4F047739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8083" y="2434096"/>
                <a:ext cx="1705019" cy="81836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0519BD02-8364-4663-B30E-542A8A7AE796}"/>
                  </a:ext>
                </a:extLst>
              </p:cNvPr>
              <p:cNvSpPr txBox="1"/>
              <p:nvPr/>
            </p:nvSpPr>
            <p:spPr>
              <a:xfrm>
                <a:off x="5874752" y="2747025"/>
                <a:ext cx="11910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=0,0139…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0519BD02-8364-4663-B30E-542A8A7AE7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4752" y="2747025"/>
                <a:ext cx="1191032" cy="276999"/>
              </a:xfrm>
              <a:prstGeom prst="rect">
                <a:avLst/>
              </a:prstGeom>
              <a:blipFill>
                <a:blip r:embed="rId14"/>
                <a:stretch>
                  <a:fillRect l="-205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kstvak 47">
                <a:extLst>
                  <a:ext uri="{FF2B5EF4-FFF2-40B4-BE49-F238E27FC236}">
                    <a16:creationId xmlns:a16="http://schemas.microsoft.com/office/drawing/2014/main" id="{81C8FD4E-755E-4F03-8F1B-1D19902220C4}"/>
                  </a:ext>
                </a:extLst>
              </p:cNvPr>
              <p:cNvSpPr txBox="1"/>
              <p:nvPr/>
            </p:nvSpPr>
            <p:spPr>
              <a:xfrm>
                <a:off x="1025758" y="3907130"/>
                <a:ext cx="251254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=0,63−0,0139…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8" name="Tekstvak 47">
                <a:extLst>
                  <a:ext uri="{FF2B5EF4-FFF2-40B4-BE49-F238E27FC236}">
                    <a16:creationId xmlns:a16="http://schemas.microsoft.com/office/drawing/2014/main" id="{81C8FD4E-755E-4F03-8F1B-1D1990222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758" y="3907130"/>
                <a:ext cx="2512546" cy="276999"/>
              </a:xfrm>
              <a:prstGeom prst="rect">
                <a:avLst/>
              </a:prstGeom>
              <a:blipFill>
                <a:blip r:embed="rId15"/>
                <a:stretch>
                  <a:fillRect l="-1699" b="-222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Rechthoek 48">
                <a:extLst>
                  <a:ext uri="{FF2B5EF4-FFF2-40B4-BE49-F238E27FC236}">
                    <a16:creationId xmlns:a16="http://schemas.microsoft.com/office/drawing/2014/main" id="{C830CE3D-09FD-481A-9491-33B97EC2E39B}"/>
                  </a:ext>
                </a:extLst>
              </p:cNvPr>
              <p:cNvSpPr/>
              <p:nvPr/>
            </p:nvSpPr>
            <p:spPr>
              <a:xfrm>
                <a:off x="3500629" y="3825500"/>
                <a:ext cx="103265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≈0,616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9" name="Rechthoek 48">
                <a:extLst>
                  <a:ext uri="{FF2B5EF4-FFF2-40B4-BE49-F238E27FC236}">
                    <a16:creationId xmlns:a16="http://schemas.microsoft.com/office/drawing/2014/main" id="{C830CE3D-09FD-481A-9491-33B97EC2E3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0629" y="3825500"/>
                <a:ext cx="1032655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kstvak 49">
                <a:extLst>
                  <a:ext uri="{FF2B5EF4-FFF2-40B4-BE49-F238E27FC236}">
                    <a16:creationId xmlns:a16="http://schemas.microsoft.com/office/drawing/2014/main" id="{68B6D1C2-4129-4264-947D-58C0EB3C0661}"/>
                  </a:ext>
                </a:extLst>
              </p:cNvPr>
              <p:cNvSpPr txBox="1"/>
              <p:nvPr/>
            </p:nvSpPr>
            <p:spPr>
              <a:xfrm>
                <a:off x="1025758" y="4403563"/>
                <a:ext cx="25125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=0,63+0,0139…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0" name="Tekstvak 49">
                <a:extLst>
                  <a:ext uri="{FF2B5EF4-FFF2-40B4-BE49-F238E27FC236}">
                    <a16:creationId xmlns:a16="http://schemas.microsoft.com/office/drawing/2014/main" id="{68B6D1C2-4129-4264-947D-58C0EB3C06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758" y="4403563"/>
                <a:ext cx="2512547" cy="276999"/>
              </a:xfrm>
              <a:prstGeom prst="rect">
                <a:avLst/>
              </a:prstGeom>
              <a:blipFill>
                <a:blip r:embed="rId17"/>
                <a:stretch>
                  <a:fillRect l="-1699" b="-2173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Rechthoek 50">
                <a:extLst>
                  <a:ext uri="{FF2B5EF4-FFF2-40B4-BE49-F238E27FC236}">
                    <a16:creationId xmlns:a16="http://schemas.microsoft.com/office/drawing/2014/main" id="{55A82E38-C469-495F-9731-F377A867BE44}"/>
                  </a:ext>
                </a:extLst>
              </p:cNvPr>
              <p:cNvSpPr/>
              <p:nvPr/>
            </p:nvSpPr>
            <p:spPr>
              <a:xfrm>
                <a:off x="3527275" y="4354179"/>
                <a:ext cx="103265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≈0,6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1" name="Rechthoek 50">
                <a:extLst>
                  <a:ext uri="{FF2B5EF4-FFF2-40B4-BE49-F238E27FC236}">
                    <a16:creationId xmlns:a16="http://schemas.microsoft.com/office/drawing/2014/main" id="{55A82E38-C469-495F-9731-F377A867BE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7275" y="4354179"/>
                <a:ext cx="1032655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kstvak 51">
                <a:extLst>
                  <a:ext uri="{FF2B5EF4-FFF2-40B4-BE49-F238E27FC236}">
                    <a16:creationId xmlns:a16="http://schemas.microsoft.com/office/drawing/2014/main" id="{C49C4780-7739-43FE-A734-60075FFFF106}"/>
                  </a:ext>
                </a:extLst>
              </p:cNvPr>
              <p:cNvSpPr txBox="1"/>
              <p:nvPr/>
            </p:nvSpPr>
            <p:spPr>
              <a:xfrm>
                <a:off x="1035684" y="5186999"/>
                <a:ext cx="52025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Het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68%</m:t>
                    </m:r>
                  </m:oMath>
                </a14:m>
                <a:r>
                  <a:rPr lang="nl-NL" dirty="0"/>
                  <a:t> betrouwbaarheidsinterval is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0,616 ;0,644</m:t>
                        </m:r>
                      </m:e>
                    </m:d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52" name="Tekstvak 51">
                <a:extLst>
                  <a:ext uri="{FF2B5EF4-FFF2-40B4-BE49-F238E27FC236}">
                    <a16:creationId xmlns:a16="http://schemas.microsoft.com/office/drawing/2014/main" id="{C49C4780-7739-43FE-A734-60075FFFF1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684" y="5186999"/>
                <a:ext cx="5202514" cy="369332"/>
              </a:xfrm>
              <a:prstGeom prst="rect">
                <a:avLst/>
              </a:prstGeom>
              <a:blipFill>
                <a:blip r:embed="rId19"/>
                <a:stretch>
                  <a:fillRect l="-1055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Rechte verbindingslijn met pijl 53">
            <a:extLst>
              <a:ext uri="{FF2B5EF4-FFF2-40B4-BE49-F238E27FC236}">
                <a16:creationId xmlns:a16="http://schemas.microsoft.com/office/drawing/2014/main" id="{D70A60CE-4FEB-480A-900A-20881E4CA360}"/>
              </a:ext>
            </a:extLst>
          </p:cNvPr>
          <p:cNvCxnSpPr/>
          <p:nvPr/>
        </p:nvCxnSpPr>
        <p:spPr>
          <a:xfrm>
            <a:off x="3250029" y="3252462"/>
            <a:ext cx="6978437" cy="3427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kstvak 54">
            <a:extLst>
              <a:ext uri="{FF2B5EF4-FFF2-40B4-BE49-F238E27FC236}">
                <a16:creationId xmlns:a16="http://schemas.microsoft.com/office/drawing/2014/main" id="{6115F624-FAE1-48CF-95AE-463D930583C7}"/>
              </a:ext>
            </a:extLst>
          </p:cNvPr>
          <p:cNvSpPr txBox="1"/>
          <p:nvPr/>
        </p:nvSpPr>
        <p:spPr>
          <a:xfrm>
            <a:off x="10404170" y="5194139"/>
            <a:ext cx="16787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peiling stemgerechtigde</a:t>
            </a:r>
          </a:p>
        </p:txBody>
      </p:sp>
      <p:cxnSp>
        <p:nvCxnSpPr>
          <p:cNvPr id="57" name="Rechte verbindingslijn 56">
            <a:extLst>
              <a:ext uri="{FF2B5EF4-FFF2-40B4-BE49-F238E27FC236}">
                <a16:creationId xmlns:a16="http://schemas.microsoft.com/office/drawing/2014/main" id="{C460DD83-6F21-4DCC-B7DB-8E2DEEC87DA5}"/>
              </a:ext>
            </a:extLst>
          </p:cNvPr>
          <p:cNvCxnSpPr/>
          <p:nvPr/>
        </p:nvCxnSpPr>
        <p:spPr>
          <a:xfrm>
            <a:off x="8852170" y="5125371"/>
            <a:ext cx="0" cy="79070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Rechte verbindingslijn 57">
            <a:extLst>
              <a:ext uri="{FF2B5EF4-FFF2-40B4-BE49-F238E27FC236}">
                <a16:creationId xmlns:a16="http://schemas.microsoft.com/office/drawing/2014/main" id="{6D3E12E4-44E5-43BE-9D7D-9A01A6C29EDD}"/>
              </a:ext>
            </a:extLst>
          </p:cNvPr>
          <p:cNvCxnSpPr/>
          <p:nvPr/>
        </p:nvCxnSpPr>
        <p:spPr>
          <a:xfrm>
            <a:off x="9982470" y="5102943"/>
            <a:ext cx="0" cy="79070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echte verbindingslijn met pijl 59">
            <a:extLst>
              <a:ext uri="{FF2B5EF4-FFF2-40B4-BE49-F238E27FC236}">
                <a16:creationId xmlns:a16="http://schemas.microsoft.com/office/drawing/2014/main" id="{FEA29BF5-A8CC-43F9-9244-FC47B0D6A6CF}"/>
              </a:ext>
            </a:extLst>
          </p:cNvPr>
          <p:cNvCxnSpPr/>
          <p:nvPr/>
        </p:nvCxnSpPr>
        <p:spPr>
          <a:xfrm>
            <a:off x="8852170" y="5561393"/>
            <a:ext cx="11303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kstvak 60">
                <a:extLst>
                  <a:ext uri="{FF2B5EF4-FFF2-40B4-BE49-F238E27FC236}">
                    <a16:creationId xmlns:a16="http://schemas.microsoft.com/office/drawing/2014/main" id="{8BA12672-63DC-41F8-AF7F-8EAFAB8415EE}"/>
                  </a:ext>
                </a:extLst>
              </p:cNvPr>
              <p:cNvSpPr txBox="1"/>
              <p:nvPr/>
            </p:nvSpPr>
            <p:spPr>
              <a:xfrm>
                <a:off x="9229524" y="5303950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68%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61" name="Tekstvak 60">
                <a:extLst>
                  <a:ext uri="{FF2B5EF4-FFF2-40B4-BE49-F238E27FC236}">
                    <a16:creationId xmlns:a16="http://schemas.microsoft.com/office/drawing/2014/main" id="{8BA12672-63DC-41F8-AF7F-8EAFAB8415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9524" y="5303950"/>
                <a:ext cx="399148" cy="215444"/>
              </a:xfrm>
              <a:prstGeom prst="rect">
                <a:avLst/>
              </a:prstGeom>
              <a:blipFill>
                <a:blip r:embed="rId20"/>
                <a:stretch>
                  <a:fillRect l="-9091" r="-10606" b="-11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2" name="Rechthoek 61">
                <a:extLst>
                  <a:ext uri="{FF2B5EF4-FFF2-40B4-BE49-F238E27FC236}">
                    <a16:creationId xmlns:a16="http://schemas.microsoft.com/office/drawing/2014/main" id="{9C780041-B1A3-4A36-BED9-3368E0C2B50C}"/>
                  </a:ext>
                </a:extLst>
              </p:cNvPr>
              <p:cNvSpPr/>
              <p:nvPr/>
            </p:nvSpPr>
            <p:spPr>
              <a:xfrm>
                <a:off x="8522592" y="5963968"/>
                <a:ext cx="65915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0,616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62" name="Rechthoek 61">
                <a:extLst>
                  <a:ext uri="{FF2B5EF4-FFF2-40B4-BE49-F238E27FC236}">
                    <a16:creationId xmlns:a16="http://schemas.microsoft.com/office/drawing/2014/main" id="{9C780041-B1A3-4A36-BED9-3368E0C2B5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2592" y="5963968"/>
                <a:ext cx="659155" cy="30777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Rechthoek 62">
                <a:extLst>
                  <a:ext uri="{FF2B5EF4-FFF2-40B4-BE49-F238E27FC236}">
                    <a16:creationId xmlns:a16="http://schemas.microsoft.com/office/drawing/2014/main" id="{284C832D-5423-4260-86B6-70853C49130C}"/>
                  </a:ext>
                </a:extLst>
              </p:cNvPr>
              <p:cNvSpPr/>
              <p:nvPr/>
            </p:nvSpPr>
            <p:spPr>
              <a:xfrm>
                <a:off x="9655058" y="5963968"/>
                <a:ext cx="65915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0,644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63" name="Rechthoek 62">
                <a:extLst>
                  <a:ext uri="{FF2B5EF4-FFF2-40B4-BE49-F238E27FC236}">
                    <a16:creationId xmlns:a16="http://schemas.microsoft.com/office/drawing/2014/main" id="{284C832D-5423-4260-86B6-70853C4913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5058" y="5963968"/>
                <a:ext cx="659155" cy="30777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6601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37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5" grpId="0"/>
      <p:bldP spid="61" grpId="0"/>
      <p:bldP spid="62" grpId="0"/>
      <p:bldP spid="6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2901C4CC-7E11-4826-B3DD-C3FC85ECCCCD}"/>
              </a:ext>
            </a:extLst>
          </p:cNvPr>
          <p:cNvSpPr txBox="1"/>
          <p:nvPr/>
        </p:nvSpPr>
        <p:spPr>
          <a:xfrm>
            <a:off x="448408" y="267481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32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4F00B338-C26C-4825-AD44-DC4E625648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683" y="721604"/>
            <a:ext cx="1437897" cy="715063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5695DBED-5425-424E-A75E-D8ABCF961C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622" y="3454328"/>
            <a:ext cx="3901753" cy="170993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0145EE3B-50E5-43AF-8424-7C6F7C355DF8}"/>
                  </a:ext>
                </a:extLst>
              </p:cNvPr>
              <p:cNvSpPr txBox="1"/>
              <p:nvPr/>
            </p:nvSpPr>
            <p:spPr>
              <a:xfrm>
                <a:off x="10228466" y="3454327"/>
                <a:ext cx="9199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0,63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0145EE3B-50E5-43AF-8424-7C6F7C355D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8466" y="3454327"/>
                <a:ext cx="919931" cy="276999"/>
              </a:xfrm>
              <a:prstGeom prst="rect">
                <a:avLst/>
              </a:prstGeom>
              <a:blipFill>
                <a:blip r:embed="rId4"/>
                <a:stretch>
                  <a:fillRect l="-5960" r="-5960" b="-222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6010408B-FF07-4DD6-9723-2999DAB0AC1D}"/>
                  </a:ext>
                </a:extLst>
              </p:cNvPr>
              <p:cNvSpPr txBox="1"/>
              <p:nvPr/>
            </p:nvSpPr>
            <p:spPr>
              <a:xfrm>
                <a:off x="10228466" y="3761206"/>
                <a:ext cx="13954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139…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6010408B-FF07-4DD6-9723-2999DAB0AC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8466" y="3761206"/>
                <a:ext cx="1395447" cy="276999"/>
              </a:xfrm>
              <a:prstGeom prst="rect">
                <a:avLst/>
              </a:prstGeom>
              <a:blipFill>
                <a:blip r:embed="rId5"/>
                <a:stretch>
                  <a:fillRect l="-218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kstvak 24">
            <a:extLst>
              <a:ext uri="{FF2B5EF4-FFF2-40B4-BE49-F238E27FC236}">
                <a16:creationId xmlns:a16="http://schemas.microsoft.com/office/drawing/2014/main" id="{96AAFDB1-685E-4CF3-BE9B-18B84D6F577E}"/>
              </a:ext>
            </a:extLst>
          </p:cNvPr>
          <p:cNvSpPr txBox="1"/>
          <p:nvPr/>
        </p:nvSpPr>
        <p:spPr>
          <a:xfrm>
            <a:off x="10404170" y="5194139"/>
            <a:ext cx="16787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peiling stemgerechtigde</a:t>
            </a:r>
          </a:p>
        </p:txBody>
      </p: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8DC30F71-13BC-4E71-8264-878C547C1B0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0824" y="1542127"/>
            <a:ext cx="2455164" cy="1474470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6BECC241-9304-491B-8F86-B9F745CFF0F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972" y="780575"/>
            <a:ext cx="6015838" cy="55184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F7393F82-1618-49F8-B2E2-FA1B6E01395A}"/>
                  </a:ext>
                </a:extLst>
              </p:cNvPr>
              <p:cNvSpPr txBox="1"/>
              <p:nvPr/>
            </p:nvSpPr>
            <p:spPr>
              <a:xfrm>
                <a:off x="974671" y="3044537"/>
                <a:ext cx="8760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F7393F82-1618-49F8-B2E2-FA1B6E0139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671" y="3044537"/>
                <a:ext cx="876009" cy="276999"/>
              </a:xfrm>
              <a:prstGeom prst="rect">
                <a:avLst/>
              </a:prstGeom>
              <a:blipFill>
                <a:blip r:embed="rId8"/>
                <a:stretch>
                  <a:fillRect l="-3472" r="-5556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EB0B5A1B-32CB-408A-9A13-B96DC53263E7}"/>
                  </a:ext>
                </a:extLst>
              </p:cNvPr>
              <p:cNvSpPr txBox="1"/>
              <p:nvPr/>
            </p:nvSpPr>
            <p:spPr>
              <a:xfrm>
                <a:off x="957158" y="2317301"/>
                <a:ext cx="870045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378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600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EB0B5A1B-32CB-408A-9A13-B96DC53263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158" y="2317301"/>
                <a:ext cx="870045" cy="5203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2A319AF9-6822-4ED4-B964-AE2386412CF0}"/>
                  </a:ext>
                </a:extLst>
              </p:cNvPr>
              <p:cNvSpPr txBox="1"/>
              <p:nvPr/>
            </p:nvSpPr>
            <p:spPr>
              <a:xfrm>
                <a:off x="1900547" y="2466362"/>
                <a:ext cx="7902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𝟔𝟑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2A319AF9-6822-4ED4-B964-AE2386412C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0547" y="2466362"/>
                <a:ext cx="790281" cy="276999"/>
              </a:xfrm>
              <a:prstGeom prst="rect">
                <a:avLst/>
              </a:prstGeom>
              <a:blipFill>
                <a:blip r:embed="rId10"/>
                <a:stretch>
                  <a:fillRect l="-3101" r="-775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80E823BB-7862-448D-AAC9-A2381BA417F7}"/>
                  </a:ext>
                </a:extLst>
              </p:cNvPr>
              <p:cNvSpPr txBox="1"/>
              <p:nvPr/>
            </p:nvSpPr>
            <p:spPr>
              <a:xfrm rot="10800000">
                <a:off x="3194614" y="2410729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80E823BB-7862-448D-AAC9-A2381BA417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3194614" y="2410729"/>
                <a:ext cx="401777" cy="88428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kstvak 44">
            <a:extLst>
              <a:ext uri="{FF2B5EF4-FFF2-40B4-BE49-F238E27FC236}">
                <a16:creationId xmlns:a16="http://schemas.microsoft.com/office/drawing/2014/main" id="{8FD506DE-7EB5-4BD0-A8BA-065F84310196}"/>
              </a:ext>
            </a:extLst>
          </p:cNvPr>
          <p:cNvSpPr txBox="1"/>
          <p:nvPr/>
        </p:nvSpPr>
        <p:spPr>
          <a:xfrm>
            <a:off x="3581578" y="2629464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2AF0E11C-E058-4678-B834-EC4F047739EA}"/>
                  </a:ext>
                </a:extLst>
              </p:cNvPr>
              <p:cNvSpPr txBox="1"/>
              <p:nvPr/>
            </p:nvSpPr>
            <p:spPr>
              <a:xfrm>
                <a:off x="4253557" y="2361359"/>
                <a:ext cx="1705019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0,63∙0,37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600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2AF0E11C-E058-4678-B834-EC4F047739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3557" y="2361359"/>
                <a:ext cx="1705019" cy="81836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0519BD02-8364-4663-B30E-542A8A7AE796}"/>
                  </a:ext>
                </a:extLst>
              </p:cNvPr>
              <p:cNvSpPr txBox="1"/>
              <p:nvPr/>
            </p:nvSpPr>
            <p:spPr>
              <a:xfrm>
                <a:off x="6020226" y="2674288"/>
                <a:ext cx="11910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=0,0197…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0519BD02-8364-4663-B30E-542A8A7AE7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0226" y="2674288"/>
                <a:ext cx="1191032" cy="276999"/>
              </a:xfrm>
              <a:prstGeom prst="rect">
                <a:avLst/>
              </a:prstGeom>
              <a:blipFill>
                <a:blip r:embed="rId13"/>
                <a:stretch>
                  <a:fillRect l="-205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Afbeelding 4">
            <a:extLst>
              <a:ext uri="{FF2B5EF4-FFF2-40B4-BE49-F238E27FC236}">
                <a16:creationId xmlns:a16="http://schemas.microsoft.com/office/drawing/2014/main" id="{D5530929-CBA6-4864-8110-5BA1FCECF8A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705" y="1474380"/>
            <a:ext cx="6147968" cy="56738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57A3743B-2BDB-4300-8D3C-7773EBF1A1C6}"/>
                  </a:ext>
                </a:extLst>
              </p:cNvPr>
              <p:cNvSpPr txBox="1"/>
              <p:nvPr/>
            </p:nvSpPr>
            <p:spPr>
              <a:xfrm>
                <a:off x="4253557" y="3447995"/>
                <a:ext cx="11349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𝝈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𝟎𝟐𝟎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57A3743B-2BDB-4300-8D3C-7773EBF1A1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3557" y="3447995"/>
                <a:ext cx="1134926" cy="276999"/>
              </a:xfrm>
              <a:prstGeom prst="rect">
                <a:avLst/>
              </a:prstGeom>
              <a:blipFill>
                <a:blip r:embed="rId15"/>
                <a:stretch>
                  <a:fillRect l="-2688" r="-483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kstvak 7">
            <a:extLst>
              <a:ext uri="{FF2B5EF4-FFF2-40B4-BE49-F238E27FC236}">
                <a16:creationId xmlns:a16="http://schemas.microsoft.com/office/drawing/2014/main" id="{1FD3ACD0-7802-4895-9607-74D03A2834DC}"/>
              </a:ext>
            </a:extLst>
          </p:cNvPr>
          <p:cNvSpPr txBox="1"/>
          <p:nvPr/>
        </p:nvSpPr>
        <p:spPr>
          <a:xfrm>
            <a:off x="2642513" y="2462765"/>
            <a:ext cx="6664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(klopt)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43419728-3C20-4C9E-BD38-1B762CDAB73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705" y="4046480"/>
            <a:ext cx="4298137" cy="27203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60308F26-40A5-4769-92FE-4E3C39A94FB5}"/>
                  </a:ext>
                </a:extLst>
              </p:cNvPr>
              <p:cNvSpPr txBox="1"/>
              <p:nvPr/>
            </p:nvSpPr>
            <p:spPr>
              <a:xfrm>
                <a:off x="1035684" y="4541800"/>
                <a:ext cx="29373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=0,63−2∙0,0197…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60308F26-40A5-4769-92FE-4E3C39A94F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684" y="4541800"/>
                <a:ext cx="2937343" cy="276999"/>
              </a:xfrm>
              <a:prstGeom prst="rect">
                <a:avLst/>
              </a:prstGeom>
              <a:blipFill>
                <a:blip r:embed="rId17"/>
                <a:stretch>
                  <a:fillRect l="-1452" b="-2444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8FB6A367-13A0-4173-A431-D78772A576E0}"/>
                  </a:ext>
                </a:extLst>
              </p:cNvPr>
              <p:cNvSpPr txBox="1"/>
              <p:nvPr/>
            </p:nvSpPr>
            <p:spPr>
              <a:xfrm>
                <a:off x="4059898" y="4532071"/>
                <a:ext cx="8479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0,591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8FB6A367-13A0-4173-A431-D78772A576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9898" y="4532071"/>
                <a:ext cx="847989" cy="276999"/>
              </a:xfrm>
              <a:prstGeom prst="rect">
                <a:avLst/>
              </a:prstGeom>
              <a:blipFill>
                <a:blip r:embed="rId18"/>
                <a:stretch>
                  <a:fillRect l="-2878" r="-719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5DF28A1F-ECE8-4F12-901A-F5D15F50A4B5}"/>
                  </a:ext>
                </a:extLst>
              </p:cNvPr>
              <p:cNvSpPr txBox="1"/>
              <p:nvPr/>
            </p:nvSpPr>
            <p:spPr>
              <a:xfrm>
                <a:off x="1035684" y="5003511"/>
                <a:ext cx="29373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=0,63+2∙0,0197…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5DF28A1F-ECE8-4F12-901A-F5D15F50A4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684" y="5003511"/>
                <a:ext cx="2937343" cy="276999"/>
              </a:xfrm>
              <a:prstGeom prst="rect">
                <a:avLst/>
              </a:prstGeom>
              <a:blipFill>
                <a:blip r:embed="rId19"/>
                <a:stretch>
                  <a:fillRect l="-1452" b="-222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4F43D708-A61B-4E8B-AC12-E857466BB179}"/>
                  </a:ext>
                </a:extLst>
              </p:cNvPr>
              <p:cNvSpPr txBox="1"/>
              <p:nvPr/>
            </p:nvSpPr>
            <p:spPr>
              <a:xfrm>
                <a:off x="4056251" y="5012830"/>
                <a:ext cx="8479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0,669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4F43D708-A61B-4E8B-AC12-E857466BB1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251" y="5012830"/>
                <a:ext cx="847988" cy="276999"/>
              </a:xfrm>
              <a:prstGeom prst="rect">
                <a:avLst/>
              </a:prstGeom>
              <a:blipFill>
                <a:blip r:embed="rId20"/>
                <a:stretch>
                  <a:fillRect l="-2857" r="-642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F8141DBE-896B-479A-A5C0-D14B33A36DCD}"/>
                  </a:ext>
                </a:extLst>
              </p:cNvPr>
              <p:cNvSpPr txBox="1"/>
              <p:nvPr/>
            </p:nvSpPr>
            <p:spPr>
              <a:xfrm>
                <a:off x="1174173" y="5719640"/>
                <a:ext cx="52025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Het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95%</m:t>
                    </m:r>
                  </m:oMath>
                </a14:m>
                <a:r>
                  <a:rPr lang="nl-NL" dirty="0"/>
                  <a:t> betrouwbaarheidsinterval is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0,591 ;0,669</m:t>
                        </m:r>
                      </m:e>
                    </m:d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F8141DBE-896B-479A-A5C0-D14B33A36D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173" y="5719640"/>
                <a:ext cx="5202514" cy="369332"/>
              </a:xfrm>
              <a:prstGeom prst="rect">
                <a:avLst/>
              </a:prstGeom>
              <a:blipFill>
                <a:blip r:embed="rId21"/>
                <a:stretch>
                  <a:fillRect l="-1055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A3535FC4-F94F-441F-8FF4-3213ED3597BD}"/>
              </a:ext>
            </a:extLst>
          </p:cNvPr>
          <p:cNvCxnSpPr/>
          <p:nvPr/>
        </p:nvCxnSpPr>
        <p:spPr>
          <a:xfrm>
            <a:off x="8297695" y="5125371"/>
            <a:ext cx="0" cy="79070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>
            <a:extLst>
              <a:ext uri="{FF2B5EF4-FFF2-40B4-BE49-F238E27FC236}">
                <a16:creationId xmlns:a16="http://schemas.microsoft.com/office/drawing/2014/main" id="{7E842FAA-EF3B-4ABD-8083-CDBBCBDEAD40}"/>
              </a:ext>
            </a:extLst>
          </p:cNvPr>
          <p:cNvCxnSpPr/>
          <p:nvPr/>
        </p:nvCxnSpPr>
        <p:spPr>
          <a:xfrm>
            <a:off x="10556405" y="5102943"/>
            <a:ext cx="0" cy="79070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met pijl 38">
            <a:extLst>
              <a:ext uri="{FF2B5EF4-FFF2-40B4-BE49-F238E27FC236}">
                <a16:creationId xmlns:a16="http://schemas.microsoft.com/office/drawing/2014/main" id="{1CFDEE94-B227-481E-B914-DE1635CD3F60}"/>
              </a:ext>
            </a:extLst>
          </p:cNvPr>
          <p:cNvCxnSpPr/>
          <p:nvPr/>
        </p:nvCxnSpPr>
        <p:spPr>
          <a:xfrm>
            <a:off x="8325731" y="5561393"/>
            <a:ext cx="2202635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0A839901-5675-472F-A539-6F5DC1FE24ED}"/>
                  </a:ext>
                </a:extLst>
              </p:cNvPr>
              <p:cNvSpPr txBox="1"/>
              <p:nvPr/>
            </p:nvSpPr>
            <p:spPr>
              <a:xfrm>
                <a:off x="9229524" y="5303950"/>
                <a:ext cx="39914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95%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0A839901-5675-472F-A539-6F5DC1FE24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9524" y="5303950"/>
                <a:ext cx="399147" cy="215444"/>
              </a:xfrm>
              <a:prstGeom prst="rect">
                <a:avLst/>
              </a:prstGeom>
              <a:blipFill>
                <a:blip r:embed="rId22"/>
                <a:stretch>
                  <a:fillRect l="-10606" r="-10606" b="-11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hthoek 40">
                <a:extLst>
                  <a:ext uri="{FF2B5EF4-FFF2-40B4-BE49-F238E27FC236}">
                    <a16:creationId xmlns:a16="http://schemas.microsoft.com/office/drawing/2014/main" id="{2C78B943-FD49-4CF3-A8B2-CCFDCE32316E}"/>
                  </a:ext>
                </a:extLst>
              </p:cNvPr>
              <p:cNvSpPr/>
              <p:nvPr/>
            </p:nvSpPr>
            <p:spPr>
              <a:xfrm>
                <a:off x="7968117" y="5963968"/>
                <a:ext cx="65915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591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41" name="Rechthoek 40">
                <a:extLst>
                  <a:ext uri="{FF2B5EF4-FFF2-40B4-BE49-F238E27FC236}">
                    <a16:creationId xmlns:a16="http://schemas.microsoft.com/office/drawing/2014/main" id="{2C78B943-FD49-4CF3-A8B2-CCFDCE3231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8117" y="5963968"/>
                <a:ext cx="659155" cy="307777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Rechthoek 52">
                <a:extLst>
                  <a:ext uri="{FF2B5EF4-FFF2-40B4-BE49-F238E27FC236}">
                    <a16:creationId xmlns:a16="http://schemas.microsoft.com/office/drawing/2014/main" id="{E090CA73-0527-4DE2-98C2-11259AEC6DC7}"/>
                  </a:ext>
                </a:extLst>
              </p:cNvPr>
              <p:cNvSpPr/>
              <p:nvPr/>
            </p:nvSpPr>
            <p:spPr>
              <a:xfrm>
                <a:off x="10228993" y="5963968"/>
                <a:ext cx="65915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0,6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69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53" name="Rechthoek 52">
                <a:extLst>
                  <a:ext uri="{FF2B5EF4-FFF2-40B4-BE49-F238E27FC236}">
                    <a16:creationId xmlns:a16="http://schemas.microsoft.com/office/drawing/2014/main" id="{E090CA73-0527-4DE2-98C2-11259AEC6D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8993" y="5963968"/>
                <a:ext cx="659155" cy="30777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144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37" grpId="0"/>
      <p:bldP spid="42" grpId="0"/>
      <p:bldP spid="43" grpId="0"/>
      <p:bldP spid="44" grpId="0"/>
      <p:bldP spid="45" grpId="0"/>
      <p:bldP spid="46" grpId="0"/>
      <p:bldP spid="47" grpId="0"/>
      <p:bldP spid="6" grpId="0"/>
      <p:bldP spid="8" grpId="0"/>
      <p:bldP spid="11" grpId="0"/>
      <p:bldP spid="12" grpId="0"/>
      <p:bldP spid="33" grpId="0"/>
      <p:bldP spid="34" grpId="0"/>
      <p:bldP spid="13" grpId="0"/>
      <p:bldP spid="40" grpId="0"/>
      <p:bldP spid="41" grpId="0"/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2901C4CC-7E11-4826-B3DD-C3FC85ECCCCD}"/>
              </a:ext>
            </a:extLst>
          </p:cNvPr>
          <p:cNvSpPr txBox="1"/>
          <p:nvPr/>
        </p:nvSpPr>
        <p:spPr>
          <a:xfrm>
            <a:off x="448408" y="267481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32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5695DBED-5425-424E-A75E-D8ABCF961C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5413" y="616777"/>
            <a:ext cx="3901753" cy="170993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0145EE3B-50E5-43AF-8424-7C6F7C355DF8}"/>
                  </a:ext>
                </a:extLst>
              </p:cNvPr>
              <p:cNvSpPr txBox="1"/>
              <p:nvPr/>
            </p:nvSpPr>
            <p:spPr>
              <a:xfrm>
                <a:off x="10010257" y="616776"/>
                <a:ext cx="9199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0,63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0145EE3B-50E5-43AF-8424-7C6F7C355D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0257" y="616776"/>
                <a:ext cx="919931" cy="276999"/>
              </a:xfrm>
              <a:prstGeom prst="rect">
                <a:avLst/>
              </a:prstGeom>
              <a:blipFill>
                <a:blip r:embed="rId3"/>
                <a:stretch>
                  <a:fillRect l="-5298" r="-6623" b="-2173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6010408B-FF07-4DD6-9723-2999DAB0AC1D}"/>
                  </a:ext>
                </a:extLst>
              </p:cNvPr>
              <p:cNvSpPr txBox="1"/>
              <p:nvPr/>
            </p:nvSpPr>
            <p:spPr>
              <a:xfrm>
                <a:off x="4634754" y="3681797"/>
                <a:ext cx="16326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:r>
                  <a:rPr lang="nl-NL" dirty="0">
                    <a:ea typeface="Cambria Math" panose="02040503050406030204" pitchFamily="18" charset="0"/>
                  </a:rPr>
                  <a:t>en </a:t>
                </a:r>
                <a14:m>
                  <m:oMath xmlns:m="http://schemas.openxmlformats.org/officeDocument/2006/math">
                    <m:r>
                      <a:rPr lang="nl-NL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,0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139…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6010408B-FF07-4DD6-9723-2999DAB0AC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4754" y="3681797"/>
                <a:ext cx="1632691" cy="276999"/>
              </a:xfrm>
              <a:prstGeom prst="rect">
                <a:avLst/>
              </a:prstGeom>
              <a:blipFill>
                <a:blip r:embed="rId4"/>
                <a:stretch>
                  <a:fillRect l="-8582" t="-28889" r="-373" b="-5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kstvak 24">
            <a:extLst>
              <a:ext uri="{FF2B5EF4-FFF2-40B4-BE49-F238E27FC236}">
                <a16:creationId xmlns:a16="http://schemas.microsoft.com/office/drawing/2014/main" id="{96AAFDB1-685E-4CF3-BE9B-18B84D6F577E}"/>
              </a:ext>
            </a:extLst>
          </p:cNvPr>
          <p:cNvSpPr txBox="1"/>
          <p:nvPr/>
        </p:nvSpPr>
        <p:spPr>
          <a:xfrm>
            <a:off x="10185961" y="2356588"/>
            <a:ext cx="16787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peiling stemgerechtigde</a:t>
            </a: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6BECC241-9304-491B-8F86-B9F745CFF0F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972" y="780575"/>
            <a:ext cx="6015838" cy="55184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F8141DBE-896B-479A-A5C0-D14B33A36DCD}"/>
                  </a:ext>
                </a:extLst>
              </p:cNvPr>
              <p:cNvSpPr txBox="1"/>
              <p:nvPr/>
            </p:nvSpPr>
            <p:spPr>
              <a:xfrm>
                <a:off x="2301108" y="3025035"/>
                <a:ext cx="52025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Het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95%</m:t>
                    </m:r>
                  </m:oMath>
                </a14:m>
                <a:r>
                  <a:rPr lang="nl-NL" dirty="0"/>
                  <a:t> betrouwbaarheidsinterval is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0,591 ;0,669</m:t>
                        </m:r>
                      </m:e>
                    </m:d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F8141DBE-896B-479A-A5C0-D14B33A36D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1108" y="3025035"/>
                <a:ext cx="5202514" cy="369332"/>
              </a:xfrm>
              <a:prstGeom prst="rect">
                <a:avLst/>
              </a:prstGeom>
              <a:blipFill>
                <a:blip r:embed="rId6"/>
                <a:stretch>
                  <a:fillRect l="-937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kstvak 1">
            <a:extLst>
              <a:ext uri="{FF2B5EF4-FFF2-40B4-BE49-F238E27FC236}">
                <a16:creationId xmlns:a16="http://schemas.microsoft.com/office/drawing/2014/main" id="{44788913-6473-4B4E-BA84-1CE7B52EA189}"/>
              </a:ext>
            </a:extLst>
          </p:cNvPr>
          <p:cNvSpPr txBox="1"/>
          <p:nvPr/>
        </p:nvSpPr>
        <p:spPr>
          <a:xfrm>
            <a:off x="808705" y="2590869"/>
            <a:ext cx="1201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Bij vraag c)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AB54DDFC-2C1E-4428-8700-01C75FE4B663}"/>
                  </a:ext>
                </a:extLst>
              </p:cNvPr>
              <p:cNvSpPr txBox="1"/>
              <p:nvPr/>
            </p:nvSpPr>
            <p:spPr>
              <a:xfrm>
                <a:off x="2356077" y="2667497"/>
                <a:ext cx="18791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=600 ,</m:t>
                      </m:r>
                      <m:acc>
                        <m:accPr>
                          <m:chr m:val="̂"/>
                          <m:ctrlP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=0,63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AB54DDFC-2C1E-4428-8700-01C75FE4B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6077" y="2667497"/>
                <a:ext cx="1879104" cy="276999"/>
              </a:xfrm>
              <a:prstGeom prst="rect">
                <a:avLst/>
              </a:prstGeom>
              <a:blipFill>
                <a:blip r:embed="rId7"/>
                <a:stretch>
                  <a:fillRect l="-1294" t="-26667" r="-2589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kstvak 8">
            <a:extLst>
              <a:ext uri="{FF2B5EF4-FFF2-40B4-BE49-F238E27FC236}">
                <a16:creationId xmlns:a16="http://schemas.microsoft.com/office/drawing/2014/main" id="{56D0A974-A6A9-4999-9BFE-ED64A9860B69}"/>
              </a:ext>
            </a:extLst>
          </p:cNvPr>
          <p:cNvSpPr txBox="1"/>
          <p:nvPr/>
        </p:nvSpPr>
        <p:spPr>
          <a:xfrm>
            <a:off x="774972" y="3661015"/>
            <a:ext cx="1736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 het voorbeeld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3C016B3E-8467-46CA-A84A-1E1F92223D9B}"/>
                  </a:ext>
                </a:extLst>
              </p:cNvPr>
              <p:cNvSpPr txBox="1"/>
              <p:nvPr/>
            </p:nvSpPr>
            <p:spPr>
              <a:xfrm>
                <a:off x="2501426" y="4043226"/>
                <a:ext cx="52409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Het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95%</m:t>
                    </m:r>
                  </m:oMath>
                </a14:m>
                <a:r>
                  <a:rPr lang="nl-NL" dirty="0"/>
                  <a:t> betrouwbaarheidsinterval is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0, 602 ;0,658</m:t>
                        </m:r>
                      </m:e>
                    </m:d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3C016B3E-8467-46CA-A84A-1E1F92223D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426" y="4043226"/>
                <a:ext cx="5240987" cy="369332"/>
              </a:xfrm>
              <a:prstGeom prst="rect">
                <a:avLst/>
              </a:prstGeom>
              <a:blipFill>
                <a:blip r:embed="rId8"/>
                <a:stretch>
                  <a:fillRect l="-930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2E6B6027-C4C5-4AC6-8A74-D1BFDE887CC7}"/>
                  </a:ext>
                </a:extLst>
              </p:cNvPr>
              <p:cNvSpPr txBox="1"/>
              <p:nvPr/>
            </p:nvSpPr>
            <p:spPr>
              <a:xfrm>
                <a:off x="2556395" y="3685688"/>
                <a:ext cx="20073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=1200 , </m:t>
                      </m:r>
                      <m:acc>
                        <m:accPr>
                          <m:chr m:val="̂"/>
                          <m:ctrlP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nl-NL" i="1">
                          <a:latin typeface="Cambria Math" panose="02040503050406030204" pitchFamily="18" charset="0"/>
                        </a:rPr>
                        <m:t>=0,63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2E6B6027-C4C5-4AC6-8A74-D1BFDE887C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6395" y="3685688"/>
                <a:ext cx="2007344" cy="276999"/>
              </a:xfrm>
              <a:prstGeom prst="rect">
                <a:avLst/>
              </a:prstGeom>
              <a:blipFill>
                <a:blip r:embed="rId9"/>
                <a:stretch>
                  <a:fillRect l="-1212" t="-26667" r="-2424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Afbeelding 15">
            <a:extLst>
              <a:ext uri="{FF2B5EF4-FFF2-40B4-BE49-F238E27FC236}">
                <a16:creationId xmlns:a16="http://schemas.microsoft.com/office/drawing/2014/main" id="{0E731E51-1E46-439E-BCC9-5301DE4BFB1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972" y="1483446"/>
            <a:ext cx="6140196" cy="81610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0C4BBED8-7538-4522-ABB5-2CDACE717A23}"/>
                  </a:ext>
                </a:extLst>
              </p:cNvPr>
              <p:cNvSpPr txBox="1"/>
              <p:nvPr/>
            </p:nvSpPr>
            <p:spPr>
              <a:xfrm>
                <a:off x="4305573" y="2663606"/>
                <a:ext cx="16326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:r>
                  <a:rPr lang="nl-NL" dirty="0">
                    <a:ea typeface="Cambria Math" panose="02040503050406030204" pitchFamily="18" charset="0"/>
                  </a:rPr>
                  <a:t>en </a:t>
                </a:r>
                <a14:m>
                  <m:oMath xmlns:m="http://schemas.openxmlformats.org/officeDocument/2006/math">
                    <m:r>
                      <a:rPr lang="nl-NL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,0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197…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0C4BBED8-7538-4522-ABB5-2CDACE717A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5573" y="2663606"/>
                <a:ext cx="1632691" cy="276999"/>
              </a:xfrm>
              <a:prstGeom prst="rect">
                <a:avLst/>
              </a:prstGeom>
              <a:blipFill>
                <a:blip r:embed="rId11"/>
                <a:stretch>
                  <a:fillRect l="-8582" t="-28889" r="-373" b="-5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965C47AE-BAE9-433F-ACCE-1401A9A9F5E8}"/>
                  </a:ext>
                </a:extLst>
              </p:cNvPr>
              <p:cNvSpPr txBox="1"/>
              <p:nvPr/>
            </p:nvSpPr>
            <p:spPr>
              <a:xfrm>
                <a:off x="9996037" y="1055416"/>
                <a:ext cx="1899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965C47AE-BAE9-433F-ACCE-1401A9A9F5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6037" y="1055416"/>
                <a:ext cx="189924" cy="276999"/>
              </a:xfrm>
              <a:prstGeom prst="rect">
                <a:avLst/>
              </a:prstGeom>
              <a:blipFill>
                <a:blip r:embed="rId12"/>
                <a:stretch>
                  <a:fillRect l="-19355" r="-161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Rechte verbindingslijn met pijl 18">
            <a:extLst>
              <a:ext uri="{FF2B5EF4-FFF2-40B4-BE49-F238E27FC236}">
                <a16:creationId xmlns:a16="http://schemas.microsoft.com/office/drawing/2014/main" id="{5E7FA7D7-8117-4BC7-BB4E-A97D93280E07}"/>
              </a:ext>
            </a:extLst>
          </p:cNvPr>
          <p:cNvCxnSpPr/>
          <p:nvPr/>
        </p:nvCxnSpPr>
        <p:spPr>
          <a:xfrm flipV="1">
            <a:off x="10235045" y="1053637"/>
            <a:ext cx="0" cy="23899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met pijl 37">
            <a:extLst>
              <a:ext uri="{FF2B5EF4-FFF2-40B4-BE49-F238E27FC236}">
                <a16:creationId xmlns:a16="http://schemas.microsoft.com/office/drawing/2014/main" id="{18406FBC-B1C8-46B7-95FE-ED0789811D14}"/>
              </a:ext>
            </a:extLst>
          </p:cNvPr>
          <p:cNvCxnSpPr>
            <a:cxnSpLocks/>
          </p:cNvCxnSpPr>
          <p:nvPr/>
        </p:nvCxnSpPr>
        <p:spPr>
          <a:xfrm rot="10800000" flipV="1">
            <a:off x="10761518" y="1074419"/>
            <a:ext cx="0" cy="23899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EBBCD898-36AE-4F1E-B318-47DD5E9BFD99}"/>
                  </a:ext>
                </a:extLst>
              </p:cNvPr>
              <p:cNvSpPr txBox="1"/>
              <p:nvPr/>
            </p:nvSpPr>
            <p:spPr>
              <a:xfrm>
                <a:off x="10493370" y="1034632"/>
                <a:ext cx="1931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EBBCD898-36AE-4F1E-B318-47DD5E9BFD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93370" y="1034632"/>
                <a:ext cx="193193" cy="276999"/>
              </a:xfrm>
              <a:prstGeom prst="rect">
                <a:avLst/>
              </a:prstGeom>
              <a:blipFill>
                <a:blip r:embed="rId13"/>
                <a:stretch>
                  <a:fillRect l="-18750" r="-125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kstvak 23">
            <a:extLst>
              <a:ext uri="{FF2B5EF4-FFF2-40B4-BE49-F238E27FC236}">
                <a16:creationId xmlns:a16="http://schemas.microsoft.com/office/drawing/2014/main" id="{90887679-B9C0-4E28-9DD0-A27D34E4B2A5}"/>
              </a:ext>
            </a:extLst>
          </p:cNvPr>
          <p:cNvSpPr txBox="1"/>
          <p:nvPr/>
        </p:nvSpPr>
        <p:spPr>
          <a:xfrm>
            <a:off x="774972" y="4658424"/>
            <a:ext cx="1144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Conclusie</a:t>
            </a:r>
            <a:r>
              <a:rPr lang="nl-NL" dirty="0"/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4EF33F8B-F177-4C56-8541-771EA5EAB44B}"/>
                  </a:ext>
                </a:extLst>
              </p:cNvPr>
              <p:cNvSpPr txBox="1"/>
              <p:nvPr/>
            </p:nvSpPr>
            <p:spPr>
              <a:xfrm>
                <a:off x="1025702" y="5038148"/>
                <a:ext cx="807984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Bij de steekproeflengte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=1200</m:t>
                    </m:r>
                  </m:oMath>
                </a14:m>
                <a:r>
                  <a:rPr lang="nl-NL" dirty="0"/>
                  <a:t> hoort een kleiner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95%</m:t>
                    </m:r>
                  </m:oMath>
                </a14:m>
                <a:r>
                  <a:rPr lang="nl-NL" dirty="0"/>
                  <a:t> betrouwbaarheidsinterval </a:t>
                </a:r>
              </a:p>
              <a:p>
                <a:r>
                  <a:rPr lang="nl-NL" dirty="0"/>
                  <a:t>dan bij een steekproeflengte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=600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4EF33F8B-F177-4C56-8541-771EA5EAB4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702" y="5038148"/>
                <a:ext cx="8079841" cy="646331"/>
              </a:xfrm>
              <a:prstGeom prst="rect">
                <a:avLst/>
              </a:prstGeom>
              <a:blipFill>
                <a:blip r:embed="rId14"/>
                <a:stretch>
                  <a:fillRect l="-603" t="-4717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BA0B6AF2-18B8-4B1B-A316-16028BE51F18}"/>
                  </a:ext>
                </a:extLst>
              </p:cNvPr>
              <p:cNvSpPr txBox="1"/>
              <p:nvPr/>
            </p:nvSpPr>
            <p:spPr>
              <a:xfrm>
                <a:off x="1035684" y="5799154"/>
                <a:ext cx="71398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Dus bij een grotere steekproeflengte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nl-NL" dirty="0"/>
                  <a:t> hoort een grotere nauwkeurigheid.</a:t>
                </a:r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BA0B6AF2-18B8-4B1B-A316-16028BE51F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684" y="5799154"/>
                <a:ext cx="7139840" cy="369332"/>
              </a:xfrm>
              <a:prstGeom prst="rect">
                <a:avLst/>
              </a:prstGeom>
              <a:blipFill>
                <a:blip r:embed="rId15"/>
                <a:stretch>
                  <a:fillRect l="-769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5C7BDA89-73F5-4D42-9A6E-8000C325D3D4}"/>
                  </a:ext>
                </a:extLst>
              </p:cNvPr>
              <p:cNvSpPr txBox="1"/>
              <p:nvPr/>
            </p:nvSpPr>
            <p:spPr>
              <a:xfrm>
                <a:off x="11024521" y="603568"/>
                <a:ext cx="3763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̂"/>
                          <m:ctrlP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nl-NL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5C7BDA89-73F5-4D42-9A6E-8000C325D3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24521" y="603568"/>
                <a:ext cx="376321" cy="276999"/>
              </a:xfrm>
              <a:prstGeom prst="rect">
                <a:avLst/>
              </a:prstGeom>
              <a:blipFill>
                <a:blip r:embed="rId16"/>
                <a:stretch>
                  <a:fillRect l="-20968" t="-24444" r="-59677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333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3" grpId="0"/>
      <p:bldP spid="2" grpId="0"/>
      <p:bldP spid="3" grpId="0"/>
      <p:bldP spid="9" grpId="0"/>
      <p:bldP spid="29" grpId="0"/>
      <p:bldP spid="31" grpId="0"/>
      <p:bldP spid="35" grpId="0"/>
      <p:bldP spid="17" grpId="0"/>
      <p:bldP spid="20" grpId="0"/>
      <p:bldP spid="24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231</TotalTime>
  <Words>215</Words>
  <Application>Microsoft Office PowerPoint</Application>
  <PresentationFormat>Breedbeeld</PresentationFormat>
  <Paragraphs>58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30</cp:revision>
  <dcterms:created xsi:type="dcterms:W3CDTF">2018-05-25T08:40:57Z</dcterms:created>
  <dcterms:modified xsi:type="dcterms:W3CDTF">2019-05-08T09:40:46Z</dcterms:modified>
</cp:coreProperties>
</file>