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CF59-4E24-4AD0-8752-61CCF94A2AB5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C3E9-70BF-47F2-98C7-D9910DFBCE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033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CF59-4E24-4AD0-8752-61CCF94A2AB5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C3E9-70BF-47F2-98C7-D9910DFBCE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05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CF59-4E24-4AD0-8752-61CCF94A2AB5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C3E9-70BF-47F2-98C7-D9910DFBCE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950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CF59-4E24-4AD0-8752-61CCF94A2AB5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C3E9-70BF-47F2-98C7-D9910DFBCE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279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CF59-4E24-4AD0-8752-61CCF94A2AB5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C3E9-70BF-47F2-98C7-D9910DFBCE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85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CF59-4E24-4AD0-8752-61CCF94A2AB5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C3E9-70BF-47F2-98C7-D9910DFBCE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91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CF59-4E24-4AD0-8752-61CCF94A2AB5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C3E9-70BF-47F2-98C7-D9910DFBCE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061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CF59-4E24-4AD0-8752-61CCF94A2AB5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C3E9-70BF-47F2-98C7-D9910DFBCE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2669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CF59-4E24-4AD0-8752-61CCF94A2AB5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C3E9-70BF-47F2-98C7-D9910DFBCE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26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CF59-4E24-4AD0-8752-61CCF94A2AB5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C3E9-70BF-47F2-98C7-D9910DFBCE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111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CF59-4E24-4AD0-8752-61CCF94A2AB5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C3E9-70BF-47F2-98C7-D9910DFBCE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36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0CF59-4E24-4AD0-8752-61CCF94A2AB5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3E9-70BF-47F2-98C7-D9910DFBCE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434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20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4.png"/><Relationship Id="rId18" Type="http://schemas.openxmlformats.org/officeDocument/2006/relationships/image" Target="../media/image48.png"/><Relationship Id="rId3" Type="http://schemas.openxmlformats.org/officeDocument/2006/relationships/image" Target="../media/image2.png"/><Relationship Id="rId21" Type="http://schemas.openxmlformats.org/officeDocument/2006/relationships/image" Target="../media/image41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7.png"/><Relationship Id="rId2" Type="http://schemas.openxmlformats.org/officeDocument/2006/relationships/image" Target="../media/image22.jp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5.png"/><Relationship Id="rId10" Type="http://schemas.openxmlformats.org/officeDocument/2006/relationships/image" Target="../media/image40.jpg"/><Relationship Id="rId19" Type="http://schemas.openxmlformats.org/officeDocument/2006/relationships/image" Target="../media/image49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43.jpg"/><Relationship Id="rId7" Type="http://schemas.openxmlformats.org/officeDocument/2006/relationships/image" Target="../media/image46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42.jp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8.png"/><Relationship Id="rId5" Type="http://schemas.openxmlformats.org/officeDocument/2006/relationships/image" Target="../media/image54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14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11" y="353721"/>
            <a:ext cx="6622098" cy="311673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14" y="353721"/>
            <a:ext cx="1437897" cy="7150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/>
              <p:cNvSpPr txBox="1"/>
              <p:nvPr/>
            </p:nvSpPr>
            <p:spPr>
              <a:xfrm rot="16200000">
                <a:off x="2133239" y="447021"/>
                <a:ext cx="422487" cy="1908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  <m:e/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" name="Tekstvak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133239" y="447021"/>
                <a:ext cx="422487" cy="1908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/>
              <p:cNvSpPr txBox="1"/>
              <p:nvPr/>
            </p:nvSpPr>
            <p:spPr>
              <a:xfrm rot="16200000">
                <a:off x="5328644" y="432032"/>
                <a:ext cx="422487" cy="1908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  <m:e/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7" name="Tekstvak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28644" y="432032"/>
                <a:ext cx="422487" cy="1908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/>
              <p:cNvSpPr txBox="1"/>
              <p:nvPr/>
            </p:nvSpPr>
            <p:spPr>
              <a:xfrm>
                <a:off x="5460785" y="1584888"/>
                <a:ext cx="1839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8" name="Tekstvak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785" y="1584888"/>
                <a:ext cx="183961" cy="276999"/>
              </a:xfrm>
              <a:prstGeom prst="rect">
                <a:avLst/>
              </a:prstGeom>
              <a:blipFill>
                <a:blip r:embed="rId6"/>
                <a:stretch>
                  <a:fillRect l="-33333" r="-30000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/>
              <p:cNvSpPr txBox="1"/>
              <p:nvPr/>
            </p:nvSpPr>
            <p:spPr>
              <a:xfrm>
                <a:off x="2252502" y="1597767"/>
                <a:ext cx="183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9" name="Tekstvak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502" y="1597767"/>
                <a:ext cx="183960" cy="276999"/>
              </a:xfrm>
              <a:prstGeom prst="rect">
                <a:avLst/>
              </a:prstGeom>
              <a:blipFill>
                <a:blip r:embed="rId7"/>
                <a:stretch>
                  <a:fillRect l="-33333" t="-23913" r="-123333" b="-2391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Afbeelding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2" y="3470460"/>
            <a:ext cx="2316180" cy="31866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08" y="3961691"/>
            <a:ext cx="4204877" cy="66065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7" y="5384822"/>
            <a:ext cx="3295504" cy="29535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7" y="5775307"/>
            <a:ext cx="3147829" cy="27980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47" y="6148388"/>
            <a:ext cx="3132284" cy="27980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98" y="5621584"/>
            <a:ext cx="6583236" cy="551842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18" y="4745618"/>
            <a:ext cx="6256794" cy="54407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622" y="1584888"/>
            <a:ext cx="3901753" cy="1709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16"/>
              <p:cNvSpPr txBox="1"/>
              <p:nvPr/>
            </p:nvSpPr>
            <p:spPr>
              <a:xfrm>
                <a:off x="9195192" y="3324699"/>
                <a:ext cx="4744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0,350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17" name="Tekstvak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192" y="3324699"/>
                <a:ext cx="474489" cy="215444"/>
              </a:xfrm>
              <a:prstGeom prst="rect">
                <a:avLst/>
              </a:prstGeom>
              <a:blipFill>
                <a:blip r:embed="rId16"/>
                <a:stretch>
                  <a:fillRect l="-7692" r="-8974" b="-55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vak 17"/>
              <p:cNvSpPr txBox="1"/>
              <p:nvPr/>
            </p:nvSpPr>
            <p:spPr>
              <a:xfrm>
                <a:off x="9753977" y="3324699"/>
                <a:ext cx="4744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0,380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18" name="Tekstvak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977" y="3324699"/>
                <a:ext cx="474489" cy="215444"/>
              </a:xfrm>
              <a:prstGeom prst="rect">
                <a:avLst/>
              </a:prstGeom>
              <a:blipFill>
                <a:blip r:embed="rId17"/>
                <a:stretch>
                  <a:fillRect l="-7692" r="-7692" b="-27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/>
              <p:cNvSpPr txBox="1"/>
              <p:nvPr/>
            </p:nvSpPr>
            <p:spPr>
              <a:xfrm>
                <a:off x="8628263" y="3324699"/>
                <a:ext cx="4744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0,320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19" name="Tekstvak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263" y="3324699"/>
                <a:ext cx="474489" cy="215444"/>
              </a:xfrm>
              <a:prstGeom prst="rect">
                <a:avLst/>
              </a:prstGeom>
              <a:blipFill>
                <a:blip r:embed="rId18"/>
                <a:stretch>
                  <a:fillRect l="-7692" r="-7692" b="-27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/>
              <p:cNvSpPr txBox="1"/>
              <p:nvPr/>
            </p:nvSpPr>
            <p:spPr>
              <a:xfrm>
                <a:off x="10228466" y="1584887"/>
                <a:ext cx="10481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=0,350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0" name="Tekstvak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466" y="1584887"/>
                <a:ext cx="1048172" cy="276999"/>
              </a:xfrm>
              <a:prstGeom prst="rect">
                <a:avLst/>
              </a:prstGeom>
              <a:blipFill>
                <a:blip r:embed="rId19"/>
                <a:stretch>
                  <a:fillRect l="-5233" r="-5814" b="-222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/>
              <p:cNvSpPr txBox="1"/>
              <p:nvPr/>
            </p:nvSpPr>
            <p:spPr>
              <a:xfrm>
                <a:off x="10228466" y="1891766"/>
                <a:ext cx="10556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=0,030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1" name="Tekstvak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466" y="1891766"/>
                <a:ext cx="1055610" cy="276999"/>
              </a:xfrm>
              <a:prstGeom prst="rect">
                <a:avLst/>
              </a:prstGeom>
              <a:blipFill>
                <a:blip r:embed="rId20"/>
                <a:stretch>
                  <a:fillRect l="-2890" r="-5202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30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90" y="2269153"/>
            <a:ext cx="6466650" cy="55961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90" y="496807"/>
            <a:ext cx="6598781" cy="1290222"/>
          </a:xfrm>
          <a:prstGeom prst="rect">
            <a:avLst/>
          </a:prstGeom>
        </p:spPr>
      </p:pic>
      <p:grpSp>
        <p:nvGrpSpPr>
          <p:cNvPr id="15" name="Groep 14"/>
          <p:cNvGrpSpPr/>
          <p:nvPr/>
        </p:nvGrpSpPr>
        <p:grpSpPr>
          <a:xfrm>
            <a:off x="7503622" y="873512"/>
            <a:ext cx="3901753" cy="1955256"/>
            <a:chOff x="7503622" y="873512"/>
            <a:chExt cx="3901753" cy="1955256"/>
          </a:xfrm>
        </p:grpSpPr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3622" y="873513"/>
              <a:ext cx="3901753" cy="17099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kstvak 7"/>
                <p:cNvSpPr txBox="1"/>
                <p:nvPr/>
              </p:nvSpPr>
              <p:spPr>
                <a:xfrm>
                  <a:off x="9195192" y="2613324"/>
                  <a:ext cx="47448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400" b="0" i="1" smtClean="0">
                            <a:latin typeface="Cambria Math" panose="02040503050406030204" pitchFamily="18" charset="0"/>
                          </a:rPr>
                          <m:t>0,350</m:t>
                        </m:r>
                      </m:oMath>
                    </m:oMathPara>
                  </a14:m>
                  <a:endParaRPr lang="nl-NL" sz="1400" dirty="0"/>
                </a:p>
              </p:txBody>
            </p:sp>
          </mc:Choice>
          <mc:Fallback xmlns="">
            <p:sp>
              <p:nvSpPr>
                <p:cNvPr id="8" name="Tekstvak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5192" y="2613324"/>
                  <a:ext cx="474489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7692" r="-8974" b="-5714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kstvak 8"/>
                <p:cNvSpPr txBox="1"/>
                <p:nvPr/>
              </p:nvSpPr>
              <p:spPr>
                <a:xfrm>
                  <a:off x="9753977" y="2613324"/>
                  <a:ext cx="47448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400" b="0" i="1" smtClean="0">
                            <a:latin typeface="Cambria Math" panose="02040503050406030204" pitchFamily="18" charset="0"/>
                          </a:rPr>
                          <m:t>0,380</m:t>
                        </m:r>
                      </m:oMath>
                    </m:oMathPara>
                  </a14:m>
                  <a:endParaRPr lang="nl-NL" sz="1400" dirty="0"/>
                </a:p>
              </p:txBody>
            </p:sp>
          </mc:Choice>
          <mc:Fallback xmlns="">
            <p:sp>
              <p:nvSpPr>
                <p:cNvPr id="9" name="Tekstvak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3977" y="2613324"/>
                  <a:ext cx="474489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7692" r="-7692" b="-5714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kstvak 9"/>
                <p:cNvSpPr txBox="1"/>
                <p:nvPr/>
              </p:nvSpPr>
              <p:spPr>
                <a:xfrm>
                  <a:off x="8628263" y="2613324"/>
                  <a:ext cx="47448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400" b="0" i="1" smtClean="0">
                            <a:latin typeface="Cambria Math" panose="02040503050406030204" pitchFamily="18" charset="0"/>
                          </a:rPr>
                          <m:t>0,320</m:t>
                        </m:r>
                      </m:oMath>
                    </m:oMathPara>
                  </a14:m>
                  <a:endParaRPr lang="nl-NL" sz="1400" dirty="0"/>
                </a:p>
              </p:txBody>
            </p:sp>
          </mc:Choice>
          <mc:Fallback xmlns="">
            <p:sp>
              <p:nvSpPr>
                <p:cNvPr id="10" name="Tekstvak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8263" y="2613324"/>
                  <a:ext cx="474489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7692" r="-7692" b="-5714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kstvak 10"/>
                <p:cNvSpPr txBox="1"/>
                <p:nvPr/>
              </p:nvSpPr>
              <p:spPr>
                <a:xfrm>
                  <a:off x="10228466" y="873512"/>
                  <a:ext cx="104817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=0,350</m:t>
                        </m:r>
                      </m:oMath>
                    </m:oMathPara>
                  </a14:m>
                  <a:endParaRPr lang="nl-NL" dirty="0"/>
                </a:p>
              </p:txBody>
            </p:sp>
          </mc:Choice>
          <mc:Fallback xmlns="">
            <p:sp>
              <p:nvSpPr>
                <p:cNvPr id="11" name="Tekstvak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8466" y="873512"/>
                  <a:ext cx="1048172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5233" r="-5814" b="-21739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kstvak 11"/>
                <p:cNvSpPr txBox="1"/>
                <p:nvPr/>
              </p:nvSpPr>
              <p:spPr>
                <a:xfrm>
                  <a:off x="10228466" y="1180391"/>
                  <a:ext cx="10556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=0,030</m:t>
                        </m:r>
                      </m:oMath>
                    </m:oMathPara>
                  </a14:m>
                  <a:endParaRPr lang="nl-NL" dirty="0"/>
                </a:p>
              </p:txBody>
            </p:sp>
          </mc:Choice>
          <mc:Fallback xmlns="">
            <p:sp>
              <p:nvSpPr>
                <p:cNvPr id="12" name="Tekstvak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8466" y="1180391"/>
                  <a:ext cx="1055610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890" r="-5202" b="-6667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/>
              <p:cNvSpPr txBox="1"/>
              <p:nvPr/>
            </p:nvSpPr>
            <p:spPr>
              <a:xfrm>
                <a:off x="8061334" y="2613324"/>
                <a:ext cx="4744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0,290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13" name="Tekstvak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334" y="2613324"/>
                <a:ext cx="474489" cy="215444"/>
              </a:xfrm>
              <a:prstGeom prst="rect">
                <a:avLst/>
              </a:prstGeom>
              <a:blipFill>
                <a:blip r:embed="rId10"/>
                <a:stretch>
                  <a:fillRect l="-7692" r="-7692" b="-57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/>
              <p:cNvSpPr txBox="1"/>
              <p:nvPr/>
            </p:nvSpPr>
            <p:spPr>
              <a:xfrm>
                <a:off x="10313788" y="2613324"/>
                <a:ext cx="4744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0,410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14" name="Tekstvak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788" y="2613324"/>
                <a:ext cx="474489" cy="215444"/>
              </a:xfrm>
              <a:prstGeom prst="rect">
                <a:avLst/>
              </a:prstGeom>
              <a:blipFill>
                <a:blip r:embed="rId11"/>
                <a:stretch>
                  <a:fillRect l="-7692" r="-7692" b="-57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Gekromde pijl-omhoog 15"/>
          <p:cNvSpPr/>
          <p:nvPr/>
        </p:nvSpPr>
        <p:spPr>
          <a:xfrm>
            <a:off x="9991221" y="2863122"/>
            <a:ext cx="559811" cy="22169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7" name="Gekromde pijl-omhoog 16"/>
          <p:cNvSpPr/>
          <p:nvPr/>
        </p:nvSpPr>
        <p:spPr>
          <a:xfrm flipH="1">
            <a:off x="8298578" y="2858648"/>
            <a:ext cx="558785" cy="25721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vak 17"/>
              <p:cNvSpPr txBox="1"/>
              <p:nvPr/>
            </p:nvSpPr>
            <p:spPr>
              <a:xfrm>
                <a:off x="10130628" y="3106353"/>
                <a:ext cx="366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nl-NL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kstvak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0628" y="3106353"/>
                <a:ext cx="366319" cy="276999"/>
              </a:xfrm>
              <a:prstGeom prst="rect">
                <a:avLst/>
              </a:prstGeom>
              <a:blipFill>
                <a:blip r:embed="rId12"/>
                <a:stretch>
                  <a:fillRect l="-15000" r="-8333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/>
              <p:cNvSpPr txBox="1"/>
              <p:nvPr/>
            </p:nvSpPr>
            <p:spPr>
              <a:xfrm>
                <a:off x="8394810" y="3174755"/>
                <a:ext cx="366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nl-NL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nl-NL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kstvak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810" y="3174755"/>
                <a:ext cx="366319" cy="276999"/>
              </a:xfrm>
              <a:prstGeom prst="rect">
                <a:avLst/>
              </a:prstGeom>
              <a:blipFill>
                <a:blip r:embed="rId13"/>
                <a:stretch>
                  <a:fillRect l="-3333" r="-8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Rechte verbindingslijn 20"/>
          <p:cNvCxnSpPr/>
          <p:nvPr/>
        </p:nvCxnSpPr>
        <p:spPr>
          <a:xfrm flipV="1">
            <a:off x="8298578" y="407234"/>
            <a:ext cx="0" cy="192437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 flipV="1">
            <a:off x="10534605" y="407234"/>
            <a:ext cx="0" cy="192437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/>
          <p:cNvCxnSpPr/>
          <p:nvPr/>
        </p:nvCxnSpPr>
        <p:spPr>
          <a:xfrm>
            <a:off x="8334850" y="496807"/>
            <a:ext cx="2156222" cy="0"/>
          </a:xfrm>
          <a:prstGeom prst="straightConnector1">
            <a:avLst/>
          </a:prstGeom>
          <a:ln w="158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/>
              <p:cNvSpPr txBox="1"/>
              <p:nvPr/>
            </p:nvSpPr>
            <p:spPr>
              <a:xfrm>
                <a:off x="9239413" y="496807"/>
                <a:ext cx="5145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95%</m:t>
                      </m:r>
                    </m:oMath>
                  </m:oMathPara>
                </a14:m>
                <a:endParaRPr lang="nl-NL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5" name="Tekstvak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413" y="496807"/>
                <a:ext cx="514564" cy="276999"/>
              </a:xfrm>
              <a:prstGeom prst="rect">
                <a:avLst/>
              </a:prstGeom>
              <a:blipFill>
                <a:blip r:embed="rId14"/>
                <a:stretch>
                  <a:fillRect l="-11905" r="-14286" b="-1304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vak 25"/>
              <p:cNvSpPr txBox="1"/>
              <p:nvPr/>
            </p:nvSpPr>
            <p:spPr>
              <a:xfrm>
                <a:off x="1049311" y="3124589"/>
                <a:ext cx="1830629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</m:den>
                      </m:f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100%=5%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6" name="Tekstvak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311" y="3124589"/>
                <a:ext cx="1830629" cy="5203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Rechte verbindingslijn 27"/>
          <p:cNvCxnSpPr/>
          <p:nvPr/>
        </p:nvCxnSpPr>
        <p:spPr>
          <a:xfrm>
            <a:off x="5636302" y="2533970"/>
            <a:ext cx="86943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vak 28"/>
              <p:cNvSpPr txBox="1"/>
              <p:nvPr/>
            </p:nvSpPr>
            <p:spPr>
              <a:xfrm>
                <a:off x="944380" y="3789676"/>
                <a:ext cx="6702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Het gaat om de vuistregel bij de normale verdeling die over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95%</m:t>
                    </m:r>
                  </m:oMath>
                </a14:m>
                <a:r>
                  <a:rPr lang="nl-NL" dirty="0"/>
                  <a:t> gaat.</a:t>
                </a:r>
              </a:p>
            </p:txBody>
          </p:sp>
        </mc:Choice>
        <mc:Fallback xmlns="">
          <p:sp>
            <p:nvSpPr>
              <p:cNvPr id="29" name="Tekstvak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80" y="3789676"/>
                <a:ext cx="6702732" cy="369332"/>
              </a:xfrm>
              <a:prstGeom prst="rect">
                <a:avLst/>
              </a:prstGeom>
              <a:blipFill>
                <a:blip r:embed="rId16"/>
                <a:stretch>
                  <a:fillRect l="-819" t="-10000" r="-819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kstvak 29"/>
              <p:cNvSpPr txBox="1"/>
              <p:nvPr/>
            </p:nvSpPr>
            <p:spPr>
              <a:xfrm>
                <a:off x="1244183" y="4315439"/>
                <a:ext cx="35881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=0,350−2∙0,030=0,290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0" name="Tekstvak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183" y="4315439"/>
                <a:ext cx="3588162" cy="276999"/>
              </a:xfrm>
              <a:prstGeom prst="rect">
                <a:avLst/>
              </a:prstGeom>
              <a:blipFill>
                <a:blip r:embed="rId17"/>
                <a:stretch>
                  <a:fillRect l="-1019" r="-1188" b="-222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vak 30"/>
              <p:cNvSpPr txBox="1"/>
              <p:nvPr/>
            </p:nvSpPr>
            <p:spPr>
              <a:xfrm>
                <a:off x="1180063" y="4610369"/>
                <a:ext cx="37164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=0,350+2∙0,030=0,410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1" name="Tekstvak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063" y="4610369"/>
                <a:ext cx="3716402" cy="276999"/>
              </a:xfrm>
              <a:prstGeom prst="rect">
                <a:avLst/>
              </a:prstGeom>
              <a:blipFill>
                <a:blip r:embed="rId18"/>
                <a:stretch>
                  <a:fillRect b="-2173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kstvak 31"/>
              <p:cNvSpPr txBox="1"/>
              <p:nvPr/>
            </p:nvSpPr>
            <p:spPr>
              <a:xfrm>
                <a:off x="944380" y="5183985"/>
                <a:ext cx="52436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b="1" dirty="0"/>
                  <a:t>De 40 steekproeven hebben een steekproefproportie</a:t>
                </a:r>
                <a:br>
                  <a:rPr lang="nl-NL" b="1" dirty="0"/>
                </a:br>
                <a:r>
                  <a:rPr lang="nl-NL" b="1" dirty="0"/>
                  <a:t> die minder is dan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nl-NL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1" i="1" smtClean="0">
                        <a:latin typeface="Cambria Math" panose="02040503050406030204" pitchFamily="18" charset="0"/>
                      </a:rPr>
                      <m:t>𝟐𝟗𝟎</m:t>
                    </m:r>
                  </m:oMath>
                </a14:m>
                <a:r>
                  <a:rPr lang="nl-NL" b="1" dirty="0"/>
                  <a:t> of meer dan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nl-NL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1" i="1" smtClean="0">
                        <a:latin typeface="Cambria Math" panose="02040503050406030204" pitchFamily="18" charset="0"/>
                      </a:rPr>
                      <m:t>𝟒𝟏𝟎</m:t>
                    </m:r>
                  </m:oMath>
                </a14:m>
                <a:r>
                  <a:rPr lang="nl-NL" b="1" dirty="0"/>
                  <a:t> is</a:t>
                </a:r>
              </a:p>
            </p:txBody>
          </p:sp>
        </mc:Choice>
        <mc:Fallback xmlns="">
          <p:sp>
            <p:nvSpPr>
              <p:cNvPr id="32" name="Tekstvak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80" y="5183985"/>
                <a:ext cx="5243615" cy="646331"/>
              </a:xfrm>
              <a:prstGeom prst="rect">
                <a:avLst/>
              </a:prstGeom>
              <a:blipFill>
                <a:blip r:embed="rId19"/>
                <a:stretch>
                  <a:fillRect l="-698" t="-4717" r="-698" b="-1415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53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  <p:bldP spid="17" grpId="0" animBg="1"/>
      <p:bldP spid="18" grpId="0"/>
      <p:bldP spid="19" grpId="0"/>
      <p:bldP spid="25" grpId="0"/>
      <p:bldP spid="26" grpId="0"/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901C4CC-7E11-4826-B3DD-C3FC85ECCCCD}"/>
              </a:ext>
            </a:extLst>
          </p:cNvPr>
          <p:cNvSpPr txBox="1"/>
          <p:nvPr/>
        </p:nvSpPr>
        <p:spPr>
          <a:xfrm>
            <a:off x="448408" y="267481"/>
            <a:ext cx="11745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Opgave 30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698C1A-C2FD-4480-941D-47D3D960C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79" y="721604"/>
            <a:ext cx="6031382" cy="195087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F00B338-C26C-4825-AD44-DC4E62564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683" y="721604"/>
            <a:ext cx="1437897" cy="7150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0EDE56FF-39C8-42CB-A3F6-8F994B9ACD39}"/>
                  </a:ext>
                </a:extLst>
              </p:cNvPr>
              <p:cNvSpPr txBox="1"/>
              <p:nvPr/>
            </p:nvSpPr>
            <p:spPr>
              <a:xfrm>
                <a:off x="1076324" y="2909667"/>
                <a:ext cx="8760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=117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0EDE56FF-39C8-42CB-A3F6-8F994B9AC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24" y="2909667"/>
                <a:ext cx="876009" cy="276999"/>
              </a:xfrm>
              <a:prstGeom prst="rect">
                <a:avLst/>
              </a:prstGeom>
              <a:blipFill>
                <a:blip r:embed="rId4"/>
                <a:stretch>
                  <a:fillRect l="-3497" r="-6294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4EAFB9B3-8EC3-44BC-A603-88785C109BB9}"/>
                  </a:ext>
                </a:extLst>
              </p:cNvPr>
              <p:cNvSpPr txBox="1"/>
              <p:nvPr/>
            </p:nvSpPr>
            <p:spPr>
              <a:xfrm>
                <a:off x="1076324" y="3234557"/>
                <a:ext cx="13505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=0,12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4EAFB9B3-8EC3-44BC-A603-88785C109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24" y="3234557"/>
                <a:ext cx="1350562" cy="276999"/>
              </a:xfrm>
              <a:prstGeom prst="rect">
                <a:avLst/>
              </a:prstGeom>
              <a:blipFill>
                <a:blip r:embed="rId5"/>
                <a:stretch>
                  <a:fillRect l="-4072" t="-26667" r="-4072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F2347DD7-3FF4-4DCD-B292-5CC796E52F46}"/>
                  </a:ext>
                </a:extLst>
              </p:cNvPr>
              <p:cNvSpPr txBox="1"/>
              <p:nvPr/>
            </p:nvSpPr>
            <p:spPr>
              <a:xfrm rot="10800000">
                <a:off x="2237155" y="2901681"/>
                <a:ext cx="379463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F2347DD7-3FF4-4DCD-B292-5CC796E52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2237155" y="2901681"/>
                <a:ext cx="379463" cy="6178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C191C22A-B293-47AA-BDFD-DCF53DCB2DDF}"/>
                  </a:ext>
                </a:extLst>
              </p:cNvPr>
              <p:cNvSpPr txBox="1"/>
              <p:nvPr/>
            </p:nvSpPr>
            <p:spPr>
              <a:xfrm>
                <a:off x="3354037" y="2726787"/>
                <a:ext cx="1705019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nl-N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88</m:t>
                              </m:r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117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C191C22A-B293-47AA-BDFD-DCF53DCB2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037" y="2726787"/>
                <a:ext cx="1705019" cy="8183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E692DDA8-4961-4515-8CB3-14A71C6C9CE7}"/>
                  </a:ext>
                </a:extLst>
              </p:cNvPr>
              <p:cNvSpPr txBox="1"/>
              <p:nvPr/>
            </p:nvSpPr>
            <p:spPr>
              <a:xfrm>
                <a:off x="5128503" y="3029175"/>
                <a:ext cx="13160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3004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E692DDA8-4961-4515-8CB3-14A71C6C9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503" y="3029175"/>
                <a:ext cx="1316065" cy="276999"/>
              </a:xfrm>
              <a:prstGeom prst="rect">
                <a:avLst/>
              </a:prstGeom>
              <a:blipFill>
                <a:blip r:embed="rId8"/>
                <a:stretch>
                  <a:fillRect l="-1852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2D0B4E87-27AE-4AB3-A511-27F27A6C876E}"/>
                  </a:ext>
                </a:extLst>
              </p:cNvPr>
              <p:cNvSpPr txBox="1"/>
              <p:nvPr/>
            </p:nvSpPr>
            <p:spPr>
              <a:xfrm>
                <a:off x="3354037" y="3656353"/>
                <a:ext cx="1001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≈3,0%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2D0B4E87-27AE-4AB3-A511-27F27A6C8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037" y="3656353"/>
                <a:ext cx="1001108" cy="276999"/>
              </a:xfrm>
              <a:prstGeom prst="rect">
                <a:avLst/>
              </a:prstGeom>
              <a:blipFill>
                <a:blip r:embed="rId9"/>
                <a:stretch>
                  <a:fillRect l="-3049" r="-6707" b="-1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ijl: rechts 13">
            <a:extLst>
              <a:ext uri="{FF2B5EF4-FFF2-40B4-BE49-F238E27FC236}">
                <a16:creationId xmlns:a16="http://schemas.microsoft.com/office/drawing/2014/main" id="{5E2D42A7-8C87-4482-92E1-7BBF754A9221}"/>
              </a:ext>
            </a:extLst>
          </p:cNvPr>
          <p:cNvSpPr/>
          <p:nvPr/>
        </p:nvSpPr>
        <p:spPr>
          <a:xfrm>
            <a:off x="2763520" y="3135970"/>
            <a:ext cx="426720" cy="153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4F30162-9A91-4301-BF42-BA5322E569E1}"/>
              </a:ext>
            </a:extLst>
          </p:cNvPr>
          <p:cNvSpPr txBox="1"/>
          <p:nvPr/>
        </p:nvSpPr>
        <p:spPr>
          <a:xfrm>
            <a:off x="4472514" y="3589866"/>
            <a:ext cx="802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(klopt)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9CAC84B5-84AE-4DE4-A4D0-C138947D69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79" y="4059277"/>
            <a:ext cx="5821528" cy="567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792BC67D-0A86-4053-807B-1023EF40BA36}"/>
                  </a:ext>
                </a:extLst>
              </p:cNvPr>
              <p:cNvSpPr txBox="1"/>
              <p:nvPr/>
            </p:nvSpPr>
            <p:spPr>
              <a:xfrm>
                <a:off x="1035684" y="4770718"/>
                <a:ext cx="2641749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117</m:t>
                          </m:r>
                        </m:den>
                      </m:f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100%=15,384…%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792BC67D-0A86-4053-807B-1023EF40B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684" y="4770718"/>
                <a:ext cx="2641749" cy="519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5BFF3B23-809E-45CC-BE49-E5A949776125}"/>
                  </a:ext>
                </a:extLst>
              </p:cNvPr>
              <p:cNvSpPr txBox="1"/>
              <p:nvPr/>
            </p:nvSpPr>
            <p:spPr>
              <a:xfrm>
                <a:off x="3723911" y="4925534"/>
                <a:ext cx="7486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15%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5BFF3B23-809E-45CC-BE49-E5A949776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911" y="4925534"/>
                <a:ext cx="748602" cy="276999"/>
              </a:xfrm>
              <a:prstGeom prst="rect">
                <a:avLst/>
              </a:prstGeom>
              <a:blipFill>
                <a:blip r:embed="rId12"/>
                <a:stretch>
                  <a:fillRect l="-3252" r="-8943" b="-155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Afbeelding 20">
            <a:extLst>
              <a:ext uri="{FF2B5EF4-FFF2-40B4-BE49-F238E27FC236}">
                <a16:creationId xmlns:a16="http://schemas.microsoft.com/office/drawing/2014/main" id="{5695DBED-5425-424E-A75E-D8ABCF961C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622" y="3454328"/>
            <a:ext cx="3901753" cy="1709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0145EE3B-50E5-43AF-8424-7C6F7C355DF8}"/>
                  </a:ext>
                </a:extLst>
              </p:cNvPr>
              <p:cNvSpPr txBox="1"/>
              <p:nvPr/>
            </p:nvSpPr>
            <p:spPr>
              <a:xfrm>
                <a:off x="10228466" y="3454327"/>
                <a:ext cx="9199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=12,0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0145EE3B-50E5-43AF-8424-7C6F7C355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466" y="3454327"/>
                <a:ext cx="919931" cy="276999"/>
              </a:xfrm>
              <a:prstGeom prst="rect">
                <a:avLst/>
              </a:prstGeom>
              <a:blipFill>
                <a:blip r:embed="rId14"/>
                <a:stretch>
                  <a:fillRect l="-5960" r="-5960" b="-222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6010408B-FF07-4DD6-9723-2999DAB0AC1D}"/>
                  </a:ext>
                </a:extLst>
              </p:cNvPr>
              <p:cNvSpPr txBox="1"/>
              <p:nvPr/>
            </p:nvSpPr>
            <p:spPr>
              <a:xfrm>
                <a:off x="10228466" y="3761206"/>
                <a:ext cx="7991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6010408B-FF07-4DD6-9723-2999DAB0A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466" y="3761206"/>
                <a:ext cx="799129" cy="276999"/>
              </a:xfrm>
              <a:prstGeom prst="rect">
                <a:avLst/>
              </a:prstGeom>
              <a:blipFill>
                <a:blip r:embed="rId15"/>
                <a:stretch>
                  <a:fillRect l="-3817" r="-6870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kstvak 24">
            <a:extLst>
              <a:ext uri="{FF2B5EF4-FFF2-40B4-BE49-F238E27FC236}">
                <a16:creationId xmlns:a16="http://schemas.microsoft.com/office/drawing/2014/main" id="{96AAFDB1-685E-4CF3-BE9B-18B84D6F577E}"/>
              </a:ext>
            </a:extLst>
          </p:cNvPr>
          <p:cNvSpPr txBox="1"/>
          <p:nvPr/>
        </p:nvSpPr>
        <p:spPr>
          <a:xfrm>
            <a:off x="10534190" y="5186999"/>
            <a:ext cx="1228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% pakken met </a:t>
            </a:r>
            <a:br>
              <a:rPr lang="nl-NL" sz="1200" dirty="0"/>
            </a:br>
            <a:r>
              <a:rPr lang="nl-NL" sz="1200" dirty="0"/>
              <a:t>te weinig inhoud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50EC1320-4903-4637-BC47-1AB9F245E1CD}"/>
                  </a:ext>
                </a:extLst>
              </p:cNvPr>
              <p:cNvSpPr txBox="1"/>
              <p:nvPr/>
            </p:nvSpPr>
            <p:spPr>
              <a:xfrm>
                <a:off x="9246626" y="5164259"/>
                <a:ext cx="3751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12,0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50EC1320-4903-4637-BC47-1AB9F245E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6626" y="5164259"/>
                <a:ext cx="375103" cy="215444"/>
              </a:xfrm>
              <a:prstGeom prst="rect">
                <a:avLst/>
              </a:prstGeom>
              <a:blipFill>
                <a:blip r:embed="rId16"/>
                <a:stretch>
                  <a:fillRect l="-9836" r="-11475" b="-57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02E5D82E-5812-4895-8E7F-1B93B76D0B75}"/>
                  </a:ext>
                </a:extLst>
              </p:cNvPr>
              <p:cNvSpPr txBox="1"/>
              <p:nvPr/>
            </p:nvSpPr>
            <p:spPr>
              <a:xfrm>
                <a:off x="9806711" y="5171739"/>
                <a:ext cx="3751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15,0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02E5D82E-5812-4895-8E7F-1B93B76D0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711" y="5171739"/>
                <a:ext cx="375103" cy="215444"/>
              </a:xfrm>
              <a:prstGeom prst="rect">
                <a:avLst/>
              </a:prstGeom>
              <a:blipFill>
                <a:blip r:embed="rId17"/>
                <a:stretch>
                  <a:fillRect l="-11475" r="-11475" b="-55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83E53D48-F80B-4071-AB8C-79029E471CB9}"/>
              </a:ext>
            </a:extLst>
          </p:cNvPr>
          <p:cNvCxnSpPr/>
          <p:nvPr/>
        </p:nvCxnSpPr>
        <p:spPr>
          <a:xfrm>
            <a:off x="9984534" y="4643120"/>
            <a:ext cx="0" cy="1371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802857EB-E343-4834-82AA-8A532DC45718}"/>
              </a:ext>
            </a:extLst>
          </p:cNvPr>
          <p:cNvCxnSpPr/>
          <p:nvPr/>
        </p:nvCxnSpPr>
        <p:spPr>
          <a:xfrm>
            <a:off x="9994262" y="5831840"/>
            <a:ext cx="1154135" cy="0"/>
          </a:xfrm>
          <a:prstGeom prst="straightConnector1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8546064A-B7C5-4B37-A910-BD3FD683F697}"/>
                  </a:ext>
                </a:extLst>
              </p:cNvPr>
              <p:cNvSpPr txBox="1"/>
              <p:nvPr/>
            </p:nvSpPr>
            <p:spPr>
              <a:xfrm>
                <a:off x="10404170" y="5836885"/>
                <a:ext cx="4568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16%</m:t>
                      </m:r>
                    </m:oMath>
                  </m:oMathPara>
                </a14:m>
                <a:endParaRPr lang="nl-NL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8546064A-B7C5-4B37-A910-BD3FD683F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4170" y="5836885"/>
                <a:ext cx="456856" cy="246221"/>
              </a:xfrm>
              <a:prstGeom prst="rect">
                <a:avLst/>
              </a:prstGeom>
              <a:blipFill>
                <a:blip r:embed="rId18"/>
                <a:stretch>
                  <a:fillRect l="-12000" r="-9333" b="-1219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kstvak 32">
            <a:extLst>
              <a:ext uri="{FF2B5EF4-FFF2-40B4-BE49-F238E27FC236}">
                <a16:creationId xmlns:a16="http://schemas.microsoft.com/office/drawing/2014/main" id="{DEFDF3F9-7EE5-491C-ACBC-D897594FAA71}"/>
              </a:ext>
            </a:extLst>
          </p:cNvPr>
          <p:cNvSpPr txBox="1"/>
          <p:nvPr/>
        </p:nvSpPr>
        <p:spPr>
          <a:xfrm>
            <a:off x="1035684" y="543421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bij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2D987813-4821-4267-8E39-D1B0A591B8E5}"/>
                  </a:ext>
                </a:extLst>
              </p:cNvPr>
              <p:cNvSpPr txBox="1"/>
              <p:nvPr/>
            </p:nvSpPr>
            <p:spPr>
              <a:xfrm>
                <a:off x="10409330" y="5839857"/>
                <a:ext cx="4568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16%</m:t>
                      </m:r>
                    </m:oMath>
                  </m:oMathPara>
                </a14:m>
                <a:endParaRPr lang="nl-NL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2D987813-4821-4267-8E39-D1B0A591B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9330" y="5839857"/>
                <a:ext cx="456856" cy="246221"/>
              </a:xfrm>
              <a:prstGeom prst="rect">
                <a:avLst/>
              </a:prstGeom>
              <a:blipFill>
                <a:blip r:embed="rId19"/>
                <a:stretch>
                  <a:fillRect l="-12000" r="-9333" b="-125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kstvak 34">
            <a:extLst>
              <a:ext uri="{FF2B5EF4-FFF2-40B4-BE49-F238E27FC236}">
                <a16:creationId xmlns:a16="http://schemas.microsoft.com/office/drawing/2014/main" id="{1D057984-E230-4742-A888-FCC7035C4F6F}"/>
              </a:ext>
            </a:extLst>
          </p:cNvPr>
          <p:cNvSpPr txBox="1"/>
          <p:nvPr/>
        </p:nvSpPr>
        <p:spPr>
          <a:xfrm>
            <a:off x="1776874" y="5434212"/>
            <a:ext cx="3383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van het aantal steekproeven (365)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68227D50-1A1F-42EE-A964-421B01C6DBCD}"/>
                  </a:ext>
                </a:extLst>
              </p:cNvPr>
              <p:cNvSpPr txBox="1"/>
              <p:nvPr/>
            </p:nvSpPr>
            <p:spPr>
              <a:xfrm>
                <a:off x="1035684" y="5913040"/>
                <a:ext cx="44717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Dus bij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0,16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∙365=58,4≈</m:t>
                    </m:r>
                    <m:r>
                      <a:rPr lang="nl-NL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𝟓𝟖</m:t>
                    </m:r>
                  </m:oMath>
                </a14:m>
                <a:r>
                  <a:rPr lang="nl-NL" b="1" dirty="0"/>
                  <a:t> steekproeven</a:t>
                </a:r>
              </a:p>
            </p:txBody>
          </p:sp>
        </mc:Choice>
        <mc:Fallback xmlns=""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68227D50-1A1F-42EE-A964-421B01C6D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684" y="5913040"/>
                <a:ext cx="4471737" cy="369332"/>
              </a:xfrm>
              <a:prstGeom prst="rect">
                <a:avLst/>
              </a:prstGeom>
              <a:blipFill>
                <a:blip r:embed="rId20"/>
                <a:stretch>
                  <a:fillRect l="-1228" t="-9836" r="-1637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0679F35C-A40B-4089-AB30-E00466350649}"/>
              </a:ext>
            </a:extLst>
          </p:cNvPr>
          <p:cNvCxnSpPr>
            <a:cxnSpLocks/>
          </p:cNvCxnSpPr>
          <p:nvPr/>
        </p:nvCxnSpPr>
        <p:spPr>
          <a:xfrm>
            <a:off x="5652120" y="4342969"/>
            <a:ext cx="813527" cy="1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hoek 38">
            <a:extLst>
              <a:ext uri="{FF2B5EF4-FFF2-40B4-BE49-F238E27FC236}">
                <a16:creationId xmlns:a16="http://schemas.microsoft.com/office/drawing/2014/main" id="{E9F141F1-D39A-4E93-9A6F-933785A70D8B}"/>
              </a:ext>
            </a:extLst>
          </p:cNvPr>
          <p:cNvSpPr/>
          <p:nvPr/>
        </p:nvSpPr>
        <p:spPr>
          <a:xfrm>
            <a:off x="3978613" y="4925534"/>
            <a:ext cx="493900" cy="261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1A7928B0-E72F-4FEF-B703-1D39C2D90A93}"/>
              </a:ext>
            </a:extLst>
          </p:cNvPr>
          <p:cNvSpPr/>
          <p:nvPr/>
        </p:nvSpPr>
        <p:spPr>
          <a:xfrm>
            <a:off x="9747312" y="5156366"/>
            <a:ext cx="493900" cy="261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3CB900D7-9B1D-4A91-9591-E01BE8DE7338}"/>
                  </a:ext>
                </a:extLst>
              </p:cNvPr>
              <p:cNvSpPr txBox="1"/>
              <p:nvPr/>
            </p:nvSpPr>
            <p:spPr>
              <a:xfrm>
                <a:off x="4694409" y="4910000"/>
                <a:ext cx="8390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3CB900D7-9B1D-4A91-9591-E01BE8DE7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409" y="4910000"/>
                <a:ext cx="839012" cy="276999"/>
              </a:xfrm>
              <a:prstGeom prst="rect">
                <a:avLst/>
              </a:prstGeom>
              <a:blipFill>
                <a:blip r:embed="rId21"/>
                <a:stretch>
                  <a:fillRect l="-2174" r="-2899" b="-2173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60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-0.73946 -0.05023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79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6" grpId="0"/>
      <p:bldP spid="19" grpId="0"/>
      <p:bldP spid="20" grpId="0"/>
      <p:bldP spid="22" grpId="0"/>
      <p:bldP spid="23" grpId="0"/>
      <p:bldP spid="25" grpId="0"/>
      <p:bldP spid="26" grpId="0"/>
      <p:bldP spid="27" grpId="0"/>
      <p:bldP spid="32" grpId="0"/>
      <p:bldP spid="33" grpId="0"/>
      <p:bldP spid="34" grpId="0"/>
      <p:bldP spid="34" grpId="1"/>
      <p:bldP spid="35" grpId="0"/>
      <p:bldP spid="36" grpId="0"/>
      <p:bldP spid="39" grpId="0" animBg="1"/>
      <p:bldP spid="40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F31E513-8273-4B17-BF52-742A10D35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07" y="459372"/>
            <a:ext cx="5712714" cy="55961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7B33023-676B-49CB-B8B7-B548968F6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07" y="3661481"/>
            <a:ext cx="6085789" cy="792785"/>
          </a:xfrm>
          <a:prstGeom prst="rect">
            <a:avLst/>
          </a:prstGeom>
        </p:spPr>
      </p:pic>
      <p:grpSp>
        <p:nvGrpSpPr>
          <p:cNvPr id="19" name="Groep 18">
            <a:extLst>
              <a:ext uri="{FF2B5EF4-FFF2-40B4-BE49-F238E27FC236}">
                <a16:creationId xmlns:a16="http://schemas.microsoft.com/office/drawing/2014/main" id="{D93C5585-A73E-4698-8318-5F2895394E81}"/>
              </a:ext>
            </a:extLst>
          </p:cNvPr>
          <p:cNvGrpSpPr/>
          <p:nvPr/>
        </p:nvGrpSpPr>
        <p:grpSpPr>
          <a:xfrm>
            <a:off x="7503622" y="574926"/>
            <a:ext cx="4258981" cy="2194337"/>
            <a:chOff x="7503622" y="574926"/>
            <a:chExt cx="4258981" cy="2194337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CEC997D2-5942-48FE-A40C-B5F028942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3622" y="574927"/>
              <a:ext cx="3901753" cy="17099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kstvak 8">
                  <a:extLst>
                    <a:ext uri="{FF2B5EF4-FFF2-40B4-BE49-F238E27FC236}">
                      <a16:creationId xmlns:a16="http://schemas.microsoft.com/office/drawing/2014/main" id="{AB6B4DAA-0972-4697-B104-D02FA8539280}"/>
                    </a:ext>
                  </a:extLst>
                </p:cNvPr>
                <p:cNvSpPr txBox="1"/>
                <p:nvPr/>
              </p:nvSpPr>
              <p:spPr>
                <a:xfrm>
                  <a:off x="10228466" y="574926"/>
                  <a:ext cx="91993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=12,0</m:t>
                        </m:r>
                      </m:oMath>
                    </m:oMathPara>
                  </a14:m>
                  <a:endParaRPr lang="nl-NL" dirty="0"/>
                </a:p>
              </p:txBody>
            </p:sp>
          </mc:Choice>
          <mc:Fallback xmlns="">
            <p:sp>
              <p:nvSpPr>
                <p:cNvPr id="9" name="Tekstvak 8">
                  <a:extLst>
                    <a:ext uri="{FF2B5EF4-FFF2-40B4-BE49-F238E27FC236}">
                      <a16:creationId xmlns:a16="http://schemas.microsoft.com/office/drawing/2014/main" id="{AB6B4DAA-0972-4697-B104-D02FA85392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8466" y="574926"/>
                  <a:ext cx="919931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5960" r="-5960" b="-21739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kstvak 9">
                  <a:extLst>
                    <a:ext uri="{FF2B5EF4-FFF2-40B4-BE49-F238E27FC236}">
                      <a16:creationId xmlns:a16="http://schemas.microsoft.com/office/drawing/2014/main" id="{CFE4287B-69DF-4A84-B723-DB9915B1B3E3}"/>
                    </a:ext>
                  </a:extLst>
                </p:cNvPr>
                <p:cNvSpPr txBox="1"/>
                <p:nvPr/>
              </p:nvSpPr>
              <p:spPr>
                <a:xfrm>
                  <a:off x="10228466" y="881805"/>
                  <a:ext cx="79912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=3,0</m:t>
                        </m:r>
                      </m:oMath>
                    </m:oMathPara>
                  </a14:m>
                  <a:endParaRPr lang="nl-NL" dirty="0"/>
                </a:p>
              </p:txBody>
            </p:sp>
          </mc:Choice>
          <mc:Fallback xmlns="">
            <p:sp>
              <p:nvSpPr>
                <p:cNvPr id="10" name="Tekstvak 9">
                  <a:extLst>
                    <a:ext uri="{FF2B5EF4-FFF2-40B4-BE49-F238E27FC236}">
                      <a16:creationId xmlns:a16="http://schemas.microsoft.com/office/drawing/2014/main" id="{CFE4287B-69DF-4A84-B723-DB9915B1B3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8466" y="881805"/>
                  <a:ext cx="799129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3817" r="-6870" b="-6667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436F5CF4-4CF7-4CDD-B013-846E4734EF27}"/>
                </a:ext>
              </a:extLst>
            </p:cNvPr>
            <p:cNvSpPr txBox="1"/>
            <p:nvPr/>
          </p:nvSpPr>
          <p:spPr>
            <a:xfrm>
              <a:off x="10534190" y="2307598"/>
              <a:ext cx="12284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/>
                <a:t>% pakken met </a:t>
              </a:r>
              <a:br>
                <a:rPr lang="nl-NL" sz="1200" dirty="0"/>
              </a:br>
              <a:r>
                <a:rPr lang="nl-NL" sz="1200" dirty="0"/>
                <a:t>te weinig inhoud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kstvak 11">
                  <a:extLst>
                    <a:ext uri="{FF2B5EF4-FFF2-40B4-BE49-F238E27FC236}">
                      <a16:creationId xmlns:a16="http://schemas.microsoft.com/office/drawing/2014/main" id="{EC23CD5F-5A0F-4D89-8B24-19257A0563B0}"/>
                    </a:ext>
                  </a:extLst>
                </p:cNvPr>
                <p:cNvSpPr txBox="1"/>
                <p:nvPr/>
              </p:nvSpPr>
              <p:spPr>
                <a:xfrm>
                  <a:off x="9246626" y="2284858"/>
                  <a:ext cx="375103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400" b="0" i="1" smtClean="0">
                            <a:latin typeface="Cambria Math" panose="02040503050406030204" pitchFamily="18" charset="0"/>
                          </a:rPr>
                          <m:t>12,0</m:t>
                        </m:r>
                      </m:oMath>
                    </m:oMathPara>
                  </a14:m>
                  <a:endParaRPr lang="nl-NL" sz="1400" dirty="0"/>
                </a:p>
              </p:txBody>
            </p:sp>
          </mc:Choice>
          <mc:Fallback xmlns="">
            <p:sp>
              <p:nvSpPr>
                <p:cNvPr id="12" name="Tekstvak 11">
                  <a:extLst>
                    <a:ext uri="{FF2B5EF4-FFF2-40B4-BE49-F238E27FC236}">
                      <a16:creationId xmlns:a16="http://schemas.microsoft.com/office/drawing/2014/main" id="{EC23CD5F-5A0F-4D89-8B24-19257A0563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6626" y="2284858"/>
                  <a:ext cx="375103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9836" r="-11475" b="-5714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kstvak 12">
                  <a:extLst>
                    <a:ext uri="{FF2B5EF4-FFF2-40B4-BE49-F238E27FC236}">
                      <a16:creationId xmlns:a16="http://schemas.microsoft.com/office/drawing/2014/main" id="{C7DD1073-6F26-43B2-A520-58225DCDB7B7}"/>
                    </a:ext>
                  </a:extLst>
                </p:cNvPr>
                <p:cNvSpPr txBox="1"/>
                <p:nvPr/>
              </p:nvSpPr>
              <p:spPr>
                <a:xfrm>
                  <a:off x="9806711" y="2292338"/>
                  <a:ext cx="375103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400" b="0" i="1" smtClean="0">
                            <a:latin typeface="Cambria Math" panose="02040503050406030204" pitchFamily="18" charset="0"/>
                          </a:rPr>
                          <m:t>15,0</m:t>
                        </m:r>
                      </m:oMath>
                    </m:oMathPara>
                  </a14:m>
                  <a:endParaRPr lang="nl-NL" sz="1400" dirty="0"/>
                </a:p>
              </p:txBody>
            </p:sp>
          </mc:Choice>
          <mc:Fallback xmlns="">
            <p:sp>
              <p:nvSpPr>
                <p:cNvPr id="13" name="Tekstvak 12">
                  <a:extLst>
                    <a:ext uri="{FF2B5EF4-FFF2-40B4-BE49-F238E27FC236}">
                      <a16:creationId xmlns:a16="http://schemas.microsoft.com/office/drawing/2014/main" id="{C7DD1073-6F26-43B2-A520-58225DCDB7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6711" y="2292338"/>
                  <a:ext cx="375103" cy="215444"/>
                </a:xfrm>
                <a:prstGeom prst="rect">
                  <a:avLst/>
                </a:prstGeom>
                <a:blipFill>
                  <a:blip r:embed="rId8"/>
                  <a:stretch>
                    <a:fillRect l="-11475" r="-11475" b="-8571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2205C5B5-6ED4-4DAB-8283-27D52A0051F5}"/>
                  </a:ext>
                </a:extLst>
              </p:cNvPr>
              <p:cNvSpPr txBox="1"/>
              <p:nvPr/>
            </p:nvSpPr>
            <p:spPr>
              <a:xfrm>
                <a:off x="1152727" y="1171103"/>
                <a:ext cx="2385268" cy="517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117</m:t>
                          </m:r>
                        </m:den>
                      </m:f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100%=5,98…%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2205C5B5-6ED4-4DAB-8283-27D52A005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727" y="1171103"/>
                <a:ext cx="2385268" cy="5175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F535A80C-03F3-41C8-A3E8-0AA39FF27D08}"/>
                  </a:ext>
                </a:extLst>
              </p:cNvPr>
              <p:cNvSpPr txBox="1"/>
              <p:nvPr/>
            </p:nvSpPr>
            <p:spPr>
              <a:xfrm>
                <a:off x="3580380" y="1310848"/>
                <a:ext cx="6203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6%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F535A80C-03F3-41C8-A3E8-0AA39FF27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380" y="1310848"/>
                <a:ext cx="620363" cy="276999"/>
              </a:xfrm>
              <a:prstGeom prst="rect">
                <a:avLst/>
              </a:prstGeom>
              <a:blipFill>
                <a:blip r:embed="rId10"/>
                <a:stretch>
                  <a:fillRect l="-3922" r="-10784" b="-155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C54E2D6B-7CD3-439E-977C-9A1D2BFBFFC1}"/>
                  </a:ext>
                </a:extLst>
              </p:cNvPr>
              <p:cNvSpPr txBox="1"/>
              <p:nvPr/>
            </p:nvSpPr>
            <p:spPr>
              <a:xfrm>
                <a:off x="8721104" y="2284858"/>
                <a:ext cx="27571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9,0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C54E2D6B-7CD3-439E-977C-9A1D2BFBF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104" y="2284858"/>
                <a:ext cx="275717" cy="215444"/>
              </a:xfrm>
              <a:prstGeom prst="rect">
                <a:avLst/>
              </a:prstGeom>
              <a:blipFill>
                <a:blip r:embed="rId11"/>
                <a:stretch>
                  <a:fillRect l="-15556" r="-15556" b="-57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3DE90B4E-BF9A-4636-964A-6C7D88D33F16}"/>
                  </a:ext>
                </a:extLst>
              </p:cNvPr>
              <p:cNvSpPr txBox="1"/>
              <p:nvPr/>
            </p:nvSpPr>
            <p:spPr>
              <a:xfrm>
                <a:off x="8166398" y="2282121"/>
                <a:ext cx="27571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6,0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3DE90B4E-BF9A-4636-964A-6C7D88D33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398" y="2282121"/>
                <a:ext cx="275717" cy="215444"/>
              </a:xfrm>
              <a:prstGeom prst="rect">
                <a:avLst/>
              </a:prstGeom>
              <a:blipFill>
                <a:blip r:embed="rId12"/>
                <a:stretch>
                  <a:fillRect l="-15556" r="-15556" b="-27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A81C7C0E-E4ED-471C-ABAE-AB747556C4F5}"/>
              </a:ext>
            </a:extLst>
          </p:cNvPr>
          <p:cNvCxnSpPr/>
          <p:nvPr/>
        </p:nvCxnSpPr>
        <p:spPr>
          <a:xfrm>
            <a:off x="985596" y="989801"/>
            <a:ext cx="684391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4656870-3D9E-4661-8E7D-CEA87833CEA0}"/>
              </a:ext>
            </a:extLst>
          </p:cNvPr>
          <p:cNvCxnSpPr/>
          <p:nvPr/>
        </p:nvCxnSpPr>
        <p:spPr>
          <a:xfrm>
            <a:off x="8304256" y="1899920"/>
            <a:ext cx="0" cy="86934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2F053144-F6CA-4097-9525-E3EA83AFBC12}"/>
              </a:ext>
            </a:extLst>
          </p:cNvPr>
          <p:cNvCxnSpPr>
            <a:stCxn id="23" idx="2"/>
          </p:cNvCxnSpPr>
          <p:nvPr/>
        </p:nvCxnSpPr>
        <p:spPr>
          <a:xfrm flipH="1">
            <a:off x="7406640" y="2497565"/>
            <a:ext cx="897617" cy="0"/>
          </a:xfrm>
          <a:prstGeom prst="straightConnector1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B553D0A8-0C86-4D38-A665-78C29CE8B791}"/>
                  </a:ext>
                </a:extLst>
              </p:cNvPr>
              <p:cNvSpPr txBox="1"/>
              <p:nvPr/>
            </p:nvSpPr>
            <p:spPr>
              <a:xfrm>
                <a:off x="7637440" y="2553819"/>
                <a:ext cx="43601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2,5%</m:t>
                      </m:r>
                    </m:oMath>
                  </m:oMathPara>
                </a14:m>
                <a:endParaRPr lang="nl-NL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B553D0A8-0C86-4D38-A665-78C29CE8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440" y="2553819"/>
                <a:ext cx="436017" cy="215444"/>
              </a:xfrm>
              <a:prstGeom prst="rect">
                <a:avLst/>
              </a:prstGeom>
              <a:blipFill>
                <a:blip r:embed="rId13"/>
                <a:stretch>
                  <a:fillRect l="-8451" r="-11268" b="-1142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kstvak 30">
            <a:extLst>
              <a:ext uri="{FF2B5EF4-FFF2-40B4-BE49-F238E27FC236}">
                <a16:creationId xmlns:a16="http://schemas.microsoft.com/office/drawing/2014/main" id="{0399BBEF-7598-4CE3-8E11-EBC2E658504C}"/>
              </a:ext>
            </a:extLst>
          </p:cNvPr>
          <p:cNvSpPr txBox="1"/>
          <p:nvPr/>
        </p:nvSpPr>
        <p:spPr>
          <a:xfrm>
            <a:off x="1013241" y="2215264"/>
            <a:ext cx="3583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Aantal dagen van het jaar (365) </a:t>
            </a:r>
            <a:br>
              <a:rPr lang="nl-NL" dirty="0"/>
            </a:br>
            <a:r>
              <a:rPr lang="nl-NL" dirty="0"/>
              <a:t>is gelijk aan het aantal steekproeven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B5334719-3092-4EFD-9B4C-5DBA227A74D5}"/>
                  </a:ext>
                </a:extLst>
              </p:cNvPr>
              <p:cNvSpPr txBox="1"/>
              <p:nvPr/>
            </p:nvSpPr>
            <p:spPr>
              <a:xfrm>
                <a:off x="1029557" y="1824237"/>
                <a:ext cx="40929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Dit gebeurt bij </a:t>
                </a: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2,5%</m:t>
                    </m:r>
                  </m:oMath>
                </a14:m>
                <a:r>
                  <a:rPr lang="nl-NL" dirty="0"/>
                  <a:t> van de steekproeven</a:t>
                </a:r>
              </a:p>
            </p:txBody>
          </p:sp>
        </mc:Choice>
        <mc:Fallback xmlns="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B5334719-3092-4EFD-9B4C-5DBA227A7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557" y="1824237"/>
                <a:ext cx="4092915" cy="369332"/>
              </a:xfrm>
              <a:prstGeom prst="rect">
                <a:avLst/>
              </a:prstGeom>
              <a:blipFill>
                <a:blip r:embed="rId14"/>
                <a:stretch>
                  <a:fillRect l="-1341" t="-8197" r="-745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54EC46A6-905C-44B4-A20C-8024654ABC0F}"/>
                  </a:ext>
                </a:extLst>
              </p:cNvPr>
              <p:cNvSpPr txBox="1"/>
              <p:nvPr/>
            </p:nvSpPr>
            <p:spPr>
              <a:xfrm>
                <a:off x="985596" y="2998821"/>
                <a:ext cx="40682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Dus bij ongeveer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0,025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∙365≈</m:t>
                    </m:r>
                    <m:r>
                      <a:rPr lang="nl-NL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  <m:r>
                      <a:rPr lang="nl-NL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NL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𝐝𝐚𝐠𝐞𝐧</m:t>
                    </m:r>
                  </m:oMath>
                </a14:m>
                <a:endParaRPr lang="nl-NL" b="1" dirty="0"/>
              </a:p>
            </p:txBody>
          </p:sp>
        </mc:Choice>
        <mc:Fallback xmlns="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54EC46A6-905C-44B4-A20C-8024654AB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596" y="2998821"/>
                <a:ext cx="4068230" cy="369332"/>
              </a:xfrm>
              <a:prstGeom prst="rect">
                <a:avLst/>
              </a:prstGeom>
              <a:blipFill>
                <a:blip r:embed="rId15"/>
                <a:stretch>
                  <a:fillRect l="-1349" t="-9836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21845C6D-C5CD-44F8-8BA6-B6D34BFA1456}"/>
                  </a:ext>
                </a:extLst>
              </p:cNvPr>
              <p:cNvSpPr txBox="1"/>
              <p:nvPr/>
            </p:nvSpPr>
            <p:spPr>
              <a:xfrm>
                <a:off x="1152727" y="4747594"/>
                <a:ext cx="2385268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117</m:t>
                          </m:r>
                        </m:den>
                      </m:f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100%=1,70…%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21845C6D-C5CD-44F8-8BA6-B6D34BFA1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727" y="4747594"/>
                <a:ext cx="2385268" cy="51943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761A8486-65EF-4417-A381-02771074A1DD}"/>
                  </a:ext>
                </a:extLst>
              </p:cNvPr>
              <p:cNvSpPr txBox="1"/>
              <p:nvPr/>
            </p:nvSpPr>
            <p:spPr>
              <a:xfrm>
                <a:off x="4586423" y="4868813"/>
                <a:ext cx="31152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=12,0−3∙3,0=3,0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761A8486-65EF-4417-A381-02771074A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423" y="4868813"/>
                <a:ext cx="3115276" cy="276999"/>
              </a:xfrm>
              <a:prstGeom prst="rect">
                <a:avLst/>
              </a:prstGeom>
              <a:blipFill>
                <a:blip r:embed="rId17"/>
                <a:stretch>
                  <a:fillRect l="-1174" r="-1566" b="-222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kstvak 35">
            <a:extLst>
              <a:ext uri="{FF2B5EF4-FFF2-40B4-BE49-F238E27FC236}">
                <a16:creationId xmlns:a16="http://schemas.microsoft.com/office/drawing/2014/main" id="{8803E2F0-417B-424E-B883-FCED1C0B3C0A}"/>
              </a:ext>
            </a:extLst>
          </p:cNvPr>
          <p:cNvSpPr txBox="1"/>
          <p:nvPr/>
        </p:nvSpPr>
        <p:spPr>
          <a:xfrm>
            <a:off x="4518090" y="5234761"/>
            <a:ext cx="4165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minder dan 3,0% komt eigenlijk nooit voor</a:t>
            </a:r>
          </a:p>
        </p:txBody>
      </p:sp>
      <p:cxnSp>
        <p:nvCxnSpPr>
          <p:cNvPr id="38" name="Rechte verbindingslijn met pijl 37">
            <a:extLst>
              <a:ext uri="{FF2B5EF4-FFF2-40B4-BE49-F238E27FC236}">
                <a16:creationId xmlns:a16="http://schemas.microsoft.com/office/drawing/2014/main" id="{39E43E2A-788E-4EFF-A2AF-16AE1937B905}"/>
              </a:ext>
            </a:extLst>
          </p:cNvPr>
          <p:cNvCxnSpPr/>
          <p:nvPr/>
        </p:nvCxnSpPr>
        <p:spPr>
          <a:xfrm flipV="1">
            <a:off x="7712596" y="2282121"/>
            <a:ext cx="0" cy="2465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kstvak 38">
            <a:extLst>
              <a:ext uri="{FF2B5EF4-FFF2-40B4-BE49-F238E27FC236}">
                <a16:creationId xmlns:a16="http://schemas.microsoft.com/office/drawing/2014/main" id="{10DFC3A1-409A-48A5-847E-6CF598516FCA}"/>
              </a:ext>
            </a:extLst>
          </p:cNvPr>
          <p:cNvSpPr txBox="1"/>
          <p:nvPr/>
        </p:nvSpPr>
        <p:spPr>
          <a:xfrm>
            <a:off x="1029557" y="5764092"/>
            <a:ext cx="437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De bewering van de bedrijfsleider klopt niet</a:t>
            </a:r>
          </a:p>
        </p:txBody>
      </p:sp>
      <p:sp>
        <p:nvSpPr>
          <p:cNvPr id="40" name="Pijl: gekromd omhoog 39">
            <a:extLst>
              <a:ext uri="{FF2B5EF4-FFF2-40B4-BE49-F238E27FC236}">
                <a16:creationId xmlns:a16="http://schemas.microsoft.com/office/drawing/2014/main" id="{0F6044CA-25A7-4437-B14D-857668CAA7FA}"/>
              </a:ext>
            </a:extLst>
          </p:cNvPr>
          <p:cNvSpPr/>
          <p:nvPr/>
        </p:nvSpPr>
        <p:spPr>
          <a:xfrm flipH="1">
            <a:off x="8902979" y="2507782"/>
            <a:ext cx="516244" cy="16949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E39EC4D8-540F-4A62-AD8F-DA95B0EB3A23}"/>
                  </a:ext>
                </a:extLst>
              </p:cNvPr>
              <p:cNvSpPr txBox="1"/>
              <p:nvPr/>
            </p:nvSpPr>
            <p:spPr>
              <a:xfrm>
                <a:off x="9056924" y="2690746"/>
                <a:ext cx="2848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nl-NL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E39EC4D8-540F-4A62-AD8F-DA95B0EB3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6924" y="2690746"/>
                <a:ext cx="284886" cy="215444"/>
              </a:xfrm>
              <a:prstGeom prst="rect">
                <a:avLst/>
              </a:prstGeom>
              <a:blipFill>
                <a:blip r:embed="rId18"/>
                <a:stretch>
                  <a:fillRect l="-4348" r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Pijl: gekromd omhoog 41">
            <a:extLst>
              <a:ext uri="{FF2B5EF4-FFF2-40B4-BE49-F238E27FC236}">
                <a16:creationId xmlns:a16="http://schemas.microsoft.com/office/drawing/2014/main" id="{4FF26806-CA3C-433C-A55E-60C734443E06}"/>
              </a:ext>
            </a:extLst>
          </p:cNvPr>
          <p:cNvSpPr/>
          <p:nvPr/>
        </p:nvSpPr>
        <p:spPr>
          <a:xfrm flipH="1">
            <a:off x="8335530" y="2523992"/>
            <a:ext cx="516244" cy="16949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B797EEF2-02DA-44E6-BE43-15B97A71B0A9}"/>
                  </a:ext>
                </a:extLst>
              </p:cNvPr>
              <p:cNvSpPr txBox="1"/>
              <p:nvPr/>
            </p:nvSpPr>
            <p:spPr>
              <a:xfrm>
                <a:off x="8489475" y="2706956"/>
                <a:ext cx="2848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nl-NL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B797EEF2-02DA-44E6-BE43-15B97A71B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9475" y="2706956"/>
                <a:ext cx="284886" cy="215444"/>
              </a:xfrm>
              <a:prstGeom prst="rect">
                <a:avLst/>
              </a:prstGeom>
              <a:blipFill>
                <a:blip r:embed="rId19"/>
                <a:stretch>
                  <a:fillRect l="-4348" r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2C1EC862-658D-4285-BEA0-AF3298B89724}"/>
              </a:ext>
            </a:extLst>
          </p:cNvPr>
          <p:cNvCxnSpPr/>
          <p:nvPr/>
        </p:nvCxnSpPr>
        <p:spPr>
          <a:xfrm>
            <a:off x="1029557" y="3891064"/>
            <a:ext cx="515723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86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9" grpId="0"/>
      <p:bldP spid="40" grpId="0" animBg="1"/>
      <p:bldP spid="41" grpId="0"/>
      <p:bldP spid="42" grpId="0" animBg="1"/>
      <p:bldP spid="43" grpId="0"/>
    </p:bldLst>
  </p:timing>
</p:sld>
</file>

<file path=ppt/theme/theme1.xml><?xml version="1.0" encoding="utf-8"?>
<a:theme xmlns:a="http://schemas.openxmlformats.org/drawingml/2006/main" name="Thema1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E3F42C2C-B049-49A4-B609-A05CAC38CE17}" vid="{4F95A3EB-CA5C-4C69-890D-8A5C06625B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159</TotalTime>
  <Words>228</Words>
  <Application>Microsoft Office PowerPoint</Application>
  <PresentationFormat>Breedbeeld</PresentationFormat>
  <Paragraphs>64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Thema1</vt:lpstr>
      <vt:lpstr>PowerPoint-presentatie</vt:lpstr>
      <vt:lpstr>PowerPoint-presentatie</vt:lpstr>
      <vt:lpstr>PowerPoint-presentatie</vt:lpstr>
      <vt:lpstr>PowerPoint-presentatie</vt:lpstr>
    </vt:vector>
  </TitlesOfParts>
  <Company>Stichting LVO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Herbert Keijers</dc:creator>
  <cp:lastModifiedBy>Herbert Keijers</cp:lastModifiedBy>
  <cp:revision>19</cp:revision>
  <dcterms:created xsi:type="dcterms:W3CDTF">2018-05-25T08:40:57Z</dcterms:created>
  <dcterms:modified xsi:type="dcterms:W3CDTF">2019-05-08T07:59:07Z</dcterms:modified>
</cp:coreProperties>
</file>