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10EFE8-5BDF-41F4-9C68-046FDD624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1B02622-021D-4762-9349-B2AACABF85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C22B55-2276-4F11-B211-3A8C855D7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86F0-65AF-48B1-991E-6E8422DCDB4F}" type="datetimeFigureOut">
              <a:rPr lang="nl-NL" smtClean="0"/>
              <a:t>4-4-2020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82DFB8-BF24-485E-B12D-0F7FF32EF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7E0FD7-3AAE-4D2A-A148-CAC29170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043F-D1F3-4F4B-8F66-77778C5F7C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5590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ABE39D-128B-4AB7-BC73-495E3EFBA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667BBA0-3306-414C-BDBF-D0A7693CC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5DE65A-078E-4B72-8D2A-AEC95BF99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86F0-65AF-48B1-991E-6E8422DCDB4F}" type="datetimeFigureOut">
              <a:rPr lang="nl-NL" smtClean="0"/>
              <a:t>4-4-2020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7D52F2-BE46-47C5-8F9B-F5E602612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304F3D-2C84-4B3E-B7D2-9A9AE0E3D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043F-D1F3-4F4B-8F66-77778C5F7C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9245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93B81C9-43EF-4CD4-ABC8-2AE36E79B0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1BCB696-8F19-4893-BBEC-FFF0A2A7F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D358ED9-8ED6-484B-A6FD-B8E65D79C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86F0-65AF-48B1-991E-6E8422DCDB4F}" type="datetimeFigureOut">
              <a:rPr lang="nl-NL" smtClean="0"/>
              <a:t>4-4-2020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C463C13-0462-4A2D-8193-82483AD42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5CDCFF-8F9D-4BB7-98F8-4F7A0F890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043F-D1F3-4F4B-8F66-77778C5F7C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2664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3F1909-8BFD-435B-A719-688DEF86B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CFC078-FDB8-412E-8533-E87A61CE2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521026-6DDD-4BF4-A3D2-01829CAD4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86F0-65AF-48B1-991E-6E8422DCDB4F}" type="datetimeFigureOut">
              <a:rPr lang="nl-NL" smtClean="0"/>
              <a:t>4-4-2020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15DADB-B84F-483E-910F-A28797ED6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4443B9-0E7D-4925-97BE-315C50966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043F-D1F3-4F4B-8F66-77778C5F7C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8598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880AA7-F048-44B8-ACCD-342D19275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1C4594A-A533-4FF2-B123-F60D6E1C8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7AC3A4-24BD-42A0-8605-F898890A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86F0-65AF-48B1-991E-6E8422DCDB4F}" type="datetimeFigureOut">
              <a:rPr lang="nl-NL" smtClean="0"/>
              <a:t>4-4-2020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9F2FC9-CAF4-4B85-8653-2AED64B51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FBF3CA-20C9-432B-9F89-2FA919B73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043F-D1F3-4F4B-8F66-77778C5F7C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7721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586A3E-52D2-4B4F-A658-48CD2656B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C8D216-3130-4D75-A63F-1593D5852D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1B6C941-AC01-40C8-979E-0BBF86356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F5C9C51-9691-4872-ADF9-2ED76593E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86F0-65AF-48B1-991E-6E8422DCDB4F}" type="datetimeFigureOut">
              <a:rPr lang="nl-NL" smtClean="0"/>
              <a:t>4-4-2020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21A5C36-28CA-46DA-A9E9-D09259896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FA1C8A0-90F7-4E5F-9C27-E839947A5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043F-D1F3-4F4B-8F66-77778C5F7C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0135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E2E304-DB57-4854-A638-14BA88315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6C77C7C-AD07-4B57-A2E5-683AF651D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4511774-2C85-416A-9F9B-1C9BB3D36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3FCBBD3-5921-4AF7-B410-0BAE56C472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877FC0-2DAB-48BE-9540-521A274239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E55054A-FEE7-4495-A5BA-08895BB33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86F0-65AF-48B1-991E-6E8422DCDB4F}" type="datetimeFigureOut">
              <a:rPr lang="nl-NL" smtClean="0"/>
              <a:t>4-4-2020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5128B2E-9F9E-431D-BCD4-CF83EAA5A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CBE43CE-E752-465D-98B0-98992C820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043F-D1F3-4F4B-8F66-77778C5F7C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0520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A39969-90C7-4863-9F45-F92F323F5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2B27F03-03E9-48A6-A057-74116DA2B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86F0-65AF-48B1-991E-6E8422DCDB4F}" type="datetimeFigureOut">
              <a:rPr lang="nl-NL" smtClean="0"/>
              <a:t>4-4-2020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1432AE7-F7DD-401F-B36A-2ADF80D76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2980722-E035-4267-8467-6E16D05B5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043F-D1F3-4F4B-8F66-77778C5F7C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184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7C9F220-7A13-4271-88ED-218D2AD7A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86F0-65AF-48B1-991E-6E8422DCDB4F}" type="datetimeFigureOut">
              <a:rPr lang="nl-NL" smtClean="0"/>
              <a:t>4-4-2020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7DA051E-F3CA-4DA1-A1A0-FD44A01AC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DCF2769-A5C4-4773-A20B-8539745BB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043F-D1F3-4F4B-8F66-77778C5F7C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1111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72C6F4-B2D8-4317-BFA3-10A425558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45B79F-E0D4-4683-83A3-440BBFF52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47D6991-FFA0-4F30-B9D5-E46420699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65011BE-54ED-4000-AE70-EF774BBA2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86F0-65AF-48B1-991E-6E8422DCDB4F}" type="datetimeFigureOut">
              <a:rPr lang="nl-NL" smtClean="0"/>
              <a:t>4-4-2020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521CAD4-5CF2-4175-A8E8-797225416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84875EF-5A45-480D-8314-1B3BD04AB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043F-D1F3-4F4B-8F66-77778C5F7C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64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092B56-C3C0-4412-B22F-E3867AD3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E7BC1F0-41FE-4742-AE82-B476870CE2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2FEF631-82ED-44F2-A934-589256A5C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F6821FE-A85E-4EB9-B09C-534A1CCF7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86F0-65AF-48B1-991E-6E8422DCDB4F}" type="datetimeFigureOut">
              <a:rPr lang="nl-NL" smtClean="0"/>
              <a:t>4-4-2020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4CFC771-52AE-4E17-AE73-CA1357660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9958E47-F399-4202-ACC4-296F5FD9B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043F-D1F3-4F4B-8F66-77778C5F7C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999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FFCC8BE-064F-4653-84E4-C2B8A3B16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A58FC9F-693D-4286-82F1-44F279673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D406DD-5FF5-4643-8676-B6623A1B9D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C86F0-65AF-48B1-991E-6E8422DCDB4F}" type="datetimeFigureOut">
              <a:rPr lang="nl-NL" smtClean="0"/>
              <a:t>4-4-2020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08FC39-9C62-4C14-88C9-4B7177456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F796DA-E65D-425A-B4A0-995040A386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B043F-D1F3-4F4B-8F66-77778C5F7C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319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480AF44-F0DC-4295-86A5-A0D8BEDC16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14" t="45155" r="43602" b="26501"/>
          <a:stretch/>
        </p:blipFill>
        <p:spPr>
          <a:xfrm>
            <a:off x="1884783" y="452876"/>
            <a:ext cx="4986692" cy="207139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B3ECF69-2E69-492E-A4FD-6A240CC380EF}"/>
              </a:ext>
            </a:extLst>
          </p:cNvPr>
          <p:cNvSpPr txBox="1"/>
          <p:nvPr/>
        </p:nvSpPr>
        <p:spPr>
          <a:xfrm>
            <a:off x="476518" y="452876"/>
            <a:ext cx="11745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Opgave 28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005088C-34CD-4AC1-BEBA-8277698B6C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63" t="7742" r="43949" b="70735"/>
          <a:stretch/>
        </p:blipFill>
        <p:spPr>
          <a:xfrm>
            <a:off x="6871475" y="452876"/>
            <a:ext cx="5097929" cy="159553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7B0D4BB-E053-4FF7-AAA5-5C7FF7911931}"/>
              </a:ext>
            </a:extLst>
          </p:cNvPr>
          <p:cNvSpPr txBox="1"/>
          <p:nvPr/>
        </p:nvSpPr>
        <p:spPr>
          <a:xfrm>
            <a:off x="619587" y="2876166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a)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7A683F8E-9F9F-46EA-A894-CC638DCA368E}"/>
              </a:ext>
            </a:extLst>
          </p:cNvPr>
          <p:cNvCxnSpPr/>
          <p:nvPr/>
        </p:nvCxnSpPr>
        <p:spPr>
          <a:xfrm>
            <a:off x="4544008" y="684196"/>
            <a:ext cx="720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1B238FB5-2476-484E-9A5A-63217A84EF3B}"/>
              </a:ext>
            </a:extLst>
          </p:cNvPr>
          <p:cNvCxnSpPr/>
          <p:nvPr/>
        </p:nvCxnSpPr>
        <p:spPr>
          <a:xfrm>
            <a:off x="8652588" y="901911"/>
            <a:ext cx="169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368ED9EF-BCDF-494C-B75C-56FD734605E4}"/>
                  </a:ext>
                </a:extLst>
              </p:cNvPr>
              <p:cNvSpPr txBox="1"/>
              <p:nvPr/>
            </p:nvSpPr>
            <p:spPr>
              <a:xfrm>
                <a:off x="1413164" y="2922332"/>
                <a:ext cx="7477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=41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368ED9EF-BCDF-494C-B75C-56FD73460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164" y="2922332"/>
                <a:ext cx="747769" cy="276999"/>
              </a:xfrm>
              <a:prstGeom prst="rect">
                <a:avLst/>
              </a:prstGeom>
              <a:blipFill>
                <a:blip r:embed="rId4"/>
                <a:stretch>
                  <a:fillRect l="-4098" r="-7377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636C58AC-11AB-48D7-B457-64F483004209}"/>
              </a:ext>
            </a:extLst>
          </p:cNvPr>
          <p:cNvCxnSpPr/>
          <p:nvPr/>
        </p:nvCxnSpPr>
        <p:spPr>
          <a:xfrm>
            <a:off x="1884783" y="901911"/>
            <a:ext cx="222407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3753FEE7-FC7A-46AB-AE7A-09C586F71A90}"/>
              </a:ext>
            </a:extLst>
          </p:cNvPr>
          <p:cNvCxnSpPr/>
          <p:nvPr/>
        </p:nvCxnSpPr>
        <p:spPr>
          <a:xfrm>
            <a:off x="9874897" y="684196"/>
            <a:ext cx="1836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86E98E02-D6B9-4562-9E88-519CC3D8C555}"/>
                  </a:ext>
                </a:extLst>
              </p:cNvPr>
              <p:cNvSpPr txBox="1"/>
              <p:nvPr/>
            </p:nvSpPr>
            <p:spPr>
              <a:xfrm>
                <a:off x="1377162" y="3245498"/>
                <a:ext cx="21451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nl-NL" b="0" i="1" smtClean="0">
                        <a:latin typeface="Cambria Math" panose="02040503050406030204" pitchFamily="18" charset="0"/>
                      </a:rPr>
                      <m:t>=0,18</m:t>
                    </m:r>
                  </m:oMath>
                </a14:m>
                <a:r>
                  <a:rPr lang="nl-NL" dirty="0"/>
                  <a:t> </a:t>
                </a:r>
              </a:p>
            </p:txBody>
          </p:sp>
        </mc:Choice>
        <mc:Fallback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86E98E02-D6B9-4562-9E88-519CC3D8C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162" y="3245498"/>
                <a:ext cx="2145192" cy="369332"/>
              </a:xfrm>
              <a:prstGeom prst="rect">
                <a:avLst/>
              </a:prstGeom>
              <a:blipFill>
                <a:blip r:embed="rId5"/>
                <a:stretch>
                  <a:fillRect t="-6557" b="-655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Afbeelding 13">
            <a:extLst>
              <a:ext uri="{FF2B5EF4-FFF2-40B4-BE49-F238E27FC236}">
                <a16:creationId xmlns:a16="http://schemas.microsoft.com/office/drawing/2014/main" id="{D9CA67CA-6138-4AB5-A5D3-993AC81414F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731" t="12601" r="58964" b="76900"/>
          <a:stretch/>
        </p:blipFill>
        <p:spPr>
          <a:xfrm>
            <a:off x="6871474" y="2017519"/>
            <a:ext cx="5097929" cy="955771"/>
          </a:xfrm>
          <a:prstGeom prst="rect">
            <a:avLst/>
          </a:prstGeom>
        </p:spPr>
      </p:pic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91AE3A6B-1EE4-49D9-947B-60388BB4B56F}"/>
              </a:ext>
            </a:extLst>
          </p:cNvPr>
          <p:cNvCxnSpPr/>
          <p:nvPr/>
        </p:nvCxnSpPr>
        <p:spPr>
          <a:xfrm>
            <a:off x="7450352" y="2892029"/>
            <a:ext cx="424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8DDCF6F0-5BEF-4C14-9B6D-E6A0DF01D5DD}"/>
                  </a:ext>
                </a:extLst>
              </p:cNvPr>
              <p:cNvSpPr txBox="1"/>
              <p:nvPr/>
            </p:nvSpPr>
            <p:spPr>
              <a:xfrm>
                <a:off x="1377162" y="3660997"/>
                <a:ext cx="1529521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(1−</m:t>
                              </m:r>
                              <m:acc>
                                <m:accPr>
                                  <m:chr m:val="̂"/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8DDCF6F0-5BEF-4C14-9B6D-E6A0DF01D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162" y="3660997"/>
                <a:ext cx="1529521" cy="818366"/>
              </a:xfrm>
              <a:prstGeom prst="rect">
                <a:avLst/>
              </a:prstGeom>
              <a:blipFill>
                <a:blip r:embed="rId7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hteraccolade 16">
            <a:extLst>
              <a:ext uri="{FF2B5EF4-FFF2-40B4-BE49-F238E27FC236}">
                <a16:creationId xmlns:a16="http://schemas.microsoft.com/office/drawing/2014/main" id="{1597C54F-4CF9-4AFD-A868-EAEF346A77CE}"/>
              </a:ext>
            </a:extLst>
          </p:cNvPr>
          <p:cNvSpPr/>
          <p:nvPr/>
        </p:nvSpPr>
        <p:spPr>
          <a:xfrm>
            <a:off x="2980329" y="2922332"/>
            <a:ext cx="570015" cy="150607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3F7D23A8-C42F-47AD-AA40-D45DE675E772}"/>
                  </a:ext>
                </a:extLst>
              </p:cNvPr>
              <p:cNvSpPr txBox="1"/>
              <p:nvPr/>
            </p:nvSpPr>
            <p:spPr>
              <a:xfrm>
                <a:off x="3747058" y="3199331"/>
                <a:ext cx="2133020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0,18(1−0,18)</m:t>
                              </m:r>
                            </m:num>
                            <m:den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41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3F7D23A8-C42F-47AD-AA40-D45DE675E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058" y="3199331"/>
                <a:ext cx="2133020" cy="818366"/>
              </a:xfrm>
              <a:prstGeom prst="rect">
                <a:avLst/>
              </a:prstGeom>
              <a:blipFill>
                <a:blip r:embed="rId8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40110669-F75B-478E-AC0E-361E3F871F09}"/>
                  </a:ext>
                </a:extLst>
              </p:cNvPr>
              <p:cNvSpPr txBox="1"/>
              <p:nvPr/>
            </p:nvSpPr>
            <p:spPr>
              <a:xfrm>
                <a:off x="5880078" y="3536868"/>
                <a:ext cx="7229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=0,06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40110669-F75B-478E-AC0E-361E3F871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078" y="3536868"/>
                <a:ext cx="722955" cy="276999"/>
              </a:xfrm>
              <a:prstGeom prst="rect">
                <a:avLst/>
              </a:prstGeom>
              <a:blipFill>
                <a:blip r:embed="rId9"/>
                <a:stretch>
                  <a:fillRect l="-3390" r="-7627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8DDE6E9C-1AB1-47A6-B6B0-24FC35580574}"/>
                  </a:ext>
                </a:extLst>
              </p:cNvPr>
              <p:cNvSpPr txBox="1"/>
              <p:nvPr/>
            </p:nvSpPr>
            <p:spPr>
              <a:xfrm>
                <a:off x="1274346" y="4624395"/>
                <a:ext cx="35392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/>
                  <a:t>Dus de standaardafwijking is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0,06</m:t>
                    </m:r>
                  </m:oMath>
                </a14:m>
                <a:r>
                  <a:rPr lang="nl-NL" dirty="0"/>
                  <a:t>.</a:t>
                </a:r>
              </a:p>
            </p:txBody>
          </p:sp>
        </mc:Choice>
        <mc:Fallback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8DDE6E9C-1AB1-47A6-B6B0-24FC35580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346" y="4624395"/>
                <a:ext cx="3539222" cy="369332"/>
              </a:xfrm>
              <a:prstGeom prst="rect">
                <a:avLst/>
              </a:prstGeom>
              <a:blipFill>
                <a:blip r:embed="rId10"/>
                <a:stretch>
                  <a:fillRect l="-1377" t="-10000" b="-2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kstvak 20">
            <a:extLst>
              <a:ext uri="{FF2B5EF4-FFF2-40B4-BE49-F238E27FC236}">
                <a16:creationId xmlns:a16="http://schemas.microsoft.com/office/drawing/2014/main" id="{A4D045CA-3047-4BC7-BDF5-D2245BCECBBA}"/>
              </a:ext>
            </a:extLst>
          </p:cNvPr>
          <p:cNvSpPr txBox="1"/>
          <p:nvPr/>
        </p:nvSpPr>
        <p:spPr>
          <a:xfrm>
            <a:off x="6871474" y="30124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b)</a:t>
            </a:r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53BD6827-AFD9-4A2D-9F4E-94BAE5AC349B}"/>
              </a:ext>
            </a:extLst>
          </p:cNvPr>
          <p:cNvCxnSpPr/>
          <p:nvPr/>
        </p:nvCxnSpPr>
        <p:spPr>
          <a:xfrm>
            <a:off x="6871474" y="2973290"/>
            <a:ext cx="0" cy="288124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3540787B-C34A-486F-8A09-EB40CC2BC33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0159" t="28354" r="30900" b="48024"/>
          <a:stretch/>
        </p:blipFill>
        <p:spPr>
          <a:xfrm>
            <a:off x="7515135" y="3060831"/>
            <a:ext cx="3528000" cy="1620000"/>
          </a:xfrm>
          <a:prstGeom prst="rect">
            <a:avLst/>
          </a:prstGeom>
        </p:spPr>
      </p:pic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78695C27-CC3D-4589-B955-351B3E23E780}"/>
              </a:ext>
            </a:extLst>
          </p:cNvPr>
          <p:cNvCxnSpPr/>
          <p:nvPr/>
        </p:nvCxnSpPr>
        <p:spPr>
          <a:xfrm>
            <a:off x="6988737" y="1128156"/>
            <a:ext cx="140711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ep 29">
            <a:extLst>
              <a:ext uri="{FF2B5EF4-FFF2-40B4-BE49-F238E27FC236}">
                <a16:creationId xmlns:a16="http://schemas.microsoft.com/office/drawing/2014/main" id="{FA64BA21-125B-43FD-83AF-F18A1FABAD32}"/>
              </a:ext>
            </a:extLst>
          </p:cNvPr>
          <p:cNvGrpSpPr/>
          <p:nvPr/>
        </p:nvGrpSpPr>
        <p:grpSpPr>
          <a:xfrm>
            <a:off x="6988737" y="1140031"/>
            <a:ext cx="4722160" cy="223652"/>
            <a:chOff x="6988737" y="1140031"/>
            <a:chExt cx="4722160" cy="223652"/>
          </a:xfrm>
        </p:grpSpPr>
        <p:cxnSp>
          <p:nvCxnSpPr>
            <p:cNvPr id="28" name="Rechte verbindingslijn 27">
              <a:extLst>
                <a:ext uri="{FF2B5EF4-FFF2-40B4-BE49-F238E27FC236}">
                  <a16:creationId xmlns:a16="http://schemas.microsoft.com/office/drawing/2014/main" id="{BB73A8D1-C943-4CC1-80B8-3B166A76607F}"/>
                </a:ext>
              </a:extLst>
            </p:cNvPr>
            <p:cNvCxnSpPr/>
            <p:nvPr/>
          </p:nvCxnSpPr>
          <p:spPr>
            <a:xfrm>
              <a:off x="9574352" y="1140031"/>
              <a:ext cx="21365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28">
              <a:extLst>
                <a:ext uri="{FF2B5EF4-FFF2-40B4-BE49-F238E27FC236}">
                  <a16:creationId xmlns:a16="http://schemas.microsoft.com/office/drawing/2014/main" id="{CBBC4014-350D-4146-87F7-BA2829719AD2}"/>
                </a:ext>
              </a:extLst>
            </p:cNvPr>
            <p:cNvCxnSpPr/>
            <p:nvPr/>
          </p:nvCxnSpPr>
          <p:spPr>
            <a:xfrm>
              <a:off x="6988737" y="1363683"/>
              <a:ext cx="154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2BB14747-9E9D-4296-B4EE-DC55E9EDD53C}"/>
                  </a:ext>
                </a:extLst>
              </p:cNvPr>
              <p:cNvSpPr txBox="1"/>
              <p:nvPr/>
            </p:nvSpPr>
            <p:spPr>
              <a:xfrm>
                <a:off x="9860933" y="3060831"/>
                <a:ext cx="13523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=0,18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2BB14747-9E9D-4296-B4EE-DC55E9EDD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0933" y="3060831"/>
                <a:ext cx="1352358" cy="276999"/>
              </a:xfrm>
              <a:prstGeom prst="rect">
                <a:avLst/>
              </a:prstGeom>
              <a:blipFill>
                <a:blip r:embed="rId12"/>
                <a:stretch>
                  <a:fillRect l="-4072" r="-4072" b="-2391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16A7826B-9974-48F5-9E89-A43EC5EAB2B4}"/>
              </a:ext>
            </a:extLst>
          </p:cNvPr>
          <p:cNvCxnSpPr/>
          <p:nvPr/>
        </p:nvCxnSpPr>
        <p:spPr>
          <a:xfrm>
            <a:off x="1884783" y="892630"/>
            <a:ext cx="222407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8E94A8B0-0577-4863-AE00-6D0E07CBC3CE}"/>
                  </a:ext>
                </a:extLst>
              </p:cNvPr>
              <p:cNvSpPr txBox="1"/>
              <p:nvPr/>
            </p:nvSpPr>
            <p:spPr>
              <a:xfrm>
                <a:off x="9091583" y="4593617"/>
                <a:ext cx="37510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</a:rPr>
                        <m:t>0,18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8E94A8B0-0577-4863-AE00-6D0E07CBC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1583" y="4593617"/>
                <a:ext cx="375103" cy="215444"/>
              </a:xfrm>
              <a:prstGeom prst="rect">
                <a:avLst/>
              </a:prstGeom>
              <a:blipFill>
                <a:blip r:embed="rId13"/>
                <a:stretch>
                  <a:fillRect l="-9677" r="-9677" b="-57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ep 38">
            <a:extLst>
              <a:ext uri="{FF2B5EF4-FFF2-40B4-BE49-F238E27FC236}">
                <a16:creationId xmlns:a16="http://schemas.microsoft.com/office/drawing/2014/main" id="{2D20559F-CCA9-45D6-B125-A9F94218A1F8}"/>
              </a:ext>
            </a:extLst>
          </p:cNvPr>
          <p:cNvGrpSpPr/>
          <p:nvPr/>
        </p:nvGrpSpPr>
        <p:grpSpPr>
          <a:xfrm>
            <a:off x="1940955" y="1133873"/>
            <a:ext cx="4672013" cy="229810"/>
            <a:chOff x="1940955" y="1133873"/>
            <a:chExt cx="4672013" cy="229810"/>
          </a:xfrm>
        </p:grpSpPr>
        <p:cxnSp>
          <p:nvCxnSpPr>
            <p:cNvPr id="36" name="Rechte verbindingslijn 35">
              <a:extLst>
                <a:ext uri="{FF2B5EF4-FFF2-40B4-BE49-F238E27FC236}">
                  <a16:creationId xmlns:a16="http://schemas.microsoft.com/office/drawing/2014/main" id="{A9D727FA-90ED-4080-8A00-81B8A55392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44008" y="1133873"/>
              <a:ext cx="20689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FC91BDA6-8700-49E4-A158-130CA8CD2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0955" y="1363683"/>
              <a:ext cx="72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5C64AA59-0065-4A1C-844C-71003C62D9C0}"/>
                  </a:ext>
                </a:extLst>
              </p:cNvPr>
              <p:cNvSpPr txBox="1"/>
              <p:nvPr/>
            </p:nvSpPr>
            <p:spPr>
              <a:xfrm>
                <a:off x="10285921" y="3405124"/>
                <a:ext cx="9273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=0,06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5C64AA59-0065-4A1C-844C-71003C62D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5921" y="3405124"/>
                <a:ext cx="927370" cy="276999"/>
              </a:xfrm>
              <a:prstGeom prst="rect">
                <a:avLst/>
              </a:prstGeom>
              <a:blipFill>
                <a:blip r:embed="rId14"/>
                <a:stretch>
                  <a:fillRect l="-3289" r="-6579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0D5C4414-AF2B-41B7-B5C6-6168D05C0ADA}"/>
                  </a:ext>
                </a:extLst>
              </p:cNvPr>
              <p:cNvSpPr txBox="1"/>
              <p:nvPr/>
            </p:nvSpPr>
            <p:spPr>
              <a:xfrm>
                <a:off x="9615631" y="4593617"/>
                <a:ext cx="37510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</a:rPr>
                        <m:t>0,24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0D5C4414-AF2B-41B7-B5C6-6168D05C0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631" y="4593617"/>
                <a:ext cx="375103" cy="215444"/>
              </a:xfrm>
              <a:prstGeom prst="rect">
                <a:avLst/>
              </a:prstGeom>
              <a:blipFill>
                <a:blip r:embed="rId15"/>
                <a:stretch>
                  <a:fillRect l="-9677" r="-9677" b="-57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A448FEA8-A48D-47B2-80B5-52C006FFE5EF}"/>
                  </a:ext>
                </a:extLst>
              </p:cNvPr>
              <p:cNvSpPr txBox="1"/>
              <p:nvPr/>
            </p:nvSpPr>
            <p:spPr>
              <a:xfrm>
                <a:off x="10199107" y="4596179"/>
                <a:ext cx="37510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</a:rPr>
                        <m:t>0,30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A448FEA8-A48D-47B2-80B5-52C006FFE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9107" y="4596179"/>
                <a:ext cx="375103" cy="215444"/>
              </a:xfrm>
              <a:prstGeom prst="rect">
                <a:avLst/>
              </a:prstGeom>
              <a:blipFill>
                <a:blip r:embed="rId16"/>
                <a:stretch>
                  <a:fillRect l="-9677" r="-9677" b="-57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A71EF4EC-EAFC-4C7D-A634-A3B55D4C94FD}"/>
                  </a:ext>
                </a:extLst>
              </p:cNvPr>
              <p:cNvSpPr txBox="1"/>
              <p:nvPr/>
            </p:nvSpPr>
            <p:spPr>
              <a:xfrm>
                <a:off x="10700866" y="4593617"/>
                <a:ext cx="37510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</a:rPr>
                        <m:t>0,36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A71EF4EC-EAFC-4C7D-A634-A3B55D4C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0866" y="4593617"/>
                <a:ext cx="375103" cy="215444"/>
              </a:xfrm>
              <a:prstGeom prst="rect">
                <a:avLst/>
              </a:prstGeom>
              <a:blipFill>
                <a:blip r:embed="rId17"/>
                <a:stretch>
                  <a:fillRect l="-9677" r="-9677" b="-57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950454CC-AA0E-4B76-84CD-1D57DB0D06CE}"/>
                  </a:ext>
                </a:extLst>
              </p:cNvPr>
              <p:cNvSpPr txBox="1"/>
              <p:nvPr/>
            </p:nvSpPr>
            <p:spPr>
              <a:xfrm>
                <a:off x="8544904" y="4593617"/>
                <a:ext cx="37510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</a:rPr>
                        <m:t>0,12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950454CC-AA0E-4B76-84CD-1D57DB0D0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4904" y="4593617"/>
                <a:ext cx="375103" cy="215444"/>
              </a:xfrm>
              <a:prstGeom prst="rect">
                <a:avLst/>
              </a:prstGeom>
              <a:blipFill>
                <a:blip r:embed="rId18"/>
                <a:stretch>
                  <a:fillRect l="-9836" r="-11475" b="-57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135D5E9E-D86D-4313-8250-9DD05EFC9E8D}"/>
                  </a:ext>
                </a:extLst>
              </p:cNvPr>
              <p:cNvSpPr txBox="1"/>
              <p:nvPr/>
            </p:nvSpPr>
            <p:spPr>
              <a:xfrm>
                <a:off x="7961428" y="4593617"/>
                <a:ext cx="37510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</a:rPr>
                        <m:t>0,06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135D5E9E-D86D-4313-8250-9DD05EFC9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1428" y="4593617"/>
                <a:ext cx="375103" cy="215444"/>
              </a:xfrm>
              <a:prstGeom prst="rect">
                <a:avLst/>
              </a:prstGeom>
              <a:blipFill>
                <a:blip r:embed="rId19"/>
                <a:stretch>
                  <a:fillRect l="-9677" r="-9677" b="-57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B0380890-2481-48BE-817F-360E8ED12BBE}"/>
                  </a:ext>
                </a:extLst>
              </p:cNvPr>
              <p:cNvSpPr txBox="1"/>
              <p:nvPr/>
            </p:nvSpPr>
            <p:spPr>
              <a:xfrm>
                <a:off x="7437380" y="4593617"/>
                <a:ext cx="37510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</a:rPr>
                        <m:t>0,00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B0380890-2481-48BE-817F-360E8ED12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380" y="4593617"/>
                <a:ext cx="375103" cy="215444"/>
              </a:xfrm>
              <a:prstGeom prst="rect">
                <a:avLst/>
              </a:prstGeom>
              <a:blipFill>
                <a:blip r:embed="rId20"/>
                <a:stretch>
                  <a:fillRect l="-9677" r="-9677" b="-57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BC0BCF43-EF41-4CE0-85D2-188B49AAF7F5}"/>
                  </a:ext>
                </a:extLst>
              </p:cNvPr>
              <p:cNvSpPr txBox="1"/>
              <p:nvPr/>
            </p:nvSpPr>
            <p:spPr>
              <a:xfrm>
                <a:off x="7357934" y="4914674"/>
                <a:ext cx="38423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13,5%+34%+34%+13,5%=95%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BC0BCF43-EF41-4CE0-85D2-188B49AAF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934" y="4914674"/>
                <a:ext cx="3842399" cy="276999"/>
              </a:xfrm>
              <a:prstGeom prst="rect">
                <a:avLst/>
              </a:prstGeom>
              <a:blipFill>
                <a:blip r:embed="rId21"/>
                <a:stretch>
                  <a:fillRect l="-952" r="-1429" b="-1304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kstvak 47">
            <a:extLst>
              <a:ext uri="{FF2B5EF4-FFF2-40B4-BE49-F238E27FC236}">
                <a16:creationId xmlns:a16="http://schemas.microsoft.com/office/drawing/2014/main" id="{EE3A4D90-6A34-4EDD-8B6C-A052D52C95C4}"/>
              </a:ext>
            </a:extLst>
          </p:cNvPr>
          <p:cNvSpPr txBox="1"/>
          <p:nvPr/>
        </p:nvSpPr>
        <p:spPr>
          <a:xfrm>
            <a:off x="7323186" y="5240850"/>
            <a:ext cx="603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Dus  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9410CD46-135F-4BE0-8F8E-F090A5893BD7}"/>
                  </a:ext>
                </a:extLst>
              </p:cNvPr>
              <p:cNvSpPr txBox="1"/>
              <p:nvPr/>
            </p:nvSpPr>
            <p:spPr>
              <a:xfrm>
                <a:off x="7862871" y="5294724"/>
                <a:ext cx="4096130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95%</m:t>
                    </m:r>
                  </m:oMath>
                </a14:m>
                <a:r>
                  <a:rPr lang="nl-NL" dirty="0"/>
                  <a:t> van de steekproeven heeft naar verwachting een staakproefproportie tussen 0,06 en 0,30</a:t>
                </a:r>
              </a:p>
            </p:txBody>
          </p:sp>
        </mc:Choice>
        <mc:Fallback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9410CD46-135F-4BE0-8F8E-F090A5893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871" y="5294724"/>
                <a:ext cx="4096130" cy="830997"/>
              </a:xfrm>
              <a:prstGeom prst="rect">
                <a:avLst/>
              </a:prstGeom>
              <a:blipFill>
                <a:blip r:embed="rId22"/>
                <a:stretch>
                  <a:fillRect l="-3571" t="-9559" b="-1617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Rechte verbindingslijn 50">
            <a:extLst>
              <a:ext uri="{FF2B5EF4-FFF2-40B4-BE49-F238E27FC236}">
                <a16:creationId xmlns:a16="http://schemas.microsoft.com/office/drawing/2014/main" id="{85FA469E-7057-429A-BC55-7F4C8EE4420A}"/>
              </a:ext>
            </a:extLst>
          </p:cNvPr>
          <p:cNvCxnSpPr/>
          <p:nvPr/>
        </p:nvCxnSpPr>
        <p:spPr>
          <a:xfrm>
            <a:off x="555004" y="4993727"/>
            <a:ext cx="6314664" cy="594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kstvak 51">
            <a:extLst>
              <a:ext uri="{FF2B5EF4-FFF2-40B4-BE49-F238E27FC236}">
                <a16:creationId xmlns:a16="http://schemas.microsoft.com/office/drawing/2014/main" id="{E98D4BD1-4420-42FA-91F6-0B33E297881B}"/>
              </a:ext>
            </a:extLst>
          </p:cNvPr>
          <p:cNvSpPr txBox="1"/>
          <p:nvPr/>
        </p:nvSpPr>
        <p:spPr>
          <a:xfrm>
            <a:off x="623698" y="5061954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c)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4498C838-BE9C-4A31-B2EA-BE47555205D4}"/>
                  </a:ext>
                </a:extLst>
              </p:cNvPr>
              <p:cNvSpPr txBox="1"/>
              <p:nvPr/>
            </p:nvSpPr>
            <p:spPr>
              <a:xfrm>
                <a:off x="1377162" y="5158746"/>
                <a:ext cx="33598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64</m:t>
                    </m:r>
                  </m:oMath>
                </a14:m>
                <a:r>
                  <a:rPr lang="nl-NL" dirty="0"/>
                  <a:t> van de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200</m:t>
                    </m:r>
                  </m:oMath>
                </a14:m>
                <a:r>
                  <a:rPr lang="nl-NL" dirty="0"/>
                  <a:t> steekproeven, dat is </a:t>
                </a:r>
              </a:p>
            </p:txBody>
          </p:sp>
        </mc:Choice>
        <mc:Fallback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4498C838-BE9C-4A31-B2EA-BE4755520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162" y="5158746"/>
                <a:ext cx="3359831" cy="276999"/>
              </a:xfrm>
              <a:prstGeom prst="rect">
                <a:avLst/>
              </a:prstGeom>
              <a:blipFill>
                <a:blip r:embed="rId23"/>
                <a:stretch>
                  <a:fillRect l="-2541" t="-28261" r="-3448" b="-50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3C1A9185-6E0B-4088-A6F0-99D177D9C51B}"/>
                  </a:ext>
                </a:extLst>
              </p:cNvPr>
              <p:cNvSpPr txBox="1"/>
              <p:nvPr/>
            </p:nvSpPr>
            <p:spPr>
              <a:xfrm>
                <a:off x="4791780" y="5138759"/>
                <a:ext cx="1867499" cy="3250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nl-NL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</m:num>
                            <m:den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200</m:t>
                              </m:r>
                            </m:den>
                          </m:f>
                        </m:e>
                      </m:box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100%=32%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3C1A9185-6E0B-4088-A6F0-99D177D9C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780" y="5138759"/>
                <a:ext cx="1867499" cy="325025"/>
              </a:xfrm>
              <a:prstGeom prst="rect">
                <a:avLst/>
              </a:prstGeom>
              <a:blipFill>
                <a:blip r:embed="rId24"/>
                <a:stretch>
                  <a:fillRect l="-980" r="-3595" b="-1698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E53858D8-A700-47B7-AC48-BAA2AA8DE620}"/>
              </a:ext>
            </a:extLst>
          </p:cNvPr>
          <p:cNvCxnSpPr>
            <a:endCxn id="45" idx="2"/>
          </p:cNvCxnSpPr>
          <p:nvPr/>
        </p:nvCxnSpPr>
        <p:spPr>
          <a:xfrm>
            <a:off x="8148979" y="3197067"/>
            <a:ext cx="1" cy="12960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B35FF272-287B-4B4A-8BDA-9417A1F5C45E}"/>
              </a:ext>
            </a:extLst>
          </p:cNvPr>
          <p:cNvCxnSpPr/>
          <p:nvPr/>
        </p:nvCxnSpPr>
        <p:spPr>
          <a:xfrm>
            <a:off x="10344587" y="3256409"/>
            <a:ext cx="1" cy="12960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echte verbindingslijn met pijl 58">
            <a:extLst>
              <a:ext uri="{FF2B5EF4-FFF2-40B4-BE49-F238E27FC236}">
                <a16:creationId xmlns:a16="http://schemas.microsoft.com/office/drawing/2014/main" id="{13AA7DB0-327D-4230-97BD-67B119A83DB9}"/>
              </a:ext>
            </a:extLst>
          </p:cNvPr>
          <p:cNvCxnSpPr/>
          <p:nvPr/>
        </p:nvCxnSpPr>
        <p:spPr>
          <a:xfrm flipH="1">
            <a:off x="7437380" y="3821869"/>
            <a:ext cx="71159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echte verbindingslijn met pijl 59">
            <a:extLst>
              <a:ext uri="{FF2B5EF4-FFF2-40B4-BE49-F238E27FC236}">
                <a16:creationId xmlns:a16="http://schemas.microsoft.com/office/drawing/2014/main" id="{46B1CE32-C7AE-4069-A085-FD3F1198C23B}"/>
              </a:ext>
            </a:extLst>
          </p:cNvPr>
          <p:cNvCxnSpPr>
            <a:cxnSpLocks/>
          </p:cNvCxnSpPr>
          <p:nvPr/>
        </p:nvCxnSpPr>
        <p:spPr>
          <a:xfrm>
            <a:off x="10331536" y="3809909"/>
            <a:ext cx="71159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chte verbindingslijn 60">
            <a:extLst>
              <a:ext uri="{FF2B5EF4-FFF2-40B4-BE49-F238E27FC236}">
                <a16:creationId xmlns:a16="http://schemas.microsoft.com/office/drawing/2014/main" id="{9D46B060-5B42-4469-AB37-6BB682FA5516}"/>
              </a:ext>
            </a:extLst>
          </p:cNvPr>
          <p:cNvCxnSpPr/>
          <p:nvPr/>
        </p:nvCxnSpPr>
        <p:spPr>
          <a:xfrm>
            <a:off x="8699659" y="3210186"/>
            <a:ext cx="1" cy="12960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echte verbindingslijn 61">
            <a:extLst>
              <a:ext uri="{FF2B5EF4-FFF2-40B4-BE49-F238E27FC236}">
                <a16:creationId xmlns:a16="http://schemas.microsoft.com/office/drawing/2014/main" id="{47053CB5-696C-470E-BC7D-90DA485CBF34}"/>
              </a:ext>
            </a:extLst>
          </p:cNvPr>
          <p:cNvCxnSpPr/>
          <p:nvPr/>
        </p:nvCxnSpPr>
        <p:spPr>
          <a:xfrm>
            <a:off x="9803181" y="3231467"/>
            <a:ext cx="1" cy="12960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chte verbindingslijn met pijl 62">
            <a:extLst>
              <a:ext uri="{FF2B5EF4-FFF2-40B4-BE49-F238E27FC236}">
                <a16:creationId xmlns:a16="http://schemas.microsoft.com/office/drawing/2014/main" id="{CA115CDF-AED7-414E-92AD-335D08A1B05A}"/>
              </a:ext>
            </a:extLst>
          </p:cNvPr>
          <p:cNvCxnSpPr/>
          <p:nvPr/>
        </p:nvCxnSpPr>
        <p:spPr>
          <a:xfrm flipH="1">
            <a:off x="7429929" y="3666283"/>
            <a:ext cx="12600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met pijl 63">
            <a:extLst>
              <a:ext uri="{FF2B5EF4-FFF2-40B4-BE49-F238E27FC236}">
                <a16:creationId xmlns:a16="http://schemas.microsoft.com/office/drawing/2014/main" id="{84472FD0-4DA2-4E47-AF0F-25F52E7A4E30}"/>
              </a:ext>
            </a:extLst>
          </p:cNvPr>
          <p:cNvCxnSpPr>
            <a:cxnSpLocks/>
          </p:cNvCxnSpPr>
          <p:nvPr/>
        </p:nvCxnSpPr>
        <p:spPr>
          <a:xfrm>
            <a:off x="9803180" y="3682123"/>
            <a:ext cx="12240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kstvak 64">
            <a:extLst>
              <a:ext uri="{FF2B5EF4-FFF2-40B4-BE49-F238E27FC236}">
                <a16:creationId xmlns:a16="http://schemas.microsoft.com/office/drawing/2014/main" id="{D028F0D9-8D8E-4AD6-A863-B7A01F128E1C}"/>
              </a:ext>
            </a:extLst>
          </p:cNvPr>
          <p:cNvSpPr txBox="1"/>
          <p:nvPr/>
        </p:nvSpPr>
        <p:spPr>
          <a:xfrm>
            <a:off x="1279490" y="5527256"/>
            <a:ext cx="5368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Deze 64 steekproeven hebben een steekproefproportie van minder dan 0,12 of meer dan 0,24.</a:t>
            </a:r>
          </a:p>
        </p:txBody>
      </p:sp>
    </p:spTree>
    <p:extLst>
      <p:ext uri="{BB962C8B-B14F-4D97-AF65-F5344CB8AC3E}">
        <p14:creationId xmlns:p14="http://schemas.microsoft.com/office/powerpoint/2010/main" val="171848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125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12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125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1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1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9" grpId="0"/>
      <p:bldP spid="17" grpId="0" animBg="1"/>
      <p:bldP spid="21" grpId="0"/>
      <p:bldP spid="31" grpId="0"/>
      <p:bldP spid="34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2" grpId="0"/>
      <p:bldP spid="53" grpId="0"/>
      <p:bldP spid="65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99</Words>
  <Application>Microsoft Office PowerPoint</Application>
  <PresentationFormat>Breedbeeld</PresentationFormat>
  <Paragraphs>25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 Math</vt:lpstr>
      <vt:lpstr>Kantoorthema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Arno Verrijth</dc:creator>
  <cp:lastModifiedBy>Arno Verrijth</cp:lastModifiedBy>
  <cp:revision>9</cp:revision>
  <dcterms:created xsi:type="dcterms:W3CDTF">2020-04-04T10:17:19Z</dcterms:created>
  <dcterms:modified xsi:type="dcterms:W3CDTF">2020-04-04T13:01:06Z</dcterms:modified>
</cp:coreProperties>
</file>