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6B209-877B-4D24-A1CB-20BB5CF0A236}" type="datetimeFigureOut">
              <a:rPr lang="nl-NL" smtClean="0"/>
              <a:t>17-4-2019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2E32-33F3-4847-BF80-91458B9CFB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5724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6B209-877B-4D24-A1CB-20BB5CF0A236}" type="datetimeFigureOut">
              <a:rPr lang="nl-NL" smtClean="0"/>
              <a:t>17-4-2019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2E32-33F3-4847-BF80-91458B9CFB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3215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6B209-877B-4D24-A1CB-20BB5CF0A236}" type="datetimeFigureOut">
              <a:rPr lang="nl-NL" smtClean="0"/>
              <a:t>17-4-2019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2E32-33F3-4847-BF80-91458B9CFB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619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6B209-877B-4D24-A1CB-20BB5CF0A236}" type="datetimeFigureOut">
              <a:rPr lang="nl-NL" smtClean="0"/>
              <a:t>17-4-2019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2E32-33F3-4847-BF80-91458B9CFB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5665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6B209-877B-4D24-A1CB-20BB5CF0A236}" type="datetimeFigureOut">
              <a:rPr lang="nl-NL" smtClean="0"/>
              <a:t>17-4-2019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2E32-33F3-4847-BF80-91458B9CFB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6536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6B209-877B-4D24-A1CB-20BB5CF0A236}" type="datetimeFigureOut">
              <a:rPr lang="nl-NL" smtClean="0"/>
              <a:t>17-4-2019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2E32-33F3-4847-BF80-91458B9CFB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9367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6B209-877B-4D24-A1CB-20BB5CF0A236}" type="datetimeFigureOut">
              <a:rPr lang="nl-NL" smtClean="0"/>
              <a:t>17-4-2019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2E32-33F3-4847-BF80-91458B9CFB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1113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6B209-877B-4D24-A1CB-20BB5CF0A236}" type="datetimeFigureOut">
              <a:rPr lang="nl-NL" smtClean="0"/>
              <a:t>17-4-2019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2E32-33F3-4847-BF80-91458B9CFB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0303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6B209-877B-4D24-A1CB-20BB5CF0A236}" type="datetimeFigureOut">
              <a:rPr lang="nl-NL" smtClean="0"/>
              <a:t>17-4-2019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2E32-33F3-4847-BF80-91458B9CFB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2894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6B209-877B-4D24-A1CB-20BB5CF0A236}" type="datetimeFigureOut">
              <a:rPr lang="nl-NL" smtClean="0"/>
              <a:t>17-4-2019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2E32-33F3-4847-BF80-91458B9CFB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2981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6B209-877B-4D24-A1CB-20BB5CF0A236}" type="datetimeFigureOut">
              <a:rPr lang="nl-NL" smtClean="0"/>
              <a:t>17-4-2019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2E32-33F3-4847-BF80-91458B9CFB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4748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6B209-877B-4D24-A1CB-20BB5CF0A236}" type="datetimeFigureOut">
              <a:rPr lang="nl-NL" smtClean="0"/>
              <a:t>17-4-2019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32E32-33F3-4847-BF80-91458B9CFB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123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18" Type="http://schemas.openxmlformats.org/officeDocument/2006/relationships/image" Target="../media/image26.png"/><Relationship Id="rId3" Type="http://schemas.openxmlformats.org/officeDocument/2006/relationships/image" Target="../media/image3.jp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17" Type="http://schemas.openxmlformats.org/officeDocument/2006/relationships/image" Target="../media/image25.png"/><Relationship Id="rId2" Type="http://schemas.openxmlformats.org/officeDocument/2006/relationships/image" Target="../media/image2.jpg"/><Relationship Id="rId16" Type="http://schemas.openxmlformats.org/officeDocument/2006/relationships/image" Target="../media/image24.png"/><Relationship Id="rId20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19" Type="http://schemas.openxmlformats.org/officeDocument/2006/relationships/image" Target="../media/image27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0856A98F-C547-4897-94D4-B45109C14D80}"/>
              </a:ext>
            </a:extLst>
          </p:cNvPr>
          <p:cNvSpPr txBox="1"/>
          <p:nvPr/>
        </p:nvSpPr>
        <p:spPr>
          <a:xfrm>
            <a:off x="395654" y="509953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18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C203409F-B39D-4F05-927D-8BE43B9359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086" y="1071089"/>
            <a:ext cx="5984748" cy="1142543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DDD9314-F7A1-4F26-9102-8FA2CBB5C2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4002" y="879285"/>
            <a:ext cx="3645256" cy="1655521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F8CB1DFA-5CF3-4A6D-A89E-89206FB109BF}"/>
              </a:ext>
            </a:extLst>
          </p:cNvPr>
          <p:cNvSpPr txBox="1"/>
          <p:nvPr/>
        </p:nvSpPr>
        <p:spPr>
          <a:xfrm>
            <a:off x="11219258" y="2059743"/>
            <a:ext cx="7561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gewicht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F018DB10-2622-41EA-B343-4215A7490678}"/>
                  </a:ext>
                </a:extLst>
              </p:cNvPr>
              <p:cNvSpPr txBox="1"/>
              <p:nvPr/>
            </p:nvSpPr>
            <p:spPr>
              <a:xfrm>
                <a:off x="9277206" y="2416924"/>
                <a:ext cx="238847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80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F018DB10-2622-41EA-B343-4215A74906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7206" y="2416924"/>
                <a:ext cx="238847" cy="215444"/>
              </a:xfrm>
              <a:prstGeom prst="rect">
                <a:avLst/>
              </a:prstGeom>
              <a:blipFill>
                <a:blip r:embed="rId4"/>
                <a:stretch>
                  <a:fillRect l="-17949" r="-15385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D3E9E334-992C-4813-99F9-FC966CF195F8}"/>
              </a:ext>
            </a:extLst>
          </p:cNvPr>
          <p:cNvCxnSpPr/>
          <p:nvPr/>
        </p:nvCxnSpPr>
        <p:spPr>
          <a:xfrm>
            <a:off x="8839200" y="2258079"/>
            <a:ext cx="0" cy="6830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86FFACAC-44C0-4925-8108-2647EF3FFE74}"/>
              </a:ext>
            </a:extLst>
          </p:cNvPr>
          <p:cNvCxnSpPr/>
          <p:nvPr/>
        </p:nvCxnSpPr>
        <p:spPr>
          <a:xfrm>
            <a:off x="904240" y="1910080"/>
            <a:ext cx="472440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met pijl 15">
            <a:extLst>
              <a:ext uri="{FF2B5EF4-FFF2-40B4-BE49-F238E27FC236}">
                <a16:creationId xmlns:a16="http://schemas.microsoft.com/office/drawing/2014/main" id="{D1EFA974-9C75-4569-A847-FC8496D6A4B2}"/>
              </a:ext>
            </a:extLst>
          </p:cNvPr>
          <p:cNvCxnSpPr/>
          <p:nvPr/>
        </p:nvCxnSpPr>
        <p:spPr>
          <a:xfrm flipH="1">
            <a:off x="7203440" y="2722880"/>
            <a:ext cx="1635760" cy="0"/>
          </a:xfrm>
          <a:prstGeom prst="straightConnector1">
            <a:avLst/>
          </a:prstGeom>
          <a:ln w="158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001ADBF2-E081-4EB5-B38D-66F7193ADAEA}"/>
                  </a:ext>
                </a:extLst>
              </p:cNvPr>
              <p:cNvSpPr txBox="1"/>
              <p:nvPr/>
            </p:nvSpPr>
            <p:spPr>
              <a:xfrm>
                <a:off x="7807453" y="2722880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16%</m:t>
                      </m:r>
                    </m:oMath>
                  </m:oMathPara>
                </a14:m>
                <a:endParaRPr lang="nl-NL" sz="1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001ADBF2-E081-4EB5-B38D-66F7193ADA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7453" y="2722880"/>
                <a:ext cx="399148" cy="215444"/>
              </a:xfrm>
              <a:prstGeom prst="rect">
                <a:avLst/>
              </a:prstGeom>
              <a:blipFill>
                <a:blip r:embed="rId5"/>
                <a:stretch>
                  <a:fillRect l="-10769" r="-10769" b="-857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F14C6162-2843-4156-BC3E-E8E4965862E2}"/>
                  </a:ext>
                </a:extLst>
              </p:cNvPr>
              <p:cNvSpPr txBox="1"/>
              <p:nvPr/>
            </p:nvSpPr>
            <p:spPr>
              <a:xfrm>
                <a:off x="8729936" y="3021455"/>
                <a:ext cx="238848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76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F14C6162-2843-4156-BC3E-E8E4965862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9936" y="3021455"/>
                <a:ext cx="238848" cy="215444"/>
              </a:xfrm>
              <a:prstGeom prst="rect">
                <a:avLst/>
              </a:prstGeom>
              <a:blipFill>
                <a:blip r:embed="rId6"/>
                <a:stretch>
                  <a:fillRect l="-17949" r="-1538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D0A3216F-9A8C-4211-95B6-747B89BC9853}"/>
                  </a:ext>
                </a:extLst>
              </p:cNvPr>
              <p:cNvSpPr txBox="1"/>
              <p:nvPr/>
            </p:nvSpPr>
            <p:spPr>
              <a:xfrm>
                <a:off x="1127760" y="2534806"/>
                <a:ext cx="12832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76=80−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D0A3216F-9A8C-4211-95B6-747B89BC98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760" y="2534806"/>
                <a:ext cx="1283236" cy="276999"/>
              </a:xfrm>
              <a:prstGeom prst="rect">
                <a:avLst/>
              </a:prstGeom>
              <a:blipFill>
                <a:blip r:embed="rId7"/>
                <a:stretch>
                  <a:fillRect l="-3791" r="-142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65E08FA9-D86E-44E0-B32E-F6970A6A8BAB}"/>
                  </a:ext>
                </a:extLst>
              </p:cNvPr>
              <p:cNvSpPr txBox="1"/>
              <p:nvPr/>
            </p:nvSpPr>
            <p:spPr>
              <a:xfrm>
                <a:off x="1127760" y="2914123"/>
                <a:ext cx="12832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=80−76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65E08FA9-D86E-44E0-B32E-F6970A6A8B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760" y="2914123"/>
                <a:ext cx="1283236" cy="276999"/>
              </a:xfrm>
              <a:prstGeom prst="rect">
                <a:avLst/>
              </a:prstGeom>
              <a:blipFill>
                <a:blip r:embed="rId8"/>
                <a:stretch>
                  <a:fillRect l="-2370" r="-331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3E9D41D1-98D3-4B27-AB5F-0E6EF21AB22C}"/>
                  </a:ext>
                </a:extLst>
              </p:cNvPr>
              <p:cNvSpPr txBox="1"/>
              <p:nvPr/>
            </p:nvSpPr>
            <p:spPr>
              <a:xfrm>
                <a:off x="1127760" y="3293440"/>
                <a:ext cx="6227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3E9D41D1-98D3-4B27-AB5F-0E6EF21AB2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760" y="3293440"/>
                <a:ext cx="622799" cy="276999"/>
              </a:xfrm>
              <a:prstGeom prst="rect">
                <a:avLst/>
              </a:prstGeom>
              <a:blipFill>
                <a:blip r:embed="rId9"/>
                <a:stretch>
                  <a:fillRect l="-4902" r="-882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F2884BE2-AC57-42E9-8C24-B42E7774A228}"/>
                  </a:ext>
                </a:extLst>
              </p:cNvPr>
              <p:cNvSpPr txBox="1"/>
              <p:nvPr/>
            </p:nvSpPr>
            <p:spPr>
              <a:xfrm>
                <a:off x="800086" y="3901440"/>
                <a:ext cx="3321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standaardafwijking is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nl-NL" b="1" dirty="0"/>
                  <a:t> gram.</a:t>
                </a:r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F2884BE2-AC57-42E9-8C24-B42E7774A2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086" y="3901440"/>
                <a:ext cx="3321422" cy="369332"/>
              </a:xfrm>
              <a:prstGeom prst="rect">
                <a:avLst/>
              </a:prstGeom>
              <a:blipFill>
                <a:blip r:embed="rId10"/>
                <a:stretch>
                  <a:fillRect l="-1468" t="-8197" r="-91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oep 25">
            <a:extLst>
              <a:ext uri="{FF2B5EF4-FFF2-40B4-BE49-F238E27FC236}">
                <a16:creationId xmlns:a16="http://schemas.microsoft.com/office/drawing/2014/main" id="{3256086A-1EEC-4A64-BFE3-080D38700B8A}"/>
              </a:ext>
            </a:extLst>
          </p:cNvPr>
          <p:cNvGrpSpPr/>
          <p:nvPr/>
        </p:nvGrpSpPr>
        <p:grpSpPr>
          <a:xfrm>
            <a:off x="8839200" y="1308556"/>
            <a:ext cx="547269" cy="215444"/>
            <a:chOff x="8839200" y="1308556"/>
            <a:chExt cx="547269" cy="215444"/>
          </a:xfrm>
        </p:grpSpPr>
        <p:cxnSp>
          <p:nvCxnSpPr>
            <p:cNvPr id="24" name="Rechte verbindingslijn met pijl 23">
              <a:extLst>
                <a:ext uri="{FF2B5EF4-FFF2-40B4-BE49-F238E27FC236}">
                  <a16:creationId xmlns:a16="http://schemas.microsoft.com/office/drawing/2014/main" id="{27F611BF-4300-4A43-872C-3707BCEA7DDB}"/>
                </a:ext>
              </a:extLst>
            </p:cNvPr>
            <p:cNvCxnSpPr/>
            <p:nvPr/>
          </p:nvCxnSpPr>
          <p:spPr>
            <a:xfrm>
              <a:off x="8839200" y="1524000"/>
              <a:ext cx="547269" cy="0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kstvak 24">
                  <a:extLst>
                    <a:ext uri="{FF2B5EF4-FFF2-40B4-BE49-F238E27FC236}">
                      <a16:creationId xmlns:a16="http://schemas.microsoft.com/office/drawing/2014/main" id="{E69ABBF1-51C2-4E64-B016-052F5A1F96CA}"/>
                    </a:ext>
                  </a:extLst>
                </p:cNvPr>
                <p:cNvSpPr txBox="1"/>
                <p:nvPr/>
              </p:nvSpPr>
              <p:spPr>
                <a:xfrm>
                  <a:off x="9046050" y="1308556"/>
                  <a:ext cx="153888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sz="1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𝝈</m:t>
                        </m:r>
                      </m:oMath>
                    </m:oMathPara>
                  </a14:m>
                  <a:endParaRPr lang="nl-NL" sz="1400" b="1" dirty="0"/>
                </a:p>
              </p:txBody>
            </p:sp>
          </mc:Choice>
          <mc:Fallback xmlns="">
            <p:sp>
              <p:nvSpPr>
                <p:cNvPr id="25" name="Tekstvak 24">
                  <a:extLst>
                    <a:ext uri="{FF2B5EF4-FFF2-40B4-BE49-F238E27FC236}">
                      <a16:creationId xmlns:a16="http://schemas.microsoft.com/office/drawing/2014/main" id="{E69ABBF1-51C2-4E64-B016-052F5A1F96C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46050" y="1308556"/>
                  <a:ext cx="153888" cy="215444"/>
                </a:xfrm>
                <a:prstGeom prst="rect">
                  <a:avLst/>
                </a:prstGeom>
                <a:blipFill>
                  <a:blip r:embed="rId11"/>
                  <a:stretch>
                    <a:fillRect l="-20000" r="-12000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7" name="Groep 26">
            <a:extLst>
              <a:ext uri="{FF2B5EF4-FFF2-40B4-BE49-F238E27FC236}">
                <a16:creationId xmlns:a16="http://schemas.microsoft.com/office/drawing/2014/main" id="{884E4091-2CEC-45E2-88C0-0C958C83B8E7}"/>
              </a:ext>
            </a:extLst>
          </p:cNvPr>
          <p:cNvGrpSpPr/>
          <p:nvPr/>
        </p:nvGrpSpPr>
        <p:grpSpPr>
          <a:xfrm>
            <a:off x="9396629" y="1305609"/>
            <a:ext cx="547269" cy="215444"/>
            <a:chOff x="8839200" y="1308556"/>
            <a:chExt cx="547269" cy="215444"/>
          </a:xfrm>
        </p:grpSpPr>
        <p:cxnSp>
          <p:nvCxnSpPr>
            <p:cNvPr id="28" name="Rechte verbindingslijn met pijl 27">
              <a:extLst>
                <a:ext uri="{FF2B5EF4-FFF2-40B4-BE49-F238E27FC236}">
                  <a16:creationId xmlns:a16="http://schemas.microsoft.com/office/drawing/2014/main" id="{99C9B89E-5AC1-46C6-865C-9024D48A7EA3}"/>
                </a:ext>
              </a:extLst>
            </p:cNvPr>
            <p:cNvCxnSpPr/>
            <p:nvPr/>
          </p:nvCxnSpPr>
          <p:spPr>
            <a:xfrm>
              <a:off x="8839200" y="1524000"/>
              <a:ext cx="547269" cy="0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kstvak 28">
                  <a:extLst>
                    <a:ext uri="{FF2B5EF4-FFF2-40B4-BE49-F238E27FC236}">
                      <a16:creationId xmlns:a16="http://schemas.microsoft.com/office/drawing/2014/main" id="{7A0D6344-BEE9-4EEA-B93B-F0A169F25CE3}"/>
                    </a:ext>
                  </a:extLst>
                </p:cNvPr>
                <p:cNvSpPr txBox="1"/>
                <p:nvPr/>
              </p:nvSpPr>
              <p:spPr>
                <a:xfrm>
                  <a:off x="9046050" y="1308556"/>
                  <a:ext cx="153888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sz="1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𝝈</m:t>
                        </m:r>
                      </m:oMath>
                    </m:oMathPara>
                  </a14:m>
                  <a:endParaRPr lang="nl-NL" sz="1400" b="1" dirty="0"/>
                </a:p>
              </p:txBody>
            </p:sp>
          </mc:Choice>
          <mc:Fallback xmlns="">
            <p:sp>
              <p:nvSpPr>
                <p:cNvPr id="29" name="Tekstvak 28">
                  <a:extLst>
                    <a:ext uri="{FF2B5EF4-FFF2-40B4-BE49-F238E27FC236}">
                      <a16:creationId xmlns:a16="http://schemas.microsoft.com/office/drawing/2014/main" id="{7A0D6344-BEE9-4EEA-B93B-F0A169F25CE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46050" y="1308556"/>
                  <a:ext cx="153888" cy="215444"/>
                </a:xfrm>
                <a:prstGeom prst="rect">
                  <a:avLst/>
                </a:prstGeom>
                <a:blipFill>
                  <a:blip r:embed="rId12"/>
                  <a:stretch>
                    <a:fillRect l="-15385" r="-11538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48122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7" grpId="0"/>
      <p:bldP spid="18" grpId="0" animBg="1"/>
      <p:bldP spid="19" grpId="0"/>
      <p:bldP spid="20" grpId="0"/>
      <p:bldP spid="21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B17371DC-7818-4C46-9053-5F0EEAF7E34D}"/>
              </a:ext>
            </a:extLst>
          </p:cNvPr>
          <p:cNvSpPr txBox="1"/>
          <p:nvPr/>
        </p:nvSpPr>
        <p:spPr>
          <a:xfrm>
            <a:off x="395654" y="509953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19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22AD36E9-8BB7-4582-B94E-484517493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4562" y="879285"/>
            <a:ext cx="3645256" cy="1655521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A36CE549-2324-4207-8766-96AF3742E088}"/>
              </a:ext>
            </a:extLst>
          </p:cNvPr>
          <p:cNvSpPr txBox="1"/>
          <p:nvPr/>
        </p:nvSpPr>
        <p:spPr>
          <a:xfrm>
            <a:off x="10619818" y="2059743"/>
            <a:ext cx="11392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gewicht in kg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BD383AD3-7144-4D5E-8519-ADAF3E4BE1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100" y="427206"/>
            <a:ext cx="4492447" cy="281360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8E08FC74-DBF4-41F9-8440-46696B4C98A6}"/>
                  </a:ext>
                </a:extLst>
              </p:cNvPr>
              <p:cNvSpPr txBox="1"/>
              <p:nvPr/>
            </p:nvSpPr>
            <p:spPr>
              <a:xfrm>
                <a:off x="10078720" y="908466"/>
                <a:ext cx="61273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=2,1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8E08FC74-DBF4-41F9-8440-46696B4C98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8720" y="908466"/>
                <a:ext cx="612732" cy="215444"/>
              </a:xfrm>
              <a:prstGeom prst="rect">
                <a:avLst/>
              </a:prstGeom>
              <a:blipFill>
                <a:blip r:embed="rId4"/>
                <a:stretch>
                  <a:fillRect l="-5941" r="-5941" b="-2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772050A0-9EC5-4295-B609-E11C3873BE83}"/>
                  </a:ext>
                </a:extLst>
              </p:cNvPr>
              <p:cNvSpPr txBox="1"/>
              <p:nvPr/>
            </p:nvSpPr>
            <p:spPr>
              <a:xfrm>
                <a:off x="10078720" y="1153091"/>
                <a:ext cx="57220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r>
                      <a:rPr lang="nl-NL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=0,</m:t>
                    </m:r>
                  </m:oMath>
                </a14:m>
                <a:r>
                  <a:rPr lang="nl-NL" sz="1400" dirty="0"/>
                  <a:t>3</a:t>
                </a:r>
              </a:p>
            </p:txBody>
          </p:sp>
        </mc:Choice>
        <mc:Fallback xmlns="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772050A0-9EC5-4295-B609-E11C3873BE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8720" y="1153091"/>
                <a:ext cx="572208" cy="215444"/>
              </a:xfrm>
              <a:prstGeom prst="rect">
                <a:avLst/>
              </a:prstGeom>
              <a:blipFill>
                <a:blip r:embed="rId5"/>
                <a:stretch>
                  <a:fillRect l="-7447" t="-25714" r="-18085" b="-514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C3942708-8EF9-4339-BE4A-85A3506C6D3E}"/>
                  </a:ext>
                </a:extLst>
              </p:cNvPr>
              <p:cNvSpPr txBox="1"/>
              <p:nvPr/>
            </p:nvSpPr>
            <p:spPr>
              <a:xfrm>
                <a:off x="8659331" y="2416924"/>
                <a:ext cx="275717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0" smtClean="0">
                          <a:latin typeface="Cambria Math" panose="02040503050406030204" pitchFamily="18" charset="0"/>
                        </a:rPr>
                        <m:t>2,1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C3942708-8EF9-4339-BE4A-85A3506C6D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9331" y="2416924"/>
                <a:ext cx="275717" cy="215444"/>
              </a:xfrm>
              <a:prstGeom prst="rect">
                <a:avLst/>
              </a:prstGeom>
              <a:blipFill>
                <a:blip r:embed="rId6"/>
                <a:stretch>
                  <a:fillRect l="-15217" r="-13043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79C93744-6A88-4AA4-ACFC-1200F4F81AF0}"/>
                  </a:ext>
                </a:extLst>
              </p:cNvPr>
              <p:cNvSpPr txBox="1"/>
              <p:nvPr/>
            </p:nvSpPr>
            <p:spPr>
              <a:xfrm>
                <a:off x="9228942" y="2416924"/>
                <a:ext cx="275717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0" smtClean="0">
                          <a:latin typeface="Cambria Math" panose="02040503050406030204" pitchFamily="18" charset="0"/>
                        </a:rPr>
                        <m:t>2,4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79C93744-6A88-4AA4-ACFC-1200F4F81A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8942" y="2416924"/>
                <a:ext cx="275717" cy="215444"/>
              </a:xfrm>
              <a:prstGeom prst="rect">
                <a:avLst/>
              </a:prstGeom>
              <a:blipFill>
                <a:blip r:embed="rId7"/>
                <a:stretch>
                  <a:fillRect l="-15556" r="-15556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B70A9D07-0FA3-467C-92DD-24779A3619AE}"/>
                  </a:ext>
                </a:extLst>
              </p:cNvPr>
              <p:cNvSpPr txBox="1"/>
              <p:nvPr/>
            </p:nvSpPr>
            <p:spPr>
              <a:xfrm>
                <a:off x="9786521" y="2416924"/>
                <a:ext cx="275717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0" smtClean="0">
                          <a:latin typeface="Cambria Math" panose="02040503050406030204" pitchFamily="18" charset="0"/>
                        </a:rPr>
                        <m:t>2,7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B70A9D07-0FA3-467C-92DD-24779A3619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6521" y="2416924"/>
                <a:ext cx="275717" cy="215444"/>
              </a:xfrm>
              <a:prstGeom prst="rect">
                <a:avLst/>
              </a:prstGeom>
              <a:blipFill>
                <a:blip r:embed="rId8"/>
                <a:stretch>
                  <a:fillRect l="-15217" r="-13043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kstvak 13">
            <a:extLst>
              <a:ext uri="{FF2B5EF4-FFF2-40B4-BE49-F238E27FC236}">
                <a16:creationId xmlns:a16="http://schemas.microsoft.com/office/drawing/2014/main" id="{D2A07F2F-6D9B-4629-99FF-4BDA19563981}"/>
              </a:ext>
            </a:extLst>
          </p:cNvPr>
          <p:cNvSpPr txBox="1"/>
          <p:nvPr/>
        </p:nvSpPr>
        <p:spPr>
          <a:xfrm>
            <a:off x="537894" y="3616735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FC220025-8ED2-42D8-8092-BB12AB648106}"/>
                  </a:ext>
                </a:extLst>
              </p:cNvPr>
              <p:cNvSpPr txBox="1"/>
              <p:nvPr/>
            </p:nvSpPr>
            <p:spPr>
              <a:xfrm>
                <a:off x="1036320" y="3662901"/>
                <a:ext cx="21239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2,7=2,1+0,3+0,3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FC220025-8ED2-42D8-8092-BB12AB6481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320" y="3662901"/>
                <a:ext cx="2123979" cy="276999"/>
              </a:xfrm>
              <a:prstGeom prst="rect">
                <a:avLst/>
              </a:prstGeom>
              <a:blipFill>
                <a:blip r:embed="rId9"/>
                <a:stretch>
                  <a:fillRect l="-2011" r="-229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38F4BB00-0E56-45EA-8F18-B4FFE3F967DD}"/>
                  </a:ext>
                </a:extLst>
              </p:cNvPr>
              <p:cNvSpPr txBox="1"/>
              <p:nvPr/>
            </p:nvSpPr>
            <p:spPr>
              <a:xfrm>
                <a:off x="1036320" y="4067346"/>
                <a:ext cx="31418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% </m:t>
                      </m:r>
                      <m:r>
                        <a:rPr lang="nl-NL" b="1" i="0" smtClean="0">
                          <a:latin typeface="Cambria Math" panose="02040503050406030204" pitchFamily="18" charset="0"/>
                        </a:rPr>
                        <m:t>𝐢𝐬</m:t>
                      </m:r>
                      <m:r>
                        <a:rPr lang="nl-NL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1" i="0" smtClean="0">
                          <a:latin typeface="Cambria Math" panose="02040503050406030204" pitchFamily="18" charset="0"/>
                        </a:rPr>
                        <m:t>𝐳𝐰𝐚𝐚𝐫𝐝𝐞𝐫</m:t>
                      </m:r>
                      <m:r>
                        <a:rPr lang="nl-NL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1" i="0" smtClean="0">
                          <a:latin typeface="Cambria Math" panose="02040503050406030204" pitchFamily="18" charset="0"/>
                        </a:rPr>
                        <m:t>𝐝𝐚𝐧</m:t>
                      </m:r>
                      <m:r>
                        <a:rPr lang="nl-NL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1" i="0" smtClean="0">
                          <a:latin typeface="Cambria Math" panose="02040503050406030204" pitchFamily="18" charset="0"/>
                        </a:rPr>
                        <m:t>𝐤𝐠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38F4BB00-0E56-45EA-8F18-B4FFE3F967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320" y="4067346"/>
                <a:ext cx="3141886" cy="276999"/>
              </a:xfrm>
              <a:prstGeom prst="rect">
                <a:avLst/>
              </a:prstGeom>
              <a:blipFill>
                <a:blip r:embed="rId10"/>
                <a:stretch>
                  <a:fillRect l="-1165" t="-4348" r="-2524" b="-3478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kstvak 16">
            <a:extLst>
              <a:ext uri="{FF2B5EF4-FFF2-40B4-BE49-F238E27FC236}">
                <a16:creationId xmlns:a16="http://schemas.microsoft.com/office/drawing/2014/main" id="{DCA9F8C0-4948-499D-B265-1A02BA244C57}"/>
              </a:ext>
            </a:extLst>
          </p:cNvPr>
          <p:cNvSpPr txBox="1"/>
          <p:nvPr/>
        </p:nvSpPr>
        <p:spPr>
          <a:xfrm>
            <a:off x="537894" y="460248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1805B30B-01FA-4E88-AFC9-B73C233F1E84}"/>
                  </a:ext>
                </a:extLst>
              </p:cNvPr>
              <p:cNvSpPr txBox="1"/>
              <p:nvPr/>
            </p:nvSpPr>
            <p:spPr>
              <a:xfrm>
                <a:off x="8101751" y="2416924"/>
                <a:ext cx="275717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nl-NL" sz="1400" b="0" i="0" smtClean="0">
                          <a:latin typeface="Cambria Math" panose="02040503050406030204" pitchFamily="18" charset="0"/>
                        </a:rPr>
                        <m:t>,8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1805B30B-01FA-4E88-AFC9-B73C233F1E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1751" y="2416924"/>
                <a:ext cx="275717" cy="215444"/>
              </a:xfrm>
              <a:prstGeom prst="rect">
                <a:avLst/>
              </a:prstGeom>
              <a:blipFill>
                <a:blip r:embed="rId11"/>
                <a:stretch>
                  <a:fillRect l="-15556" r="-15556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C29A6BED-9FE7-4102-BF76-4EFAB439EF0F}"/>
                  </a:ext>
                </a:extLst>
              </p:cNvPr>
              <p:cNvSpPr txBox="1"/>
              <p:nvPr/>
            </p:nvSpPr>
            <p:spPr>
              <a:xfrm>
                <a:off x="7534011" y="2416924"/>
                <a:ext cx="275717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nl-NL" sz="1400" b="0" i="0" smtClean="0">
                          <a:latin typeface="Cambria Math" panose="02040503050406030204" pitchFamily="18" charset="0"/>
                        </a:rPr>
                        <m:t>,5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C29A6BED-9FE7-4102-BF76-4EFAB439EF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4011" y="2416924"/>
                <a:ext cx="275717" cy="215444"/>
              </a:xfrm>
              <a:prstGeom prst="rect">
                <a:avLst/>
              </a:prstGeom>
              <a:blipFill>
                <a:blip r:embed="rId12"/>
                <a:stretch>
                  <a:fillRect l="-15556" r="-15556" b="-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66C71EFC-5BA6-45C5-872E-6C90321AAC5A}"/>
                  </a:ext>
                </a:extLst>
              </p:cNvPr>
              <p:cNvSpPr txBox="1"/>
              <p:nvPr/>
            </p:nvSpPr>
            <p:spPr>
              <a:xfrm>
                <a:off x="1036320" y="4641443"/>
                <a:ext cx="23676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13,5%+68%=81,5%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66C71EFC-5BA6-45C5-872E-6C90321AAC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320" y="4641443"/>
                <a:ext cx="2367636" cy="276999"/>
              </a:xfrm>
              <a:prstGeom prst="rect">
                <a:avLst/>
              </a:prstGeom>
              <a:blipFill>
                <a:blip r:embed="rId13"/>
                <a:stretch>
                  <a:fillRect l="-1804" r="-2577"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68CEC6D9-3075-4B64-B962-C92D6CD9714A}"/>
                  </a:ext>
                </a:extLst>
              </p:cNvPr>
              <p:cNvSpPr txBox="1"/>
              <p:nvPr/>
            </p:nvSpPr>
            <p:spPr>
              <a:xfrm>
                <a:off x="1022547" y="4992214"/>
                <a:ext cx="185307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0,815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∙200=163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68CEC6D9-3075-4B64-B962-C92D6CD971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547" y="4992214"/>
                <a:ext cx="1853071" cy="276999"/>
              </a:xfrm>
              <a:prstGeom prst="rect">
                <a:avLst/>
              </a:prstGeom>
              <a:blipFill>
                <a:blip r:embed="rId14"/>
                <a:stretch>
                  <a:fillRect l="-2632" r="-2632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D2CFEB6B-9C7C-438B-AA27-CE710CEC78DC}"/>
                  </a:ext>
                </a:extLst>
              </p:cNvPr>
              <p:cNvSpPr txBox="1"/>
              <p:nvPr/>
            </p:nvSpPr>
            <p:spPr>
              <a:xfrm>
                <a:off x="963768" y="5342985"/>
                <a:ext cx="25127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Ongeveer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𝟏𝟔𝟑</m:t>
                    </m:r>
                  </m:oMath>
                </a14:m>
                <a:r>
                  <a:rPr lang="nl-NL" b="1" dirty="0"/>
                  <a:t> konijnen.</a:t>
                </a:r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D2CFEB6B-9C7C-438B-AA27-CE710CEC7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768" y="5342985"/>
                <a:ext cx="2512739" cy="369332"/>
              </a:xfrm>
              <a:prstGeom prst="rect">
                <a:avLst/>
              </a:prstGeom>
              <a:blipFill>
                <a:blip r:embed="rId15"/>
                <a:stretch>
                  <a:fillRect l="-1942" t="-8197" r="-1456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33E4155E-BF8F-4E81-B3EA-BF0395A4219D}"/>
              </a:ext>
            </a:extLst>
          </p:cNvPr>
          <p:cNvCxnSpPr/>
          <p:nvPr/>
        </p:nvCxnSpPr>
        <p:spPr>
          <a:xfrm>
            <a:off x="5537200" y="3662901"/>
            <a:ext cx="0" cy="234165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kstvak 24">
            <a:extLst>
              <a:ext uri="{FF2B5EF4-FFF2-40B4-BE49-F238E27FC236}">
                <a16:creationId xmlns:a16="http://schemas.microsoft.com/office/drawing/2014/main" id="{446ADC26-DECD-43E8-96D1-4E2063BC1D2B}"/>
              </a:ext>
            </a:extLst>
          </p:cNvPr>
          <p:cNvSpPr txBox="1"/>
          <p:nvPr/>
        </p:nvSpPr>
        <p:spPr>
          <a:xfrm>
            <a:off x="5777470" y="3616735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C2D6E00B-7556-4916-89FD-CAC8C308FD6B}"/>
                  </a:ext>
                </a:extLst>
              </p:cNvPr>
              <p:cNvSpPr txBox="1"/>
              <p:nvPr/>
            </p:nvSpPr>
            <p:spPr>
              <a:xfrm>
                <a:off x="6238641" y="3662676"/>
                <a:ext cx="22393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2,5%+13,5%=16%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C2D6E00B-7556-4916-89FD-CAC8C308FD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641" y="3662676"/>
                <a:ext cx="2239396" cy="276999"/>
              </a:xfrm>
              <a:prstGeom prst="rect">
                <a:avLst/>
              </a:prstGeom>
              <a:blipFill>
                <a:blip r:embed="rId16"/>
                <a:stretch>
                  <a:fillRect l="-1902" r="-2446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E9DDF365-4FF0-400B-BB16-C31AE3E303F6}"/>
                  </a:ext>
                </a:extLst>
              </p:cNvPr>
              <p:cNvSpPr txBox="1"/>
              <p:nvPr/>
            </p:nvSpPr>
            <p:spPr>
              <a:xfrm>
                <a:off x="6238641" y="4016321"/>
                <a:ext cx="15965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0,16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∙200=32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E9DDF365-4FF0-400B-BB16-C31AE3E303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641" y="4016321"/>
                <a:ext cx="1596591" cy="276999"/>
              </a:xfrm>
              <a:prstGeom prst="rect">
                <a:avLst/>
              </a:prstGeom>
              <a:blipFill>
                <a:blip r:embed="rId17"/>
                <a:stretch>
                  <a:fillRect l="-3053" r="-343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A60EAD62-399A-47F4-8B2D-00FD8A0004C8}"/>
                  </a:ext>
                </a:extLst>
              </p:cNvPr>
              <p:cNvSpPr txBox="1"/>
              <p:nvPr/>
            </p:nvSpPr>
            <p:spPr>
              <a:xfrm>
                <a:off x="6181590" y="4368685"/>
                <a:ext cx="23748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Ongeveer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𝟑𝟐</m:t>
                    </m:r>
                  </m:oMath>
                </a14:m>
                <a:r>
                  <a:rPr lang="nl-NL" b="1" dirty="0"/>
                  <a:t> konijnen.</a:t>
                </a:r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A60EAD62-399A-47F4-8B2D-00FD8A0004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1590" y="4368685"/>
                <a:ext cx="2374881" cy="369332"/>
              </a:xfrm>
              <a:prstGeom prst="rect">
                <a:avLst/>
              </a:prstGeom>
              <a:blipFill>
                <a:blip r:embed="rId18"/>
                <a:stretch>
                  <a:fillRect l="-2051" t="-10000" r="-1538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kstvak 28">
            <a:extLst>
              <a:ext uri="{FF2B5EF4-FFF2-40B4-BE49-F238E27FC236}">
                <a16:creationId xmlns:a16="http://schemas.microsoft.com/office/drawing/2014/main" id="{FA090C27-8CAB-4DA7-BB1E-6FF15450F5A7}"/>
              </a:ext>
            </a:extLst>
          </p:cNvPr>
          <p:cNvSpPr txBox="1"/>
          <p:nvPr/>
        </p:nvSpPr>
        <p:spPr>
          <a:xfrm>
            <a:off x="5753426" y="5004799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9EAE917E-AE4A-4775-A4C7-66C064D0EE14}"/>
                  </a:ext>
                </a:extLst>
              </p:cNvPr>
              <p:cNvSpPr txBox="1"/>
              <p:nvPr/>
            </p:nvSpPr>
            <p:spPr>
              <a:xfrm>
                <a:off x="6238641" y="4926476"/>
                <a:ext cx="2006960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200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100%=2,5%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9EAE917E-AE4A-4775-A4C7-66C064D0EE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641" y="4926476"/>
                <a:ext cx="2006960" cy="525978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60C94971-8663-4C85-B3F2-665DCD3BCB3B}"/>
                  </a:ext>
                </a:extLst>
              </p:cNvPr>
              <p:cNvSpPr txBox="1"/>
              <p:nvPr/>
            </p:nvSpPr>
            <p:spPr>
              <a:xfrm>
                <a:off x="6238641" y="5602788"/>
                <a:ext cx="363439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5 zwaarste konijnen hebben een </a:t>
                </a:r>
                <a:br>
                  <a:rPr lang="nl-NL" b="1" dirty="0"/>
                </a:br>
                <a:r>
                  <a:rPr lang="nl-NL" b="1" dirty="0"/>
                  <a:t>gewicht van meer dan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𝟕</m:t>
                    </m:r>
                  </m:oMath>
                </a14:m>
                <a:r>
                  <a:rPr lang="nl-NL" b="1" dirty="0"/>
                  <a:t> kg.</a:t>
                </a:r>
              </a:p>
            </p:txBody>
          </p:sp>
        </mc:Choice>
        <mc:Fallback xmlns="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60C94971-8663-4C85-B3F2-665DCD3BCB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641" y="5602788"/>
                <a:ext cx="3634393" cy="646331"/>
              </a:xfrm>
              <a:prstGeom prst="rect">
                <a:avLst/>
              </a:prstGeom>
              <a:blipFill>
                <a:blip r:embed="rId20"/>
                <a:stretch>
                  <a:fillRect l="-1340" t="-4717" r="-335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Rechte verbindingslijn 2">
            <a:extLst>
              <a:ext uri="{FF2B5EF4-FFF2-40B4-BE49-F238E27FC236}">
                <a16:creationId xmlns:a16="http://schemas.microsoft.com/office/drawing/2014/main" id="{74C0AEC8-BEA0-43E4-B72A-BD9FAED11F7B}"/>
              </a:ext>
            </a:extLst>
          </p:cNvPr>
          <p:cNvCxnSpPr/>
          <p:nvPr/>
        </p:nvCxnSpPr>
        <p:spPr>
          <a:xfrm>
            <a:off x="2178995" y="2079199"/>
            <a:ext cx="1595336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6028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18" grpId="0" animBg="1"/>
      <p:bldP spid="19" grpId="0" animBg="1"/>
      <p:bldP spid="20" grpId="0"/>
      <p:bldP spid="21" grpId="0"/>
      <p:bldP spid="22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40</TotalTime>
  <Words>100</Words>
  <Application>Microsoft Office PowerPoint</Application>
  <PresentationFormat>Breedbeeld</PresentationFormat>
  <Paragraphs>34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6</cp:revision>
  <dcterms:created xsi:type="dcterms:W3CDTF">2018-05-19T12:24:44Z</dcterms:created>
  <dcterms:modified xsi:type="dcterms:W3CDTF">2019-04-17T06:35:29Z</dcterms:modified>
</cp:coreProperties>
</file>