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278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222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40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684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124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656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4978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9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8457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266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297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7A5AA-0542-4DDF-A50E-6202217B869A}" type="datetimeFigureOut">
              <a:rPr lang="nl-NL" smtClean="0"/>
              <a:t>12-4-2019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4692-C053-4301-A66D-EA72AA45B7E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831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7.jp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5.jp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.jp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24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DBAF46D-90B3-45FE-9C91-EBD9215779F7}"/>
              </a:ext>
            </a:extLst>
          </p:cNvPr>
          <p:cNvSpPr txBox="1"/>
          <p:nvPr/>
        </p:nvSpPr>
        <p:spPr>
          <a:xfrm>
            <a:off x="439616" y="50995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BE04BC2-04B6-4943-8FDF-40F9646900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0275" y="509955"/>
            <a:ext cx="5303520" cy="278320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B5C1673D-4E81-4273-BAC1-9C5C0CF11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885" y="1091428"/>
            <a:ext cx="5860390" cy="528523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6059860A-36AB-4D91-AD66-DDF0F197F75D}"/>
              </a:ext>
            </a:extLst>
          </p:cNvPr>
          <p:cNvSpPr txBox="1"/>
          <p:nvPr/>
        </p:nvSpPr>
        <p:spPr>
          <a:xfrm>
            <a:off x="874865" y="1832092"/>
            <a:ext cx="4609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Veel geboorten vinden plaats in het ziekenhuis,</a:t>
            </a:r>
          </a:p>
          <a:p>
            <a:r>
              <a:rPr lang="nl-NL" dirty="0"/>
              <a:t>dus nul jarige maken veel kosten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3DB770B3-CAD9-4594-9CF6-057CB56CDF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61" y="2612898"/>
            <a:ext cx="5790438" cy="816102"/>
          </a:xfrm>
          <a:prstGeom prst="rect">
            <a:avLst/>
          </a:prstGeom>
        </p:spPr>
      </p:pic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9A330A3B-2591-41EB-8468-85EE4F8B0C80}"/>
              </a:ext>
            </a:extLst>
          </p:cNvPr>
          <p:cNvCxnSpPr/>
          <p:nvPr/>
        </p:nvCxnSpPr>
        <p:spPr>
          <a:xfrm>
            <a:off x="6816436" y="2296391"/>
            <a:ext cx="494735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4A9A95C-77B4-4FB3-9D43-07678A77F765}"/>
                  </a:ext>
                </a:extLst>
              </p:cNvPr>
              <p:cNvSpPr txBox="1"/>
              <p:nvPr/>
            </p:nvSpPr>
            <p:spPr>
              <a:xfrm>
                <a:off x="6391175" y="2204058"/>
                <a:ext cx="37510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1360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54A9A95C-77B4-4FB3-9D43-07678A77F7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175" y="2204058"/>
                <a:ext cx="375103" cy="184666"/>
              </a:xfrm>
              <a:prstGeom prst="rect">
                <a:avLst/>
              </a:prstGeom>
              <a:blipFill>
                <a:blip r:embed="rId5"/>
                <a:stretch>
                  <a:fillRect l="-9677" r="-96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7ECC9A2-EA6D-455D-A3A1-1ED21C3C6366}"/>
                  </a:ext>
                </a:extLst>
              </p:cNvPr>
              <p:cNvSpPr txBox="1"/>
              <p:nvPr/>
            </p:nvSpPr>
            <p:spPr>
              <a:xfrm>
                <a:off x="874865" y="3556455"/>
                <a:ext cx="64972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staaf bij de klasse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55−59</m:t>
                    </m:r>
                  </m:oMath>
                </a14:m>
                <a:r>
                  <a:rPr lang="nl-NL" dirty="0"/>
                  <a:t> is de eerste die boven €1360 uitkomt.</a:t>
                </a:r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37ECC9A2-EA6D-455D-A3A1-1ED21C3C6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865" y="3556455"/>
                <a:ext cx="6497228" cy="369332"/>
              </a:xfrm>
              <a:prstGeom prst="rect">
                <a:avLst/>
              </a:prstGeom>
              <a:blipFill>
                <a:blip r:embed="rId6"/>
                <a:stretch>
                  <a:fillRect l="-845" t="-8197" r="-103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66C81BE-D384-44D3-91CD-DF78CF4CB3FF}"/>
                  </a:ext>
                </a:extLst>
              </p:cNvPr>
              <p:cNvSpPr txBox="1"/>
              <p:nvPr/>
            </p:nvSpPr>
            <p:spPr>
              <a:xfrm>
                <a:off x="885256" y="3909109"/>
                <a:ext cx="73841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Dus vanaf de leeftijdsgroep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55−59</m:t>
                    </m:r>
                  </m:oMath>
                </a14:m>
                <a:r>
                  <a:rPr lang="nl-NL" dirty="0"/>
                  <a:t> jaar zijn de kosten meer dan gemiddeld.</a:t>
                </a:r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66C81BE-D384-44D3-91CD-DF78CF4CB3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56" y="3909109"/>
                <a:ext cx="7384137" cy="369332"/>
              </a:xfrm>
              <a:prstGeom prst="rect">
                <a:avLst/>
              </a:prstGeom>
              <a:blipFill>
                <a:blip r:embed="rId7"/>
                <a:stretch>
                  <a:fillRect l="-66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Afbeelding 17">
            <a:extLst>
              <a:ext uri="{FF2B5EF4-FFF2-40B4-BE49-F238E27FC236}">
                <a16:creationId xmlns:a16="http://schemas.microsoft.com/office/drawing/2014/main" id="{D8FBBE41-3719-444F-8A0A-43AC27DF1E5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61" y="4491754"/>
            <a:ext cx="6622085" cy="1088136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474EFE2F-5C18-4D8B-973D-6128ED40B440}"/>
              </a:ext>
            </a:extLst>
          </p:cNvPr>
          <p:cNvSpPr txBox="1"/>
          <p:nvPr/>
        </p:nvSpPr>
        <p:spPr>
          <a:xfrm>
            <a:off x="874865" y="5793203"/>
            <a:ext cx="640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kosten zijn per persoon. Je weet de aantallen niet in elke klasse.</a:t>
            </a:r>
          </a:p>
        </p:txBody>
      </p:sp>
    </p:spTree>
    <p:extLst>
      <p:ext uri="{BB962C8B-B14F-4D97-AF65-F5344CB8AC3E}">
        <p14:creationId xmlns:p14="http://schemas.microsoft.com/office/powerpoint/2010/main" val="324653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DBAF46D-90B3-45FE-9C91-EBD9215779F7}"/>
              </a:ext>
            </a:extLst>
          </p:cNvPr>
          <p:cNvSpPr txBox="1"/>
          <p:nvPr/>
        </p:nvSpPr>
        <p:spPr>
          <a:xfrm>
            <a:off x="439616" y="50995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4836118-306D-483D-A78E-990AA8C72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250" y="509955"/>
            <a:ext cx="5190134" cy="269930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01D72916-9EB9-481B-BD04-ECC2E662F8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56" y="1158362"/>
            <a:ext cx="5759348" cy="512978"/>
          </a:xfrm>
          <a:prstGeom prst="rect">
            <a:avLst/>
          </a:prstGeom>
        </p:spPr>
      </p:pic>
      <p:sp>
        <p:nvSpPr>
          <p:cNvPr id="21" name="Tekstvak 20">
            <a:extLst>
              <a:ext uri="{FF2B5EF4-FFF2-40B4-BE49-F238E27FC236}">
                <a16:creationId xmlns:a16="http://schemas.microsoft.com/office/drawing/2014/main" id="{B54C1E66-406A-422C-96F4-73698EF28B89}"/>
              </a:ext>
            </a:extLst>
          </p:cNvPr>
          <p:cNvSpPr txBox="1"/>
          <p:nvPr/>
        </p:nvSpPr>
        <p:spPr>
          <a:xfrm>
            <a:off x="968383" y="2044594"/>
            <a:ext cx="3401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klassenbreedtes zijn niet gelijk.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9A9374A4-CC32-4D5D-A0E1-7461E9BE15B9}"/>
              </a:ext>
            </a:extLst>
          </p:cNvPr>
          <p:cNvSpPr txBox="1"/>
          <p:nvPr/>
        </p:nvSpPr>
        <p:spPr>
          <a:xfrm>
            <a:off x="968383" y="2377010"/>
            <a:ext cx="4957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klassebreedte van de nul jarigen is 1 jaar breed.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365AE15B-8CCE-4C10-84CD-E8BA797E35DF}"/>
              </a:ext>
            </a:extLst>
          </p:cNvPr>
          <p:cNvSpPr txBox="1"/>
          <p:nvPr/>
        </p:nvSpPr>
        <p:spPr>
          <a:xfrm>
            <a:off x="968383" y="2709426"/>
            <a:ext cx="4254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meeste andere klassen zijn 5 jaar breed.</a:t>
            </a:r>
          </a:p>
        </p:txBody>
      </p:sp>
    </p:spTree>
    <p:extLst>
      <p:ext uri="{BB962C8B-B14F-4D97-AF65-F5344CB8AC3E}">
        <p14:creationId xmlns:p14="http://schemas.microsoft.com/office/powerpoint/2010/main" val="105633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DBAF46D-90B3-45FE-9C91-EBD9215779F7}"/>
              </a:ext>
            </a:extLst>
          </p:cNvPr>
          <p:cNvSpPr txBox="1"/>
          <p:nvPr/>
        </p:nvSpPr>
        <p:spPr>
          <a:xfrm>
            <a:off x="439616" y="50995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4836118-306D-483D-A78E-990AA8C72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250" y="910460"/>
            <a:ext cx="5190134" cy="2699309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F55D912E-F032-4F72-907E-F85A38891E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83" y="3790688"/>
            <a:ext cx="6668719" cy="108036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E9CB9CD-678A-4CA4-AF26-EC9891C8C6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83" y="999049"/>
            <a:ext cx="5091379" cy="2671877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10EAC7AF-BB3B-4432-9DFC-C1A481851F5C}"/>
              </a:ext>
            </a:extLst>
          </p:cNvPr>
          <p:cNvSpPr txBox="1"/>
          <p:nvPr/>
        </p:nvSpPr>
        <p:spPr>
          <a:xfrm>
            <a:off x="968383" y="5133109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klasse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6BD8DDD-4EF1-4553-858A-0DF4C12892AC}"/>
                  </a:ext>
                </a:extLst>
              </p:cNvPr>
              <p:cNvSpPr txBox="1"/>
              <p:nvPr/>
            </p:nvSpPr>
            <p:spPr>
              <a:xfrm>
                <a:off x="1785370" y="5179275"/>
                <a:ext cx="8415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45−49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6BD8DDD-4EF1-4553-858A-0DF4C1289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370" y="5179275"/>
                <a:ext cx="841577" cy="276999"/>
              </a:xfrm>
              <a:prstGeom prst="rect">
                <a:avLst/>
              </a:prstGeom>
              <a:blipFill>
                <a:blip r:embed="rId5"/>
                <a:stretch>
                  <a:fillRect l="-6522" r="-579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Pijl: rechts 6">
            <a:extLst>
              <a:ext uri="{FF2B5EF4-FFF2-40B4-BE49-F238E27FC236}">
                <a16:creationId xmlns:a16="http://schemas.microsoft.com/office/drawing/2014/main" id="{87B6FF75-C8CB-4C8B-BD92-E3A7C32D0557}"/>
              </a:ext>
            </a:extLst>
          </p:cNvPr>
          <p:cNvSpPr/>
          <p:nvPr/>
        </p:nvSpPr>
        <p:spPr>
          <a:xfrm>
            <a:off x="2795154" y="5245037"/>
            <a:ext cx="394854" cy="1385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7CD305A-AEDE-43F2-B74A-469C2FD5605E}"/>
              </a:ext>
            </a:extLst>
          </p:cNvPr>
          <p:cNvSpPr txBox="1"/>
          <p:nvPr/>
        </p:nvSpPr>
        <p:spPr>
          <a:xfrm>
            <a:off x="3358215" y="5129621"/>
            <a:ext cx="158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Totale kosten =</a:t>
            </a:r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889C7DE9-CC92-4AC5-9656-A35ACEF1A4FE}"/>
              </a:ext>
            </a:extLst>
          </p:cNvPr>
          <p:cNvCxnSpPr/>
          <p:nvPr/>
        </p:nvCxnSpPr>
        <p:spPr>
          <a:xfrm>
            <a:off x="3389388" y="2576945"/>
            <a:ext cx="0" cy="2389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DD48BF8F-75B5-413B-8B2F-4D62A2EC4FFD}"/>
              </a:ext>
            </a:extLst>
          </p:cNvPr>
          <p:cNvCxnSpPr/>
          <p:nvPr/>
        </p:nvCxnSpPr>
        <p:spPr>
          <a:xfrm>
            <a:off x="9225615" y="1700645"/>
            <a:ext cx="0" cy="2389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60A5B0A-E5D2-43A2-ACF5-014EC9A487CA}"/>
                  </a:ext>
                </a:extLst>
              </p:cNvPr>
              <p:cNvSpPr txBox="1"/>
              <p:nvPr/>
            </p:nvSpPr>
            <p:spPr>
              <a:xfrm>
                <a:off x="4947817" y="5175787"/>
                <a:ext cx="6828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C60A5B0A-E5D2-43A2-ACF5-014EC9A48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817" y="5175787"/>
                <a:ext cx="682879" cy="276999"/>
              </a:xfrm>
              <a:prstGeom prst="rect">
                <a:avLst/>
              </a:prstGeom>
              <a:blipFill>
                <a:blip r:embed="rId6"/>
                <a:stretch>
                  <a:fillRect l="-8036" r="-178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FD90A5F-BA44-4753-82D2-763689D96B73}"/>
                  </a:ext>
                </a:extLst>
              </p:cNvPr>
              <p:cNvSpPr txBox="1"/>
              <p:nvPr/>
            </p:nvSpPr>
            <p:spPr>
              <a:xfrm>
                <a:off x="5610725" y="5175786"/>
                <a:ext cx="9505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1300000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4FD90A5F-BA44-4753-82D2-763689D96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725" y="5175786"/>
                <a:ext cx="950581" cy="276999"/>
              </a:xfrm>
              <a:prstGeom prst="rect">
                <a:avLst/>
              </a:prstGeom>
              <a:blipFill>
                <a:blip r:embed="rId7"/>
                <a:stretch>
                  <a:fillRect l="-5128" r="-641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8058B1E-AA0F-401D-B065-8FD311100032}"/>
                  </a:ext>
                </a:extLst>
              </p:cNvPr>
              <p:cNvSpPr txBox="1"/>
              <p:nvPr/>
            </p:nvSpPr>
            <p:spPr>
              <a:xfrm>
                <a:off x="6595729" y="5175785"/>
                <a:ext cx="1572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=1300000000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8058B1E-AA0F-401D-B065-8FD311100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729" y="5175785"/>
                <a:ext cx="1572546" cy="276999"/>
              </a:xfrm>
              <a:prstGeom prst="rect">
                <a:avLst/>
              </a:prstGeom>
              <a:blipFill>
                <a:blip r:embed="rId8"/>
                <a:stretch>
                  <a:fillRect l="-1550" r="-310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B9261D5C-63FC-489A-BC40-0F72E9910764}"/>
                  </a:ext>
                </a:extLst>
              </p:cNvPr>
              <p:cNvSpPr txBox="1"/>
              <p:nvPr/>
            </p:nvSpPr>
            <p:spPr>
              <a:xfrm>
                <a:off x="8209218" y="5157355"/>
                <a:ext cx="14468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=1,3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𝑚𝑖𝑙𝑗𝑎𝑟𝑑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B9261D5C-63FC-489A-BC40-0F72E9910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9218" y="5157355"/>
                <a:ext cx="1446806" cy="276999"/>
              </a:xfrm>
              <a:prstGeom prst="rect">
                <a:avLst/>
              </a:prstGeom>
              <a:blipFill>
                <a:blip r:embed="rId9"/>
                <a:stretch>
                  <a:fillRect l="-1688" t="-2222" r="-548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796696B0-68D8-4DC5-9BBE-CC945DBB6113}"/>
              </a:ext>
            </a:extLst>
          </p:cNvPr>
          <p:cNvSpPr txBox="1"/>
          <p:nvPr/>
        </p:nvSpPr>
        <p:spPr>
          <a:xfrm>
            <a:off x="974577" y="5572856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klasse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C03CA7B-8DF1-4A85-AC58-542742965E8C}"/>
                  </a:ext>
                </a:extLst>
              </p:cNvPr>
              <p:cNvSpPr txBox="1"/>
              <p:nvPr/>
            </p:nvSpPr>
            <p:spPr>
              <a:xfrm>
                <a:off x="1791564" y="5619022"/>
                <a:ext cx="8415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5−79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5C03CA7B-8DF1-4A85-AC58-542742965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1564" y="5619022"/>
                <a:ext cx="841577" cy="276999"/>
              </a:xfrm>
              <a:prstGeom prst="rect">
                <a:avLst/>
              </a:prstGeom>
              <a:blipFill>
                <a:blip r:embed="rId10"/>
                <a:stretch>
                  <a:fillRect l="-6522" r="-579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Pijl: rechts 21">
            <a:extLst>
              <a:ext uri="{FF2B5EF4-FFF2-40B4-BE49-F238E27FC236}">
                <a16:creationId xmlns:a16="http://schemas.microsoft.com/office/drawing/2014/main" id="{B48A8DD2-F45B-4EBF-8AB1-110C9EAD3265}"/>
              </a:ext>
            </a:extLst>
          </p:cNvPr>
          <p:cNvSpPr/>
          <p:nvPr/>
        </p:nvSpPr>
        <p:spPr>
          <a:xfrm>
            <a:off x="2801348" y="5684784"/>
            <a:ext cx="394854" cy="1385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4A3940DF-D58A-4EF6-B251-11D4073A70E6}"/>
              </a:ext>
            </a:extLst>
          </p:cNvPr>
          <p:cNvSpPr txBox="1"/>
          <p:nvPr/>
        </p:nvSpPr>
        <p:spPr>
          <a:xfrm>
            <a:off x="3358215" y="5558818"/>
            <a:ext cx="1589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Totale kosten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FB48224-3792-407E-BD32-35000FFC512B}"/>
                  </a:ext>
                </a:extLst>
              </p:cNvPr>
              <p:cNvSpPr txBox="1"/>
              <p:nvPr/>
            </p:nvSpPr>
            <p:spPr>
              <a:xfrm>
                <a:off x="4947817" y="5604984"/>
                <a:ext cx="6828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4000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FB48224-3792-407E-BD32-35000FFC5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817" y="5604984"/>
                <a:ext cx="682879" cy="276999"/>
              </a:xfrm>
              <a:prstGeom prst="rect">
                <a:avLst/>
              </a:prstGeom>
              <a:blipFill>
                <a:blip r:embed="rId11"/>
                <a:stretch>
                  <a:fillRect l="-8036" r="-1786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A80C05D-127C-403C-8BC6-AF5BFBCE3AC6}"/>
                  </a:ext>
                </a:extLst>
              </p:cNvPr>
              <p:cNvSpPr txBox="1"/>
              <p:nvPr/>
            </p:nvSpPr>
            <p:spPr>
              <a:xfrm>
                <a:off x="5637862" y="5587622"/>
                <a:ext cx="8223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0" smtClean="0">
                          <a:latin typeface="Cambria Math" panose="02040503050406030204" pitchFamily="18" charset="0"/>
                        </a:rPr>
                        <m:t>450000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9A80C05D-127C-403C-8BC6-AF5BFBCE3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7862" y="5587622"/>
                <a:ext cx="822341" cy="276999"/>
              </a:xfrm>
              <a:prstGeom prst="rect">
                <a:avLst/>
              </a:prstGeom>
              <a:blipFill>
                <a:blip r:embed="rId12"/>
                <a:stretch>
                  <a:fillRect l="-6667" r="-740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8AB368F-7DE3-429E-9C38-EC4C985901AF}"/>
                  </a:ext>
                </a:extLst>
              </p:cNvPr>
              <p:cNvSpPr txBox="1"/>
              <p:nvPr/>
            </p:nvSpPr>
            <p:spPr>
              <a:xfrm>
                <a:off x="6595729" y="5572856"/>
                <a:ext cx="1572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=1800000000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58AB368F-7DE3-429E-9C38-EC4C98590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729" y="5572856"/>
                <a:ext cx="1572546" cy="276999"/>
              </a:xfrm>
              <a:prstGeom prst="rect">
                <a:avLst/>
              </a:prstGeom>
              <a:blipFill>
                <a:blip r:embed="rId13"/>
                <a:stretch>
                  <a:fillRect l="-1550" r="-310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88968FC-50A7-4090-984E-A65C1A582B81}"/>
                  </a:ext>
                </a:extLst>
              </p:cNvPr>
              <p:cNvSpPr txBox="1"/>
              <p:nvPr/>
            </p:nvSpPr>
            <p:spPr>
              <a:xfrm>
                <a:off x="8209218" y="5558818"/>
                <a:ext cx="14468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=1,8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𝑚𝑖𝑙𝑗𝑎𝑟𝑑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A88968FC-50A7-4090-984E-A65C1A582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9218" y="5558818"/>
                <a:ext cx="1446806" cy="276999"/>
              </a:xfrm>
              <a:prstGeom prst="rect">
                <a:avLst/>
              </a:prstGeom>
              <a:blipFill>
                <a:blip r:embed="rId14"/>
                <a:stretch>
                  <a:fillRect l="-1688" t="-2222" r="-5485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819AE8-D66D-4E7D-8498-33EB0E01368A}"/>
                  </a:ext>
                </a:extLst>
              </p:cNvPr>
              <p:cNvSpPr txBox="1"/>
              <p:nvPr/>
            </p:nvSpPr>
            <p:spPr>
              <a:xfrm>
                <a:off x="976821" y="6131507"/>
                <a:ext cx="5287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groep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𝟕𝟓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𝟕𝟗</m:t>
                    </m:r>
                  </m:oMath>
                </a14:m>
                <a:r>
                  <a:rPr lang="nl-NL" b="1" dirty="0"/>
                  <a:t> heeft dus de hoogste totale kosten</a:t>
                </a:r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819AE8-D66D-4E7D-8498-33EB0E0136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821" y="6131507"/>
                <a:ext cx="5287986" cy="369332"/>
              </a:xfrm>
              <a:prstGeom prst="rect">
                <a:avLst/>
              </a:prstGeom>
              <a:blipFill>
                <a:blip r:embed="rId15"/>
                <a:stretch>
                  <a:fillRect l="-922" t="-10000" r="-11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83873B23-DA63-41E2-8100-7CC30B860496}"/>
              </a:ext>
            </a:extLst>
          </p:cNvPr>
          <p:cNvCxnSpPr/>
          <p:nvPr/>
        </p:nvCxnSpPr>
        <p:spPr>
          <a:xfrm flipH="1">
            <a:off x="6906638" y="1962724"/>
            <a:ext cx="231897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36D53D67-11FB-4EAE-8120-595E56201459}"/>
                  </a:ext>
                </a:extLst>
              </p:cNvPr>
              <p:cNvSpPr txBox="1"/>
              <p:nvPr/>
            </p:nvSpPr>
            <p:spPr>
              <a:xfrm>
                <a:off x="6470734" y="1870391"/>
                <a:ext cx="375103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latin typeface="Cambria Math" panose="02040503050406030204" pitchFamily="18" charset="0"/>
                        </a:rPr>
                        <m:t>1300</m:t>
                      </m:r>
                    </m:oMath>
                  </m:oMathPara>
                </a14:m>
                <a:endParaRPr lang="nl-NL" sz="1200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36D53D67-11FB-4EAE-8120-595E56201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0734" y="1870391"/>
                <a:ext cx="375103" cy="184666"/>
              </a:xfrm>
              <a:prstGeom prst="rect">
                <a:avLst/>
              </a:prstGeom>
              <a:blipFill>
                <a:blip r:embed="rId16"/>
                <a:stretch>
                  <a:fillRect l="-9677" r="-967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46334822-A439-40BA-913E-4CA9D3C90118}"/>
              </a:ext>
            </a:extLst>
          </p:cNvPr>
          <p:cNvCxnSpPr/>
          <p:nvPr/>
        </p:nvCxnSpPr>
        <p:spPr>
          <a:xfrm>
            <a:off x="4699383" y="1581483"/>
            <a:ext cx="0" cy="2389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52DA7877-00A6-4AAB-87FE-2CD8D443637A}"/>
              </a:ext>
            </a:extLst>
          </p:cNvPr>
          <p:cNvCxnSpPr/>
          <p:nvPr/>
        </p:nvCxnSpPr>
        <p:spPr>
          <a:xfrm>
            <a:off x="10545333" y="2485345"/>
            <a:ext cx="0" cy="23899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9733139" y="5083452"/>
            <a:ext cx="6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euro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9757250" y="5499122"/>
            <a:ext cx="620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euro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4303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  <p:bldP spid="8" grpId="0"/>
      <p:bldP spid="14" grpId="0"/>
      <p:bldP spid="15" grpId="0"/>
      <p:bldP spid="16" grpId="0"/>
      <p:bldP spid="17" grpId="0"/>
      <p:bldP spid="19" grpId="0"/>
      <p:bldP spid="21" grpId="0"/>
      <p:bldP spid="22" grpId="0" animBg="1"/>
      <p:bldP spid="23" grpId="0"/>
      <p:bldP spid="18" grpId="0"/>
      <p:bldP spid="24" grpId="0"/>
      <p:bldP spid="25" grpId="0"/>
      <p:bldP spid="26" grpId="0"/>
      <p:bldP spid="28" grpId="0"/>
      <p:bldP spid="31" grpId="0"/>
      <p:bldP spid="9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DBAF46D-90B3-45FE-9C91-EBD9215779F7}"/>
              </a:ext>
            </a:extLst>
          </p:cNvPr>
          <p:cNvSpPr txBox="1"/>
          <p:nvPr/>
        </p:nvSpPr>
        <p:spPr>
          <a:xfrm>
            <a:off x="439616" y="509955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8C00A235-4F45-4F44-9F57-97884E956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17" y="3791551"/>
            <a:ext cx="5961431" cy="1088136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2854BDD9-D407-4AD6-B12A-F3F68A091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250" y="910460"/>
            <a:ext cx="5190134" cy="2699309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61AF88E6-8798-4803-BCD9-E724A680E2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83" y="999049"/>
            <a:ext cx="5091379" cy="26718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305B5A0-FA72-4227-9FE1-DC81F1F47861}"/>
                  </a:ext>
                </a:extLst>
              </p:cNvPr>
              <p:cNvSpPr txBox="1"/>
              <p:nvPr/>
            </p:nvSpPr>
            <p:spPr>
              <a:xfrm>
                <a:off x="968383" y="5061469"/>
                <a:ext cx="78556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Volgens e) zijn de totale kosten in klasse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75−79</m:t>
                    </m:r>
                  </m:oMath>
                </a14:m>
                <a:r>
                  <a:rPr lang="nl-NL" dirty="0"/>
                  <a:t> hoger dan die in klasse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45−49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E305B5A0-FA72-4227-9FE1-DC81F1F47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383" y="5061469"/>
                <a:ext cx="7855677" cy="369332"/>
              </a:xfrm>
              <a:prstGeom prst="rect">
                <a:avLst/>
              </a:prstGeom>
              <a:blipFill>
                <a:blip r:embed="rId5"/>
                <a:stretch>
                  <a:fillRect l="-698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121807F9-5697-4D27-888E-F2261A859A0B}"/>
              </a:ext>
            </a:extLst>
          </p:cNvPr>
          <p:cNvSpPr txBox="1"/>
          <p:nvPr/>
        </p:nvSpPr>
        <p:spPr>
          <a:xfrm>
            <a:off x="968383" y="5467315"/>
            <a:ext cx="3809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Oudere mensen kosten meer aan zorg.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7DDD1CB3-9133-485D-8DF2-DA7216515DC3}"/>
              </a:ext>
            </a:extLst>
          </p:cNvPr>
          <p:cNvSpPr txBox="1"/>
          <p:nvPr/>
        </p:nvSpPr>
        <p:spPr>
          <a:xfrm>
            <a:off x="4696691" y="5489619"/>
            <a:ext cx="3469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Je krijgt een links-scheve verdeling.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59E8F39E-B074-43C8-86B6-6FDDA6B62118}"/>
              </a:ext>
            </a:extLst>
          </p:cNvPr>
          <p:cNvSpPr txBox="1"/>
          <p:nvPr/>
        </p:nvSpPr>
        <p:spPr>
          <a:xfrm>
            <a:off x="968383" y="5873161"/>
            <a:ext cx="1870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Mark heeft gelijk.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03CA46E2-C130-477D-93BC-BF89CB5105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7904" y="5059907"/>
            <a:ext cx="2052828" cy="1184148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B9741BF-7273-4D91-B3E2-25BC8A4B4531}"/>
              </a:ext>
            </a:extLst>
          </p:cNvPr>
          <p:cNvSpPr txBox="1"/>
          <p:nvPr/>
        </p:nvSpPr>
        <p:spPr>
          <a:xfrm>
            <a:off x="11162033" y="6242493"/>
            <a:ext cx="622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leeftijd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00E3CA6-2495-42C1-A67E-D9070A77EC5A}"/>
              </a:ext>
            </a:extLst>
          </p:cNvPr>
          <p:cNvSpPr txBox="1"/>
          <p:nvPr/>
        </p:nvSpPr>
        <p:spPr>
          <a:xfrm>
            <a:off x="8772028" y="4741187"/>
            <a:ext cx="101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Totale kosten</a:t>
            </a:r>
          </a:p>
        </p:txBody>
      </p:sp>
    </p:spTree>
    <p:extLst>
      <p:ext uri="{BB962C8B-B14F-4D97-AF65-F5344CB8AC3E}">
        <p14:creationId xmlns:p14="http://schemas.microsoft.com/office/powerpoint/2010/main" val="21277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6" grpId="0"/>
      <p:bldP spid="24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47</TotalTime>
  <Words>180</Words>
  <Application>Microsoft Office PowerPoint</Application>
  <PresentationFormat>Breedbeeld</PresentationFormat>
  <Paragraphs>37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2019-04-11T13:56:59Z</dcterms:created>
  <dcterms:modified xsi:type="dcterms:W3CDTF">2019-04-12T07:31:34Z</dcterms:modified>
</cp:coreProperties>
</file>