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D869-84D4-4817-8689-C03F9B7F21C1}" type="datetimeFigureOut">
              <a:rPr lang="nl-NL" smtClean="0"/>
              <a:t>11-6-2018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645F-9060-41EF-83AF-66E0A41A1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92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D869-84D4-4817-8689-C03F9B7F21C1}" type="datetimeFigureOut">
              <a:rPr lang="nl-NL" smtClean="0"/>
              <a:t>11-6-2018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645F-9060-41EF-83AF-66E0A41A1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29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D869-84D4-4817-8689-C03F9B7F21C1}" type="datetimeFigureOut">
              <a:rPr lang="nl-NL" smtClean="0"/>
              <a:t>11-6-2018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645F-9060-41EF-83AF-66E0A41A1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39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D869-84D4-4817-8689-C03F9B7F21C1}" type="datetimeFigureOut">
              <a:rPr lang="nl-NL" smtClean="0"/>
              <a:t>11-6-2018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645F-9060-41EF-83AF-66E0A41A1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00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D869-84D4-4817-8689-C03F9B7F21C1}" type="datetimeFigureOut">
              <a:rPr lang="nl-NL" smtClean="0"/>
              <a:t>11-6-2018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645F-9060-41EF-83AF-66E0A41A1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04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D869-84D4-4817-8689-C03F9B7F21C1}" type="datetimeFigureOut">
              <a:rPr lang="nl-NL" smtClean="0"/>
              <a:t>11-6-2018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645F-9060-41EF-83AF-66E0A41A1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12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D869-84D4-4817-8689-C03F9B7F21C1}" type="datetimeFigureOut">
              <a:rPr lang="nl-NL" smtClean="0"/>
              <a:t>11-6-2018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645F-9060-41EF-83AF-66E0A41A1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84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D869-84D4-4817-8689-C03F9B7F21C1}" type="datetimeFigureOut">
              <a:rPr lang="nl-NL" smtClean="0"/>
              <a:t>11-6-2018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645F-9060-41EF-83AF-66E0A41A1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15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D869-84D4-4817-8689-C03F9B7F21C1}" type="datetimeFigureOut">
              <a:rPr lang="nl-NL" smtClean="0"/>
              <a:t>11-6-2018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645F-9060-41EF-83AF-66E0A41A1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89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D869-84D4-4817-8689-C03F9B7F21C1}" type="datetimeFigureOut">
              <a:rPr lang="nl-NL" smtClean="0"/>
              <a:t>11-6-2018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645F-9060-41EF-83AF-66E0A41A1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96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D869-84D4-4817-8689-C03F9B7F21C1}" type="datetimeFigureOut">
              <a:rPr lang="nl-NL" smtClean="0"/>
              <a:t>11-6-2018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645F-9060-41EF-83AF-66E0A41A1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96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BD869-84D4-4817-8689-C03F9B7F21C1}" type="datetimeFigureOut">
              <a:rPr lang="nl-NL" smtClean="0"/>
              <a:t>11-6-2018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4645F-9060-41EF-83AF-66E0A41A12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81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.jp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4.jp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8.jp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7.jp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13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9.png"/><Relationship Id="rId3" Type="http://schemas.openxmlformats.org/officeDocument/2006/relationships/image" Target="../media/image2.jpg"/><Relationship Id="rId7" Type="http://schemas.openxmlformats.org/officeDocument/2006/relationships/image" Target="../media/image39.png"/><Relationship Id="rId12" Type="http://schemas.openxmlformats.org/officeDocument/2006/relationships/image" Target="../media/image58.png"/><Relationship Id="rId2" Type="http://schemas.openxmlformats.org/officeDocument/2006/relationships/image" Target="../media/image9.jp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57.png"/><Relationship Id="rId5" Type="http://schemas.openxmlformats.org/officeDocument/2006/relationships/image" Target="../media/image37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23.png"/><Relationship Id="rId9" Type="http://schemas.openxmlformats.org/officeDocument/2006/relationships/image" Target="../media/image52.png"/><Relationship Id="rId1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2.jpg"/><Relationship Id="rId21" Type="http://schemas.openxmlformats.org/officeDocument/2006/relationships/image" Target="../media/image80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10.jpg"/><Relationship Id="rId16" Type="http://schemas.openxmlformats.org/officeDocument/2006/relationships/image" Target="../media/image76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CF544D2-B16E-4F72-A481-66BCF365D613}"/>
              </a:ext>
            </a:extLst>
          </p:cNvPr>
          <p:cNvSpPr txBox="1"/>
          <p:nvPr/>
        </p:nvSpPr>
        <p:spPr>
          <a:xfrm>
            <a:off x="422031" y="457198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3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01A68BC-F394-4822-9502-BB457572C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4" y="1009371"/>
            <a:ext cx="5114239" cy="135239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8AE6C19-E4AE-41E0-BFAF-50F8EDA26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70" y="457198"/>
            <a:ext cx="3598621" cy="1686611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ED3F94A-E3E6-4626-8E85-2180F184353D}"/>
              </a:ext>
            </a:extLst>
          </p:cNvPr>
          <p:cNvCxnSpPr>
            <a:cxnSpLocks/>
          </p:cNvCxnSpPr>
          <p:nvPr/>
        </p:nvCxnSpPr>
        <p:spPr>
          <a:xfrm>
            <a:off x="2692400" y="1270023"/>
            <a:ext cx="2743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A183A228-BF90-48E1-8BCB-4702BC8EA551}"/>
                  </a:ext>
                </a:extLst>
              </p:cNvPr>
              <p:cNvSpPr txBox="1"/>
              <p:nvPr/>
            </p:nvSpPr>
            <p:spPr>
              <a:xfrm>
                <a:off x="10281920" y="688030"/>
                <a:ext cx="6752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=138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A183A228-BF90-48E1-8BCB-4702BC8EA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920" y="688030"/>
                <a:ext cx="675248" cy="215444"/>
              </a:xfrm>
              <a:prstGeom prst="rect">
                <a:avLst/>
              </a:prstGeom>
              <a:blipFill>
                <a:blip r:embed="rId4"/>
                <a:stretch>
                  <a:fillRect l="-6364" r="-5455" b="-228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A6753429-CEDC-4ECE-8292-5BFDB8A512B8}"/>
                  </a:ext>
                </a:extLst>
              </p:cNvPr>
              <p:cNvSpPr txBox="1"/>
              <p:nvPr/>
            </p:nvSpPr>
            <p:spPr>
              <a:xfrm>
                <a:off x="10281920" y="918862"/>
                <a:ext cx="5834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A6753429-CEDC-4ECE-8292-5BFDB8A51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920" y="918862"/>
                <a:ext cx="583428" cy="215444"/>
              </a:xfrm>
              <a:prstGeom prst="rect">
                <a:avLst/>
              </a:prstGeom>
              <a:blipFill>
                <a:blip r:embed="rId5"/>
                <a:stretch>
                  <a:fillRect l="-4211" r="-7368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103DE9CE-A34E-4023-9038-BBE8B08F2A4C}"/>
                  </a:ext>
                </a:extLst>
              </p:cNvPr>
              <p:cNvSpPr txBox="1"/>
              <p:nvPr/>
            </p:nvSpPr>
            <p:spPr>
              <a:xfrm>
                <a:off x="9076790" y="2005309"/>
                <a:ext cx="33823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138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103DE9CE-A34E-4023-9038-BBE8B08F2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790" y="2005309"/>
                <a:ext cx="338234" cy="215444"/>
              </a:xfrm>
              <a:prstGeom prst="rect">
                <a:avLst/>
              </a:prstGeom>
              <a:blipFill>
                <a:blip r:embed="rId6"/>
                <a:stretch>
                  <a:fillRect l="-10909" r="-12727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35603AD-E762-4D17-A3D8-8A24DD7D0784}"/>
                  </a:ext>
                </a:extLst>
              </p:cNvPr>
              <p:cNvSpPr txBox="1"/>
              <p:nvPr/>
            </p:nvSpPr>
            <p:spPr>
              <a:xfrm>
                <a:off x="8524854" y="2005309"/>
                <a:ext cx="33823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119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35603AD-E762-4D17-A3D8-8A24DD7D0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854" y="2005309"/>
                <a:ext cx="338234" cy="215444"/>
              </a:xfrm>
              <a:prstGeom prst="rect">
                <a:avLst/>
              </a:prstGeom>
              <a:blipFill>
                <a:blip r:embed="rId7"/>
                <a:stretch>
                  <a:fillRect l="-10714" r="-10714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85F78B23-CDCF-490F-8CE0-24906B5FE97D}"/>
                  </a:ext>
                </a:extLst>
              </p:cNvPr>
              <p:cNvSpPr txBox="1"/>
              <p:nvPr/>
            </p:nvSpPr>
            <p:spPr>
              <a:xfrm>
                <a:off x="9638544" y="2005309"/>
                <a:ext cx="33823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157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85F78B23-CDCF-490F-8CE0-24906B5FE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544" y="2005309"/>
                <a:ext cx="338234" cy="215444"/>
              </a:xfrm>
              <a:prstGeom prst="rect">
                <a:avLst/>
              </a:prstGeom>
              <a:blipFill>
                <a:blip r:embed="rId8"/>
                <a:stretch>
                  <a:fillRect l="-10714" r="-12500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D4A88597-E28D-4237-B550-0506570C37F5}"/>
                  </a:ext>
                </a:extLst>
              </p:cNvPr>
              <p:cNvSpPr txBox="1"/>
              <p:nvPr/>
            </p:nvSpPr>
            <p:spPr>
              <a:xfrm>
                <a:off x="7972918" y="2005309"/>
                <a:ext cx="33823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D4A88597-E28D-4237-B550-0506570C3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918" y="2005309"/>
                <a:ext cx="338234" cy="215444"/>
              </a:xfrm>
              <a:prstGeom prst="rect">
                <a:avLst/>
              </a:prstGeom>
              <a:blipFill>
                <a:blip r:embed="rId9"/>
                <a:stretch>
                  <a:fillRect l="-10909" r="-12727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kstvak 20">
            <a:extLst>
              <a:ext uri="{FF2B5EF4-FFF2-40B4-BE49-F238E27FC236}">
                <a16:creationId xmlns:a16="http://schemas.microsoft.com/office/drawing/2014/main" id="{92E463EE-1C19-4CED-8A4D-0197DD7CDFD5}"/>
              </a:ext>
            </a:extLst>
          </p:cNvPr>
          <p:cNvSpPr txBox="1"/>
          <p:nvPr/>
        </p:nvSpPr>
        <p:spPr>
          <a:xfrm>
            <a:off x="950798" y="2437755"/>
            <a:ext cx="18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normaal verdeeld</a:t>
            </a:r>
          </a:p>
        </p:txBody>
      </p:sp>
      <p:sp>
        <p:nvSpPr>
          <p:cNvPr id="22" name="Pijl: rechts 21">
            <a:extLst>
              <a:ext uri="{FF2B5EF4-FFF2-40B4-BE49-F238E27FC236}">
                <a16:creationId xmlns:a16="http://schemas.microsoft.com/office/drawing/2014/main" id="{066E2507-B3ED-46D5-8478-CA43DD5CBA5C}"/>
              </a:ext>
            </a:extLst>
          </p:cNvPr>
          <p:cNvSpPr/>
          <p:nvPr/>
        </p:nvSpPr>
        <p:spPr>
          <a:xfrm>
            <a:off x="2844800" y="2569283"/>
            <a:ext cx="321403" cy="107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F24AC96-2C03-4345-951D-E0A94D9C5F03}"/>
              </a:ext>
            </a:extLst>
          </p:cNvPr>
          <p:cNvSpPr txBox="1"/>
          <p:nvPr/>
        </p:nvSpPr>
        <p:spPr>
          <a:xfrm>
            <a:off x="3267803" y="2437755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maak model</a:t>
            </a:r>
          </a:p>
        </p:txBody>
      </p:sp>
      <p:sp>
        <p:nvSpPr>
          <p:cNvPr id="26" name="Pijl: gekromd omhoog 25">
            <a:extLst>
              <a:ext uri="{FF2B5EF4-FFF2-40B4-BE49-F238E27FC236}">
                <a16:creationId xmlns:a16="http://schemas.microsoft.com/office/drawing/2014/main" id="{569CE9DD-7986-43D8-8948-3D36C253E2D8}"/>
              </a:ext>
            </a:extLst>
          </p:cNvPr>
          <p:cNvSpPr/>
          <p:nvPr/>
        </p:nvSpPr>
        <p:spPr>
          <a:xfrm>
            <a:off x="9276387" y="2209369"/>
            <a:ext cx="561754" cy="2075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5246C2B7-5E93-4EF8-B363-5A748F2049BA}"/>
                  </a:ext>
                </a:extLst>
              </p:cNvPr>
              <p:cNvSpPr txBox="1"/>
              <p:nvPr/>
            </p:nvSpPr>
            <p:spPr>
              <a:xfrm>
                <a:off x="9415024" y="2456299"/>
                <a:ext cx="2848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5246C2B7-5E93-4EF8-B363-5A748F204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024" y="2456299"/>
                <a:ext cx="284886" cy="215444"/>
              </a:xfrm>
              <a:prstGeom prst="rect">
                <a:avLst/>
              </a:prstGeom>
              <a:blipFill>
                <a:blip r:embed="rId10"/>
                <a:stretch>
                  <a:fillRect l="-12766" r="-6383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3DFA5184-A34A-415A-A962-DF36F162574B}"/>
              </a:ext>
            </a:extLst>
          </p:cNvPr>
          <p:cNvCxnSpPr>
            <a:cxnSpLocks/>
          </p:cNvCxnSpPr>
          <p:nvPr/>
        </p:nvCxnSpPr>
        <p:spPr>
          <a:xfrm>
            <a:off x="9807661" y="1920240"/>
            <a:ext cx="10160" cy="8868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714ACC7B-83ED-4917-AE34-2B42F1095D57}"/>
              </a:ext>
            </a:extLst>
          </p:cNvPr>
          <p:cNvCxnSpPr/>
          <p:nvPr/>
        </p:nvCxnSpPr>
        <p:spPr>
          <a:xfrm>
            <a:off x="9807661" y="2456299"/>
            <a:ext cx="1520739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25E66AD2-4B98-42FA-9E64-6CD88D2AF3CE}"/>
                  </a:ext>
                </a:extLst>
              </p:cNvPr>
              <p:cNvSpPr txBox="1"/>
              <p:nvPr/>
            </p:nvSpPr>
            <p:spPr>
              <a:xfrm>
                <a:off x="10372101" y="2495716"/>
                <a:ext cx="3991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16%</m:t>
                      </m:r>
                    </m:oMath>
                  </m:oMathPara>
                </a14:m>
                <a:endParaRPr lang="nl-NL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25E66AD2-4B98-42FA-9E64-6CD88D2AF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101" y="2495716"/>
                <a:ext cx="399148" cy="215444"/>
              </a:xfrm>
              <a:prstGeom prst="rect">
                <a:avLst/>
              </a:prstGeom>
              <a:blipFill>
                <a:blip r:embed="rId11"/>
                <a:stretch>
                  <a:fillRect l="-9091" r="-10606" b="-8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kstvak 33">
            <a:extLst>
              <a:ext uri="{FF2B5EF4-FFF2-40B4-BE49-F238E27FC236}">
                <a16:creationId xmlns:a16="http://schemas.microsoft.com/office/drawing/2014/main" id="{3A2F3B21-993B-4EB4-80BA-EAADCD6DBF82}"/>
              </a:ext>
            </a:extLst>
          </p:cNvPr>
          <p:cNvSpPr txBox="1"/>
          <p:nvPr/>
        </p:nvSpPr>
        <p:spPr>
          <a:xfrm>
            <a:off x="950798" y="2807087"/>
            <a:ext cx="85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lees af: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B4EAED3-E350-4895-8E51-17A95D4DF4A2}"/>
                  </a:ext>
                </a:extLst>
              </p:cNvPr>
              <p:cNvSpPr txBox="1"/>
              <p:nvPr/>
            </p:nvSpPr>
            <p:spPr>
              <a:xfrm>
                <a:off x="1835207" y="2807087"/>
                <a:ext cx="2252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meer dan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157</m:t>
                    </m:r>
                  </m:oMath>
                </a14:m>
                <a:r>
                  <a:rPr lang="nl-NL" dirty="0"/>
                  <a:t> gram is</a:t>
                </a: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B4EAED3-E350-4895-8E51-17A95D4DF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207" y="2807087"/>
                <a:ext cx="2252604" cy="369332"/>
              </a:xfrm>
              <a:prstGeom prst="rect">
                <a:avLst/>
              </a:prstGeom>
              <a:blipFill>
                <a:blip r:embed="rId12"/>
                <a:stretch>
                  <a:fillRect l="-2162" t="-8197" r="-1622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C068442B-3157-487E-A15C-C312CEB628CB}"/>
                  </a:ext>
                </a:extLst>
              </p:cNvPr>
              <p:cNvSpPr/>
              <p:nvPr/>
            </p:nvSpPr>
            <p:spPr>
              <a:xfrm>
                <a:off x="3975250" y="2807087"/>
                <a:ext cx="24240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>
                          <a:latin typeface="Cambria Math" panose="02040503050406030204" pitchFamily="18" charset="0"/>
                        </a:rPr>
                        <m:t>13,5%+2,5%=16%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C068442B-3157-487E-A15C-C312CEB62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250" y="2807087"/>
                <a:ext cx="24240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Afbeelding 37">
            <a:extLst>
              <a:ext uri="{FF2B5EF4-FFF2-40B4-BE49-F238E27FC236}">
                <a16:creationId xmlns:a16="http://schemas.microsoft.com/office/drawing/2014/main" id="{92819BBB-F053-407A-A442-8277CD6227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7" y="3870706"/>
            <a:ext cx="5122012" cy="1103681"/>
          </a:xfrm>
          <a:prstGeom prst="rect">
            <a:avLst/>
          </a:prstGeom>
        </p:spPr>
      </p:pic>
      <p:sp>
        <p:nvSpPr>
          <p:cNvPr id="39" name="Tekstvak 38">
            <a:extLst>
              <a:ext uri="{FF2B5EF4-FFF2-40B4-BE49-F238E27FC236}">
                <a16:creationId xmlns:a16="http://schemas.microsoft.com/office/drawing/2014/main" id="{279C481B-EA97-459B-B8AA-96D6EC746CEF}"/>
              </a:ext>
            </a:extLst>
          </p:cNvPr>
          <p:cNvSpPr txBox="1"/>
          <p:nvPr/>
        </p:nvSpPr>
        <p:spPr>
          <a:xfrm>
            <a:off x="950797" y="5098810"/>
            <a:ext cx="85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lees af: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F70F34BC-369A-4CA3-AFC9-97D998797EA1}"/>
                  </a:ext>
                </a:extLst>
              </p:cNvPr>
              <p:cNvSpPr txBox="1"/>
              <p:nvPr/>
            </p:nvSpPr>
            <p:spPr>
              <a:xfrm>
                <a:off x="1804172" y="5098810"/>
                <a:ext cx="2433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minder dan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nl-NL" dirty="0"/>
                  <a:t> gram is</a:t>
                </a:r>
              </a:p>
            </p:txBody>
          </p:sp>
        </mc:Choice>
        <mc:Fallback xmlns="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F70F34BC-369A-4CA3-AFC9-97D998797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172" y="5098810"/>
                <a:ext cx="2433743" cy="369332"/>
              </a:xfrm>
              <a:prstGeom prst="rect">
                <a:avLst/>
              </a:prstGeom>
              <a:blipFill>
                <a:blip r:embed="rId15"/>
                <a:stretch>
                  <a:fillRect l="-2256" t="-8197" r="-1504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ijl: gekromd omhoog 40">
            <a:extLst>
              <a:ext uri="{FF2B5EF4-FFF2-40B4-BE49-F238E27FC236}">
                <a16:creationId xmlns:a16="http://schemas.microsoft.com/office/drawing/2014/main" id="{1995993F-EF91-4E9A-81D5-940D26662CD7}"/>
              </a:ext>
            </a:extLst>
          </p:cNvPr>
          <p:cNvSpPr/>
          <p:nvPr/>
        </p:nvSpPr>
        <p:spPr>
          <a:xfrm flipH="1">
            <a:off x="8728530" y="2209369"/>
            <a:ext cx="531274" cy="2075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53845764-1A83-42AD-97C2-AB0FE8AFE5C2}"/>
                  </a:ext>
                </a:extLst>
              </p:cNvPr>
              <p:cNvSpPr txBox="1"/>
              <p:nvPr/>
            </p:nvSpPr>
            <p:spPr>
              <a:xfrm>
                <a:off x="8916964" y="2456299"/>
                <a:ext cx="2848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53845764-1A83-42AD-97C2-AB0FE8AFE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964" y="2456299"/>
                <a:ext cx="284886" cy="215444"/>
              </a:xfrm>
              <a:prstGeom prst="rect">
                <a:avLst/>
              </a:prstGeom>
              <a:blipFill>
                <a:blip r:embed="rId16"/>
                <a:stretch>
                  <a:fillRect l="-4348" r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Pijl: gekromd omhoog 42">
            <a:extLst>
              <a:ext uri="{FF2B5EF4-FFF2-40B4-BE49-F238E27FC236}">
                <a16:creationId xmlns:a16="http://schemas.microsoft.com/office/drawing/2014/main" id="{27B6AF91-1BB7-4F92-B71F-CB360F80AA00}"/>
              </a:ext>
            </a:extLst>
          </p:cNvPr>
          <p:cNvSpPr/>
          <p:nvPr/>
        </p:nvSpPr>
        <p:spPr>
          <a:xfrm flipH="1">
            <a:off x="8170513" y="2220753"/>
            <a:ext cx="531274" cy="2075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FD858672-F0F0-4B12-B11F-BAA9A5494CED}"/>
                  </a:ext>
                </a:extLst>
              </p:cNvPr>
              <p:cNvSpPr txBox="1"/>
              <p:nvPr/>
            </p:nvSpPr>
            <p:spPr>
              <a:xfrm>
                <a:off x="8358947" y="2467683"/>
                <a:ext cx="2848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FD858672-F0F0-4B12-B11F-BAA9A5494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947" y="2467683"/>
                <a:ext cx="284886" cy="215444"/>
              </a:xfrm>
              <a:prstGeom prst="rect">
                <a:avLst/>
              </a:prstGeom>
              <a:blipFill>
                <a:blip r:embed="rId17"/>
                <a:stretch>
                  <a:fillRect l="-4255" r="-638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185A9716-A478-4A79-8018-0EA35992C38B}"/>
              </a:ext>
            </a:extLst>
          </p:cNvPr>
          <p:cNvCxnSpPr>
            <a:cxnSpLocks/>
          </p:cNvCxnSpPr>
          <p:nvPr/>
        </p:nvCxnSpPr>
        <p:spPr>
          <a:xfrm>
            <a:off x="8122885" y="1846471"/>
            <a:ext cx="10160" cy="8868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F0BC8984-D930-482B-B5F7-CBF9844E9FA0}"/>
              </a:ext>
            </a:extLst>
          </p:cNvPr>
          <p:cNvCxnSpPr/>
          <p:nvPr/>
        </p:nvCxnSpPr>
        <p:spPr>
          <a:xfrm flipH="1">
            <a:off x="7223760" y="2458747"/>
            <a:ext cx="899125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C02BE98A-E4E6-4012-90F3-4CB1FBA449EF}"/>
                  </a:ext>
                </a:extLst>
              </p:cNvPr>
              <p:cNvSpPr txBox="1"/>
              <p:nvPr/>
            </p:nvSpPr>
            <p:spPr>
              <a:xfrm>
                <a:off x="7475634" y="2502215"/>
                <a:ext cx="4360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2,5%</m:t>
                      </m:r>
                    </m:oMath>
                  </m:oMathPara>
                </a14:m>
                <a:endParaRPr lang="nl-NL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C02BE98A-E4E6-4012-90F3-4CB1FBA4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634" y="2502215"/>
                <a:ext cx="436017" cy="215444"/>
              </a:xfrm>
              <a:prstGeom prst="rect">
                <a:avLst/>
              </a:prstGeom>
              <a:blipFill>
                <a:blip r:embed="rId18"/>
                <a:stretch>
                  <a:fillRect l="-8333" r="-9722" b="-8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43A761DE-1F6A-4D74-BE49-556233505F43}"/>
                  </a:ext>
                </a:extLst>
              </p:cNvPr>
              <p:cNvSpPr txBox="1"/>
              <p:nvPr/>
            </p:nvSpPr>
            <p:spPr>
              <a:xfrm>
                <a:off x="4237915" y="5143951"/>
                <a:ext cx="5626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2,5%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43A761DE-1F6A-4D74-BE49-556233505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915" y="5143951"/>
                <a:ext cx="562655" cy="276999"/>
              </a:xfrm>
              <a:prstGeom prst="rect">
                <a:avLst/>
              </a:prstGeom>
              <a:blipFill>
                <a:blip r:embed="rId19"/>
                <a:stretch>
                  <a:fillRect l="-8696" r="-13043"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91163194-2F31-43BD-951B-50BA1D1101EA}"/>
                  </a:ext>
                </a:extLst>
              </p:cNvPr>
              <p:cNvSpPr txBox="1"/>
              <p:nvPr/>
            </p:nvSpPr>
            <p:spPr>
              <a:xfrm>
                <a:off x="947302" y="5526640"/>
                <a:ext cx="171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2,5%</m:t>
                    </m:r>
                  </m:oMath>
                </a14:m>
                <a:r>
                  <a:rPr lang="nl-NL" dirty="0"/>
                  <a:t> van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r>
                  <a:rPr lang="nl-NL" dirty="0"/>
                  <a:t> is</a:t>
                </a:r>
              </a:p>
            </p:txBody>
          </p:sp>
        </mc:Choice>
        <mc:Fallback xmlns=""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91163194-2F31-43BD-951B-50BA1D110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02" y="5526640"/>
                <a:ext cx="1713739" cy="369332"/>
              </a:xfrm>
              <a:prstGeom prst="rect">
                <a:avLst/>
              </a:prstGeom>
              <a:blipFill>
                <a:blip r:embed="rId20"/>
                <a:stretch>
                  <a:fillRect t="-10000" r="-2482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98F3805E-7155-4213-B19F-A36243EE142A}"/>
                  </a:ext>
                </a:extLst>
              </p:cNvPr>
              <p:cNvSpPr txBox="1"/>
              <p:nvPr/>
            </p:nvSpPr>
            <p:spPr>
              <a:xfrm>
                <a:off x="2661041" y="5574264"/>
                <a:ext cx="15965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0,025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∙120=3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98F3805E-7155-4213-B19F-A36243EE1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041" y="5574264"/>
                <a:ext cx="1596591" cy="276999"/>
              </a:xfrm>
              <a:prstGeom prst="rect">
                <a:avLst/>
              </a:prstGeom>
              <a:blipFill>
                <a:blip r:embed="rId21"/>
                <a:stretch>
                  <a:fillRect l="-3448" r="-3065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0108528D-61E6-42C6-8DBC-C1DEBF069E77}"/>
                  </a:ext>
                </a:extLst>
              </p:cNvPr>
              <p:cNvSpPr txBox="1"/>
              <p:nvPr/>
            </p:nvSpPr>
            <p:spPr>
              <a:xfrm>
                <a:off x="947302" y="6078893"/>
                <a:ext cx="1625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Dus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nl-NL" b="1" dirty="0"/>
                  <a:t> bananen</a:t>
                </a:r>
              </a:p>
            </p:txBody>
          </p:sp>
        </mc:Choice>
        <mc:Fallback xmlns="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0108528D-61E6-42C6-8DBC-C1DEBF069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02" y="6078893"/>
                <a:ext cx="1625766" cy="369332"/>
              </a:xfrm>
              <a:prstGeom prst="rect">
                <a:avLst/>
              </a:prstGeom>
              <a:blipFill>
                <a:blip r:embed="rId22"/>
                <a:stretch>
                  <a:fillRect l="-2996" t="-8197" r="-2622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kstvak 56">
            <a:extLst>
              <a:ext uri="{FF2B5EF4-FFF2-40B4-BE49-F238E27FC236}">
                <a16:creationId xmlns:a16="http://schemas.microsoft.com/office/drawing/2014/main" id="{C1F491D5-D42A-4B9D-91C4-6187F6D51D91}"/>
              </a:ext>
            </a:extLst>
          </p:cNvPr>
          <p:cNvSpPr txBox="1"/>
          <p:nvPr/>
        </p:nvSpPr>
        <p:spPr>
          <a:xfrm>
            <a:off x="10767424" y="2128814"/>
            <a:ext cx="134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gewicht in 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ED20EA26-94BA-487C-88BF-2E151F8281B5}"/>
                  </a:ext>
                </a:extLst>
              </p:cNvPr>
              <p:cNvSpPr txBox="1"/>
              <p:nvPr/>
            </p:nvSpPr>
            <p:spPr>
              <a:xfrm>
                <a:off x="947302" y="3300842"/>
                <a:ext cx="5213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Dus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nl-NL" b="1" dirty="0"/>
                  <a:t> heeft een gewicht van meer dan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𝟏𝟓𝟕</m:t>
                    </m:r>
                  </m:oMath>
                </a14:m>
                <a:r>
                  <a:rPr lang="nl-NL" b="1" dirty="0"/>
                  <a:t> gram</a:t>
                </a:r>
              </a:p>
            </p:txBody>
          </p:sp>
        </mc:Choice>
        <mc:Fallback xmlns=""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ED20EA26-94BA-487C-88BF-2E151F828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02" y="3300842"/>
                <a:ext cx="5213415" cy="369332"/>
              </a:xfrm>
              <a:prstGeom prst="rect">
                <a:avLst/>
              </a:prstGeom>
              <a:blipFill>
                <a:blip r:embed="rId23"/>
                <a:stretch>
                  <a:fillRect l="-935" t="-8197" r="-234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7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9" grpId="0" animBg="1"/>
      <p:bldP spid="20" grpId="0" animBg="1"/>
      <p:bldP spid="21" grpId="0"/>
      <p:bldP spid="22" grpId="0" animBg="1"/>
      <p:bldP spid="23" grpId="0"/>
      <p:bldP spid="26" grpId="0" animBg="1"/>
      <p:bldP spid="27" grpId="0"/>
      <p:bldP spid="32" grpId="0"/>
      <p:bldP spid="34" grpId="0"/>
      <p:bldP spid="35" grpId="0"/>
      <p:bldP spid="36" grpId="0"/>
      <p:bldP spid="39" grpId="0"/>
      <p:bldP spid="40" grpId="0"/>
      <p:bldP spid="41" grpId="0" animBg="1"/>
      <p:bldP spid="42" grpId="0"/>
      <p:bldP spid="43" grpId="0" animBg="1"/>
      <p:bldP spid="44" grpId="0"/>
      <p:bldP spid="48" grpId="0"/>
      <p:bldP spid="49" grpId="0"/>
      <p:bldP spid="50" grpId="0"/>
      <p:bldP spid="51" grpId="0"/>
      <p:bldP spid="52" grpId="0"/>
      <p:bldP spid="57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16AF110-25F7-4606-84C8-54343727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7" y="447179"/>
            <a:ext cx="5129784" cy="136017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33FA961-3416-46EE-94D6-0F461814F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90" y="457198"/>
            <a:ext cx="3598621" cy="168661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FCBA3A4-E17A-40E0-86B0-7BD372AC47D2}"/>
              </a:ext>
            </a:extLst>
          </p:cNvPr>
          <p:cNvSpPr txBox="1"/>
          <p:nvPr/>
        </p:nvSpPr>
        <p:spPr>
          <a:xfrm>
            <a:off x="10421984" y="1807349"/>
            <a:ext cx="134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gewicht in 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0EAB3E59-2925-460C-B64B-B103B96A8478}"/>
                  </a:ext>
                </a:extLst>
              </p:cNvPr>
              <p:cNvSpPr txBox="1"/>
              <p:nvPr/>
            </p:nvSpPr>
            <p:spPr>
              <a:xfrm>
                <a:off x="8275298" y="2030030"/>
                <a:ext cx="33823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156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0EAB3E59-2925-460C-B64B-B103B96A8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298" y="2030030"/>
                <a:ext cx="338234" cy="215444"/>
              </a:xfrm>
              <a:prstGeom prst="rect">
                <a:avLst/>
              </a:prstGeom>
              <a:blipFill>
                <a:blip r:embed="rId4"/>
                <a:stretch>
                  <a:fillRect l="-10714" r="-12500" b="-85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D7309A66-40AC-46D3-9A97-8AA195F63912}"/>
                  </a:ext>
                </a:extLst>
              </p:cNvPr>
              <p:cNvSpPr txBox="1"/>
              <p:nvPr/>
            </p:nvSpPr>
            <p:spPr>
              <a:xfrm>
                <a:off x="6653010" y="2015767"/>
                <a:ext cx="23884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D7309A66-40AC-46D3-9A97-8AA195F63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010" y="2015767"/>
                <a:ext cx="238847" cy="215444"/>
              </a:xfrm>
              <a:prstGeom prst="rect">
                <a:avLst/>
              </a:prstGeom>
              <a:blipFill>
                <a:blip r:embed="rId5"/>
                <a:stretch>
                  <a:fillRect l="-17500" r="-12500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795E6E96-7E7E-4DD5-8795-E28BECC80D77}"/>
                  </a:ext>
                </a:extLst>
              </p:cNvPr>
              <p:cNvSpPr txBox="1"/>
              <p:nvPr/>
            </p:nvSpPr>
            <p:spPr>
              <a:xfrm>
                <a:off x="9957934" y="2015767"/>
                <a:ext cx="33823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222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795E6E96-7E7E-4DD5-8795-E28BECC80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934" y="2015767"/>
                <a:ext cx="338234" cy="215444"/>
              </a:xfrm>
              <a:prstGeom prst="rect">
                <a:avLst/>
              </a:prstGeom>
              <a:blipFill>
                <a:blip r:embed="rId6"/>
                <a:stretch>
                  <a:fillRect l="-10909" r="-12727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9018E5EB-2224-4690-881B-DFD2997418E4}"/>
                  </a:ext>
                </a:extLst>
              </p:cNvPr>
              <p:cNvSpPr txBox="1"/>
              <p:nvPr/>
            </p:nvSpPr>
            <p:spPr>
              <a:xfrm>
                <a:off x="1117600" y="2838542"/>
                <a:ext cx="140403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90+222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9018E5EB-2224-4690-881B-DFD299741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2838542"/>
                <a:ext cx="1404039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1BB3AA1E-900C-49D7-8BF4-86AF76505E17}"/>
                  </a:ext>
                </a:extLst>
              </p:cNvPr>
              <p:cNvSpPr txBox="1"/>
              <p:nvPr/>
            </p:nvSpPr>
            <p:spPr>
              <a:xfrm>
                <a:off x="2592334" y="2989824"/>
                <a:ext cx="674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=156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1BB3AA1E-900C-49D7-8BF4-86AF7650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34" y="2989824"/>
                <a:ext cx="674865" cy="276999"/>
              </a:xfrm>
              <a:prstGeom prst="rect">
                <a:avLst/>
              </a:prstGeom>
              <a:blipFill>
                <a:blip r:embed="rId8"/>
                <a:stretch>
                  <a:fillRect l="-2703" r="-8108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18A79EF7-CF5B-480B-AAD2-8F2F134B9D29}"/>
              </a:ext>
            </a:extLst>
          </p:cNvPr>
          <p:cNvCxnSpPr/>
          <p:nvPr/>
        </p:nvCxnSpPr>
        <p:spPr>
          <a:xfrm>
            <a:off x="7884160" y="1127264"/>
            <a:ext cx="56025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3459E242-92F4-49FA-B3CF-FED89538BAE2}"/>
                  </a:ext>
                </a:extLst>
              </p:cNvPr>
              <p:cNvSpPr txBox="1"/>
              <p:nvPr/>
            </p:nvSpPr>
            <p:spPr>
              <a:xfrm>
                <a:off x="8087343" y="921980"/>
                <a:ext cx="153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nl-NL" sz="1400" b="1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3459E242-92F4-49FA-B3CF-FED89538B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343" y="921980"/>
                <a:ext cx="153888" cy="215444"/>
              </a:xfrm>
              <a:prstGeom prst="rect">
                <a:avLst/>
              </a:prstGeom>
              <a:blipFill>
                <a:blip r:embed="rId9"/>
                <a:stretch>
                  <a:fillRect l="-20000" r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95D25D46-A7BD-4A23-83D9-324060C917C3}"/>
              </a:ext>
            </a:extLst>
          </p:cNvPr>
          <p:cNvCxnSpPr/>
          <p:nvPr/>
        </p:nvCxnSpPr>
        <p:spPr>
          <a:xfrm>
            <a:off x="9580880" y="1127264"/>
            <a:ext cx="56025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245E5E30-111B-4E55-AF3F-284E30A578C1}"/>
                  </a:ext>
                </a:extLst>
              </p:cNvPr>
              <p:cNvSpPr txBox="1"/>
              <p:nvPr/>
            </p:nvSpPr>
            <p:spPr>
              <a:xfrm>
                <a:off x="9784063" y="921980"/>
                <a:ext cx="153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nl-NL" sz="1400" b="1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245E5E30-111B-4E55-AF3F-284E30A57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063" y="921980"/>
                <a:ext cx="153888" cy="215444"/>
              </a:xfrm>
              <a:prstGeom prst="rect">
                <a:avLst/>
              </a:prstGeom>
              <a:blipFill>
                <a:blip r:embed="rId9"/>
                <a:stretch>
                  <a:fillRect l="-20000" r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7A9EB2FC-5CE5-4495-BA5D-46E6F29B76C1}"/>
              </a:ext>
            </a:extLst>
          </p:cNvPr>
          <p:cNvCxnSpPr/>
          <p:nvPr/>
        </p:nvCxnSpPr>
        <p:spPr>
          <a:xfrm>
            <a:off x="9042400" y="1117104"/>
            <a:ext cx="56025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E660E05D-95AE-4ACA-9A79-6338F15E64AC}"/>
                  </a:ext>
                </a:extLst>
              </p:cNvPr>
              <p:cNvSpPr txBox="1"/>
              <p:nvPr/>
            </p:nvSpPr>
            <p:spPr>
              <a:xfrm>
                <a:off x="9245583" y="911820"/>
                <a:ext cx="153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nl-NL" sz="1400" b="1" dirty="0"/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E660E05D-95AE-4ACA-9A79-6338F15E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583" y="911820"/>
                <a:ext cx="153888" cy="215444"/>
              </a:xfrm>
              <a:prstGeom prst="rect">
                <a:avLst/>
              </a:prstGeom>
              <a:blipFill>
                <a:blip r:embed="rId10"/>
                <a:stretch>
                  <a:fillRect l="-20000" r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CDF53394-BCBA-442D-B5BF-3E87676191C5}"/>
              </a:ext>
            </a:extLst>
          </p:cNvPr>
          <p:cNvCxnSpPr/>
          <p:nvPr/>
        </p:nvCxnSpPr>
        <p:spPr>
          <a:xfrm>
            <a:off x="6786880" y="1127264"/>
            <a:ext cx="56025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D843DA20-CF99-454E-A993-5505C8BCB248}"/>
                  </a:ext>
                </a:extLst>
              </p:cNvPr>
              <p:cNvSpPr txBox="1"/>
              <p:nvPr/>
            </p:nvSpPr>
            <p:spPr>
              <a:xfrm>
                <a:off x="6990063" y="921980"/>
                <a:ext cx="153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nl-NL" sz="1400" b="1" dirty="0"/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D843DA20-CF99-454E-A993-5505C8BCB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63" y="921980"/>
                <a:ext cx="153888" cy="215444"/>
              </a:xfrm>
              <a:prstGeom prst="rect">
                <a:avLst/>
              </a:prstGeom>
              <a:blipFill>
                <a:blip r:embed="rId9"/>
                <a:stretch>
                  <a:fillRect l="-20000" r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529D0915-EC99-4FD2-8AC0-17AA9B454F86}"/>
              </a:ext>
            </a:extLst>
          </p:cNvPr>
          <p:cNvCxnSpPr/>
          <p:nvPr/>
        </p:nvCxnSpPr>
        <p:spPr>
          <a:xfrm>
            <a:off x="7315200" y="1127264"/>
            <a:ext cx="56025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E85B1EF-1A35-4104-9C82-654DBFEBF4F4}"/>
                  </a:ext>
                </a:extLst>
              </p:cNvPr>
              <p:cNvSpPr txBox="1"/>
              <p:nvPr/>
            </p:nvSpPr>
            <p:spPr>
              <a:xfrm>
                <a:off x="7518383" y="921980"/>
                <a:ext cx="153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nl-NL" sz="1400" b="1" dirty="0"/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E85B1EF-1A35-4104-9C82-654DBFEBF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383" y="921980"/>
                <a:ext cx="153888" cy="215444"/>
              </a:xfrm>
              <a:prstGeom prst="rect">
                <a:avLst/>
              </a:prstGeom>
              <a:blipFill>
                <a:blip r:embed="rId11"/>
                <a:stretch>
                  <a:fillRect l="-15385" r="-1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F77C8646-1336-4752-BC96-54601DD072AC}"/>
              </a:ext>
            </a:extLst>
          </p:cNvPr>
          <p:cNvCxnSpPr/>
          <p:nvPr/>
        </p:nvCxnSpPr>
        <p:spPr>
          <a:xfrm>
            <a:off x="8442977" y="1118393"/>
            <a:ext cx="56025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AC66DE3B-FF61-4FCE-A67A-AC9442548D4B}"/>
                  </a:ext>
                </a:extLst>
              </p:cNvPr>
              <p:cNvSpPr txBox="1"/>
              <p:nvPr/>
            </p:nvSpPr>
            <p:spPr>
              <a:xfrm>
                <a:off x="8646160" y="913109"/>
                <a:ext cx="153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nl-NL" sz="1400" b="1" dirty="0"/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AC66DE3B-FF61-4FCE-A67A-AC9442548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160" y="913109"/>
                <a:ext cx="153888" cy="215444"/>
              </a:xfrm>
              <a:prstGeom prst="rect">
                <a:avLst/>
              </a:prstGeom>
              <a:blipFill>
                <a:blip r:embed="rId12"/>
                <a:stretch>
                  <a:fillRect l="-15385" r="-1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3254FD56-CB00-4535-AB02-324563373268}"/>
              </a:ext>
            </a:extLst>
          </p:cNvPr>
          <p:cNvCxnSpPr/>
          <p:nvPr/>
        </p:nvCxnSpPr>
        <p:spPr>
          <a:xfrm flipV="1">
            <a:off x="7325360" y="629672"/>
            <a:ext cx="0" cy="1320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3B33A5BF-F8A4-40C1-9D21-F7EF61D67316}"/>
              </a:ext>
            </a:extLst>
          </p:cNvPr>
          <p:cNvCxnSpPr/>
          <p:nvPr/>
        </p:nvCxnSpPr>
        <p:spPr>
          <a:xfrm flipV="1">
            <a:off x="6766560" y="629672"/>
            <a:ext cx="0" cy="1320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7C4E4EFD-BFCF-4F97-B79D-9105B1791A8B}"/>
              </a:ext>
            </a:extLst>
          </p:cNvPr>
          <p:cNvCxnSpPr/>
          <p:nvPr/>
        </p:nvCxnSpPr>
        <p:spPr>
          <a:xfrm flipV="1">
            <a:off x="10109200" y="629672"/>
            <a:ext cx="0" cy="1320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33F6E790-8533-4464-823B-F6845CAEB397}"/>
              </a:ext>
            </a:extLst>
          </p:cNvPr>
          <p:cNvCxnSpPr/>
          <p:nvPr/>
        </p:nvCxnSpPr>
        <p:spPr>
          <a:xfrm flipV="1">
            <a:off x="9560560" y="629672"/>
            <a:ext cx="0" cy="1320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4F9A4B5A-8320-4C30-9BD9-BFAA0811FBD7}"/>
                  </a:ext>
                </a:extLst>
              </p:cNvPr>
              <p:cNvSpPr txBox="1"/>
              <p:nvPr/>
            </p:nvSpPr>
            <p:spPr>
              <a:xfrm>
                <a:off x="1117600" y="3708548"/>
                <a:ext cx="558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4F9A4B5A-8320-4C30-9BD9-BFAA0811F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3708548"/>
                <a:ext cx="558679" cy="276999"/>
              </a:xfrm>
              <a:prstGeom prst="rect">
                <a:avLst/>
              </a:prstGeom>
              <a:blipFill>
                <a:blip r:embed="rId13"/>
                <a:stretch>
                  <a:fillRect l="-8696" r="-4348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29563C75-D042-413B-9C59-92EAE55F9E7C}"/>
                  </a:ext>
                </a:extLst>
              </p:cNvPr>
              <p:cNvSpPr txBox="1"/>
              <p:nvPr/>
            </p:nvSpPr>
            <p:spPr>
              <a:xfrm>
                <a:off x="1676279" y="3708532"/>
                <a:ext cx="1655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222−90=132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29563C75-D042-413B-9C59-92EAE55F9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279" y="3708532"/>
                <a:ext cx="1655903" cy="276999"/>
              </a:xfrm>
              <a:prstGeom prst="rect">
                <a:avLst/>
              </a:prstGeom>
              <a:blipFill>
                <a:blip r:embed="rId14"/>
                <a:stretch>
                  <a:fillRect l="-2941" r="-2941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13984D45-3C31-4D9B-8B8E-44D032970356}"/>
                  </a:ext>
                </a:extLst>
              </p:cNvPr>
              <p:cNvSpPr txBox="1"/>
              <p:nvPr/>
            </p:nvSpPr>
            <p:spPr>
              <a:xfrm>
                <a:off x="1101056" y="4353375"/>
                <a:ext cx="143712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132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13984D45-3C31-4D9B-8B8E-44D032970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56" y="4353375"/>
                <a:ext cx="1437125" cy="5203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7FBB3D35-E9EA-428F-923E-68A40D51A4EF}"/>
                  </a:ext>
                </a:extLst>
              </p:cNvPr>
              <p:cNvSpPr txBox="1"/>
              <p:nvPr/>
            </p:nvSpPr>
            <p:spPr>
              <a:xfrm>
                <a:off x="6953989" y="3364992"/>
                <a:ext cx="31987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b="1" dirty="0"/>
                  <a:t>Het gemiddelde is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𝟏𝟓𝟔</m:t>
                    </m:r>
                  </m:oMath>
                </a14:m>
                <a:r>
                  <a:rPr lang="nl-NL" b="1" dirty="0"/>
                  <a:t> gram en</a:t>
                </a:r>
              </a:p>
              <a:p>
                <a:pPr algn="ctr"/>
                <a:r>
                  <a:rPr lang="nl-NL" b="1" dirty="0"/>
                  <a:t>de standaardafwijking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𝟐𝟐</m:t>
                    </m:r>
                  </m:oMath>
                </a14:m>
                <a:r>
                  <a:rPr lang="nl-NL" b="1" dirty="0"/>
                  <a:t> gram</a:t>
                </a:r>
              </a:p>
            </p:txBody>
          </p:sp>
        </mc:Choice>
        <mc:Fallback xmlns="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7FBB3D35-E9EA-428F-923E-68A40D51A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989" y="3364992"/>
                <a:ext cx="3198761" cy="646331"/>
              </a:xfrm>
              <a:prstGeom prst="rect">
                <a:avLst/>
              </a:prstGeom>
              <a:blipFill>
                <a:blip r:embed="rId16"/>
                <a:stretch>
                  <a:fillRect l="-1336" t="-4717" r="-1145" b="-141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kstvak 37">
            <a:extLst>
              <a:ext uri="{FF2B5EF4-FFF2-40B4-BE49-F238E27FC236}">
                <a16:creationId xmlns:a16="http://schemas.microsoft.com/office/drawing/2014/main" id="{B1E68C95-9EA2-4532-8ECB-E52903BDF2AF}"/>
              </a:ext>
            </a:extLst>
          </p:cNvPr>
          <p:cNvSpPr txBox="1"/>
          <p:nvPr/>
        </p:nvSpPr>
        <p:spPr>
          <a:xfrm>
            <a:off x="998048" y="2063690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Maak model</a:t>
            </a:r>
          </a:p>
        </p:txBody>
      </p:sp>
    </p:spTree>
    <p:extLst>
      <p:ext uri="{BB962C8B-B14F-4D97-AF65-F5344CB8AC3E}">
        <p14:creationId xmlns:p14="http://schemas.microsoft.com/office/powerpoint/2010/main" val="42094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  <p:bldP spid="13" grpId="0"/>
      <p:bldP spid="16" grpId="0"/>
      <p:bldP spid="20" grpId="0"/>
      <p:bldP spid="22" grpId="0"/>
      <p:bldP spid="24" grpId="0"/>
      <p:bldP spid="26" grpId="0"/>
      <p:bldP spid="28" grpId="0"/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670B805-C4A4-4B8F-9069-6EA2510594F8}"/>
              </a:ext>
            </a:extLst>
          </p:cNvPr>
          <p:cNvSpPr txBox="1"/>
          <p:nvPr/>
        </p:nvSpPr>
        <p:spPr>
          <a:xfrm>
            <a:off x="528320" y="528320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4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419B704-541E-4313-A1F7-A1E102999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3" y="1160243"/>
            <a:ext cx="5098694" cy="243276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77E6351-D393-4BDB-AE61-E614AA29F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7" y="211183"/>
            <a:ext cx="3575304" cy="6000293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4C11EFF-C787-46C2-9FB5-3FAA2865A8B2}"/>
              </a:ext>
            </a:extLst>
          </p:cNvPr>
          <p:cNvCxnSpPr>
            <a:cxnSpLocks/>
          </p:cNvCxnSpPr>
          <p:nvPr/>
        </p:nvCxnSpPr>
        <p:spPr>
          <a:xfrm>
            <a:off x="8138160" y="3332480"/>
            <a:ext cx="173736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971BD25-14C8-4FDA-8EF9-DBBE0EB251A5}"/>
              </a:ext>
            </a:extLst>
          </p:cNvPr>
          <p:cNvCxnSpPr/>
          <p:nvPr/>
        </p:nvCxnSpPr>
        <p:spPr>
          <a:xfrm>
            <a:off x="9564409" y="3332480"/>
            <a:ext cx="0" cy="27940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70F9DAB-8B5A-4BD7-89A3-692B1D548FD3}"/>
              </a:ext>
            </a:extLst>
          </p:cNvPr>
          <p:cNvCxnSpPr/>
          <p:nvPr/>
        </p:nvCxnSpPr>
        <p:spPr>
          <a:xfrm>
            <a:off x="9879369" y="3332480"/>
            <a:ext cx="0" cy="27940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0C0D7632-687F-4F70-9AD5-D155BCDA1958}"/>
              </a:ext>
            </a:extLst>
          </p:cNvPr>
          <p:cNvSpPr txBox="1"/>
          <p:nvPr/>
        </p:nvSpPr>
        <p:spPr>
          <a:xfrm>
            <a:off x="813513" y="3820160"/>
            <a:ext cx="317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 heeft het kleinste gemiddelde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63090D2-51A0-498F-B2A3-29AA762A7CF3}"/>
              </a:ext>
            </a:extLst>
          </p:cNvPr>
          <p:cNvSpPr txBox="1"/>
          <p:nvPr/>
        </p:nvSpPr>
        <p:spPr>
          <a:xfrm>
            <a:off x="4053291" y="3820160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 hoort bij III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F714806-CF3D-4C5D-987C-8897B376345E}"/>
              </a:ext>
            </a:extLst>
          </p:cNvPr>
          <p:cNvCxnSpPr/>
          <p:nvPr/>
        </p:nvCxnSpPr>
        <p:spPr>
          <a:xfrm flipV="1">
            <a:off x="8290560" y="528320"/>
            <a:ext cx="2560320" cy="55981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F4753A37-4F97-4FE8-A48B-A1EE4E3570E6}"/>
              </a:ext>
            </a:extLst>
          </p:cNvPr>
          <p:cNvSpPr txBox="1"/>
          <p:nvPr/>
        </p:nvSpPr>
        <p:spPr>
          <a:xfrm>
            <a:off x="813513" y="4320128"/>
            <a:ext cx="579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 en B zijn evenwijdig op normaal-waarschijnlijkheidspapier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F80132A-2E53-4A16-8529-60E5F98E740B}"/>
              </a:ext>
            </a:extLst>
          </p:cNvPr>
          <p:cNvSpPr txBox="1"/>
          <p:nvPr/>
        </p:nvSpPr>
        <p:spPr>
          <a:xfrm>
            <a:off x="1207819" y="4668316"/>
            <a:ext cx="461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 en B hebben dus dezelfde standaardafwijking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3A552A6-5AE3-4D18-8C81-6DC3B4F32E34}"/>
              </a:ext>
            </a:extLst>
          </p:cNvPr>
          <p:cNvSpPr txBox="1"/>
          <p:nvPr/>
        </p:nvSpPr>
        <p:spPr>
          <a:xfrm>
            <a:off x="1197978" y="5037648"/>
            <a:ext cx="540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 is steiler en heeft dus een kleinere standaardafwijking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2F5D1F1-F63E-4B93-84FB-932CF55E5E70}"/>
              </a:ext>
            </a:extLst>
          </p:cNvPr>
          <p:cNvSpPr txBox="1"/>
          <p:nvPr/>
        </p:nvSpPr>
        <p:spPr>
          <a:xfrm>
            <a:off x="813513" y="5757148"/>
            <a:ext cx="434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A hoort bij III , B hoort bij II  en  C hoort bij I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DF3E6E94-E06A-4B35-9DDB-25F8DAE26120}"/>
              </a:ext>
            </a:extLst>
          </p:cNvPr>
          <p:cNvSpPr/>
          <p:nvPr/>
        </p:nvSpPr>
        <p:spPr>
          <a:xfrm>
            <a:off x="3342540" y="5787628"/>
            <a:ext cx="153379" cy="298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C1E171E1-8621-4DDD-BFBF-7E385132D69D}"/>
              </a:ext>
            </a:extLst>
          </p:cNvPr>
          <p:cNvSpPr/>
          <p:nvPr/>
        </p:nvSpPr>
        <p:spPr>
          <a:xfrm>
            <a:off x="3555157" y="5787628"/>
            <a:ext cx="1504523" cy="298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2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2513 0.000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57F0D68-78D5-4CC2-A424-D692BD8F6EBB}"/>
              </a:ext>
            </a:extLst>
          </p:cNvPr>
          <p:cNvSpPr txBox="1"/>
          <p:nvPr/>
        </p:nvSpPr>
        <p:spPr>
          <a:xfrm>
            <a:off x="528320" y="528320"/>
            <a:ext cx="105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5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E6CBC5-FF25-48AF-92C2-362639962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7" y="996577"/>
            <a:ext cx="5067605" cy="189646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E8F2229-B3EF-4EA5-BFE8-7C4B03A98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6" y="4048671"/>
            <a:ext cx="4702302" cy="134462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C7FC83C-4F7C-4E84-9B83-BC3565613CFB}"/>
              </a:ext>
            </a:extLst>
          </p:cNvPr>
          <p:cNvSpPr txBox="1"/>
          <p:nvPr/>
        </p:nvSpPr>
        <p:spPr>
          <a:xfrm>
            <a:off x="6816069" y="528320"/>
            <a:ext cx="258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steekproefproportie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77BE937E-5143-4A19-8FB4-F1F9200910B6}"/>
                  </a:ext>
                </a:extLst>
              </p:cNvPr>
              <p:cNvSpPr txBox="1"/>
              <p:nvPr/>
            </p:nvSpPr>
            <p:spPr>
              <a:xfrm>
                <a:off x="9464039" y="460328"/>
                <a:ext cx="74180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77BE937E-5143-4A19-8FB4-F1F920091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039" y="460328"/>
                <a:ext cx="741805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BEF7C94C-21F9-4547-B5AE-BB86B2B7B0BD}"/>
                  </a:ext>
                </a:extLst>
              </p:cNvPr>
              <p:cNvSpPr txBox="1"/>
              <p:nvPr/>
            </p:nvSpPr>
            <p:spPr>
              <a:xfrm>
                <a:off x="10272786" y="620653"/>
                <a:ext cx="594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BEF7C94C-21F9-4547-B5AE-BB86B2B7B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786" y="620653"/>
                <a:ext cx="594715" cy="276999"/>
              </a:xfrm>
              <a:prstGeom prst="rect">
                <a:avLst/>
              </a:prstGeom>
              <a:blipFill>
                <a:blip r:embed="rId5"/>
                <a:stretch>
                  <a:fillRect l="-3061" r="-9184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BB3E663B-497B-4DA1-B0C6-7C8CE1171249}"/>
              </a:ext>
            </a:extLst>
          </p:cNvPr>
          <p:cNvSpPr txBox="1"/>
          <p:nvPr/>
        </p:nvSpPr>
        <p:spPr>
          <a:xfrm>
            <a:off x="6816069" y="1228457"/>
            <a:ext cx="433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standaardafwijking haal je uit de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7778323E-D610-45A5-A490-1F548E851B0B}"/>
                  </a:ext>
                </a:extLst>
              </p:cNvPr>
              <p:cNvSpPr txBox="1"/>
              <p:nvPr/>
            </p:nvSpPr>
            <p:spPr>
              <a:xfrm>
                <a:off x="7153292" y="1797077"/>
                <a:ext cx="169706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nl-NL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nl-N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7778323E-D610-45A5-A490-1F548E851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292" y="1797077"/>
                <a:ext cx="1697067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ballon: rechthoek met afgeronde hoeken 13">
            <a:extLst>
              <a:ext uri="{FF2B5EF4-FFF2-40B4-BE49-F238E27FC236}">
                <a16:creationId xmlns:a16="http://schemas.microsoft.com/office/drawing/2014/main" id="{68377DBF-ED0C-4EBE-9053-35BB6079AA4C}"/>
              </a:ext>
            </a:extLst>
          </p:cNvPr>
          <p:cNvSpPr/>
          <p:nvPr/>
        </p:nvSpPr>
        <p:spPr>
          <a:xfrm>
            <a:off x="9452244" y="1800167"/>
            <a:ext cx="1507199" cy="389692"/>
          </a:xfrm>
          <a:prstGeom prst="wedgeRoundRectCallout">
            <a:avLst>
              <a:gd name="adj1" fmla="val -73991"/>
              <a:gd name="adj2" fmla="val -542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Uit je hoofd leren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6753DC8C-3D86-4EDA-B4C3-F7577C1C07A0}"/>
                  </a:ext>
                </a:extLst>
              </p:cNvPr>
              <p:cNvSpPr txBox="1"/>
              <p:nvPr/>
            </p:nvSpPr>
            <p:spPr>
              <a:xfrm>
                <a:off x="7153292" y="2850139"/>
                <a:ext cx="144853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0,2∙0,8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6753DC8C-3D86-4EDA-B4C3-F7577C1C0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292" y="2850139"/>
                <a:ext cx="1448538" cy="8183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C94AF8CF-96D7-4E73-A5CF-D0363904BC5F}"/>
                  </a:ext>
                </a:extLst>
              </p:cNvPr>
              <p:cNvSpPr txBox="1"/>
              <p:nvPr/>
            </p:nvSpPr>
            <p:spPr>
              <a:xfrm>
                <a:off x="8680075" y="3171622"/>
                <a:ext cx="13192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=0,04472…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C94AF8CF-96D7-4E73-A5CF-D0363904B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075" y="3171622"/>
                <a:ext cx="1319272" cy="276999"/>
              </a:xfrm>
              <a:prstGeom prst="rect">
                <a:avLst/>
              </a:prstGeom>
              <a:blipFill>
                <a:blip r:embed="rId8"/>
                <a:stretch>
                  <a:fillRect l="-185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DED54741-5F66-4D25-B8A3-76EFD0DA2AF3}"/>
                  </a:ext>
                </a:extLst>
              </p:cNvPr>
              <p:cNvSpPr txBox="1"/>
              <p:nvPr/>
            </p:nvSpPr>
            <p:spPr>
              <a:xfrm>
                <a:off x="10242305" y="3171621"/>
                <a:ext cx="8119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4%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DED54741-5F66-4D25-B8A3-76EFD0DA2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305" y="3171621"/>
                <a:ext cx="811954" cy="276999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vak 17">
            <a:extLst>
              <a:ext uri="{FF2B5EF4-FFF2-40B4-BE49-F238E27FC236}">
                <a16:creationId xmlns:a16="http://schemas.microsoft.com/office/drawing/2014/main" id="{1A3EB3DA-6708-4751-B3B9-FD678DD4F662}"/>
              </a:ext>
            </a:extLst>
          </p:cNvPr>
          <p:cNvSpPr txBox="1"/>
          <p:nvPr/>
        </p:nvSpPr>
        <p:spPr>
          <a:xfrm>
            <a:off x="1018695" y="3079288"/>
            <a:ext cx="493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standaardafwijking in één decimaal is ongeveer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9E2AB26F-C541-4A4A-8540-B55D69107F46}"/>
                  </a:ext>
                </a:extLst>
              </p:cNvPr>
              <p:cNvSpPr txBox="1"/>
              <p:nvPr/>
            </p:nvSpPr>
            <p:spPr>
              <a:xfrm>
                <a:off x="1085300" y="3498097"/>
                <a:ext cx="1001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≈4,5%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9E2AB26F-C541-4A4A-8540-B55D69107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300" y="3498097"/>
                <a:ext cx="1001108" cy="276999"/>
              </a:xfrm>
              <a:prstGeom prst="rect">
                <a:avLst/>
              </a:prstGeom>
              <a:blipFill>
                <a:blip r:embed="rId10"/>
                <a:stretch>
                  <a:fillRect l="-3049" r="-6707"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725271F8-C5EF-470D-A7E5-6E304D473B8E}"/>
              </a:ext>
            </a:extLst>
          </p:cNvPr>
          <p:cNvCxnSpPr/>
          <p:nvPr/>
        </p:nvCxnSpPr>
        <p:spPr>
          <a:xfrm flipV="1">
            <a:off x="5679440" y="759152"/>
            <a:ext cx="1136629" cy="1856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DCB3D550-21ED-4761-87C0-C1C93EFFAD6D}"/>
              </a:ext>
            </a:extLst>
          </p:cNvPr>
          <p:cNvCxnSpPr/>
          <p:nvPr/>
        </p:nvCxnSpPr>
        <p:spPr>
          <a:xfrm flipH="1">
            <a:off x="6105514" y="3310120"/>
            <a:ext cx="793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49DEB6FA-5067-4839-9F55-A1D5648C7A0A}"/>
              </a:ext>
            </a:extLst>
          </p:cNvPr>
          <p:cNvCxnSpPr/>
          <p:nvPr/>
        </p:nvCxnSpPr>
        <p:spPr>
          <a:xfrm>
            <a:off x="660400" y="3942080"/>
            <a:ext cx="1113536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A996BCAC-516B-4DE9-A140-7D279119535F}"/>
                  </a:ext>
                </a:extLst>
              </p:cNvPr>
              <p:cNvSpPr txBox="1"/>
              <p:nvPr/>
            </p:nvSpPr>
            <p:spPr>
              <a:xfrm>
                <a:off x="962002" y="5530566"/>
                <a:ext cx="3715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Het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nl-NL" dirty="0"/>
                  <a:t> betrouwbaarheidsinterval is</a:t>
                </a: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A996BCAC-516B-4DE9-A140-7D2791195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02" y="5530566"/>
                <a:ext cx="3715248" cy="369332"/>
              </a:xfrm>
              <a:prstGeom prst="rect">
                <a:avLst/>
              </a:prstGeom>
              <a:blipFill>
                <a:blip r:embed="rId11"/>
                <a:stretch>
                  <a:fillRect l="-1478" t="-8197" r="-493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6DB21ACF-B6EF-4901-8C95-20CF472D08EE}"/>
                  </a:ext>
                </a:extLst>
              </p:cNvPr>
              <p:cNvSpPr txBox="1"/>
              <p:nvPr/>
            </p:nvSpPr>
            <p:spPr>
              <a:xfrm>
                <a:off x="1070569" y="5950407"/>
                <a:ext cx="17065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6DB21ACF-B6EF-4901-8C95-20CF472D0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69" y="5950407"/>
                <a:ext cx="1706557" cy="276999"/>
              </a:xfrm>
              <a:prstGeom prst="rect">
                <a:avLst/>
              </a:prstGeom>
              <a:blipFill>
                <a:blip r:embed="rId12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4B6C9FE3-5742-4B01-B580-DC84BDE20926}"/>
                  </a:ext>
                </a:extLst>
              </p:cNvPr>
              <p:cNvSpPr txBox="1"/>
              <p:nvPr/>
            </p:nvSpPr>
            <p:spPr>
              <a:xfrm>
                <a:off x="11067572" y="600332"/>
                <a:ext cx="3773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4B6C9FE3-5742-4B01-B580-DC84BDE20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572" y="600332"/>
                <a:ext cx="377347" cy="276999"/>
              </a:xfrm>
              <a:prstGeom prst="rect">
                <a:avLst/>
              </a:prstGeom>
              <a:blipFill>
                <a:blip r:embed="rId13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0A74D057-8F4B-4070-AE6A-821ABCEFF723}"/>
                  </a:ext>
                </a:extLst>
              </p:cNvPr>
              <p:cNvSpPr txBox="1"/>
              <p:nvPr/>
            </p:nvSpPr>
            <p:spPr>
              <a:xfrm>
                <a:off x="6902329" y="4147255"/>
                <a:ext cx="4305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0,2−2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∙0,04472…  ;0,2+2∙0,04472…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0A74D057-8F4B-4070-AE6A-821ABCEFF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329" y="4147255"/>
                <a:ext cx="4305346" cy="276999"/>
              </a:xfrm>
              <a:prstGeom prst="rect">
                <a:avLst/>
              </a:prstGeom>
              <a:blipFill>
                <a:blip r:embed="rId1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6CB954B5-5838-4E56-8A4F-3D171730A48B}"/>
                  </a:ext>
                </a:extLst>
              </p:cNvPr>
              <p:cNvSpPr txBox="1"/>
              <p:nvPr/>
            </p:nvSpPr>
            <p:spPr>
              <a:xfrm>
                <a:off x="2824066" y="5926638"/>
                <a:ext cx="3381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met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=0,2   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=0,04472…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6CB954B5-5838-4E56-8A4F-3D171730A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066" y="5926638"/>
                <a:ext cx="3381247" cy="369332"/>
              </a:xfrm>
              <a:prstGeom prst="rect">
                <a:avLst/>
              </a:prstGeom>
              <a:blipFill>
                <a:blip r:embed="rId15"/>
                <a:stretch>
                  <a:fillRect l="-1441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B14268CA-824A-4952-B212-8CA55BCA8B7C}"/>
                  </a:ext>
                </a:extLst>
              </p:cNvPr>
              <p:cNvSpPr txBox="1"/>
              <p:nvPr/>
            </p:nvSpPr>
            <p:spPr>
              <a:xfrm>
                <a:off x="6898640" y="4682735"/>
                <a:ext cx="14648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0,11 ;0,29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B14268CA-824A-4952-B212-8CA55BCA8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40" y="4682735"/>
                <a:ext cx="1464825" cy="276999"/>
              </a:xfrm>
              <a:prstGeom prst="rect">
                <a:avLst/>
              </a:prstGeom>
              <a:blipFill>
                <a:blip r:embed="rId16"/>
                <a:stretch>
                  <a:fillRect l="-1667" b="-130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B0ECBED4-471F-4294-8424-4610FDCA3BA4}"/>
                  </a:ext>
                </a:extLst>
              </p:cNvPr>
              <p:cNvSpPr txBox="1"/>
              <p:nvPr/>
            </p:nvSpPr>
            <p:spPr>
              <a:xfrm>
                <a:off x="6898640" y="5154432"/>
                <a:ext cx="3445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0,30</m:t>
                    </m:r>
                  </m:oMath>
                </a14:m>
                <a:r>
                  <a:rPr lang="nl-NL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30%</m:t>
                        </m:r>
                      </m:e>
                    </m:d>
                  </m:oMath>
                </a14:m>
                <a:r>
                  <a:rPr lang="nl-NL" dirty="0"/>
                  <a:t> valt buiten dit interval</a:t>
                </a:r>
              </a:p>
            </p:txBody>
          </p:sp>
        </mc:Choice>
        <mc:Fallback xmlns="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B0ECBED4-471F-4294-8424-4610FDCA3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40" y="5154432"/>
                <a:ext cx="3445430" cy="369332"/>
              </a:xfrm>
              <a:prstGeom prst="rect">
                <a:avLst/>
              </a:prstGeom>
              <a:blipFill>
                <a:blip r:embed="rId17"/>
                <a:stretch>
                  <a:fillRect t="-10000" r="-708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5C0A78C5-F437-4781-B15B-337B516BE646}"/>
                  </a:ext>
                </a:extLst>
              </p:cNvPr>
              <p:cNvSpPr txBox="1"/>
              <p:nvPr/>
            </p:nvSpPr>
            <p:spPr>
              <a:xfrm>
                <a:off x="7713003" y="5715232"/>
                <a:ext cx="31266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b="1" dirty="0"/>
                  <a:t>Dus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nl-NL" b="1" dirty="0"/>
                  <a:t> past niet binnen het </a:t>
                </a:r>
              </a:p>
              <a:p>
                <a:pPr algn="ctr"/>
                <a:r>
                  <a:rPr lang="nl-NL" b="1" dirty="0"/>
                  <a:t>95% betrouwbaarheidsinterval</a:t>
                </a: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5C0A78C5-F437-4781-B15B-337B516BE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003" y="5715232"/>
                <a:ext cx="3126689" cy="646331"/>
              </a:xfrm>
              <a:prstGeom prst="rect">
                <a:avLst/>
              </a:prstGeom>
              <a:blipFill>
                <a:blip r:embed="rId18"/>
                <a:stretch>
                  <a:fillRect l="-1365" t="-5660" r="-1559" b="-141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hoek 1">
            <a:extLst>
              <a:ext uri="{FF2B5EF4-FFF2-40B4-BE49-F238E27FC236}">
                <a16:creationId xmlns:a16="http://schemas.microsoft.com/office/drawing/2014/main" id="{AF3E6BBC-5E07-4F3C-9853-E2B037A2795D}"/>
              </a:ext>
            </a:extLst>
          </p:cNvPr>
          <p:cNvSpPr/>
          <p:nvPr/>
        </p:nvSpPr>
        <p:spPr>
          <a:xfrm>
            <a:off x="3754877" y="5926638"/>
            <a:ext cx="2450436" cy="43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562C365-11C5-4DB1-9905-60E9B13EB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22" y="405222"/>
            <a:ext cx="6070244" cy="142234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7856201-7C9A-4A67-A172-CCDD4D0FF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70" y="457198"/>
            <a:ext cx="3598621" cy="1686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87CA1954-CAA8-48A0-904C-4B401806EA86}"/>
                  </a:ext>
                </a:extLst>
              </p:cNvPr>
              <p:cNvSpPr txBox="1"/>
              <p:nvPr/>
            </p:nvSpPr>
            <p:spPr>
              <a:xfrm>
                <a:off x="10246290" y="582460"/>
                <a:ext cx="9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=0,17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87CA1954-CAA8-48A0-904C-4B401806E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290" y="582460"/>
                <a:ext cx="919932" cy="276999"/>
              </a:xfrm>
              <a:prstGeom prst="rect">
                <a:avLst/>
              </a:prstGeom>
              <a:blipFill>
                <a:blip r:embed="rId4"/>
                <a:stretch>
                  <a:fillRect l="-5960" r="-5960" b="-22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5C5E7D54-2B05-467B-9EB3-194E869ED41E}"/>
                  </a:ext>
                </a:extLst>
              </p:cNvPr>
              <p:cNvSpPr txBox="1"/>
              <p:nvPr/>
            </p:nvSpPr>
            <p:spPr>
              <a:xfrm>
                <a:off x="1077238" y="2558858"/>
                <a:ext cx="1705019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0,17∙0,83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5C5E7D54-2B05-467B-9EB3-194E869ED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38" y="2558858"/>
                <a:ext cx="1705019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722CEAD3-8F09-404F-B8A8-0BD2CF373F69}"/>
                  </a:ext>
                </a:extLst>
              </p:cNvPr>
              <p:cNvSpPr txBox="1"/>
              <p:nvPr/>
            </p:nvSpPr>
            <p:spPr>
              <a:xfrm>
                <a:off x="2842654" y="2867119"/>
                <a:ext cx="14475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=0,041997…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722CEAD3-8F09-404F-B8A8-0BD2CF373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654" y="2867119"/>
                <a:ext cx="1447512" cy="276999"/>
              </a:xfrm>
              <a:prstGeom prst="rect">
                <a:avLst/>
              </a:prstGeom>
              <a:blipFill>
                <a:blip r:embed="rId6"/>
                <a:stretch>
                  <a:fillRect l="-1261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D2343FBA-0592-4DCE-BFED-91F760926868}"/>
                  </a:ext>
                </a:extLst>
              </p:cNvPr>
              <p:cNvSpPr txBox="1"/>
              <p:nvPr/>
            </p:nvSpPr>
            <p:spPr>
              <a:xfrm>
                <a:off x="10246290" y="859459"/>
                <a:ext cx="1052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≈0,042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D2343FBA-0592-4DCE-BFED-91F760926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290" y="859459"/>
                <a:ext cx="1052404" cy="276999"/>
              </a:xfrm>
              <a:prstGeom prst="rect">
                <a:avLst/>
              </a:prstGeom>
              <a:blipFill>
                <a:blip r:embed="rId7"/>
                <a:stretch>
                  <a:fillRect l="-2907" r="-5233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F01DA62C-8D64-496F-AC04-C9CA3916C683}"/>
                  </a:ext>
                </a:extLst>
              </p:cNvPr>
              <p:cNvSpPr txBox="1"/>
              <p:nvPr/>
            </p:nvSpPr>
            <p:spPr>
              <a:xfrm>
                <a:off x="9006677" y="2005309"/>
                <a:ext cx="375103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0,17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F01DA62C-8D64-496F-AC04-C9CA3916C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677" y="2005309"/>
                <a:ext cx="375103" cy="215444"/>
              </a:xfrm>
              <a:prstGeom prst="rect">
                <a:avLst/>
              </a:prstGeom>
              <a:blipFill>
                <a:blip r:embed="rId8"/>
                <a:stretch>
                  <a:fillRect l="-9677" r="-9677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7E529601-4000-413A-9D3A-7121D9F8A7B8}"/>
                  </a:ext>
                </a:extLst>
              </p:cNvPr>
              <p:cNvSpPr txBox="1"/>
              <p:nvPr/>
            </p:nvSpPr>
            <p:spPr>
              <a:xfrm>
                <a:off x="1077238" y="3561718"/>
                <a:ext cx="21695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≈0,17+0,042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7E529601-4000-413A-9D3A-7121D9F8A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38" y="3561718"/>
                <a:ext cx="2169505" cy="276999"/>
              </a:xfrm>
              <a:prstGeom prst="rect">
                <a:avLst/>
              </a:prstGeom>
              <a:blipFill>
                <a:blip r:embed="rId9"/>
                <a:stretch>
                  <a:fillRect l="-2247" r="-2247" b="-217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89B62C00-9196-4FF5-B60D-DC5260F6AE1D}"/>
                  </a:ext>
                </a:extLst>
              </p:cNvPr>
              <p:cNvSpPr txBox="1"/>
              <p:nvPr/>
            </p:nvSpPr>
            <p:spPr>
              <a:xfrm>
                <a:off x="3263123" y="3551080"/>
                <a:ext cx="8511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=0,212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89B62C00-9196-4FF5-B60D-DC5260F6A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123" y="3551080"/>
                <a:ext cx="851195" cy="276999"/>
              </a:xfrm>
              <a:prstGeom prst="rect">
                <a:avLst/>
              </a:prstGeom>
              <a:blipFill>
                <a:blip r:embed="rId10"/>
                <a:stretch>
                  <a:fillRect l="-2143" r="-6429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811599B1-9A04-423B-BF52-075A40397D28}"/>
                  </a:ext>
                </a:extLst>
              </p:cNvPr>
              <p:cNvSpPr txBox="1"/>
              <p:nvPr/>
            </p:nvSpPr>
            <p:spPr>
              <a:xfrm>
                <a:off x="9569670" y="1998509"/>
                <a:ext cx="47448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0,212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811599B1-9A04-423B-BF52-075A40397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670" y="1998509"/>
                <a:ext cx="474489" cy="215444"/>
              </a:xfrm>
              <a:prstGeom prst="rect">
                <a:avLst/>
              </a:prstGeom>
              <a:blipFill>
                <a:blip r:embed="rId11"/>
                <a:stretch>
                  <a:fillRect l="-7692" r="-7692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C815756-8867-4E57-B6AA-00F1BD06FF13}"/>
              </a:ext>
            </a:extLst>
          </p:cNvPr>
          <p:cNvCxnSpPr/>
          <p:nvPr/>
        </p:nvCxnSpPr>
        <p:spPr>
          <a:xfrm>
            <a:off x="9795353" y="1853219"/>
            <a:ext cx="0" cy="7958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113DDBBF-71D4-4512-B5CA-AAD6AD4CE6DA}"/>
              </a:ext>
            </a:extLst>
          </p:cNvPr>
          <p:cNvCxnSpPr/>
          <p:nvPr/>
        </p:nvCxnSpPr>
        <p:spPr>
          <a:xfrm>
            <a:off x="9795353" y="2357120"/>
            <a:ext cx="1695607" cy="0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EEECBE3F-B6DF-41F4-82AC-39DB2EA0B017}"/>
                  </a:ext>
                </a:extLst>
              </p:cNvPr>
              <p:cNvSpPr txBox="1"/>
              <p:nvPr/>
            </p:nvSpPr>
            <p:spPr>
              <a:xfrm>
                <a:off x="10448974" y="2403937"/>
                <a:ext cx="3991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16%</m:t>
                      </m:r>
                    </m:oMath>
                  </m:oMathPara>
                </a14:m>
                <a:endParaRPr lang="nl-NL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EEECBE3F-B6DF-41F4-82AC-39DB2EA0B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8974" y="2403937"/>
                <a:ext cx="399148" cy="215444"/>
              </a:xfrm>
              <a:prstGeom prst="rect">
                <a:avLst/>
              </a:prstGeom>
              <a:blipFill>
                <a:blip r:embed="rId12"/>
                <a:stretch>
                  <a:fillRect l="-9091" r="-10606" b="-8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023D52AD-EBEA-47A3-88AA-FA2DB5377A72}"/>
                  </a:ext>
                </a:extLst>
              </p:cNvPr>
              <p:cNvSpPr txBox="1"/>
              <p:nvPr/>
            </p:nvSpPr>
            <p:spPr>
              <a:xfrm>
                <a:off x="803322" y="4356958"/>
                <a:ext cx="7995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Je verwacht dat 16% van de ondervraagde scholen (25) hoger zit dan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0,212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  (21%)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023D52AD-EBEA-47A3-88AA-FA2DB5377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22" y="4356958"/>
                <a:ext cx="7995843" cy="369332"/>
              </a:xfrm>
              <a:prstGeom prst="rect">
                <a:avLst/>
              </a:prstGeom>
              <a:blipFill>
                <a:blip r:embed="rId13"/>
                <a:stretch>
                  <a:fillRect l="-686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F084F6BD-F4B6-41CC-944F-4F3752D6FFD8}"/>
                  </a:ext>
                </a:extLst>
              </p:cNvPr>
              <p:cNvSpPr txBox="1"/>
              <p:nvPr/>
            </p:nvSpPr>
            <p:spPr>
              <a:xfrm>
                <a:off x="821880" y="4919813"/>
                <a:ext cx="1340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0,16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∙25=4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F084F6BD-F4B6-41CC-944F-4F3752D6F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80" y="4919813"/>
                <a:ext cx="1340110" cy="276999"/>
              </a:xfrm>
              <a:prstGeom prst="rect">
                <a:avLst/>
              </a:prstGeom>
              <a:blipFill>
                <a:blip r:embed="rId14"/>
                <a:stretch>
                  <a:fillRect l="-4091" r="-3636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kstvak 23">
            <a:extLst>
              <a:ext uri="{FF2B5EF4-FFF2-40B4-BE49-F238E27FC236}">
                <a16:creationId xmlns:a16="http://schemas.microsoft.com/office/drawing/2014/main" id="{0309FC41-ECB4-4C02-B89C-EAAADFF895F5}"/>
              </a:ext>
            </a:extLst>
          </p:cNvPr>
          <p:cNvSpPr txBox="1"/>
          <p:nvPr/>
        </p:nvSpPr>
        <p:spPr>
          <a:xfrm>
            <a:off x="821880" y="5512878"/>
            <a:ext cx="369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Het resultaat is dus niet uitzonderlijk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42FF105C-B571-4981-B280-4B8EC4A5AAE4}"/>
                  </a:ext>
                </a:extLst>
              </p:cNvPr>
              <p:cNvSpPr txBox="1"/>
              <p:nvPr/>
            </p:nvSpPr>
            <p:spPr>
              <a:xfrm>
                <a:off x="1077238" y="2080121"/>
                <a:ext cx="1784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=0,17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42FF105C-B571-4981-B280-4B8EC4A5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38" y="2080121"/>
                <a:ext cx="1784784" cy="276999"/>
              </a:xfrm>
              <a:prstGeom prst="rect">
                <a:avLst/>
              </a:prstGeom>
              <a:blipFill>
                <a:blip r:embed="rId15"/>
                <a:stretch>
                  <a:fillRect l="-2740" t="-23913" r="-3082" b="-239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8AC94856-52CE-4F84-BC08-E6356C659CA6}"/>
                  </a:ext>
                </a:extLst>
              </p:cNvPr>
              <p:cNvSpPr/>
              <p:nvPr/>
            </p:nvSpPr>
            <p:spPr>
              <a:xfrm>
                <a:off x="9480959" y="2679301"/>
                <a:ext cx="65190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8AC94856-52CE-4F84-BC08-E6356C659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959" y="2679301"/>
                <a:ext cx="651909" cy="307777"/>
              </a:xfrm>
              <a:prstGeom prst="rect">
                <a:avLst/>
              </a:prstGeom>
              <a:blipFill>
                <a:blip r:embed="rId1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5B0BD9A0-E3CA-4F1E-9FDA-CC11652C334F}"/>
              </a:ext>
            </a:extLst>
          </p:cNvPr>
          <p:cNvSpPr txBox="1"/>
          <p:nvPr/>
        </p:nvSpPr>
        <p:spPr>
          <a:xfrm>
            <a:off x="11125991" y="1727245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gym als </a:t>
            </a:r>
            <a:br>
              <a:rPr lang="nl-NL" sz="1400" dirty="0"/>
            </a:br>
            <a:r>
              <a:rPr lang="nl-NL" sz="1400" dirty="0"/>
              <a:t>favoriet</a:t>
            </a:r>
          </a:p>
        </p:txBody>
      </p:sp>
    </p:spTree>
    <p:extLst>
      <p:ext uri="{BB962C8B-B14F-4D97-AF65-F5344CB8AC3E}">
        <p14:creationId xmlns:p14="http://schemas.microsoft.com/office/powerpoint/2010/main" val="32787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 animBg="1"/>
      <p:bldP spid="21" grpId="0"/>
      <p:bldP spid="22" grpId="0"/>
      <p:bldP spid="23" grpId="0"/>
      <p:bldP spid="24" grpId="0"/>
      <p:bldP spid="25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21B9CB0-104B-4D4B-A999-9994563D0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8" y="429200"/>
            <a:ext cx="5526176" cy="138348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FAD7D65-2972-4CDA-9F86-641A7B92E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70" y="775496"/>
            <a:ext cx="3598621" cy="168661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43F9AC0-A4BC-40D2-B69A-A5EBDABE5159}"/>
              </a:ext>
            </a:extLst>
          </p:cNvPr>
          <p:cNvSpPr txBox="1"/>
          <p:nvPr/>
        </p:nvSpPr>
        <p:spPr>
          <a:xfrm>
            <a:off x="11174379" y="1938887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gym als </a:t>
            </a:r>
            <a:br>
              <a:rPr lang="nl-NL" sz="1400" dirty="0"/>
            </a:br>
            <a:r>
              <a:rPr lang="nl-NL" sz="1400" dirty="0"/>
              <a:t>favoriet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9AC7B1B7-732D-450E-864A-E672EFF0C705}"/>
                  </a:ext>
                </a:extLst>
              </p:cNvPr>
              <p:cNvSpPr txBox="1"/>
              <p:nvPr/>
            </p:nvSpPr>
            <p:spPr>
              <a:xfrm>
                <a:off x="10498012" y="904532"/>
                <a:ext cx="7121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=0,17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9AC7B1B7-732D-450E-864A-E672EFF0C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012" y="904532"/>
                <a:ext cx="712118" cy="215444"/>
              </a:xfrm>
              <a:prstGeom prst="rect">
                <a:avLst/>
              </a:prstGeom>
              <a:blipFill>
                <a:blip r:embed="rId4"/>
                <a:stretch>
                  <a:fillRect l="-5128" r="-5128" b="-22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6696A3D6-F13C-46D3-A8E2-7C05E0E767BB}"/>
                  </a:ext>
                </a:extLst>
              </p:cNvPr>
              <p:cNvSpPr txBox="1"/>
              <p:nvPr/>
            </p:nvSpPr>
            <p:spPr>
              <a:xfrm>
                <a:off x="9045589" y="2323607"/>
                <a:ext cx="375103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0,17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6696A3D6-F13C-46D3-A8E2-7C05E0E76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589" y="2323607"/>
                <a:ext cx="375103" cy="215444"/>
              </a:xfrm>
              <a:prstGeom prst="rect">
                <a:avLst/>
              </a:prstGeom>
              <a:blipFill>
                <a:blip r:embed="rId5"/>
                <a:stretch>
                  <a:fillRect l="-9836" r="-11475" b="-2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F52201D-7B29-482E-A1C8-19B4F4D888BA}"/>
              </a:ext>
            </a:extLst>
          </p:cNvPr>
          <p:cNvCxnSpPr/>
          <p:nvPr/>
        </p:nvCxnSpPr>
        <p:spPr>
          <a:xfrm>
            <a:off x="8112868" y="507775"/>
            <a:ext cx="0" cy="24305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8A03B1F-7B98-4CC5-B7AD-79292A2840F7}"/>
              </a:ext>
            </a:extLst>
          </p:cNvPr>
          <p:cNvCxnSpPr/>
          <p:nvPr/>
        </p:nvCxnSpPr>
        <p:spPr>
          <a:xfrm>
            <a:off x="10344584" y="507775"/>
            <a:ext cx="0" cy="24305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CF898C21-6224-4CEE-8ADF-3A78F3375B41}"/>
              </a:ext>
            </a:extLst>
          </p:cNvPr>
          <p:cNvCxnSpPr/>
          <p:nvPr/>
        </p:nvCxnSpPr>
        <p:spPr>
          <a:xfrm>
            <a:off x="8112868" y="643977"/>
            <a:ext cx="2231716" cy="0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D3F30D1B-D8DC-4FD2-905B-2DE2AC9FB70C}"/>
                  </a:ext>
                </a:extLst>
              </p:cNvPr>
              <p:cNvSpPr txBox="1"/>
              <p:nvPr/>
            </p:nvSpPr>
            <p:spPr>
              <a:xfrm>
                <a:off x="9021544" y="404623"/>
                <a:ext cx="3991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95%</m:t>
                      </m:r>
                    </m:oMath>
                  </m:oMathPara>
                </a14:m>
                <a:endParaRPr lang="nl-NL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D3F30D1B-D8DC-4FD2-905B-2DE2AC9FB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44" y="404623"/>
                <a:ext cx="399148" cy="215444"/>
              </a:xfrm>
              <a:prstGeom prst="rect">
                <a:avLst/>
              </a:prstGeom>
              <a:blipFill>
                <a:blip r:embed="rId6"/>
                <a:stretch>
                  <a:fillRect l="-10769" r="-12308" b="-8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B9F7A426-66F1-429C-B3B3-B5F353E5F3A0}"/>
              </a:ext>
            </a:extLst>
          </p:cNvPr>
          <p:cNvCxnSpPr/>
          <p:nvPr/>
        </p:nvCxnSpPr>
        <p:spPr>
          <a:xfrm>
            <a:off x="8112868" y="2810980"/>
            <a:ext cx="223171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5B34D1FC-B6EF-497B-8466-10D73F92F3E5}"/>
                  </a:ext>
                </a:extLst>
              </p:cNvPr>
              <p:cNvSpPr txBox="1"/>
              <p:nvPr/>
            </p:nvSpPr>
            <p:spPr>
              <a:xfrm>
                <a:off x="9104572" y="2815199"/>
                <a:ext cx="4296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600" b="0" i="1" smtClean="0">
                          <a:latin typeface="Cambria Math" panose="02040503050406030204" pitchFamily="18" charset="0"/>
                        </a:rPr>
                        <m:t>0,16</m:t>
                      </m:r>
                    </m:oMath>
                  </m:oMathPara>
                </a14:m>
                <a:endParaRPr lang="nl-NL" sz="1600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5B34D1FC-B6EF-497B-8466-10D73F92F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572" y="2815199"/>
                <a:ext cx="429605" cy="246221"/>
              </a:xfrm>
              <a:prstGeom prst="rect">
                <a:avLst/>
              </a:prstGeom>
              <a:blipFill>
                <a:blip r:embed="rId7"/>
                <a:stretch>
                  <a:fillRect l="-11429" r="-10000" b="-5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83D6DBCC-65C6-48DB-8109-3F2C0B26D305}"/>
              </a:ext>
            </a:extLst>
          </p:cNvPr>
          <p:cNvCxnSpPr/>
          <p:nvPr/>
        </p:nvCxnSpPr>
        <p:spPr>
          <a:xfrm>
            <a:off x="8675846" y="1426590"/>
            <a:ext cx="56025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6B4F9414-63CF-4810-B432-D3AE9044C5F2}"/>
                  </a:ext>
                </a:extLst>
              </p:cNvPr>
              <p:cNvSpPr txBox="1"/>
              <p:nvPr/>
            </p:nvSpPr>
            <p:spPr>
              <a:xfrm>
                <a:off x="8879029" y="1221306"/>
                <a:ext cx="153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nl-NL" sz="1400" b="1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6B4F9414-63CF-4810-B432-D3AE9044C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29" y="1221306"/>
                <a:ext cx="153888" cy="215444"/>
              </a:xfrm>
              <a:prstGeom prst="rect">
                <a:avLst/>
              </a:prstGeom>
              <a:blipFill>
                <a:blip r:embed="rId8"/>
                <a:stretch>
                  <a:fillRect l="-20000" r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797E820E-2906-422B-839E-4EB2E0723C47}"/>
              </a:ext>
            </a:extLst>
          </p:cNvPr>
          <p:cNvCxnSpPr/>
          <p:nvPr/>
        </p:nvCxnSpPr>
        <p:spPr>
          <a:xfrm>
            <a:off x="9834086" y="1416430"/>
            <a:ext cx="56025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D28D3C35-78FB-450E-A968-F9B0BF5FE3C1}"/>
                  </a:ext>
                </a:extLst>
              </p:cNvPr>
              <p:cNvSpPr txBox="1"/>
              <p:nvPr/>
            </p:nvSpPr>
            <p:spPr>
              <a:xfrm>
                <a:off x="10037269" y="1211146"/>
                <a:ext cx="153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nl-NL" sz="1400" b="1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D28D3C35-78FB-450E-A968-F9B0BF5FE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269" y="1211146"/>
                <a:ext cx="153888" cy="215444"/>
              </a:xfrm>
              <a:prstGeom prst="rect">
                <a:avLst/>
              </a:prstGeom>
              <a:blipFill>
                <a:blip r:embed="rId9"/>
                <a:stretch>
                  <a:fillRect l="-20000" r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81F8DFCD-2A89-46A9-B074-E5439B07B6CA}"/>
              </a:ext>
            </a:extLst>
          </p:cNvPr>
          <p:cNvCxnSpPr/>
          <p:nvPr/>
        </p:nvCxnSpPr>
        <p:spPr>
          <a:xfrm>
            <a:off x="8106886" y="1426590"/>
            <a:ext cx="56025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A6CA5AE2-8A0D-4DBE-8925-DE6384D9E7FD}"/>
                  </a:ext>
                </a:extLst>
              </p:cNvPr>
              <p:cNvSpPr txBox="1"/>
              <p:nvPr/>
            </p:nvSpPr>
            <p:spPr>
              <a:xfrm>
                <a:off x="8310069" y="1221306"/>
                <a:ext cx="153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nl-NL" sz="1400" b="1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A6CA5AE2-8A0D-4DBE-8925-DE6384D9E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069" y="1221306"/>
                <a:ext cx="153888" cy="215444"/>
              </a:xfrm>
              <a:prstGeom prst="rect">
                <a:avLst/>
              </a:prstGeom>
              <a:blipFill>
                <a:blip r:embed="rId10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3894B6D6-FCED-4D40-AA39-896A7EEE1672}"/>
              </a:ext>
            </a:extLst>
          </p:cNvPr>
          <p:cNvCxnSpPr/>
          <p:nvPr/>
        </p:nvCxnSpPr>
        <p:spPr>
          <a:xfrm>
            <a:off x="9234663" y="1417719"/>
            <a:ext cx="56025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89618CAD-30E0-4043-828C-D188F83FEFC5}"/>
                  </a:ext>
                </a:extLst>
              </p:cNvPr>
              <p:cNvSpPr txBox="1"/>
              <p:nvPr/>
            </p:nvSpPr>
            <p:spPr>
              <a:xfrm>
                <a:off x="9437846" y="1212435"/>
                <a:ext cx="153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nl-NL" sz="1400" b="1" dirty="0"/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89618CAD-30E0-4043-828C-D188F83FE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846" y="1212435"/>
                <a:ext cx="153888" cy="215444"/>
              </a:xfrm>
              <a:prstGeom prst="rect">
                <a:avLst/>
              </a:prstGeom>
              <a:blipFill>
                <a:blip r:embed="rId11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DBBF43CF-D1A0-44AD-B982-8A06A90DC953}"/>
                  </a:ext>
                </a:extLst>
              </p:cNvPr>
              <p:cNvSpPr txBox="1"/>
              <p:nvPr/>
            </p:nvSpPr>
            <p:spPr>
              <a:xfrm>
                <a:off x="1156188" y="2305902"/>
                <a:ext cx="1055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=0,16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DBBF43CF-D1A0-44AD-B982-8A06A90DC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88" y="2305902"/>
                <a:ext cx="1055610" cy="276999"/>
              </a:xfrm>
              <a:prstGeom prst="rect">
                <a:avLst/>
              </a:prstGeom>
              <a:blipFill>
                <a:blip r:embed="rId12"/>
                <a:stretch>
                  <a:fillRect l="-5202" r="-520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kstvak 24">
            <a:extLst>
              <a:ext uri="{FF2B5EF4-FFF2-40B4-BE49-F238E27FC236}">
                <a16:creationId xmlns:a16="http://schemas.microsoft.com/office/drawing/2014/main" id="{6560C89C-2612-455D-AF1E-F3919DD5AC12}"/>
              </a:ext>
            </a:extLst>
          </p:cNvPr>
          <p:cNvSpPr txBox="1"/>
          <p:nvPr/>
        </p:nvSpPr>
        <p:spPr>
          <a:xfrm>
            <a:off x="2373648" y="2222501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6052FB53-C9F9-4193-80CA-8836A8784E19}"/>
                  </a:ext>
                </a:extLst>
              </p:cNvPr>
              <p:cNvSpPr txBox="1"/>
              <p:nvPr/>
            </p:nvSpPr>
            <p:spPr>
              <a:xfrm>
                <a:off x="3117902" y="2268667"/>
                <a:ext cx="9273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=0,04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6052FB53-C9F9-4193-80CA-8836A8784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902" y="2268667"/>
                <a:ext cx="927370" cy="276999"/>
              </a:xfrm>
              <a:prstGeom prst="rect">
                <a:avLst/>
              </a:prstGeom>
              <a:blipFill>
                <a:blip r:embed="rId13"/>
                <a:stretch>
                  <a:fillRect l="-3268" r="-5882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kstvak 26">
            <a:extLst>
              <a:ext uri="{FF2B5EF4-FFF2-40B4-BE49-F238E27FC236}">
                <a16:creationId xmlns:a16="http://schemas.microsoft.com/office/drawing/2014/main" id="{0C89464A-B93C-45D0-AF3D-666384C4FB8C}"/>
              </a:ext>
            </a:extLst>
          </p:cNvPr>
          <p:cNvSpPr txBox="1"/>
          <p:nvPr/>
        </p:nvSpPr>
        <p:spPr>
          <a:xfrm>
            <a:off x="1116889" y="2603744"/>
            <a:ext cx="92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20C34C69-D431-40F7-8014-418DA158E02D}"/>
                  </a:ext>
                </a:extLst>
              </p:cNvPr>
              <p:cNvSpPr txBox="1"/>
              <p:nvPr/>
            </p:nvSpPr>
            <p:spPr>
              <a:xfrm>
                <a:off x="1156188" y="3044967"/>
                <a:ext cx="169706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nl-NL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nl-N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20C34C69-D431-40F7-8014-418DA158E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88" y="3044967"/>
                <a:ext cx="1697067" cy="8183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kstvak 28">
            <a:extLst>
              <a:ext uri="{FF2B5EF4-FFF2-40B4-BE49-F238E27FC236}">
                <a16:creationId xmlns:a16="http://schemas.microsoft.com/office/drawing/2014/main" id="{608905E1-D5E6-4A7A-B502-5083AB700E21}"/>
              </a:ext>
            </a:extLst>
          </p:cNvPr>
          <p:cNvSpPr txBox="1"/>
          <p:nvPr/>
        </p:nvSpPr>
        <p:spPr>
          <a:xfrm>
            <a:off x="2985126" y="3305621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9384E35-C1B3-4A17-966C-0DEA44217E11}"/>
                  </a:ext>
                </a:extLst>
              </p:cNvPr>
              <p:cNvSpPr txBox="1"/>
              <p:nvPr/>
            </p:nvSpPr>
            <p:spPr>
              <a:xfrm>
                <a:off x="3735114" y="3046243"/>
                <a:ext cx="199753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0,04=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0,17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∙0,83</m:t>
                              </m:r>
                            </m:num>
                            <m:den>
                              <m:r>
                                <a:rPr lang="nl-N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9384E35-C1B3-4A17-966C-0DEA44217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114" y="3046243"/>
                <a:ext cx="1997535" cy="8183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BC8ED6FB-4ACC-437D-ADA8-5C1353BE39B6}"/>
              </a:ext>
            </a:extLst>
          </p:cNvPr>
          <p:cNvCxnSpPr/>
          <p:nvPr/>
        </p:nvCxnSpPr>
        <p:spPr>
          <a:xfrm>
            <a:off x="1028700" y="1496856"/>
            <a:ext cx="182455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6CDD39F4-064D-48B4-B421-41BD0C688322}"/>
              </a:ext>
            </a:extLst>
          </p:cNvPr>
          <p:cNvCxnSpPr>
            <a:endCxn id="4" idx="2"/>
          </p:cNvCxnSpPr>
          <p:nvPr/>
        </p:nvCxnSpPr>
        <p:spPr>
          <a:xfrm>
            <a:off x="2985126" y="1496856"/>
            <a:ext cx="531180" cy="315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C9A48C00-0C94-4E18-B93E-40CFC4980E46}"/>
                  </a:ext>
                </a:extLst>
              </p:cNvPr>
              <p:cNvSpPr txBox="1"/>
              <p:nvPr/>
            </p:nvSpPr>
            <p:spPr>
              <a:xfrm>
                <a:off x="3597024" y="1654771"/>
                <a:ext cx="517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C9A48C00-0C94-4E18-B93E-40CFC4980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024" y="1654771"/>
                <a:ext cx="517770" cy="276999"/>
              </a:xfrm>
              <a:prstGeom prst="rect">
                <a:avLst/>
              </a:prstGeom>
              <a:blipFill>
                <a:blip r:embed="rId1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CD5B1464-A4E9-4CF5-9F49-918A551B44E9}"/>
                  </a:ext>
                </a:extLst>
              </p:cNvPr>
              <p:cNvSpPr txBox="1"/>
              <p:nvPr/>
            </p:nvSpPr>
            <p:spPr>
              <a:xfrm>
                <a:off x="3653129" y="3863333"/>
                <a:ext cx="165288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0,04=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0,1411</m:t>
                              </m:r>
                            </m:num>
                            <m:den>
                              <m:r>
                                <a:rPr lang="nl-N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CD5B1464-A4E9-4CF5-9F49-918A551B4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129" y="3863333"/>
                <a:ext cx="1652888" cy="8183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kstvak 36">
            <a:extLst>
              <a:ext uri="{FF2B5EF4-FFF2-40B4-BE49-F238E27FC236}">
                <a16:creationId xmlns:a16="http://schemas.microsoft.com/office/drawing/2014/main" id="{15937613-A0E5-45EE-ABC5-AF800D2E714C}"/>
              </a:ext>
            </a:extLst>
          </p:cNvPr>
          <p:cNvSpPr txBox="1"/>
          <p:nvPr/>
        </p:nvSpPr>
        <p:spPr>
          <a:xfrm>
            <a:off x="904240" y="4497033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Voer 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C5F92A68-EFB3-487A-B084-7B3E6CDE754D}"/>
                  </a:ext>
                </a:extLst>
              </p:cNvPr>
              <p:cNvSpPr txBox="1"/>
              <p:nvPr/>
            </p:nvSpPr>
            <p:spPr>
              <a:xfrm>
                <a:off x="1322880" y="4990248"/>
                <a:ext cx="990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=0,04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C5F92A68-EFB3-487A-B084-7B3E6CDE7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80" y="4990248"/>
                <a:ext cx="990656" cy="276999"/>
              </a:xfrm>
              <a:prstGeom prst="rect">
                <a:avLst/>
              </a:prstGeom>
              <a:blipFill>
                <a:blip r:embed="rId18"/>
                <a:stretch>
                  <a:fillRect l="-4908" r="-5521"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A4C2EE9A-05E8-449E-93D1-075E30EF04FF}"/>
                  </a:ext>
                </a:extLst>
              </p:cNvPr>
              <p:cNvSpPr txBox="1"/>
              <p:nvPr/>
            </p:nvSpPr>
            <p:spPr>
              <a:xfrm>
                <a:off x="1307927" y="5500065"/>
                <a:ext cx="142898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0,1411</m:t>
                              </m:r>
                            </m:num>
                            <m:den>
                              <m:r>
                                <a:rPr lang="nl-N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A4C2EE9A-05E8-449E-93D1-075E30EF0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27" y="5500065"/>
                <a:ext cx="1428981" cy="818366"/>
              </a:xfrm>
              <a:prstGeom prst="rect">
                <a:avLst/>
              </a:prstGeom>
              <a:blipFill>
                <a:blip r:embed="rId19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Afbeelding 40">
            <a:extLst>
              <a:ext uri="{FF2B5EF4-FFF2-40B4-BE49-F238E27FC236}">
                <a16:creationId xmlns:a16="http://schemas.microsoft.com/office/drawing/2014/main" id="{46DCEEAE-9274-41CE-8DDF-CFFC48369FD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91" y="3454150"/>
            <a:ext cx="3086100" cy="2324100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520DEB33-22AF-467F-B705-EF9DEB8AE02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60" y="3451126"/>
            <a:ext cx="3086100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B049BB15-1D21-4AD7-BB02-5A0088CDEEC5}"/>
                  </a:ext>
                </a:extLst>
              </p:cNvPr>
              <p:cNvSpPr txBox="1"/>
              <p:nvPr/>
            </p:nvSpPr>
            <p:spPr>
              <a:xfrm>
                <a:off x="3855909" y="4979082"/>
                <a:ext cx="251927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/>
                  <a:t>Calc – </a:t>
                </a:r>
                <a:r>
                  <a:rPr lang="nl-NL" dirty="0" err="1"/>
                  <a:t>intersect</a:t>
                </a:r>
                <a:r>
                  <a:rPr lang="nl-NL" dirty="0"/>
                  <a:t> op </a:t>
                </a:r>
              </a:p>
              <a:p>
                <a:pPr algn="ctr"/>
                <a:r>
                  <a:rPr lang="nl-NL" dirty="0"/>
                  <a:t>venster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0, 200</m:t>
                        </m:r>
                      </m:e>
                    </m:d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0;0,1</m:t>
                        </m:r>
                      </m:e>
                    </m:d>
                  </m:oMath>
                </a14:m>
                <a:endParaRPr lang="nl-NL" b="0" dirty="0"/>
              </a:p>
              <a:p>
                <a:pPr algn="ctr"/>
                <a:r>
                  <a:rPr lang="nl-NL" dirty="0"/>
                  <a:t>geeft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=88,1875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B049BB15-1D21-4AD7-BB02-5A0088CDE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09" y="4979082"/>
                <a:ext cx="2519279" cy="923330"/>
              </a:xfrm>
              <a:prstGeom prst="rect">
                <a:avLst/>
              </a:prstGeom>
              <a:blipFill>
                <a:blip r:embed="rId22"/>
                <a:stretch>
                  <a:fillRect l="-1453" t="-3974" b="-993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kstvak 44">
            <a:extLst>
              <a:ext uri="{FF2B5EF4-FFF2-40B4-BE49-F238E27FC236}">
                <a16:creationId xmlns:a16="http://schemas.microsoft.com/office/drawing/2014/main" id="{632C6AC8-5A68-4524-9418-9383A404BCFE}"/>
              </a:ext>
            </a:extLst>
          </p:cNvPr>
          <p:cNvSpPr txBox="1"/>
          <p:nvPr/>
        </p:nvSpPr>
        <p:spPr>
          <a:xfrm>
            <a:off x="3855909" y="6066855"/>
            <a:ext cx="647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Er moeten per school minstens 89 leerlingen ondervraagd worden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99203FA1-2F3A-49A9-A0BD-E2C67735D589}"/>
                  </a:ext>
                </a:extLst>
              </p:cNvPr>
              <p:cNvSpPr txBox="1"/>
              <p:nvPr/>
            </p:nvSpPr>
            <p:spPr>
              <a:xfrm>
                <a:off x="11265292" y="900757"/>
                <a:ext cx="2906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nl-NL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99203FA1-2F3A-49A9-A0BD-E2C67735D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292" y="900757"/>
                <a:ext cx="290657" cy="215444"/>
              </a:xfrm>
              <a:prstGeom prst="rect">
                <a:avLst/>
              </a:prstGeom>
              <a:blipFill>
                <a:blip r:embed="rId23"/>
                <a:stretch>
                  <a:fillRect t="-17143" r="-58333" b="-228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7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  <p:bldP spid="15" grpId="0"/>
      <p:bldP spid="17" grpId="0"/>
      <p:bldP spid="19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5" grpId="0"/>
      <p:bldP spid="36" grpId="0"/>
      <p:bldP spid="37" grpId="0"/>
      <p:bldP spid="38" grpId="0"/>
      <p:bldP spid="39" grpId="0"/>
      <p:bldP spid="44" grpId="0"/>
      <p:bldP spid="45" grpId="0"/>
      <p:bldP spid="48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3F42C2C-B049-49A4-B609-A05CAC38CE17}" vid="{4F95A3EB-CA5C-4C69-890D-8A5C06625B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492</TotalTime>
  <Words>332</Words>
  <Application>Microsoft Office PowerPoint</Application>
  <PresentationFormat>Breedbeeld</PresentationFormat>
  <Paragraphs>112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Thema1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Herbert Keijers</dc:creator>
  <cp:lastModifiedBy>Herbert Keijers</cp:lastModifiedBy>
  <cp:revision>23</cp:revision>
  <dcterms:created xsi:type="dcterms:W3CDTF">2018-06-08T04:57:42Z</dcterms:created>
  <dcterms:modified xsi:type="dcterms:W3CDTF">2018-06-11T09:18:16Z</dcterms:modified>
</cp:coreProperties>
</file>