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1B8F-5A52-459D-BD30-F386A650CF60}" type="datetimeFigureOut">
              <a:rPr lang="nl-NL" smtClean="0"/>
              <a:t>18-11-2017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461-BCBE-4A1E-B8AD-4710C55190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675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1B8F-5A52-459D-BD30-F386A650CF60}" type="datetimeFigureOut">
              <a:rPr lang="nl-NL" smtClean="0"/>
              <a:t>18-11-2017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461-BCBE-4A1E-B8AD-4710C55190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75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1B8F-5A52-459D-BD30-F386A650CF60}" type="datetimeFigureOut">
              <a:rPr lang="nl-NL" smtClean="0"/>
              <a:t>18-11-2017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461-BCBE-4A1E-B8AD-4710C55190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119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1B8F-5A52-459D-BD30-F386A650CF60}" type="datetimeFigureOut">
              <a:rPr lang="nl-NL" smtClean="0"/>
              <a:t>18-11-2017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461-BCBE-4A1E-B8AD-4710C55190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6791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1B8F-5A52-459D-BD30-F386A650CF60}" type="datetimeFigureOut">
              <a:rPr lang="nl-NL" smtClean="0"/>
              <a:t>18-11-2017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461-BCBE-4A1E-B8AD-4710C55190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636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1B8F-5A52-459D-BD30-F386A650CF60}" type="datetimeFigureOut">
              <a:rPr lang="nl-NL" smtClean="0"/>
              <a:t>18-11-2017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461-BCBE-4A1E-B8AD-4710C55190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229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1B8F-5A52-459D-BD30-F386A650CF60}" type="datetimeFigureOut">
              <a:rPr lang="nl-NL" smtClean="0"/>
              <a:t>18-11-2017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461-BCBE-4A1E-B8AD-4710C55190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929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1B8F-5A52-459D-BD30-F386A650CF60}" type="datetimeFigureOut">
              <a:rPr lang="nl-NL" smtClean="0"/>
              <a:t>18-11-2017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461-BCBE-4A1E-B8AD-4710C55190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375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1B8F-5A52-459D-BD30-F386A650CF60}" type="datetimeFigureOut">
              <a:rPr lang="nl-NL" smtClean="0"/>
              <a:t>18-11-2017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461-BCBE-4A1E-B8AD-4710C55190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77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1B8F-5A52-459D-BD30-F386A650CF60}" type="datetimeFigureOut">
              <a:rPr lang="nl-NL" smtClean="0"/>
              <a:t>18-11-2017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461-BCBE-4A1E-B8AD-4710C55190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694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1B8F-5A52-459D-BD30-F386A650CF60}" type="datetimeFigureOut">
              <a:rPr lang="nl-NL" smtClean="0"/>
              <a:t>18-11-2017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7461-BCBE-4A1E-B8AD-4710C55190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3287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F1B8F-5A52-459D-BD30-F386A650CF60}" type="datetimeFigureOut">
              <a:rPr lang="nl-NL" smtClean="0"/>
              <a:t>18-11-2017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B7461-BCBE-4A1E-B8AD-4710C55190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5970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21F996D-15CA-4052-AA8E-AD4822AE7CC6}"/>
              </a:ext>
            </a:extLst>
          </p:cNvPr>
          <p:cNvSpPr txBox="1"/>
          <p:nvPr/>
        </p:nvSpPr>
        <p:spPr>
          <a:xfrm>
            <a:off x="325316" y="29991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48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1B40A09-7522-44CE-BBF1-3A9014E27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051" y="314961"/>
            <a:ext cx="4907280" cy="611886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E5D59561-6BD9-491A-97AB-2202A8303F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592" y="750996"/>
            <a:ext cx="4663440" cy="2456078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BCB6E894-3215-4058-8A81-49FA2C14C18A}"/>
              </a:ext>
            </a:extLst>
          </p:cNvPr>
          <p:cNvSpPr txBox="1"/>
          <p:nvPr/>
        </p:nvSpPr>
        <p:spPr>
          <a:xfrm>
            <a:off x="325316" y="3495040"/>
            <a:ext cx="6020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Met hoeveel procent stijgen de totale kosten van een cruise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FEE7B366-F3B0-401C-8E25-5651FB896CCF}"/>
              </a:ext>
            </a:extLst>
          </p:cNvPr>
          <p:cNvSpPr txBox="1"/>
          <p:nvPr/>
        </p:nvSpPr>
        <p:spPr>
          <a:xfrm>
            <a:off x="591662" y="3783092"/>
            <a:ext cx="5459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van 4 dagen als het aantal passagiers toeneemt van 200 </a:t>
            </a:r>
          </a:p>
          <a:p>
            <a:r>
              <a:rPr lang="nl-NL" dirty="0"/>
              <a:t>naar 500.</a:t>
            </a:r>
          </a:p>
        </p:txBody>
      </p: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ECD7E955-7B7D-43AD-B7D3-2EE17B1F9607}"/>
              </a:ext>
            </a:extLst>
          </p:cNvPr>
          <p:cNvCxnSpPr>
            <a:cxnSpLocks/>
          </p:cNvCxnSpPr>
          <p:nvPr/>
        </p:nvCxnSpPr>
        <p:spPr>
          <a:xfrm>
            <a:off x="3321352" y="3803412"/>
            <a:ext cx="148432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AF7F95AE-C9F7-4964-9EFF-94E0F9BD014E}"/>
              </a:ext>
            </a:extLst>
          </p:cNvPr>
          <p:cNvSpPr txBox="1"/>
          <p:nvPr/>
        </p:nvSpPr>
        <p:spPr>
          <a:xfrm>
            <a:off x="591662" y="4380409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1310AE26-082D-40E0-8EAF-F1581E0C0F4C}"/>
                  </a:ext>
                </a:extLst>
              </p:cNvPr>
              <p:cNvSpPr txBox="1"/>
              <p:nvPr/>
            </p:nvSpPr>
            <p:spPr>
              <a:xfrm>
                <a:off x="1473059" y="4426575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1310AE26-082D-40E0-8EAF-F1581E0C0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059" y="4426575"/>
                <a:ext cx="437620" cy="276999"/>
              </a:xfrm>
              <a:prstGeom prst="rect">
                <a:avLst/>
              </a:prstGeom>
              <a:blipFill>
                <a:blip r:embed="rId4"/>
                <a:stretch>
                  <a:fillRect l="-12676" r="-1408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Pijl: rechts 14">
            <a:extLst>
              <a:ext uri="{FF2B5EF4-FFF2-40B4-BE49-F238E27FC236}">
                <a16:creationId xmlns:a16="http://schemas.microsoft.com/office/drawing/2014/main" id="{E93AD4E0-0A48-425E-B9E3-ACAFCFB83E86}"/>
              </a:ext>
            </a:extLst>
          </p:cNvPr>
          <p:cNvSpPr/>
          <p:nvPr/>
        </p:nvSpPr>
        <p:spPr>
          <a:xfrm>
            <a:off x="1971040" y="4493954"/>
            <a:ext cx="447040" cy="138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6837AD95-7719-493C-B6EA-E994F6BBE628}"/>
                  </a:ext>
                </a:extLst>
              </p:cNvPr>
              <p:cNvSpPr txBox="1"/>
              <p:nvPr/>
            </p:nvSpPr>
            <p:spPr>
              <a:xfrm>
                <a:off x="2478441" y="4426575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6837AD95-7719-493C-B6EA-E994F6BBE6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441" y="4426575"/>
                <a:ext cx="437620" cy="276999"/>
              </a:xfrm>
              <a:prstGeom prst="rect">
                <a:avLst/>
              </a:prstGeom>
              <a:blipFill>
                <a:blip r:embed="rId5"/>
                <a:stretch>
                  <a:fillRect l="-12676" r="-1549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1DA393C6-A454-409C-B836-FDF04DC7311A}"/>
                  </a:ext>
                </a:extLst>
              </p:cNvPr>
              <p:cNvSpPr txBox="1"/>
              <p:nvPr/>
            </p:nvSpPr>
            <p:spPr>
              <a:xfrm>
                <a:off x="3140318" y="4404384"/>
                <a:ext cx="32052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𝑇𝐾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=200∙500=100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000 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euro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1DA393C6-A454-409C-B836-FDF04DC731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318" y="4404384"/>
                <a:ext cx="3205236" cy="276999"/>
              </a:xfrm>
              <a:prstGeom prst="rect">
                <a:avLst/>
              </a:prstGeom>
              <a:blipFill>
                <a:blip r:embed="rId6"/>
                <a:stretch>
                  <a:fillRect l="-760" r="-38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D594C06-0BF1-4AB5-8D3F-ED5DCC3CA25A}"/>
                  </a:ext>
                </a:extLst>
              </p:cNvPr>
              <p:cNvSpPr txBox="1"/>
              <p:nvPr/>
            </p:nvSpPr>
            <p:spPr>
              <a:xfrm>
                <a:off x="1483219" y="4772015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D594C06-0BF1-4AB5-8D3F-ED5DCC3CA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3219" y="4772015"/>
                <a:ext cx="437620" cy="276999"/>
              </a:xfrm>
              <a:prstGeom prst="rect">
                <a:avLst/>
              </a:prstGeom>
              <a:blipFill>
                <a:blip r:embed="rId7"/>
                <a:stretch>
                  <a:fillRect l="-12500" r="-1388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Pijl: rechts 18">
            <a:extLst>
              <a:ext uri="{FF2B5EF4-FFF2-40B4-BE49-F238E27FC236}">
                <a16:creationId xmlns:a16="http://schemas.microsoft.com/office/drawing/2014/main" id="{2DC67A4C-1028-4C08-879E-DBDD16533462}"/>
              </a:ext>
            </a:extLst>
          </p:cNvPr>
          <p:cNvSpPr/>
          <p:nvPr/>
        </p:nvSpPr>
        <p:spPr>
          <a:xfrm>
            <a:off x="1981200" y="4839394"/>
            <a:ext cx="447040" cy="138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90EDC2C-CF88-4E82-A980-7A8EB03B2D9B}"/>
                  </a:ext>
                </a:extLst>
              </p:cNvPr>
              <p:cNvSpPr txBox="1"/>
              <p:nvPr/>
            </p:nvSpPr>
            <p:spPr>
              <a:xfrm>
                <a:off x="2488601" y="4772015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90EDC2C-CF88-4E82-A980-7A8EB03B2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601" y="4772015"/>
                <a:ext cx="437620" cy="276999"/>
              </a:xfrm>
              <a:prstGeom prst="rect">
                <a:avLst/>
              </a:prstGeom>
              <a:blipFill>
                <a:blip r:embed="rId8"/>
                <a:stretch>
                  <a:fillRect l="-11111" r="-1388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06002103-C5F4-4563-B2EC-9400900A0D73}"/>
                  </a:ext>
                </a:extLst>
              </p:cNvPr>
              <p:cNvSpPr txBox="1"/>
              <p:nvPr/>
            </p:nvSpPr>
            <p:spPr>
              <a:xfrm>
                <a:off x="3150478" y="4749824"/>
                <a:ext cx="31793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𝑇𝐾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=500∙300=150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000 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euro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06002103-C5F4-4563-B2EC-9400900A0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0478" y="4749824"/>
                <a:ext cx="3179332" cy="276999"/>
              </a:xfrm>
              <a:prstGeom prst="rect">
                <a:avLst/>
              </a:prstGeom>
              <a:blipFill>
                <a:blip r:embed="rId9"/>
                <a:stretch>
                  <a:fillRect l="-1344" r="-96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66DDC07E-DF72-4AD7-BB97-0412BDF8AF8B}"/>
              </a:ext>
            </a:extLst>
          </p:cNvPr>
          <p:cNvCxnSpPr/>
          <p:nvPr/>
        </p:nvCxnSpPr>
        <p:spPr>
          <a:xfrm flipH="1">
            <a:off x="3454400" y="3803412"/>
            <a:ext cx="213360" cy="626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DCC5E599-722C-43EB-A1C3-33587799631D}"/>
              </a:ext>
            </a:extLst>
          </p:cNvPr>
          <p:cNvCxnSpPr/>
          <p:nvPr/>
        </p:nvCxnSpPr>
        <p:spPr>
          <a:xfrm flipV="1">
            <a:off x="9834880" y="5056495"/>
            <a:ext cx="0" cy="978545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B01AB3F7-9B01-436C-A4B6-C8EDF87CC8C7}"/>
              </a:ext>
            </a:extLst>
          </p:cNvPr>
          <p:cNvCxnSpPr/>
          <p:nvPr/>
        </p:nvCxnSpPr>
        <p:spPr>
          <a:xfrm>
            <a:off x="6736080" y="5103554"/>
            <a:ext cx="309880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5F216732-3D18-42FC-8C69-BA966E1F5B07}"/>
              </a:ext>
            </a:extLst>
          </p:cNvPr>
          <p:cNvCxnSpPr>
            <a:cxnSpLocks/>
          </p:cNvCxnSpPr>
          <p:nvPr/>
        </p:nvCxnSpPr>
        <p:spPr>
          <a:xfrm flipV="1">
            <a:off x="7975600" y="4561503"/>
            <a:ext cx="0" cy="145126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89ECBDB8-F3EC-4763-9E51-D79E95E2E168}"/>
              </a:ext>
            </a:extLst>
          </p:cNvPr>
          <p:cNvCxnSpPr>
            <a:cxnSpLocks/>
          </p:cNvCxnSpPr>
          <p:nvPr/>
        </p:nvCxnSpPr>
        <p:spPr>
          <a:xfrm>
            <a:off x="6736080" y="4493617"/>
            <a:ext cx="123952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AE2BB22D-1968-4754-9447-D73BB656EF52}"/>
                  </a:ext>
                </a:extLst>
              </p:cNvPr>
              <p:cNvSpPr txBox="1"/>
              <p:nvPr/>
            </p:nvSpPr>
            <p:spPr>
              <a:xfrm>
                <a:off x="1480919" y="5219224"/>
                <a:ext cx="3388748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150000−100000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100000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100%=50%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AE2BB22D-1968-4754-9447-D73BB656EF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919" y="5219224"/>
                <a:ext cx="3388748" cy="5259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4117522F-FBF5-42A2-8AD6-AE39BF54100A}"/>
                  </a:ext>
                </a:extLst>
              </p:cNvPr>
              <p:cNvSpPr txBox="1"/>
              <p:nvPr/>
            </p:nvSpPr>
            <p:spPr>
              <a:xfrm>
                <a:off x="667850" y="5888674"/>
                <a:ext cx="3285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procentiele toename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𝟓𝟎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.</a:t>
                </a:r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4117522F-FBF5-42A2-8AD6-AE39BF541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850" y="5888674"/>
                <a:ext cx="3285708" cy="369332"/>
              </a:xfrm>
              <a:prstGeom prst="rect">
                <a:avLst/>
              </a:prstGeom>
              <a:blipFill>
                <a:blip r:embed="rId11"/>
                <a:stretch>
                  <a:fillRect l="-1670" t="-9836" r="-55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068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16" grpId="0"/>
      <p:bldP spid="17" grpId="0"/>
      <p:bldP spid="18" grpId="0"/>
      <p:bldP spid="19" grpId="0" animBg="1"/>
      <p:bldP spid="20" grpId="0"/>
      <p:bldP spid="21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8C8C856D-EB64-484B-9293-584B98D03B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051" y="314961"/>
            <a:ext cx="4907280" cy="611886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70DEF5BA-3F96-4BC0-B27D-22AC0F62A15F}"/>
              </a:ext>
            </a:extLst>
          </p:cNvPr>
          <p:cNvSpPr txBox="1"/>
          <p:nvPr/>
        </p:nvSpPr>
        <p:spPr>
          <a:xfrm>
            <a:off x="321013" y="408561"/>
            <a:ext cx="539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Op een cruise van 8 dagen met 400 passagiers maakt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11483225-9C95-4CD9-89AC-E29374291A74}"/>
              </a:ext>
            </a:extLst>
          </p:cNvPr>
          <p:cNvSpPr txBox="1"/>
          <p:nvPr/>
        </p:nvSpPr>
        <p:spPr>
          <a:xfrm>
            <a:off x="549700" y="777893"/>
            <a:ext cx="371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Suncruises</a:t>
            </a:r>
            <a:r>
              <a:rPr lang="nl-NL" dirty="0"/>
              <a:t> een winst van 20000 euro.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7206CE7A-4998-4F93-B9F8-B107C7A1AD99}"/>
              </a:ext>
            </a:extLst>
          </p:cNvPr>
          <p:cNvSpPr txBox="1"/>
          <p:nvPr/>
        </p:nvSpPr>
        <p:spPr>
          <a:xfrm>
            <a:off x="549700" y="1147225"/>
            <a:ext cx="3710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 moet een passagier betalen?</a:t>
            </a: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F629890C-6C95-472B-B500-357E627B3362}"/>
              </a:ext>
            </a:extLst>
          </p:cNvPr>
          <p:cNvCxnSpPr/>
          <p:nvPr/>
        </p:nvCxnSpPr>
        <p:spPr>
          <a:xfrm flipV="1">
            <a:off x="9212094" y="4182894"/>
            <a:ext cx="0" cy="1857983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C3A39C7A-D24F-4F30-A381-88AC8600A15F}"/>
              </a:ext>
            </a:extLst>
          </p:cNvPr>
          <p:cNvCxnSpPr>
            <a:cxnSpLocks/>
          </p:cNvCxnSpPr>
          <p:nvPr/>
        </p:nvCxnSpPr>
        <p:spPr>
          <a:xfrm>
            <a:off x="6734908" y="4177038"/>
            <a:ext cx="2468394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B142D5DF-3F5E-4C83-9457-DF4BF81EDB91}"/>
              </a:ext>
            </a:extLst>
          </p:cNvPr>
          <p:cNvSpPr txBox="1"/>
          <p:nvPr/>
        </p:nvSpPr>
        <p:spPr>
          <a:xfrm>
            <a:off x="549700" y="1608992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B4498B9D-5EB8-4077-AC26-550350946A59}"/>
                  </a:ext>
                </a:extLst>
              </p:cNvPr>
              <p:cNvSpPr txBox="1"/>
              <p:nvPr/>
            </p:nvSpPr>
            <p:spPr>
              <a:xfrm>
                <a:off x="1411757" y="1655158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B4498B9D-5EB8-4077-AC26-550350946A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757" y="1655158"/>
                <a:ext cx="437620" cy="276999"/>
              </a:xfrm>
              <a:prstGeom prst="rect">
                <a:avLst/>
              </a:prstGeom>
              <a:blipFill>
                <a:blip r:embed="rId3"/>
                <a:stretch>
                  <a:fillRect l="-12676" r="-1408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Pijl: rechts 14">
            <a:extLst>
              <a:ext uri="{FF2B5EF4-FFF2-40B4-BE49-F238E27FC236}">
                <a16:creationId xmlns:a16="http://schemas.microsoft.com/office/drawing/2014/main" id="{E0C0F9BF-99D5-43F5-BE48-6DC5E4B0939C}"/>
              </a:ext>
            </a:extLst>
          </p:cNvPr>
          <p:cNvSpPr/>
          <p:nvPr/>
        </p:nvSpPr>
        <p:spPr>
          <a:xfrm>
            <a:off x="1892500" y="1715587"/>
            <a:ext cx="447040" cy="138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60E14B8E-6B8E-46F8-902B-87218205DDCA}"/>
                  </a:ext>
                </a:extLst>
              </p:cNvPr>
              <p:cNvSpPr txBox="1"/>
              <p:nvPr/>
            </p:nvSpPr>
            <p:spPr>
              <a:xfrm>
                <a:off x="2413057" y="1655157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60E14B8E-6B8E-46F8-902B-87218205DD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3057" y="1655157"/>
                <a:ext cx="437620" cy="276999"/>
              </a:xfrm>
              <a:prstGeom prst="rect">
                <a:avLst/>
              </a:prstGeom>
              <a:blipFill>
                <a:blip r:embed="rId4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FE03F36A-2EAB-497B-A099-DD42E149766F}"/>
                  </a:ext>
                </a:extLst>
              </p:cNvPr>
              <p:cNvSpPr txBox="1"/>
              <p:nvPr/>
            </p:nvSpPr>
            <p:spPr>
              <a:xfrm>
                <a:off x="3164876" y="1646337"/>
                <a:ext cx="32052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𝑇𝐾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=400∙600=240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000 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euro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FE03F36A-2EAB-497B-A099-DD42E14976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4876" y="1646337"/>
                <a:ext cx="3205236" cy="276999"/>
              </a:xfrm>
              <a:prstGeom prst="rect">
                <a:avLst/>
              </a:prstGeom>
              <a:blipFill>
                <a:blip r:embed="rId5"/>
                <a:stretch>
                  <a:fillRect l="-760" r="-38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629A5B7F-AA5E-44BA-94AE-B96CA7493815}"/>
                  </a:ext>
                </a:extLst>
              </p:cNvPr>
              <p:cNvSpPr txBox="1"/>
              <p:nvPr/>
            </p:nvSpPr>
            <p:spPr>
              <a:xfrm>
                <a:off x="5136789" y="1978324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629A5B7F-AA5E-44BA-94AE-B96CA7493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6789" y="1978324"/>
                <a:ext cx="694101" cy="276999"/>
              </a:xfrm>
              <a:prstGeom prst="rect">
                <a:avLst/>
              </a:prstGeom>
              <a:blipFill>
                <a:blip r:embed="rId6"/>
                <a:stretch>
                  <a:fillRect l="-7895" r="-789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D664789A-E20A-4788-A9D3-CF5DEB995774}"/>
              </a:ext>
            </a:extLst>
          </p:cNvPr>
          <p:cNvCxnSpPr/>
          <p:nvPr/>
        </p:nvCxnSpPr>
        <p:spPr>
          <a:xfrm>
            <a:off x="4985238" y="2259625"/>
            <a:ext cx="8456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8B71AF29-279E-4716-BC4A-BB46EC04D17C}"/>
                  </a:ext>
                </a:extLst>
              </p:cNvPr>
              <p:cNvSpPr txBox="1"/>
              <p:nvPr/>
            </p:nvSpPr>
            <p:spPr>
              <a:xfrm>
                <a:off x="5895298" y="2116823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8B71AF29-279E-4716-BC4A-BB46EC04D1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298" y="2116823"/>
                <a:ext cx="226024" cy="276999"/>
              </a:xfrm>
              <a:prstGeom prst="rect">
                <a:avLst/>
              </a:prstGeom>
              <a:blipFill>
                <a:blip r:embed="rId7"/>
                <a:stretch>
                  <a:fillRect l="-21622" r="-2162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7FD7D8B9-4A9A-40A0-BCDC-8AF5231ACF44}"/>
                  </a:ext>
                </a:extLst>
              </p:cNvPr>
              <p:cNvSpPr txBox="1"/>
              <p:nvPr/>
            </p:nvSpPr>
            <p:spPr>
              <a:xfrm>
                <a:off x="5037624" y="2286742"/>
                <a:ext cx="8223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260000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7FD7D8B9-4A9A-40A0-BCDC-8AF5231ACF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624" y="2286742"/>
                <a:ext cx="822341" cy="276999"/>
              </a:xfrm>
              <a:prstGeom prst="rect">
                <a:avLst/>
              </a:prstGeom>
              <a:blipFill>
                <a:blip r:embed="rId8"/>
                <a:stretch>
                  <a:fillRect l="-5926" r="-740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3B0B58CF-B010-4E60-BF24-870DA0C5AEE5}"/>
              </a:ext>
            </a:extLst>
          </p:cNvPr>
          <p:cNvSpPr txBox="1"/>
          <p:nvPr/>
        </p:nvSpPr>
        <p:spPr>
          <a:xfrm>
            <a:off x="549700" y="2591612"/>
            <a:ext cx="2013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 passagier moet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92C7C51-C683-4606-B2B8-6D3D00ADF604}"/>
                  </a:ext>
                </a:extLst>
              </p:cNvPr>
              <p:cNvSpPr txBox="1"/>
              <p:nvPr/>
            </p:nvSpPr>
            <p:spPr>
              <a:xfrm>
                <a:off x="2620757" y="2516078"/>
                <a:ext cx="150842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260000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400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92C7C51-C683-4606-B2B8-6D3D00ADF6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0757" y="2516078"/>
                <a:ext cx="1508426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E5A936FE-4368-4D5C-9E97-CEDD4BDABC2F}"/>
              </a:ext>
            </a:extLst>
          </p:cNvPr>
          <p:cNvSpPr txBox="1"/>
          <p:nvPr/>
        </p:nvSpPr>
        <p:spPr>
          <a:xfrm>
            <a:off x="4135554" y="2613557"/>
            <a:ext cx="1441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euro betalen.</a:t>
            </a:r>
          </a:p>
        </p:txBody>
      </p: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1103D824-E374-4DC8-AE3B-19218CB9DFEF}"/>
              </a:ext>
            </a:extLst>
          </p:cNvPr>
          <p:cNvCxnSpPr/>
          <p:nvPr/>
        </p:nvCxnSpPr>
        <p:spPr>
          <a:xfrm>
            <a:off x="3008643" y="1086265"/>
            <a:ext cx="111038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>
            <a:extLst>
              <a:ext uri="{FF2B5EF4-FFF2-40B4-BE49-F238E27FC236}">
                <a16:creationId xmlns:a16="http://schemas.microsoft.com/office/drawing/2014/main" id="{19461A94-5C2E-44C7-ACA4-0FFBCA847F0F}"/>
              </a:ext>
            </a:extLst>
          </p:cNvPr>
          <p:cNvCxnSpPr>
            <a:endCxn id="18" idx="1"/>
          </p:cNvCxnSpPr>
          <p:nvPr/>
        </p:nvCxnSpPr>
        <p:spPr>
          <a:xfrm>
            <a:off x="3972560" y="1086265"/>
            <a:ext cx="1164229" cy="10305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vak 29">
            <a:extLst>
              <a:ext uri="{FF2B5EF4-FFF2-40B4-BE49-F238E27FC236}">
                <a16:creationId xmlns:a16="http://schemas.microsoft.com/office/drawing/2014/main" id="{2856B613-8032-40AB-AAC2-7F4D41E787EB}"/>
              </a:ext>
            </a:extLst>
          </p:cNvPr>
          <p:cNvSpPr txBox="1"/>
          <p:nvPr/>
        </p:nvSpPr>
        <p:spPr>
          <a:xfrm>
            <a:off x="321013" y="3174200"/>
            <a:ext cx="5986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</a:t>
            </a:r>
            <a:r>
              <a:rPr lang="nl-NL" dirty="0" err="1"/>
              <a:t>Suncruises</a:t>
            </a:r>
            <a:r>
              <a:rPr lang="nl-NL" dirty="0"/>
              <a:t> wil op een cruise van 30 dagen een winst maken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D45406F4-494D-4FEF-AD84-7D7929957AC3}"/>
              </a:ext>
            </a:extLst>
          </p:cNvPr>
          <p:cNvSpPr txBox="1"/>
          <p:nvPr/>
        </p:nvSpPr>
        <p:spPr>
          <a:xfrm>
            <a:off x="570610" y="3579213"/>
            <a:ext cx="5867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van 200 euro per passagier, maar de prijs voor een passagier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1D7F77F0-577D-42C7-88F3-53E42FB57C74}"/>
              </a:ext>
            </a:extLst>
          </p:cNvPr>
          <p:cNvSpPr txBox="1"/>
          <p:nvPr/>
        </p:nvSpPr>
        <p:spPr>
          <a:xfrm>
            <a:off x="570610" y="3984226"/>
            <a:ext cx="4025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mag niet meer bedragen dan 1000 euro. 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F01A9EE7-61C7-4968-9C56-F729745D0189}"/>
              </a:ext>
            </a:extLst>
          </p:cNvPr>
          <p:cNvSpPr txBox="1"/>
          <p:nvPr/>
        </p:nvSpPr>
        <p:spPr>
          <a:xfrm>
            <a:off x="570610" y="4389238"/>
            <a:ext cx="4791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 passagiers moeten er dan minstens zijn?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98AF31C4-420A-45FC-87BC-4C3562F6B414}"/>
                  </a:ext>
                </a:extLst>
              </p:cNvPr>
              <p:cNvSpPr txBox="1"/>
              <p:nvPr/>
            </p:nvSpPr>
            <p:spPr>
              <a:xfrm>
                <a:off x="582684" y="4837185"/>
                <a:ext cx="453598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kosten per passagier mogen dan maximaal </a:t>
                </a:r>
              </a:p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1000−200=800</m:t>
                    </m:r>
                  </m:oMath>
                </a14:m>
                <a:r>
                  <a:rPr lang="nl-NL" dirty="0"/>
                  <a:t> euro zijn</a:t>
                </a:r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98AF31C4-420A-45FC-87BC-4C3562F6B4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84" y="4837185"/>
                <a:ext cx="4535985" cy="646331"/>
              </a:xfrm>
              <a:prstGeom prst="rect">
                <a:avLst/>
              </a:prstGeom>
              <a:blipFill>
                <a:blip r:embed="rId10"/>
                <a:stretch>
                  <a:fillRect l="-1210" t="-5660" r="-134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kstvak 34">
            <a:extLst>
              <a:ext uri="{FF2B5EF4-FFF2-40B4-BE49-F238E27FC236}">
                <a16:creationId xmlns:a16="http://schemas.microsoft.com/office/drawing/2014/main" id="{5DA05E26-A933-437F-8B59-D0A4AE1A3B3F}"/>
              </a:ext>
            </a:extLst>
          </p:cNvPr>
          <p:cNvSpPr txBox="1"/>
          <p:nvPr/>
        </p:nvSpPr>
        <p:spPr>
          <a:xfrm>
            <a:off x="616188" y="5523142"/>
            <a:ext cx="951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3DA6D9C8-59C4-4BA9-818A-36DB016AF602}"/>
                  </a:ext>
                </a:extLst>
              </p:cNvPr>
              <p:cNvSpPr txBox="1"/>
              <p:nvPr/>
            </p:nvSpPr>
            <p:spPr>
              <a:xfrm>
                <a:off x="1524456" y="5581560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3DA6D9C8-59C4-4BA9-818A-36DB016AF6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456" y="5581560"/>
                <a:ext cx="437620" cy="276999"/>
              </a:xfrm>
              <a:prstGeom prst="rect">
                <a:avLst/>
              </a:prstGeom>
              <a:blipFill>
                <a:blip r:embed="rId11"/>
                <a:stretch>
                  <a:fillRect l="-12500" r="-1388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Pijl: rechts 36">
            <a:extLst>
              <a:ext uri="{FF2B5EF4-FFF2-40B4-BE49-F238E27FC236}">
                <a16:creationId xmlns:a16="http://schemas.microsoft.com/office/drawing/2014/main" id="{D9C68AB1-43BE-44EA-87FE-0F4158109944}"/>
              </a:ext>
            </a:extLst>
          </p:cNvPr>
          <p:cNvSpPr/>
          <p:nvPr/>
        </p:nvSpPr>
        <p:spPr>
          <a:xfrm rot="10800000">
            <a:off x="2005199" y="5641989"/>
            <a:ext cx="447040" cy="138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48525EBF-62CC-4D4A-B4AB-992ACA964DA0}"/>
                  </a:ext>
                </a:extLst>
              </p:cNvPr>
              <p:cNvSpPr txBox="1"/>
              <p:nvPr/>
            </p:nvSpPr>
            <p:spPr>
              <a:xfrm>
                <a:off x="2532528" y="5575119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48525EBF-62CC-4D4A-B4AB-992ACA964D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2528" y="5575119"/>
                <a:ext cx="437620" cy="276999"/>
              </a:xfrm>
              <a:prstGeom prst="rect">
                <a:avLst/>
              </a:prstGeom>
              <a:blipFill>
                <a:blip r:embed="rId12"/>
                <a:stretch>
                  <a:fillRect l="-11111" r="-1388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F5FC07E4-B5D8-4B31-8C4F-431B398BD57B}"/>
              </a:ext>
            </a:extLst>
          </p:cNvPr>
          <p:cNvCxnSpPr>
            <a:cxnSpLocks/>
          </p:cNvCxnSpPr>
          <p:nvPr/>
        </p:nvCxnSpPr>
        <p:spPr>
          <a:xfrm>
            <a:off x="6724748" y="3567438"/>
            <a:ext cx="3130452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23EFE913-0A1E-4098-B1CB-14A3E1E6694D}"/>
              </a:ext>
            </a:extLst>
          </p:cNvPr>
          <p:cNvCxnSpPr>
            <a:cxnSpLocks/>
          </p:cNvCxnSpPr>
          <p:nvPr/>
        </p:nvCxnSpPr>
        <p:spPr>
          <a:xfrm flipV="1">
            <a:off x="9834880" y="3576967"/>
            <a:ext cx="0" cy="2427551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kstvak 42">
            <a:extLst>
              <a:ext uri="{FF2B5EF4-FFF2-40B4-BE49-F238E27FC236}">
                <a16:creationId xmlns:a16="http://schemas.microsoft.com/office/drawing/2014/main" id="{36B42772-885E-4EB7-969B-8AB077F573EB}"/>
              </a:ext>
            </a:extLst>
          </p:cNvPr>
          <p:cNvSpPr txBox="1"/>
          <p:nvPr/>
        </p:nvSpPr>
        <p:spPr>
          <a:xfrm>
            <a:off x="619748" y="6004518"/>
            <a:ext cx="4365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Er moeten dus minstens 500 passagiers zijn.</a:t>
            </a:r>
          </a:p>
        </p:txBody>
      </p:sp>
    </p:spTree>
    <p:extLst>
      <p:ext uri="{BB962C8B-B14F-4D97-AF65-F5344CB8AC3E}">
        <p14:creationId xmlns:p14="http://schemas.microsoft.com/office/powerpoint/2010/main" val="405705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C0D820A-4594-4F60-807C-EF9F6C2DE8FF}"/>
              </a:ext>
            </a:extLst>
          </p:cNvPr>
          <p:cNvSpPr txBox="1"/>
          <p:nvPr/>
        </p:nvSpPr>
        <p:spPr>
          <a:xfrm>
            <a:off x="398834" y="398834"/>
            <a:ext cx="5217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 Op een cruise met 300 passagiers maakt </a:t>
            </a:r>
            <a:r>
              <a:rPr lang="nl-NL" dirty="0" err="1"/>
              <a:t>Suncruises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29A0B89-2B74-4BF7-86CB-C15571F3C8D7}"/>
              </a:ext>
            </a:extLst>
          </p:cNvPr>
          <p:cNvSpPr txBox="1"/>
          <p:nvPr/>
        </p:nvSpPr>
        <p:spPr>
          <a:xfrm>
            <a:off x="661481" y="655417"/>
            <a:ext cx="4533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 winst van 27000 euro. </a:t>
            </a:r>
          </a:p>
          <a:p>
            <a:r>
              <a:rPr lang="nl-NL" dirty="0"/>
              <a:t>Voor de cruise betaalt een passagier 990 euro.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E865C84D-890E-4A07-B4AA-D2CAFB2CBD0C}"/>
              </a:ext>
            </a:extLst>
          </p:cNvPr>
          <p:cNvSpPr txBox="1"/>
          <p:nvPr/>
        </p:nvSpPr>
        <p:spPr>
          <a:xfrm>
            <a:off x="661481" y="1288034"/>
            <a:ext cx="3164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 dagen duurt de cruise?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19562998-2F11-40AD-87EC-224798700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498" y="398834"/>
            <a:ext cx="4907280" cy="6118860"/>
          </a:xfrm>
          <a:prstGeom prst="rect">
            <a:avLst/>
          </a:prstGeom>
        </p:spPr>
      </p:pic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A6BB97C4-6D92-439A-9136-3F0619099890}"/>
              </a:ext>
            </a:extLst>
          </p:cNvPr>
          <p:cNvCxnSpPr/>
          <p:nvPr/>
        </p:nvCxnSpPr>
        <p:spPr>
          <a:xfrm flipV="1">
            <a:off x="8998085" y="593228"/>
            <a:ext cx="0" cy="5506015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>
            <a:extLst>
              <a:ext uri="{FF2B5EF4-FFF2-40B4-BE49-F238E27FC236}">
                <a16:creationId xmlns:a16="http://schemas.microsoft.com/office/drawing/2014/main" id="{C15B4CE0-2E60-417F-8D45-2B5C567A0B88}"/>
              </a:ext>
            </a:extLst>
          </p:cNvPr>
          <p:cNvSpPr txBox="1"/>
          <p:nvPr/>
        </p:nvSpPr>
        <p:spPr>
          <a:xfrm>
            <a:off x="661481" y="1992568"/>
            <a:ext cx="449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Bereken de winst per passagier bij </a:t>
            </a:r>
            <a:r>
              <a:rPr lang="nl-NL" dirty="0" err="1"/>
              <a:t>Suncruises</a:t>
            </a:r>
            <a:r>
              <a:rPr lang="nl-NL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4172988-9D5C-4E16-8621-513004CD3C60}"/>
                  </a:ext>
                </a:extLst>
              </p:cNvPr>
              <p:cNvSpPr txBox="1"/>
              <p:nvPr/>
            </p:nvSpPr>
            <p:spPr>
              <a:xfrm>
                <a:off x="991603" y="2478241"/>
                <a:ext cx="125194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27000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300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4172988-9D5C-4E16-8621-513004CD3C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603" y="2478241"/>
                <a:ext cx="1251946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001BF119-FED1-4CA1-B96F-CB86A50F5709}"/>
              </a:ext>
            </a:extLst>
          </p:cNvPr>
          <p:cNvSpPr txBox="1"/>
          <p:nvPr/>
        </p:nvSpPr>
        <p:spPr>
          <a:xfrm>
            <a:off x="661481" y="3195158"/>
            <a:ext cx="3810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kosten per passagier bij </a:t>
            </a:r>
            <a:r>
              <a:rPr lang="nl-NL" dirty="0" err="1"/>
              <a:t>Suncruises</a:t>
            </a:r>
            <a:r>
              <a:rPr lang="nl-NL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2DF8A078-FC93-423A-8B48-255612CE153A}"/>
                  </a:ext>
                </a:extLst>
              </p:cNvPr>
              <p:cNvSpPr txBox="1"/>
              <p:nvPr/>
            </p:nvSpPr>
            <p:spPr>
              <a:xfrm>
                <a:off x="991603" y="3750287"/>
                <a:ext cx="16559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990−90=900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2DF8A078-FC93-423A-8B48-255612CE15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603" y="3750287"/>
                <a:ext cx="1655903" cy="276999"/>
              </a:xfrm>
              <a:prstGeom prst="rect">
                <a:avLst/>
              </a:prstGeom>
              <a:blipFill>
                <a:blip r:embed="rId4"/>
                <a:stretch>
                  <a:fillRect l="-2952" r="-33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47B2C7F0-4E87-42DB-A347-499CB07566AF}"/>
              </a:ext>
            </a:extLst>
          </p:cNvPr>
          <p:cNvSpPr txBox="1"/>
          <p:nvPr/>
        </p:nvSpPr>
        <p:spPr>
          <a:xfrm>
            <a:off x="661481" y="4319080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af:</a:t>
            </a:r>
          </a:p>
        </p:txBody>
      </p:sp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D5FCCFD7-D6AC-4F2D-96B6-8F5ECE6C522C}"/>
              </a:ext>
            </a:extLst>
          </p:cNvPr>
          <p:cNvCxnSpPr/>
          <p:nvPr/>
        </p:nvCxnSpPr>
        <p:spPr>
          <a:xfrm flipV="1">
            <a:off x="2840477" y="3346235"/>
            <a:ext cx="4084021" cy="542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7B75D44F-6BB4-42E0-B3F4-046470EB7670}"/>
              </a:ext>
            </a:extLst>
          </p:cNvPr>
          <p:cNvSpPr txBox="1"/>
          <p:nvPr/>
        </p:nvSpPr>
        <p:spPr>
          <a:xfrm>
            <a:off x="1917502" y="4319080"/>
            <a:ext cx="2631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De cruise duurt 14 dagen.</a:t>
            </a:r>
          </a:p>
        </p:txBody>
      </p: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A02F6925-6DF9-435C-A209-D320C50D63A7}"/>
              </a:ext>
            </a:extLst>
          </p:cNvPr>
          <p:cNvCxnSpPr/>
          <p:nvPr/>
        </p:nvCxnSpPr>
        <p:spPr>
          <a:xfrm>
            <a:off x="7149830" y="3336507"/>
            <a:ext cx="1848255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511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8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68</TotalTime>
  <Words>233</Words>
  <Application>Microsoft Office PowerPoint</Application>
  <PresentationFormat>Breedbeeld</PresentationFormat>
  <Paragraphs>46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2017-11-18T13:51:56Z</dcterms:created>
  <dcterms:modified xsi:type="dcterms:W3CDTF">2017-11-18T15:00:15Z</dcterms:modified>
</cp:coreProperties>
</file>