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89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03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386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505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6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64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0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23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89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427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25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3F34A-D4B7-4D90-A583-D417A16D694A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BB34E-1AD7-4B5F-BC52-23EB5FC96B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07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6E0B274-A8EF-4A6C-9574-E6548B145D08}"/>
              </a:ext>
            </a:extLst>
          </p:cNvPr>
          <p:cNvSpPr txBox="1"/>
          <p:nvPr/>
        </p:nvSpPr>
        <p:spPr>
          <a:xfrm>
            <a:off x="360484" y="58029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03E3203-4A66-4701-B3D7-0D0157792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73" y="580293"/>
            <a:ext cx="5028286" cy="411534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38010698-60D0-4534-A3D9-84CEF490DF0A}"/>
              </a:ext>
            </a:extLst>
          </p:cNvPr>
          <p:cNvSpPr txBox="1"/>
          <p:nvPr/>
        </p:nvSpPr>
        <p:spPr>
          <a:xfrm>
            <a:off x="1869440" y="580293"/>
            <a:ext cx="38141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de figuur hiernaast zie je informatie </a:t>
            </a:r>
          </a:p>
          <a:p>
            <a:r>
              <a:rPr lang="nl-NL" dirty="0"/>
              <a:t>over het bezoek aan fitnesscentra </a:t>
            </a:r>
          </a:p>
          <a:p>
            <a:r>
              <a:rPr lang="nl-NL" dirty="0"/>
              <a:t>in een grote stad.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AE23B9B-9348-4D39-BFC6-52B1E07CC216}"/>
              </a:ext>
            </a:extLst>
          </p:cNvPr>
          <p:cNvSpPr txBox="1"/>
          <p:nvPr/>
        </p:nvSpPr>
        <p:spPr>
          <a:xfrm>
            <a:off x="360484" y="1615440"/>
            <a:ext cx="577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Met hoeveel procent is het aantal bezoeken toegenomen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F544BC7-8312-4724-B242-DA75C538DCBB}"/>
              </a:ext>
            </a:extLst>
          </p:cNvPr>
          <p:cNvSpPr txBox="1"/>
          <p:nvPr/>
        </p:nvSpPr>
        <p:spPr>
          <a:xfrm>
            <a:off x="626580" y="1984772"/>
            <a:ext cx="310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2014 ten opzichte van 2010?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7430DC8-40B8-4F35-8327-C379B9768554}"/>
              </a:ext>
            </a:extLst>
          </p:cNvPr>
          <p:cNvSpPr txBox="1"/>
          <p:nvPr/>
        </p:nvSpPr>
        <p:spPr>
          <a:xfrm>
            <a:off x="626580" y="2538770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4307608-9B5F-4828-93C4-546B69646FE7}"/>
              </a:ext>
            </a:extLst>
          </p:cNvPr>
          <p:cNvSpPr txBox="1"/>
          <p:nvPr/>
        </p:nvSpPr>
        <p:spPr>
          <a:xfrm>
            <a:off x="1669741" y="254948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2014 </a:t>
            </a:r>
            <a:r>
              <a:rPr lang="nl-NL" dirty="0">
                <a:sym typeface="Wingdings" panose="05000000000000000000" pitchFamily="2" charset="2"/>
              </a:rPr>
              <a:t> 25000</a:t>
            </a:r>
            <a:endParaRPr lang="nl-NL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C0FC1BF-2E74-4914-B381-00251DD67340}"/>
              </a:ext>
            </a:extLst>
          </p:cNvPr>
          <p:cNvSpPr txBox="1"/>
          <p:nvPr/>
        </p:nvSpPr>
        <p:spPr>
          <a:xfrm>
            <a:off x="3264167" y="2563778"/>
            <a:ext cx="7425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(nieuw)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C2BCDA2-05F6-4E49-AB29-0B4FD0027D68}"/>
              </a:ext>
            </a:extLst>
          </p:cNvPr>
          <p:cNvSpPr txBox="1"/>
          <p:nvPr/>
        </p:nvSpPr>
        <p:spPr>
          <a:xfrm>
            <a:off x="1669741" y="294326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2010 </a:t>
            </a:r>
            <a:r>
              <a:rPr lang="nl-NL" dirty="0">
                <a:sym typeface="Wingdings" panose="05000000000000000000" pitchFamily="2" charset="2"/>
              </a:rPr>
              <a:t> 15000</a:t>
            </a:r>
            <a:endParaRPr lang="nl-NL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448328AD-839C-4853-BC57-147766D96653}"/>
              </a:ext>
            </a:extLst>
          </p:cNvPr>
          <p:cNvSpPr txBox="1"/>
          <p:nvPr/>
        </p:nvSpPr>
        <p:spPr>
          <a:xfrm>
            <a:off x="3264167" y="2978434"/>
            <a:ext cx="577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(oud)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8911F8A-A6D1-4C9E-B2C9-3FD6A1201183}"/>
              </a:ext>
            </a:extLst>
          </p:cNvPr>
          <p:cNvCxnSpPr/>
          <p:nvPr/>
        </p:nvCxnSpPr>
        <p:spPr>
          <a:xfrm flipV="1">
            <a:off x="10231120" y="1615440"/>
            <a:ext cx="0" cy="28244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DE0565A6-257A-407B-B9FA-6EB34BE2416F}"/>
              </a:ext>
            </a:extLst>
          </p:cNvPr>
          <p:cNvCxnSpPr>
            <a:cxnSpLocks/>
          </p:cNvCxnSpPr>
          <p:nvPr/>
        </p:nvCxnSpPr>
        <p:spPr>
          <a:xfrm>
            <a:off x="6837680" y="1656080"/>
            <a:ext cx="338328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9DCC743E-0AA6-47CA-A65B-9E9AA204187E}"/>
              </a:ext>
            </a:extLst>
          </p:cNvPr>
          <p:cNvCxnSpPr>
            <a:cxnSpLocks/>
          </p:cNvCxnSpPr>
          <p:nvPr/>
        </p:nvCxnSpPr>
        <p:spPr>
          <a:xfrm flipV="1">
            <a:off x="7985760" y="2734152"/>
            <a:ext cx="0" cy="170576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79BE5F4D-A5EB-45D0-9C68-1D6E06861A1A}"/>
              </a:ext>
            </a:extLst>
          </p:cNvPr>
          <p:cNvCxnSpPr>
            <a:cxnSpLocks/>
          </p:cNvCxnSpPr>
          <p:nvPr/>
        </p:nvCxnSpPr>
        <p:spPr>
          <a:xfrm>
            <a:off x="6837680" y="2774792"/>
            <a:ext cx="114808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571CDA6-510F-4EE3-86B1-32EE3CC93B37}"/>
                  </a:ext>
                </a:extLst>
              </p:cNvPr>
              <p:cNvSpPr txBox="1"/>
              <p:nvPr/>
            </p:nvSpPr>
            <p:spPr>
              <a:xfrm>
                <a:off x="626580" y="3587036"/>
                <a:ext cx="3815147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25000−15000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15000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100%=66,666…%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571CDA6-510F-4EE3-86B1-32EE3CC93B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0" y="3587036"/>
                <a:ext cx="3815147" cy="5260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BF94A20F-040D-4988-B212-F496090A2FFE}"/>
              </a:ext>
            </a:extLst>
          </p:cNvPr>
          <p:cNvSpPr txBox="1"/>
          <p:nvPr/>
        </p:nvSpPr>
        <p:spPr>
          <a:xfrm>
            <a:off x="626580" y="443992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33351FF-A2A6-4C40-BD6A-DD16007DFFE4}"/>
                  </a:ext>
                </a:extLst>
              </p:cNvPr>
              <p:cNvSpPr txBox="1"/>
              <p:nvPr/>
            </p:nvSpPr>
            <p:spPr>
              <a:xfrm>
                <a:off x="1097160" y="4361565"/>
                <a:ext cx="1896353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15000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1,6666…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33351FF-A2A6-4C40-BD6A-DD16007DF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160" y="4361565"/>
                <a:ext cx="1896353" cy="526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F8C7CAB-4C7C-4223-941C-11C5F7E1589C}"/>
                  </a:ext>
                </a:extLst>
              </p:cNvPr>
              <p:cNvSpPr txBox="1"/>
              <p:nvPr/>
            </p:nvSpPr>
            <p:spPr>
              <a:xfrm>
                <a:off x="815093" y="5476240"/>
                <a:ext cx="76721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procentuele toename in deze periode is toegenomen met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.</a:t>
                </a: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F8C7CAB-4C7C-4223-941C-11C5F7E15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093" y="5476240"/>
                <a:ext cx="7672100" cy="369332"/>
              </a:xfrm>
              <a:prstGeom prst="rect">
                <a:avLst/>
              </a:prstGeom>
              <a:blipFill>
                <a:blip r:embed="rId5"/>
                <a:stretch>
                  <a:fillRect l="-715" t="-8197" r="-55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0FAE957C-624B-4ABD-934E-55304EDFD4AA}"/>
              </a:ext>
            </a:extLst>
          </p:cNvPr>
          <p:cNvCxnSpPr/>
          <p:nvPr/>
        </p:nvCxnSpPr>
        <p:spPr>
          <a:xfrm>
            <a:off x="2993513" y="4809252"/>
            <a:ext cx="4652427" cy="666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E25401CA-8FA2-4A1B-B2AA-4F74D1A74F3C}"/>
              </a:ext>
            </a:extLst>
          </p:cNvPr>
          <p:cNvCxnSpPr/>
          <p:nvPr/>
        </p:nvCxnSpPr>
        <p:spPr>
          <a:xfrm>
            <a:off x="4441727" y="4113077"/>
            <a:ext cx="3204213" cy="1363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95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25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84A9E4B1-F3FA-40A7-9F0B-7334CA4A1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73" y="580293"/>
            <a:ext cx="5028286" cy="4115349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CCB9A904-988F-4CDC-8C6E-98C0810CD300}"/>
              </a:ext>
            </a:extLst>
          </p:cNvPr>
          <p:cNvSpPr txBox="1"/>
          <p:nvPr/>
        </p:nvSpPr>
        <p:spPr>
          <a:xfrm>
            <a:off x="579120" y="580293"/>
            <a:ext cx="4925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Hoeveel uren fitness waren er in totaal in 2013?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A23CF20-4956-45A7-99C3-AB076EF18A70}"/>
              </a:ext>
            </a:extLst>
          </p:cNvPr>
          <p:cNvCxnSpPr/>
          <p:nvPr/>
        </p:nvCxnSpPr>
        <p:spPr>
          <a:xfrm flipV="1">
            <a:off x="9672320" y="2204720"/>
            <a:ext cx="0" cy="22555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DD0A5814-24F3-44A5-B090-34E9D95C405C}"/>
              </a:ext>
            </a:extLst>
          </p:cNvPr>
          <p:cNvCxnSpPr>
            <a:cxnSpLocks/>
          </p:cNvCxnSpPr>
          <p:nvPr/>
        </p:nvCxnSpPr>
        <p:spPr>
          <a:xfrm flipH="1">
            <a:off x="6847840" y="2204720"/>
            <a:ext cx="282448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4B20188B-15F9-4623-A496-63E8FF64E254}"/>
              </a:ext>
            </a:extLst>
          </p:cNvPr>
          <p:cNvCxnSpPr>
            <a:cxnSpLocks/>
          </p:cNvCxnSpPr>
          <p:nvPr/>
        </p:nvCxnSpPr>
        <p:spPr>
          <a:xfrm flipH="1">
            <a:off x="9672320" y="2773680"/>
            <a:ext cx="114808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9FA72B79-2E99-4E79-9F56-C30B425502D9}"/>
              </a:ext>
            </a:extLst>
          </p:cNvPr>
          <p:cNvSpPr txBox="1"/>
          <p:nvPr/>
        </p:nvSpPr>
        <p:spPr>
          <a:xfrm>
            <a:off x="867824" y="911610"/>
            <a:ext cx="1701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 bij 2013: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93CAADBB-CB90-4ADC-AAE7-1853FCA6405B}"/>
              </a:ext>
            </a:extLst>
          </p:cNvPr>
          <p:cNvSpPr txBox="1"/>
          <p:nvPr/>
        </p:nvSpPr>
        <p:spPr>
          <a:xfrm>
            <a:off x="1096796" y="1238347"/>
            <a:ext cx="2603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bezoeken per jaar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D1061A0-97AE-47B0-99F1-3A5821B4B93D}"/>
                  </a:ext>
                </a:extLst>
              </p:cNvPr>
              <p:cNvSpPr txBox="1"/>
              <p:nvPr/>
            </p:nvSpPr>
            <p:spPr>
              <a:xfrm>
                <a:off x="3784074" y="1284513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D1061A0-97AE-47B0-99F1-3A5821B4B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074" y="1284513"/>
                <a:ext cx="694101" cy="276999"/>
              </a:xfrm>
              <a:prstGeom prst="rect">
                <a:avLst/>
              </a:prstGeom>
              <a:blipFill>
                <a:blip r:embed="rId3"/>
                <a:stretch>
                  <a:fillRect l="-7895" r="-789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105BBF6A-A74F-4121-A2D1-6D8FADA73894}"/>
              </a:ext>
            </a:extLst>
          </p:cNvPr>
          <p:cNvSpPr txBox="1"/>
          <p:nvPr/>
        </p:nvSpPr>
        <p:spPr>
          <a:xfrm>
            <a:off x="1096796" y="1714694"/>
            <a:ext cx="3334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gemiddeld aantal uur per bezoek: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B0812CA-B3E9-4D50-B35A-358E8B44FC85}"/>
                  </a:ext>
                </a:extLst>
              </p:cNvPr>
              <p:cNvSpPr txBox="1"/>
              <p:nvPr/>
            </p:nvSpPr>
            <p:spPr>
              <a:xfrm>
                <a:off x="4444881" y="1760860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B0812CA-B3E9-4D50-B35A-358E8B44F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4881" y="1760860"/>
                <a:ext cx="485710" cy="276999"/>
              </a:xfrm>
              <a:prstGeom prst="rect">
                <a:avLst/>
              </a:prstGeom>
              <a:blipFill>
                <a:blip r:embed="rId4"/>
                <a:stretch>
                  <a:fillRect l="-10000" r="-125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E217B9BB-587E-49ED-893E-0EA4DFE19642}"/>
              </a:ext>
            </a:extLst>
          </p:cNvPr>
          <p:cNvSpPr txBox="1"/>
          <p:nvPr/>
        </p:nvSpPr>
        <p:spPr>
          <a:xfrm>
            <a:off x="782320" y="2172454"/>
            <a:ext cx="386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Totaal aantal uren fitness in 2013 is 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B2848EB-D4CF-4AFF-BC75-BCEE200A3ABC}"/>
                  </a:ext>
                </a:extLst>
              </p:cNvPr>
              <p:cNvSpPr txBox="1"/>
              <p:nvPr/>
            </p:nvSpPr>
            <p:spPr>
              <a:xfrm>
                <a:off x="1081231" y="2618321"/>
                <a:ext cx="24012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𝟐𝟎𝟎𝟎𝟎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𝟏𝟓𝟎𝟎𝟎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B2848EB-D4CF-4AFF-BC75-BCEE200A3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231" y="2618321"/>
                <a:ext cx="2401298" cy="276999"/>
              </a:xfrm>
              <a:prstGeom prst="rect">
                <a:avLst/>
              </a:prstGeom>
              <a:blipFill>
                <a:blip r:embed="rId5"/>
                <a:stretch>
                  <a:fillRect l="-1777" r="-228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D76ED99C-A038-45DF-839B-678F4D0502F8}"/>
              </a:ext>
            </a:extLst>
          </p:cNvPr>
          <p:cNvSpPr txBox="1"/>
          <p:nvPr/>
        </p:nvSpPr>
        <p:spPr>
          <a:xfrm>
            <a:off x="579120" y="2969848"/>
            <a:ext cx="5323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Met hoeveel procent is het totaal aantal uren fitness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545B630-0785-48CB-9633-8FFC38F8DBEF}"/>
              </a:ext>
            </a:extLst>
          </p:cNvPr>
          <p:cNvSpPr txBox="1"/>
          <p:nvPr/>
        </p:nvSpPr>
        <p:spPr>
          <a:xfrm>
            <a:off x="822112" y="3380438"/>
            <a:ext cx="4361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2015 toegenomen ten opzichte van 2011?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52CD1C2-5363-4B6B-A615-3AB045F32061}"/>
                  </a:ext>
                </a:extLst>
              </p:cNvPr>
              <p:cNvSpPr txBox="1"/>
              <p:nvPr/>
            </p:nvSpPr>
            <p:spPr>
              <a:xfrm>
                <a:off x="867824" y="5010669"/>
                <a:ext cx="3943387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33600−16250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16250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106,769…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52CD1C2-5363-4B6B-A615-3AB045F320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824" y="5010669"/>
                <a:ext cx="3943387" cy="5260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3CCD60F0-9C6C-4600-82A9-2D9319EFA176}"/>
              </a:ext>
            </a:extLst>
          </p:cNvPr>
          <p:cNvSpPr txBox="1"/>
          <p:nvPr/>
        </p:nvSpPr>
        <p:spPr>
          <a:xfrm>
            <a:off x="782320" y="3990259"/>
            <a:ext cx="2668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Totaal aantal uren in 2011:</a:t>
            </a:r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E79EFEA1-1DD0-4006-9574-4583C0E59BB3}"/>
              </a:ext>
            </a:extLst>
          </p:cNvPr>
          <p:cNvCxnSpPr>
            <a:cxnSpLocks/>
          </p:cNvCxnSpPr>
          <p:nvPr/>
        </p:nvCxnSpPr>
        <p:spPr>
          <a:xfrm flipV="1">
            <a:off x="8554720" y="1666852"/>
            <a:ext cx="0" cy="278322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B561A84C-3BC9-44AF-B257-BFFD820A0F53}"/>
              </a:ext>
            </a:extLst>
          </p:cNvPr>
          <p:cNvCxnSpPr>
            <a:cxnSpLocks/>
          </p:cNvCxnSpPr>
          <p:nvPr/>
        </p:nvCxnSpPr>
        <p:spPr>
          <a:xfrm flipH="1">
            <a:off x="6847840" y="1646532"/>
            <a:ext cx="170688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CFA03505-E4AC-4FCF-9EEC-07A1D2373461}"/>
              </a:ext>
            </a:extLst>
          </p:cNvPr>
          <p:cNvCxnSpPr>
            <a:cxnSpLocks/>
          </p:cNvCxnSpPr>
          <p:nvPr/>
        </p:nvCxnSpPr>
        <p:spPr>
          <a:xfrm flipH="1">
            <a:off x="8554720" y="3004401"/>
            <a:ext cx="226568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23B2FE9-07D4-41C4-BF51-F6EB495FC6AF}"/>
                  </a:ext>
                </a:extLst>
              </p:cNvPr>
              <p:cNvSpPr txBox="1"/>
              <p:nvPr/>
            </p:nvSpPr>
            <p:spPr>
              <a:xfrm>
                <a:off x="10871409" y="2922228"/>
                <a:ext cx="32220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0,65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23B2FE9-07D4-41C4-BF51-F6EB495FC6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1409" y="2922228"/>
                <a:ext cx="322203" cy="184666"/>
              </a:xfrm>
              <a:prstGeom prst="rect">
                <a:avLst/>
              </a:prstGeom>
              <a:blipFill>
                <a:blip r:embed="rId7"/>
                <a:stretch>
                  <a:fillRect l="-11321" r="-13208" b="-64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0F28060-CA2D-404C-86FE-82426D62036E}"/>
                  </a:ext>
                </a:extLst>
              </p:cNvPr>
              <p:cNvSpPr txBox="1"/>
              <p:nvPr/>
            </p:nvSpPr>
            <p:spPr>
              <a:xfrm>
                <a:off x="3505400" y="4036425"/>
                <a:ext cx="22377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25000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∙0,65=16250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0F28060-CA2D-404C-86FE-82426D620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400" y="4036425"/>
                <a:ext cx="2237792" cy="276999"/>
              </a:xfrm>
              <a:prstGeom prst="rect">
                <a:avLst/>
              </a:prstGeom>
              <a:blipFill>
                <a:blip r:embed="rId8"/>
                <a:stretch>
                  <a:fillRect l="-2180" r="-24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E1454C6F-B08C-480D-9322-E96649546B50}"/>
              </a:ext>
            </a:extLst>
          </p:cNvPr>
          <p:cNvSpPr txBox="1"/>
          <p:nvPr/>
        </p:nvSpPr>
        <p:spPr>
          <a:xfrm>
            <a:off x="790160" y="4348036"/>
            <a:ext cx="267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Totaal aantal uren in 2015: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5F1076FB-9128-4F58-A714-0124F0A025DC}"/>
              </a:ext>
            </a:extLst>
          </p:cNvPr>
          <p:cNvCxnSpPr>
            <a:cxnSpLocks/>
          </p:cNvCxnSpPr>
          <p:nvPr/>
        </p:nvCxnSpPr>
        <p:spPr>
          <a:xfrm flipH="1">
            <a:off x="6847840" y="1304052"/>
            <a:ext cx="3937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8FAE796-7DE8-4804-B05A-E02E553A98F8}"/>
                  </a:ext>
                </a:extLst>
              </p:cNvPr>
              <p:cNvSpPr txBox="1"/>
              <p:nvPr/>
            </p:nvSpPr>
            <p:spPr>
              <a:xfrm>
                <a:off x="6335226" y="1210826"/>
                <a:ext cx="46006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28000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8FAE796-7DE8-4804-B05A-E02E553A9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226" y="1210826"/>
                <a:ext cx="460062" cy="184666"/>
              </a:xfrm>
              <a:prstGeom prst="rect">
                <a:avLst/>
              </a:prstGeom>
              <a:blipFill>
                <a:blip r:embed="rId9"/>
                <a:stretch>
                  <a:fillRect l="-7895" r="-789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FCD330BF-CF47-4BA2-80D3-6186E42316B4}"/>
                  </a:ext>
                </a:extLst>
              </p:cNvPr>
              <p:cNvSpPr txBox="1"/>
              <p:nvPr/>
            </p:nvSpPr>
            <p:spPr>
              <a:xfrm>
                <a:off x="10820609" y="1692868"/>
                <a:ext cx="32220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,20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FCD330BF-CF47-4BA2-80D3-6186E4231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0609" y="1692868"/>
                <a:ext cx="322204" cy="184666"/>
              </a:xfrm>
              <a:prstGeom prst="rect">
                <a:avLst/>
              </a:prstGeom>
              <a:blipFill>
                <a:blip r:embed="rId10"/>
                <a:stretch>
                  <a:fillRect l="-11321" r="-113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7FB0AB65-644D-40A6-BD8E-5D28D62E1240}"/>
                  </a:ext>
                </a:extLst>
              </p:cNvPr>
              <p:cNvSpPr txBox="1"/>
              <p:nvPr/>
            </p:nvSpPr>
            <p:spPr>
              <a:xfrm>
                <a:off x="3520798" y="4384042"/>
                <a:ext cx="22377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28000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∙1,20=33600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7FB0AB65-644D-40A6-BD8E-5D28D62E1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798" y="4384042"/>
                <a:ext cx="2237792" cy="276999"/>
              </a:xfrm>
              <a:prstGeom prst="rect">
                <a:avLst/>
              </a:prstGeom>
              <a:blipFill>
                <a:blip r:embed="rId11"/>
                <a:stretch>
                  <a:fillRect l="-2180" r="-218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E306E612-CB08-4750-A17D-2990657F612F}"/>
              </a:ext>
            </a:extLst>
          </p:cNvPr>
          <p:cNvSpPr txBox="1"/>
          <p:nvPr/>
        </p:nvSpPr>
        <p:spPr>
          <a:xfrm>
            <a:off x="5743192" y="4009715"/>
            <a:ext cx="577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(oud)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D3C6EEB1-EE98-48BA-BFBB-89F62EFD2E89}"/>
              </a:ext>
            </a:extLst>
          </p:cNvPr>
          <p:cNvSpPr txBox="1"/>
          <p:nvPr/>
        </p:nvSpPr>
        <p:spPr>
          <a:xfrm>
            <a:off x="5780106" y="4363306"/>
            <a:ext cx="7425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(nieuw)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C0E7AF99-CADA-4AD5-989B-C7DF191AB793}"/>
                  </a:ext>
                </a:extLst>
              </p:cNvPr>
              <p:cNvSpPr txBox="1"/>
              <p:nvPr/>
            </p:nvSpPr>
            <p:spPr>
              <a:xfrm>
                <a:off x="863699" y="5830011"/>
                <a:ext cx="31406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Dus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𝟏𝟎𝟔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toegenomen</a:t>
                </a:r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C0E7AF99-CADA-4AD5-989B-C7DF191AB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99" y="5830011"/>
                <a:ext cx="3140668" cy="369332"/>
              </a:xfrm>
              <a:prstGeom prst="rect">
                <a:avLst/>
              </a:prstGeom>
              <a:blipFill>
                <a:blip r:embed="rId12"/>
                <a:stretch>
                  <a:fillRect l="-1748" t="-8197" r="-116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>
            <a:extLst>
              <a:ext uri="{FF2B5EF4-FFF2-40B4-BE49-F238E27FC236}">
                <a16:creationId xmlns:a16="http://schemas.microsoft.com/office/drawing/2014/main" id="{F64E60A5-C30A-45CB-BB02-855B2299CC20}"/>
              </a:ext>
            </a:extLst>
          </p:cNvPr>
          <p:cNvSpPr txBox="1"/>
          <p:nvPr/>
        </p:nvSpPr>
        <p:spPr>
          <a:xfrm>
            <a:off x="4687736" y="508902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B1C660FA-170E-4525-984B-A492CDE11138}"/>
                  </a:ext>
                </a:extLst>
              </p:cNvPr>
              <p:cNvSpPr txBox="1"/>
              <p:nvPr/>
            </p:nvSpPr>
            <p:spPr>
              <a:xfrm>
                <a:off x="5324532" y="5002468"/>
                <a:ext cx="2024593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33600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16250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2,06769…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B1C660FA-170E-4525-984B-A492CDE111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532" y="5002468"/>
                <a:ext cx="2024593" cy="52046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D0D006DC-BA65-4C79-B678-EE89778086C7}"/>
                  </a:ext>
                </a:extLst>
              </p:cNvPr>
              <p:cNvSpPr txBox="1"/>
              <p:nvPr/>
            </p:nvSpPr>
            <p:spPr>
              <a:xfrm rot="16200000">
                <a:off x="6482028" y="4953280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D0D006DC-BA65-4C79-B678-EE8977808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482028" y="4953280"/>
                <a:ext cx="401777" cy="8842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Rechte verbindingslijn met pijl 44">
            <a:extLst>
              <a:ext uri="{FF2B5EF4-FFF2-40B4-BE49-F238E27FC236}">
                <a16:creationId xmlns:a16="http://schemas.microsoft.com/office/drawing/2014/main" id="{315AAE41-1FC4-4F01-B4C1-9AEF08D5E87D}"/>
              </a:ext>
            </a:extLst>
          </p:cNvPr>
          <p:cNvCxnSpPr/>
          <p:nvPr/>
        </p:nvCxnSpPr>
        <p:spPr>
          <a:xfrm flipH="1">
            <a:off x="4695780" y="6014677"/>
            <a:ext cx="20027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2661C886-65A0-4646-A9BD-58FF847992D8}"/>
              </a:ext>
            </a:extLst>
          </p:cNvPr>
          <p:cNvCxnSpPr>
            <a:stCxn id="43" idx="1"/>
          </p:cNvCxnSpPr>
          <p:nvPr/>
        </p:nvCxnSpPr>
        <p:spPr>
          <a:xfrm flipH="1">
            <a:off x="6682916" y="5596309"/>
            <a:ext cx="1" cy="418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hthoek 47">
            <a:extLst>
              <a:ext uri="{FF2B5EF4-FFF2-40B4-BE49-F238E27FC236}">
                <a16:creationId xmlns:a16="http://schemas.microsoft.com/office/drawing/2014/main" id="{AE9B0FE5-BE86-4C52-86E8-C36F8EEA82AA}"/>
              </a:ext>
            </a:extLst>
          </p:cNvPr>
          <p:cNvSpPr/>
          <p:nvPr/>
        </p:nvSpPr>
        <p:spPr>
          <a:xfrm>
            <a:off x="4334340" y="4009715"/>
            <a:ext cx="1470752" cy="315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79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3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5444E70-599F-4436-9738-C5150D6BB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73" y="580293"/>
            <a:ext cx="5028286" cy="4115349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ABB4D8D0-AAF6-48DE-A27D-A4B64996E9CD}"/>
              </a:ext>
            </a:extLst>
          </p:cNvPr>
          <p:cNvSpPr txBox="1"/>
          <p:nvPr/>
        </p:nvSpPr>
        <p:spPr>
          <a:xfrm>
            <a:off x="319053" y="580293"/>
            <a:ext cx="5293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Bereken met hoeveel procent het totale aantal uren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0D08552-62A8-4429-881C-F78E4DEF2B65}"/>
              </a:ext>
            </a:extLst>
          </p:cNvPr>
          <p:cNvSpPr txBox="1"/>
          <p:nvPr/>
        </p:nvSpPr>
        <p:spPr>
          <a:xfrm>
            <a:off x="573932" y="949625"/>
            <a:ext cx="4934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fitness in 2012 is veranderd ten opzichte van 2011.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1897A25-46BB-40ED-BFBB-C6DDF30720E9}"/>
              </a:ext>
            </a:extLst>
          </p:cNvPr>
          <p:cNvSpPr txBox="1"/>
          <p:nvPr/>
        </p:nvSpPr>
        <p:spPr>
          <a:xfrm>
            <a:off x="573932" y="1503623"/>
            <a:ext cx="267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Totaal aantal uren in 2011: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F0F4898-FC90-4890-8CBA-616DDD48BD43}"/>
                  </a:ext>
                </a:extLst>
              </p:cNvPr>
              <p:cNvSpPr txBox="1"/>
              <p:nvPr/>
            </p:nvSpPr>
            <p:spPr>
              <a:xfrm>
                <a:off x="3332056" y="1549789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F0F4898-FC90-4890-8CBA-616DDD48B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056" y="1549789"/>
                <a:ext cx="694101" cy="276999"/>
              </a:xfrm>
              <a:prstGeom prst="rect">
                <a:avLst/>
              </a:prstGeom>
              <a:blipFill>
                <a:blip r:embed="rId3"/>
                <a:stretch>
                  <a:fillRect l="-7965" r="-973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099C2EBA-64D4-4AA1-ACB4-ED41C44C1840}"/>
              </a:ext>
            </a:extLst>
          </p:cNvPr>
          <p:cNvSpPr txBox="1"/>
          <p:nvPr/>
        </p:nvSpPr>
        <p:spPr>
          <a:xfrm>
            <a:off x="4255807" y="1493894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 zie c )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0BD49C37-456D-4171-B8D6-DF3D5964B892}"/>
              </a:ext>
            </a:extLst>
          </p:cNvPr>
          <p:cNvSpPr txBox="1"/>
          <p:nvPr/>
        </p:nvSpPr>
        <p:spPr>
          <a:xfrm>
            <a:off x="573932" y="2057621"/>
            <a:ext cx="267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Totaal aantal uren in 2012: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3D8426B0-B76A-439F-8EC4-5E19CCADC954}"/>
              </a:ext>
            </a:extLst>
          </p:cNvPr>
          <p:cNvCxnSpPr/>
          <p:nvPr/>
        </p:nvCxnSpPr>
        <p:spPr>
          <a:xfrm flipV="1">
            <a:off x="9114817" y="1964987"/>
            <a:ext cx="0" cy="249028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6EB96688-E749-4B9A-BAA1-53CA1A45A0D2}"/>
              </a:ext>
            </a:extLst>
          </p:cNvPr>
          <p:cNvCxnSpPr>
            <a:cxnSpLocks/>
          </p:cNvCxnSpPr>
          <p:nvPr/>
        </p:nvCxnSpPr>
        <p:spPr>
          <a:xfrm flipH="1">
            <a:off x="9114817" y="2898843"/>
            <a:ext cx="167315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6B8FEEA2-8D27-4B69-9214-23DE531284F9}"/>
              </a:ext>
            </a:extLst>
          </p:cNvPr>
          <p:cNvCxnSpPr>
            <a:cxnSpLocks/>
          </p:cNvCxnSpPr>
          <p:nvPr/>
        </p:nvCxnSpPr>
        <p:spPr>
          <a:xfrm>
            <a:off x="6877455" y="1977954"/>
            <a:ext cx="223736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F4C0BB9-763B-40F3-B6CD-7D1609D9AB46}"/>
                  </a:ext>
                </a:extLst>
              </p:cNvPr>
              <p:cNvSpPr txBox="1"/>
              <p:nvPr/>
            </p:nvSpPr>
            <p:spPr>
              <a:xfrm>
                <a:off x="6351309" y="1872654"/>
                <a:ext cx="46006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22000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F4C0BB9-763B-40F3-B6CD-7D1609D9A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1309" y="1872654"/>
                <a:ext cx="460062" cy="184666"/>
              </a:xfrm>
              <a:prstGeom prst="rect">
                <a:avLst/>
              </a:prstGeom>
              <a:blipFill>
                <a:blip r:embed="rId4"/>
                <a:stretch>
                  <a:fillRect l="-8000" r="-933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F84C15C-888A-4B49-9224-2DE03FC0C3D3}"/>
                  </a:ext>
                </a:extLst>
              </p:cNvPr>
              <p:cNvSpPr txBox="1"/>
              <p:nvPr/>
            </p:nvSpPr>
            <p:spPr>
              <a:xfrm>
                <a:off x="10855178" y="2869659"/>
                <a:ext cx="23724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0,7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F84C15C-888A-4B49-9224-2DE03FC0C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178" y="2869659"/>
                <a:ext cx="237244" cy="184666"/>
              </a:xfrm>
              <a:prstGeom prst="rect">
                <a:avLst/>
              </a:prstGeom>
              <a:blipFill>
                <a:blip r:embed="rId5"/>
                <a:stretch>
                  <a:fillRect l="-15385" r="-153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F94EC1C-DC0A-4BD9-B432-0583A67CFC98}"/>
                  </a:ext>
                </a:extLst>
              </p:cNvPr>
              <p:cNvSpPr txBox="1"/>
              <p:nvPr/>
            </p:nvSpPr>
            <p:spPr>
              <a:xfrm>
                <a:off x="3359451" y="2094058"/>
                <a:ext cx="21095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22000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∙0,7=15400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F94EC1C-DC0A-4BD9-B432-0583A67CF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451" y="2094058"/>
                <a:ext cx="2109552" cy="276999"/>
              </a:xfrm>
              <a:prstGeom prst="rect">
                <a:avLst/>
              </a:prstGeom>
              <a:blipFill>
                <a:blip r:embed="rId6"/>
                <a:stretch>
                  <a:fillRect l="-2023" r="-260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1DAFF2B-FD4D-4C94-89C6-AC0127C46896}"/>
                  </a:ext>
                </a:extLst>
              </p:cNvPr>
              <p:cNvSpPr txBox="1"/>
              <p:nvPr/>
            </p:nvSpPr>
            <p:spPr>
              <a:xfrm>
                <a:off x="672818" y="2791304"/>
                <a:ext cx="3860031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15400−16250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16250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−5,230…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1DAFF2B-FD4D-4C94-89C6-AC0127C46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818" y="2791304"/>
                <a:ext cx="3860031" cy="5260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EED0EFE-394D-4E99-AF84-4DD42833995E}"/>
                  </a:ext>
                </a:extLst>
              </p:cNvPr>
              <p:cNvSpPr txBox="1"/>
              <p:nvPr/>
            </p:nvSpPr>
            <p:spPr>
              <a:xfrm>
                <a:off x="573932" y="5003860"/>
                <a:ext cx="5414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totaal aantal uren fitness is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</a:t>
                </a:r>
                <a:r>
                  <a:rPr lang="nl-NL" b="1" u="sng" dirty="0"/>
                  <a:t>afgenomen</a:t>
                </a:r>
                <a:r>
                  <a:rPr lang="nl-NL" b="1" dirty="0"/>
                  <a:t>.</a:t>
                </a:r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EED0EFE-394D-4E99-AF84-4DD428339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32" y="5003860"/>
                <a:ext cx="5414880" cy="369332"/>
              </a:xfrm>
              <a:prstGeom prst="rect">
                <a:avLst/>
              </a:prstGeom>
              <a:blipFill>
                <a:blip r:embed="rId8"/>
                <a:stretch>
                  <a:fillRect l="-901" t="-10000" r="-338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C3A72424-2A56-4B49-9B22-4102C467DD2C}"/>
              </a:ext>
            </a:extLst>
          </p:cNvPr>
          <p:cNvSpPr txBox="1"/>
          <p:nvPr/>
        </p:nvSpPr>
        <p:spPr>
          <a:xfrm>
            <a:off x="672818" y="366732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180E06F-9604-4CB9-968A-E2E9B9FC8C7B}"/>
                  </a:ext>
                </a:extLst>
              </p:cNvPr>
              <p:cNvSpPr txBox="1"/>
              <p:nvPr/>
            </p:nvSpPr>
            <p:spPr>
              <a:xfrm>
                <a:off x="1254226" y="3588973"/>
                <a:ext cx="2883803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15400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16250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0,94769…≈0,948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180E06F-9604-4CB9-968A-E2E9B9FC8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226" y="3588973"/>
                <a:ext cx="2883803" cy="5260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DB54F735-26E2-45C2-8F99-3704EF2534C7}"/>
              </a:ext>
            </a:extLst>
          </p:cNvPr>
          <p:cNvCxnSpPr/>
          <p:nvPr/>
        </p:nvCxnSpPr>
        <p:spPr>
          <a:xfrm>
            <a:off x="4026157" y="4115014"/>
            <a:ext cx="302652" cy="816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0D5680A0-355C-4769-B2A1-6328C45FFF73}"/>
                  </a:ext>
                </a:extLst>
              </p:cNvPr>
              <p:cNvSpPr txBox="1"/>
              <p:nvPr/>
            </p:nvSpPr>
            <p:spPr>
              <a:xfrm>
                <a:off x="4255807" y="4280584"/>
                <a:ext cx="152682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1−0,948</m:t>
                          </m:r>
                        </m:e>
                      </m:d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∙100%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0D5680A0-355C-4769-B2A1-6328C45FFF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07" y="4280584"/>
                <a:ext cx="1526828" cy="215444"/>
              </a:xfrm>
              <a:prstGeom prst="rect">
                <a:avLst/>
              </a:prstGeom>
              <a:blipFill>
                <a:blip r:embed="rId10"/>
                <a:stretch>
                  <a:fillRect r="-1992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20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91</TotalTime>
  <Words>221</Words>
  <Application>Microsoft Office PowerPoint</Application>
  <PresentationFormat>Breedbeeld</PresentationFormat>
  <Paragraphs>53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Wingdings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13</cp:revision>
  <dcterms:created xsi:type="dcterms:W3CDTF">2017-11-15T13:46:06Z</dcterms:created>
  <dcterms:modified xsi:type="dcterms:W3CDTF">2018-10-12T08:22:36Z</dcterms:modified>
</cp:coreProperties>
</file>