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E7888-A56B-416C-9CAB-FDFB32A8C3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98BAFA-C967-4DB6-B107-3D6ABEC91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6F571-5900-4868-B5F3-013BEE5CD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7B2-33BB-463F-8DF6-B7B464B49CA5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359C6-5039-4724-A34A-27AE7CDAE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BF259-B262-4CC8-BC5B-F5C6CFE49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E7A9-1319-4DCC-AEBD-2DA9050481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8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D9B1E-431E-459E-8FBF-9FEA1FF08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83B1E-EAF6-4E71-AF62-50F1E0074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C3E9A-DE93-43C9-96F3-58AE27325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7B2-33BB-463F-8DF6-B7B464B49CA5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1BD2F-9876-44FA-8C42-63903C9CA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7C0F6-1A99-482D-BE5E-C4FD17D1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E7A9-1319-4DCC-AEBD-2DA9050481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5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202C3E-3864-4EF7-9B0C-092056C9E0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B10316-2F85-4126-87E6-BAB8297B7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8B64E-878F-40A6-B583-CF2EDAA5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7B2-33BB-463F-8DF6-B7B464B49CA5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D4FAC-8DD4-4E26-89E3-A12E49B37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EB5D6-DC4D-4F5C-A501-0D711D0D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E7A9-1319-4DCC-AEBD-2DA9050481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8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0B4DF-2FB3-4731-83B8-D8C0D3BB9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04CF4-5476-4E1D-93EB-140D0CC95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24A58-5CE7-48C2-9BE6-F5012A411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7B2-33BB-463F-8DF6-B7B464B49CA5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6F28C-5157-471F-BA4F-722C691D4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D6689-219A-40CD-8C23-474958ACB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E7A9-1319-4DCC-AEBD-2DA9050481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7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E1BAA-8A67-445A-8B9E-8C3DE4790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B49A5-3929-4D3F-942C-79AAC58C4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73DD7-205D-4035-AD3E-1F882F2B9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7B2-33BB-463F-8DF6-B7B464B49CA5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0844B-0C1A-4922-BBA9-A49077BA6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7A021-8BF1-4361-A8BB-61FA42F9A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E7A9-1319-4DCC-AEBD-2DA9050481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5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DAB93-EFFD-481C-8388-3126DDE70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819B3-C7AD-4F40-A3EA-BED3423EE6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BED81-E5DB-4D21-8504-5AC36DBD8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3CDF-5E4F-4D40-A1EE-BEC3534AB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7B2-33BB-463F-8DF6-B7B464B49CA5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6F244-C6A9-4033-A663-FA278D72A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D9CFA7-13CF-4EB4-8188-64E68090A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E7A9-1319-4DCC-AEBD-2DA9050481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7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511AD-E07E-413E-8AB3-D42867B4B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C1AA8-0E3A-47C1-811D-45EDADA45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35B1D-1040-480C-8769-A1EF3C513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1006E2-0F33-4474-8E67-7C80F53F73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9A29D7-A34F-458C-9E93-93A05E92B0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D2C523-BE30-4A89-807E-DB0497A6E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7B2-33BB-463F-8DF6-B7B464B49CA5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5DB2E2-0839-4706-A6D7-BB1392D4D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F37452-60A1-460D-A926-E91BAAFE2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E7A9-1319-4DCC-AEBD-2DA9050481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8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A72A8-3CDC-4857-86C2-D048CBB5D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E195A9-B30D-4DB2-8D7A-D75476D70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7B2-33BB-463F-8DF6-B7B464B49CA5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441BF0-DC29-4125-B85C-218620A9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CDE9E0-16DB-464D-BEEA-ED21C4363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E7A9-1319-4DCC-AEBD-2DA9050481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1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66782D-C85B-4F1B-9BA2-1A6B9A56E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7B2-33BB-463F-8DF6-B7B464B49CA5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D95353-3229-40EC-8FD8-4ECB7130E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568C6C-E0EE-4262-AD90-02FEF6823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E7A9-1319-4DCC-AEBD-2DA9050481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7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23CD6-1E40-4C0F-B70B-093674745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29537-18B6-4071-9343-16FB43E18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F5D860-A556-4FED-80C7-BB493FD07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DA917-F36F-465F-BD97-49D82E82A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7B2-33BB-463F-8DF6-B7B464B49CA5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8C5B6-D333-4ABC-B622-454395DB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42B55-8F99-4E8C-900A-7871FB5C5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E7A9-1319-4DCC-AEBD-2DA9050481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7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82EF-15A5-491D-ABE8-752527E44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2E057B-418C-41EC-8998-020ED2948B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5D725D-2306-4A80-A7FE-500ED7B66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9C1D6-3341-4873-8C07-009FA5C70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A7B2-33BB-463F-8DF6-B7B464B49CA5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55B1B-6463-411F-BB3F-DF26AD53F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EDFC5-379D-44FD-BADB-E85B36C99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E7A9-1319-4DCC-AEBD-2DA9050481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0C810-487A-42B8-9E9F-0D0D1F221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528D9-7821-4799-BCF3-79E2E1631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CDEE0-7A6E-4339-B5BD-DEE52A585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2A7B2-33BB-463F-8DF6-B7B464B49CA5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3CD51-6300-4FA4-8009-F129DFEB43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3E6ED-9CED-4FD4-8200-21FE58620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2E7A9-1319-4DCC-AEBD-2DA9050481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7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514067F-9500-4601-9298-3668214B5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909" y="510988"/>
            <a:ext cx="4161661" cy="10137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469304-5EB1-46F7-859C-EF70951C1190}"/>
              </a:ext>
            </a:extLst>
          </p:cNvPr>
          <p:cNvSpPr txBox="1"/>
          <p:nvPr/>
        </p:nvSpPr>
        <p:spPr>
          <a:xfrm>
            <a:off x="552450" y="510988"/>
            <a:ext cx="64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C1C93E-12BF-4787-83D5-643655B4A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430" y="393031"/>
            <a:ext cx="4724120" cy="50136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DD91F74-E3F5-4B87-9065-F0037160F5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7909" y="1582670"/>
            <a:ext cx="4158977" cy="1774006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6B93DC-491E-4340-B360-B37A870DE50F}"/>
              </a:ext>
            </a:extLst>
          </p:cNvPr>
          <p:cNvCxnSpPr/>
          <p:nvPr/>
        </p:nvCxnSpPr>
        <p:spPr>
          <a:xfrm>
            <a:off x="6317158" y="1524726"/>
            <a:ext cx="5410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1BC0902-727D-4E97-9B5F-1C2391966092}"/>
              </a:ext>
            </a:extLst>
          </p:cNvPr>
          <p:cNvSpPr txBox="1"/>
          <p:nvPr/>
        </p:nvSpPr>
        <p:spPr>
          <a:xfrm>
            <a:off x="1197909" y="3501324"/>
            <a:ext cx="499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Lees </a:t>
            </a:r>
            <a:r>
              <a:rPr lang="en-US" dirty="0" err="1"/>
              <a:t>af</a:t>
            </a:r>
            <a:r>
              <a:rPr lang="en-US" dirty="0"/>
              <a:t>: in 1985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2,4 </a:t>
            </a:r>
            <a:r>
              <a:rPr lang="en-US" dirty="0" err="1"/>
              <a:t>miljoen</a:t>
            </a:r>
            <a:r>
              <a:rPr lang="en-US" dirty="0"/>
              <a:t> </a:t>
            </a:r>
            <a:r>
              <a:rPr lang="en-US" dirty="0" err="1"/>
              <a:t>melkkoeien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DDE3C8-286D-4E71-82B2-F36E8518DAE8}"/>
              </a:ext>
            </a:extLst>
          </p:cNvPr>
          <p:cNvSpPr txBox="1"/>
          <p:nvPr/>
        </p:nvSpPr>
        <p:spPr>
          <a:xfrm>
            <a:off x="1197909" y="3925396"/>
            <a:ext cx="6050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Lees </a:t>
            </a:r>
            <a:r>
              <a:rPr lang="en-US" dirty="0" err="1"/>
              <a:t>af</a:t>
            </a:r>
            <a:r>
              <a:rPr lang="en-US" dirty="0"/>
              <a:t>: in 1985 was </a:t>
            </a:r>
            <a:r>
              <a:rPr lang="en-US" dirty="0" err="1"/>
              <a:t>er</a:t>
            </a:r>
            <a:r>
              <a:rPr lang="en-US" dirty="0"/>
              <a:t> 5250 kg </a:t>
            </a:r>
            <a:r>
              <a:rPr lang="en-US" dirty="0" err="1"/>
              <a:t>melkproductie</a:t>
            </a:r>
            <a:r>
              <a:rPr lang="en-US" dirty="0"/>
              <a:t> per </a:t>
            </a:r>
            <a:r>
              <a:rPr lang="en-US" dirty="0" err="1"/>
              <a:t>koe</a:t>
            </a:r>
            <a:r>
              <a:rPr lang="en-US" dirty="0"/>
              <a:t> per </a:t>
            </a:r>
            <a:r>
              <a:rPr lang="en-US" dirty="0" err="1"/>
              <a:t>jaar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E8AEBED-5EE6-41E7-B4F3-D6D0A4D509B0}"/>
              </a:ext>
            </a:extLst>
          </p:cNvPr>
          <p:cNvCxnSpPr>
            <a:cxnSpLocks/>
          </p:cNvCxnSpPr>
          <p:nvPr/>
        </p:nvCxnSpPr>
        <p:spPr>
          <a:xfrm>
            <a:off x="6392008" y="3685990"/>
            <a:ext cx="6373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92FE037-DAEF-46C7-854A-75166F46F3C5}"/>
              </a:ext>
            </a:extLst>
          </p:cNvPr>
          <p:cNvSpPr txBox="1"/>
          <p:nvPr/>
        </p:nvSpPr>
        <p:spPr>
          <a:xfrm>
            <a:off x="1197909" y="4353789"/>
            <a:ext cx="5108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getallen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vermenigvuldigd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krijg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de </a:t>
            </a:r>
            <a:r>
              <a:rPr lang="en-US" dirty="0" err="1"/>
              <a:t>totale</a:t>
            </a:r>
            <a:r>
              <a:rPr lang="en-US" dirty="0"/>
              <a:t> </a:t>
            </a:r>
            <a:r>
              <a:rPr lang="en-US" dirty="0" err="1"/>
              <a:t>melkproductie</a:t>
            </a:r>
            <a:r>
              <a:rPr lang="en-US" dirty="0"/>
              <a:t> in 1985.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5CE0C3-528C-4837-B6D4-CA3A469FEB47}"/>
              </a:ext>
            </a:extLst>
          </p:cNvPr>
          <p:cNvSpPr txBox="1"/>
          <p:nvPr/>
        </p:nvSpPr>
        <p:spPr>
          <a:xfrm>
            <a:off x="1197909" y="5064212"/>
            <a:ext cx="5303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 </a:t>
            </a:r>
            <a:r>
              <a:rPr lang="en-US" dirty="0" err="1"/>
              <a:t>totale</a:t>
            </a:r>
            <a:r>
              <a:rPr lang="en-US" dirty="0"/>
              <a:t> </a:t>
            </a:r>
            <a:r>
              <a:rPr lang="en-US" dirty="0" err="1"/>
              <a:t>melkproductie</a:t>
            </a:r>
            <a:r>
              <a:rPr lang="en-US" dirty="0"/>
              <a:t> in 1985 is: 2 400 000 × 5250 =</a:t>
            </a:r>
          </a:p>
          <a:p>
            <a:r>
              <a:rPr lang="en-US" dirty="0"/>
              <a:t>12 600 000 000 kg (= 12 600 </a:t>
            </a:r>
            <a:r>
              <a:rPr lang="en-US" dirty="0" err="1"/>
              <a:t>miljoen</a:t>
            </a:r>
            <a:r>
              <a:rPr lang="en-US" dirty="0"/>
              <a:t> kg)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7220468" y="3657854"/>
            <a:ext cx="395897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1532238" y="1816443"/>
            <a:ext cx="338575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1532238" y="2154194"/>
            <a:ext cx="187822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3577948" y="2137658"/>
            <a:ext cx="173742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>
            <a:endCxn id="5" idx="3"/>
          </p:cNvCxnSpPr>
          <p:nvPr/>
        </p:nvCxnSpPr>
        <p:spPr>
          <a:xfrm>
            <a:off x="1532238" y="2461340"/>
            <a:ext cx="3824648" cy="833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1532238" y="2726157"/>
            <a:ext cx="379485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1467117" y="3049839"/>
            <a:ext cx="261901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>
            <a:endCxn id="5" idx="2"/>
          </p:cNvCxnSpPr>
          <p:nvPr/>
        </p:nvCxnSpPr>
        <p:spPr>
          <a:xfrm>
            <a:off x="1467117" y="3356676"/>
            <a:ext cx="181028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37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514067F-9500-4601-9298-3668214B5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909" y="510988"/>
            <a:ext cx="4161661" cy="10137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469304-5EB1-46F7-859C-EF70951C1190}"/>
              </a:ext>
            </a:extLst>
          </p:cNvPr>
          <p:cNvSpPr txBox="1"/>
          <p:nvPr/>
        </p:nvSpPr>
        <p:spPr>
          <a:xfrm>
            <a:off x="552450" y="510988"/>
            <a:ext cx="64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C1C93E-12BF-4787-83D5-643655B4A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430" y="393031"/>
            <a:ext cx="4724120" cy="5013639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6B93DC-491E-4340-B360-B37A870DE50F}"/>
              </a:ext>
            </a:extLst>
          </p:cNvPr>
          <p:cNvCxnSpPr>
            <a:cxnSpLocks/>
          </p:cNvCxnSpPr>
          <p:nvPr/>
        </p:nvCxnSpPr>
        <p:spPr>
          <a:xfrm>
            <a:off x="8057657" y="2294698"/>
            <a:ext cx="395819" cy="448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1BC0902-727D-4E97-9B5F-1C2391966092}"/>
              </a:ext>
            </a:extLst>
          </p:cNvPr>
          <p:cNvSpPr txBox="1"/>
          <p:nvPr/>
        </p:nvSpPr>
        <p:spPr>
          <a:xfrm>
            <a:off x="1197909" y="1925366"/>
            <a:ext cx="499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Lees </a:t>
            </a:r>
            <a:r>
              <a:rPr lang="en-US" dirty="0" err="1"/>
              <a:t>af</a:t>
            </a:r>
            <a:r>
              <a:rPr lang="en-US" dirty="0"/>
              <a:t>: in 1995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1,7 </a:t>
            </a:r>
            <a:r>
              <a:rPr lang="en-US" dirty="0" err="1"/>
              <a:t>miljoen</a:t>
            </a:r>
            <a:r>
              <a:rPr lang="en-US" dirty="0"/>
              <a:t> </a:t>
            </a:r>
            <a:r>
              <a:rPr lang="en-US" dirty="0" err="1"/>
              <a:t>melkkoeien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DDE3C8-286D-4E71-82B2-F36E8518DAE8}"/>
              </a:ext>
            </a:extLst>
          </p:cNvPr>
          <p:cNvSpPr txBox="1"/>
          <p:nvPr/>
        </p:nvSpPr>
        <p:spPr>
          <a:xfrm>
            <a:off x="1197909" y="2336821"/>
            <a:ext cx="6050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Lees </a:t>
            </a:r>
            <a:r>
              <a:rPr lang="en-US" dirty="0" err="1"/>
              <a:t>af</a:t>
            </a:r>
            <a:r>
              <a:rPr lang="en-US" dirty="0"/>
              <a:t>: in 1995 was </a:t>
            </a:r>
            <a:r>
              <a:rPr lang="en-US" dirty="0" err="1"/>
              <a:t>er</a:t>
            </a:r>
            <a:r>
              <a:rPr lang="en-US" dirty="0"/>
              <a:t> 6500 kg </a:t>
            </a:r>
            <a:r>
              <a:rPr lang="en-US" dirty="0" err="1"/>
              <a:t>melkproductie</a:t>
            </a:r>
            <a:r>
              <a:rPr lang="en-US" dirty="0"/>
              <a:t> per </a:t>
            </a:r>
            <a:r>
              <a:rPr lang="en-US" dirty="0" err="1"/>
              <a:t>koe</a:t>
            </a:r>
            <a:r>
              <a:rPr lang="en-US" dirty="0"/>
              <a:t> per </a:t>
            </a:r>
            <a:r>
              <a:rPr lang="en-US" dirty="0" err="1"/>
              <a:t>jaar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E8AEBED-5EE6-41E7-B4F3-D6D0A4D509B0}"/>
              </a:ext>
            </a:extLst>
          </p:cNvPr>
          <p:cNvCxnSpPr>
            <a:cxnSpLocks/>
          </p:cNvCxnSpPr>
          <p:nvPr/>
        </p:nvCxnSpPr>
        <p:spPr>
          <a:xfrm flipV="1">
            <a:off x="9924541" y="2010979"/>
            <a:ext cx="472035" cy="507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45CE0C3-528C-4837-B6D4-CA3A469FEB47}"/>
              </a:ext>
            </a:extLst>
          </p:cNvPr>
          <p:cNvSpPr txBox="1"/>
          <p:nvPr/>
        </p:nvSpPr>
        <p:spPr>
          <a:xfrm>
            <a:off x="1197909" y="2748276"/>
            <a:ext cx="5524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 </a:t>
            </a:r>
            <a:r>
              <a:rPr lang="en-US" dirty="0" err="1"/>
              <a:t>totale</a:t>
            </a:r>
            <a:r>
              <a:rPr lang="en-US" dirty="0"/>
              <a:t> </a:t>
            </a:r>
            <a:r>
              <a:rPr lang="en-US" dirty="0" err="1"/>
              <a:t>melkproductie</a:t>
            </a:r>
            <a:r>
              <a:rPr lang="en-US" dirty="0"/>
              <a:t> in 1995 was: 1 700 000 × 6500 =</a:t>
            </a:r>
          </a:p>
          <a:p>
            <a:r>
              <a:rPr lang="en-US" dirty="0"/>
              <a:t>11 050 000 000 kg (= 11 050 </a:t>
            </a:r>
            <a:r>
              <a:rPr lang="en-US" dirty="0" err="1"/>
              <a:t>miljoen</a:t>
            </a:r>
            <a:r>
              <a:rPr lang="en-US"/>
              <a:t> kg)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46424A-A1EF-4770-AB7D-598C33AF5F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7909" y="1579469"/>
            <a:ext cx="4389120" cy="2818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B631A7-B3A4-4A91-9D74-7343589C8F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7909" y="3463394"/>
            <a:ext cx="4389120" cy="83972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98448CB-992B-44EF-B4FC-85E6792E6F4E}"/>
              </a:ext>
            </a:extLst>
          </p:cNvPr>
          <p:cNvSpPr txBox="1"/>
          <p:nvPr/>
        </p:nvSpPr>
        <p:spPr>
          <a:xfrm>
            <a:off x="1197908" y="4348884"/>
            <a:ext cx="6050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Lees </a:t>
            </a:r>
            <a:r>
              <a:rPr lang="en-US" dirty="0" err="1"/>
              <a:t>af</a:t>
            </a:r>
            <a:r>
              <a:rPr lang="en-US" dirty="0"/>
              <a:t>: in 1995 was </a:t>
            </a:r>
            <a:r>
              <a:rPr lang="en-US" dirty="0" err="1"/>
              <a:t>er</a:t>
            </a:r>
            <a:r>
              <a:rPr lang="en-US" dirty="0"/>
              <a:t> 6500 kg </a:t>
            </a:r>
            <a:r>
              <a:rPr lang="en-US" dirty="0" err="1"/>
              <a:t>melkproductie</a:t>
            </a:r>
            <a:r>
              <a:rPr lang="en-US" dirty="0"/>
              <a:t> per </a:t>
            </a:r>
            <a:r>
              <a:rPr lang="en-US" dirty="0" err="1"/>
              <a:t>koe</a:t>
            </a:r>
            <a:r>
              <a:rPr lang="en-US" dirty="0"/>
              <a:t> per </a:t>
            </a:r>
            <a:r>
              <a:rPr lang="en-US" dirty="0" err="1"/>
              <a:t>jaar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C2BFB56-9EF2-4934-8097-BDFA1E78839C}"/>
              </a:ext>
            </a:extLst>
          </p:cNvPr>
          <p:cNvSpPr txBox="1"/>
          <p:nvPr/>
        </p:nvSpPr>
        <p:spPr>
          <a:xfrm>
            <a:off x="1197908" y="4760339"/>
            <a:ext cx="6050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Lees </a:t>
            </a:r>
            <a:r>
              <a:rPr lang="en-US" dirty="0" err="1"/>
              <a:t>af</a:t>
            </a:r>
            <a:r>
              <a:rPr lang="en-US" dirty="0"/>
              <a:t>: in 2010 was </a:t>
            </a:r>
            <a:r>
              <a:rPr lang="en-US" dirty="0" err="1"/>
              <a:t>er</a:t>
            </a:r>
            <a:r>
              <a:rPr lang="en-US" dirty="0"/>
              <a:t> 8000 kg </a:t>
            </a:r>
            <a:r>
              <a:rPr lang="en-US" dirty="0" err="1"/>
              <a:t>melkproductie</a:t>
            </a:r>
            <a:r>
              <a:rPr lang="en-US" dirty="0"/>
              <a:t> per </a:t>
            </a:r>
            <a:r>
              <a:rPr lang="en-US" dirty="0" err="1"/>
              <a:t>koe</a:t>
            </a:r>
            <a:r>
              <a:rPr lang="en-US" dirty="0"/>
              <a:t> per </a:t>
            </a:r>
            <a:r>
              <a:rPr lang="en-US" dirty="0" err="1"/>
              <a:t>jaar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A6F0324-7679-4228-B163-5E5EBDBF70AC}"/>
                  </a:ext>
                </a:extLst>
              </p:cNvPr>
              <p:cNvSpPr txBox="1"/>
              <p:nvPr/>
            </p:nvSpPr>
            <p:spPr>
              <a:xfrm>
                <a:off x="1277039" y="5171794"/>
                <a:ext cx="3148298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8000−6500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6500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100%≈23,1%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A6F0324-7679-4228-B163-5E5EBDBF7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039" y="5171794"/>
                <a:ext cx="3148298" cy="5260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B4B2A788-AB5F-4FF4-BCA8-FCABCEABED19}"/>
              </a:ext>
            </a:extLst>
          </p:cNvPr>
          <p:cNvSpPr txBox="1"/>
          <p:nvPr/>
        </p:nvSpPr>
        <p:spPr>
          <a:xfrm>
            <a:off x="1197908" y="5768852"/>
            <a:ext cx="2854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toename</a:t>
            </a:r>
            <a:r>
              <a:rPr lang="en-US" dirty="0"/>
              <a:t> van 23,1%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8E323AD-1B0C-4771-A17F-EF2B57CE4360}"/>
              </a:ext>
            </a:extLst>
          </p:cNvPr>
          <p:cNvCxnSpPr/>
          <p:nvPr/>
        </p:nvCxnSpPr>
        <p:spPr>
          <a:xfrm flipV="1">
            <a:off x="7972093" y="3883254"/>
            <a:ext cx="518746" cy="545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51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6" grpId="0"/>
      <p:bldP spid="14" grpId="0"/>
      <p:bldP spid="17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514067F-9500-4601-9298-3668214B5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909" y="510988"/>
            <a:ext cx="4161661" cy="10137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469304-5EB1-46F7-859C-EF70951C1190}"/>
              </a:ext>
            </a:extLst>
          </p:cNvPr>
          <p:cNvSpPr txBox="1"/>
          <p:nvPr/>
        </p:nvSpPr>
        <p:spPr>
          <a:xfrm>
            <a:off x="552450" y="510988"/>
            <a:ext cx="64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C1C93E-12BF-4787-83D5-643655B4A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430" y="393031"/>
            <a:ext cx="4724120" cy="5013639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6B93DC-491E-4340-B360-B37A870DE50F}"/>
              </a:ext>
            </a:extLst>
          </p:cNvPr>
          <p:cNvCxnSpPr>
            <a:cxnSpLocks/>
          </p:cNvCxnSpPr>
          <p:nvPr/>
        </p:nvCxnSpPr>
        <p:spPr>
          <a:xfrm>
            <a:off x="10217614" y="4036769"/>
            <a:ext cx="235784" cy="604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98448CB-992B-44EF-B4FC-85E6792E6F4E}"/>
              </a:ext>
            </a:extLst>
          </p:cNvPr>
          <p:cNvSpPr txBox="1"/>
          <p:nvPr/>
        </p:nvSpPr>
        <p:spPr>
          <a:xfrm>
            <a:off x="1197908" y="2518624"/>
            <a:ext cx="477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Lees </a:t>
            </a:r>
            <a:r>
              <a:rPr lang="en-US" dirty="0" err="1"/>
              <a:t>af</a:t>
            </a:r>
            <a:r>
              <a:rPr lang="en-US" dirty="0"/>
              <a:t>: in 1990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1,9 </a:t>
            </a:r>
            <a:r>
              <a:rPr lang="en-US" dirty="0" err="1"/>
              <a:t>miljoen</a:t>
            </a:r>
            <a:r>
              <a:rPr lang="en-US" dirty="0"/>
              <a:t> </a:t>
            </a:r>
            <a:r>
              <a:rPr lang="en-US" dirty="0" err="1"/>
              <a:t>melkkoeien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C2BFB56-9EF2-4934-8097-BDFA1E78839C}"/>
              </a:ext>
            </a:extLst>
          </p:cNvPr>
          <p:cNvSpPr txBox="1"/>
          <p:nvPr/>
        </p:nvSpPr>
        <p:spPr>
          <a:xfrm>
            <a:off x="1197907" y="2934427"/>
            <a:ext cx="477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Lees </a:t>
            </a:r>
            <a:r>
              <a:rPr lang="en-US" dirty="0" err="1"/>
              <a:t>af</a:t>
            </a:r>
            <a:r>
              <a:rPr lang="en-US" dirty="0"/>
              <a:t>: in 2010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1,4 </a:t>
            </a:r>
            <a:r>
              <a:rPr lang="en-US" dirty="0" err="1"/>
              <a:t>miljoen</a:t>
            </a:r>
            <a:r>
              <a:rPr lang="en-US" dirty="0"/>
              <a:t> </a:t>
            </a:r>
            <a:r>
              <a:rPr lang="en-US" dirty="0" err="1"/>
              <a:t>melkkoeien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A6F0324-7679-4228-B163-5E5EBDBF70AC}"/>
                  </a:ext>
                </a:extLst>
              </p:cNvPr>
              <p:cNvSpPr txBox="1"/>
              <p:nvPr/>
            </p:nvSpPr>
            <p:spPr>
              <a:xfrm>
                <a:off x="1268247" y="3355813"/>
                <a:ext cx="2904641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1,4−1,9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1,9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100%≈−26,3%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A6F0324-7679-4228-B163-5E5EBDBF7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247" y="3355813"/>
                <a:ext cx="2904641" cy="5497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B4B2A788-AB5F-4FF4-BCA8-FCABCEABED19}"/>
              </a:ext>
            </a:extLst>
          </p:cNvPr>
          <p:cNvSpPr txBox="1"/>
          <p:nvPr/>
        </p:nvSpPr>
        <p:spPr>
          <a:xfrm>
            <a:off x="1202234" y="3971149"/>
            <a:ext cx="2722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afname</a:t>
            </a:r>
            <a:r>
              <a:rPr lang="en-US" dirty="0"/>
              <a:t> van 26,3%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8E323AD-1B0C-4771-A17F-EF2B57CE4360}"/>
              </a:ext>
            </a:extLst>
          </p:cNvPr>
          <p:cNvCxnSpPr/>
          <p:nvPr/>
        </p:nvCxnSpPr>
        <p:spPr>
          <a:xfrm flipV="1">
            <a:off x="7259916" y="3378038"/>
            <a:ext cx="518746" cy="545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D03EFA95-112C-40B8-9231-9AAD904266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7908" y="1595743"/>
            <a:ext cx="4389120" cy="87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06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514067F-9500-4601-9298-3668214B5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909" y="510988"/>
            <a:ext cx="4161661" cy="10137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469304-5EB1-46F7-859C-EF70951C1190}"/>
              </a:ext>
            </a:extLst>
          </p:cNvPr>
          <p:cNvSpPr txBox="1"/>
          <p:nvPr/>
        </p:nvSpPr>
        <p:spPr>
          <a:xfrm>
            <a:off x="552450" y="510988"/>
            <a:ext cx="64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C1C93E-12BF-4787-83D5-643655B4A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430" y="393031"/>
            <a:ext cx="4724120" cy="5013639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6B93DC-491E-4340-B360-B37A870DE50F}"/>
              </a:ext>
            </a:extLst>
          </p:cNvPr>
          <p:cNvCxnSpPr>
            <a:cxnSpLocks/>
          </p:cNvCxnSpPr>
          <p:nvPr/>
        </p:nvCxnSpPr>
        <p:spPr>
          <a:xfrm flipV="1">
            <a:off x="10508493" y="1892290"/>
            <a:ext cx="540038" cy="668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1BC0902-727D-4E97-9B5F-1C2391966092}"/>
              </a:ext>
            </a:extLst>
          </p:cNvPr>
          <p:cNvSpPr txBox="1"/>
          <p:nvPr/>
        </p:nvSpPr>
        <p:spPr>
          <a:xfrm>
            <a:off x="1143469" y="2773922"/>
            <a:ext cx="499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Lees </a:t>
            </a:r>
            <a:r>
              <a:rPr lang="en-US" dirty="0" err="1"/>
              <a:t>af</a:t>
            </a:r>
            <a:r>
              <a:rPr lang="en-US" dirty="0"/>
              <a:t>: in 2015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1,6 </a:t>
            </a:r>
            <a:r>
              <a:rPr lang="en-US" dirty="0" err="1"/>
              <a:t>miljoen</a:t>
            </a:r>
            <a:r>
              <a:rPr lang="en-US" dirty="0"/>
              <a:t> </a:t>
            </a:r>
            <a:r>
              <a:rPr lang="en-US" dirty="0" err="1"/>
              <a:t>melkkoeien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E8AEBED-5EE6-41E7-B4F3-D6D0A4D509B0}"/>
              </a:ext>
            </a:extLst>
          </p:cNvPr>
          <p:cNvCxnSpPr>
            <a:cxnSpLocks/>
          </p:cNvCxnSpPr>
          <p:nvPr/>
        </p:nvCxnSpPr>
        <p:spPr>
          <a:xfrm>
            <a:off x="10582339" y="3429000"/>
            <a:ext cx="466192" cy="578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A6F0324-7679-4228-B163-5E5EBDBF70AC}"/>
                  </a:ext>
                </a:extLst>
              </p:cNvPr>
              <p:cNvSpPr txBox="1"/>
              <p:nvPr/>
            </p:nvSpPr>
            <p:spPr>
              <a:xfrm>
                <a:off x="1313379" y="4222894"/>
                <a:ext cx="327653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13200−12600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12600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100%≈4,8%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A6F0324-7679-4228-B163-5E5EBDBF7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379" y="4222894"/>
                <a:ext cx="3276538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B4B2A788-AB5F-4FF4-BCA8-FCABCEABED19}"/>
              </a:ext>
            </a:extLst>
          </p:cNvPr>
          <p:cNvSpPr txBox="1"/>
          <p:nvPr/>
        </p:nvSpPr>
        <p:spPr>
          <a:xfrm>
            <a:off x="1197908" y="4748536"/>
            <a:ext cx="2737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toename</a:t>
            </a:r>
            <a:r>
              <a:rPr lang="en-US" dirty="0"/>
              <a:t> van 4,8%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1B95576-B77C-4607-8D86-CFFA06DFA7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7908" y="1550237"/>
            <a:ext cx="4389120" cy="83364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FE76DD7-5FFB-425D-B248-19B19CFA91E2}"/>
              </a:ext>
            </a:extLst>
          </p:cNvPr>
          <p:cNvSpPr txBox="1"/>
          <p:nvPr/>
        </p:nvSpPr>
        <p:spPr>
          <a:xfrm>
            <a:off x="1143469" y="2383660"/>
            <a:ext cx="6049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Vraag</a:t>
            </a:r>
            <a:r>
              <a:rPr lang="en-US" dirty="0"/>
              <a:t> a: de </a:t>
            </a:r>
            <a:r>
              <a:rPr lang="en-US" dirty="0" err="1"/>
              <a:t>melkproductie</a:t>
            </a:r>
            <a:r>
              <a:rPr lang="en-US" dirty="0"/>
              <a:t> in 1985 </a:t>
            </a:r>
            <a:r>
              <a:rPr lang="en-US" dirty="0" err="1"/>
              <a:t>bedroeg</a:t>
            </a:r>
            <a:r>
              <a:rPr lang="en-US" dirty="0"/>
              <a:t> 12 600 000 000 kg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6D4963-2AF2-4540-9113-BF2E211C3692}"/>
              </a:ext>
            </a:extLst>
          </p:cNvPr>
          <p:cNvSpPr txBox="1"/>
          <p:nvPr/>
        </p:nvSpPr>
        <p:spPr>
          <a:xfrm>
            <a:off x="1142635" y="3168153"/>
            <a:ext cx="6050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Lees </a:t>
            </a:r>
            <a:r>
              <a:rPr lang="en-US" dirty="0" err="1"/>
              <a:t>af</a:t>
            </a:r>
            <a:r>
              <a:rPr lang="en-US" dirty="0"/>
              <a:t>: in 2015 was </a:t>
            </a:r>
            <a:r>
              <a:rPr lang="en-US" dirty="0" err="1"/>
              <a:t>er</a:t>
            </a:r>
            <a:r>
              <a:rPr lang="en-US" dirty="0"/>
              <a:t> 8250 kg </a:t>
            </a:r>
            <a:r>
              <a:rPr lang="en-US" dirty="0" err="1"/>
              <a:t>melkproductie</a:t>
            </a:r>
            <a:r>
              <a:rPr lang="en-US" dirty="0"/>
              <a:t> per </a:t>
            </a:r>
            <a:r>
              <a:rPr lang="en-US" dirty="0" err="1"/>
              <a:t>koe</a:t>
            </a:r>
            <a:r>
              <a:rPr lang="en-US" dirty="0"/>
              <a:t> per </a:t>
            </a:r>
            <a:r>
              <a:rPr lang="en-US" dirty="0" err="1"/>
              <a:t>jaar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BCB029E-1DD8-481F-9719-64B10A31BE92}"/>
              </a:ext>
            </a:extLst>
          </p:cNvPr>
          <p:cNvSpPr txBox="1"/>
          <p:nvPr/>
        </p:nvSpPr>
        <p:spPr>
          <a:xfrm>
            <a:off x="1142635" y="3554456"/>
            <a:ext cx="6067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 </a:t>
            </a:r>
            <a:r>
              <a:rPr lang="en-US" dirty="0" err="1"/>
              <a:t>totale</a:t>
            </a:r>
            <a:r>
              <a:rPr lang="en-US" dirty="0"/>
              <a:t> </a:t>
            </a:r>
            <a:r>
              <a:rPr lang="en-US" dirty="0" err="1"/>
              <a:t>melkproductie</a:t>
            </a:r>
            <a:r>
              <a:rPr lang="en-US" dirty="0"/>
              <a:t> in 2015 is: 1 600 000 × 8250 =</a:t>
            </a:r>
          </a:p>
          <a:p>
            <a:r>
              <a:rPr lang="en-US" dirty="0"/>
              <a:t>13 200 000 000 kg (= 13 200 </a:t>
            </a:r>
            <a:r>
              <a:rPr lang="en-US" dirty="0" err="1"/>
              <a:t>miljoen</a:t>
            </a:r>
            <a:r>
              <a:rPr lang="en-US" dirty="0"/>
              <a:t> kg),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in 1985</a:t>
            </a:r>
          </a:p>
        </p:txBody>
      </p:sp>
    </p:spTree>
    <p:extLst>
      <p:ext uri="{BB962C8B-B14F-4D97-AF65-F5344CB8AC3E}">
        <p14:creationId xmlns:p14="http://schemas.microsoft.com/office/powerpoint/2010/main" val="33882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" grpId="0"/>
      <p:bldP spid="21" grpId="0"/>
      <p:bldP spid="23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514067F-9500-4601-9298-3668214B5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909" y="510988"/>
            <a:ext cx="4161661" cy="10137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469304-5EB1-46F7-859C-EF70951C1190}"/>
              </a:ext>
            </a:extLst>
          </p:cNvPr>
          <p:cNvSpPr txBox="1"/>
          <p:nvPr/>
        </p:nvSpPr>
        <p:spPr>
          <a:xfrm>
            <a:off x="552450" y="510988"/>
            <a:ext cx="64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C1C93E-12BF-4787-83D5-643655B4A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430" y="393031"/>
            <a:ext cx="4724120" cy="5013639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6B93DC-491E-4340-B360-B37A870DE50F}"/>
              </a:ext>
            </a:extLst>
          </p:cNvPr>
          <p:cNvCxnSpPr>
            <a:cxnSpLocks/>
          </p:cNvCxnSpPr>
          <p:nvPr/>
        </p:nvCxnSpPr>
        <p:spPr>
          <a:xfrm flipV="1">
            <a:off x="7605503" y="3308704"/>
            <a:ext cx="236152" cy="818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C87AF011-342C-4479-8533-9B3FDF737F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7909" y="1524726"/>
            <a:ext cx="5717521" cy="5991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CFD07C-1F99-4FEE-9344-AF2725917F8C}"/>
              </a:ext>
            </a:extLst>
          </p:cNvPr>
          <p:cNvSpPr txBox="1"/>
          <p:nvPr/>
        </p:nvSpPr>
        <p:spPr>
          <a:xfrm>
            <a:off x="1197909" y="2226384"/>
            <a:ext cx="56566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Dit</a:t>
            </a:r>
            <a:r>
              <a:rPr lang="en-US" dirty="0"/>
              <a:t> punt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1,9 </a:t>
            </a:r>
            <a:r>
              <a:rPr lang="en-US" dirty="0" err="1"/>
              <a:t>miljoen</a:t>
            </a:r>
            <a:r>
              <a:rPr lang="en-US" dirty="0"/>
              <a:t> </a:t>
            </a:r>
            <a:r>
              <a:rPr lang="en-US" dirty="0" err="1"/>
              <a:t>melkkoeien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en</a:t>
            </a:r>
          </a:p>
          <a:p>
            <a:r>
              <a:rPr lang="en-US" dirty="0"/>
              <a:t>6000 kg </a:t>
            </a:r>
            <a:r>
              <a:rPr lang="en-US" dirty="0" err="1"/>
              <a:t>melkproductie</a:t>
            </a:r>
            <a:r>
              <a:rPr lang="en-US" dirty="0"/>
              <a:t> per </a:t>
            </a:r>
            <a:r>
              <a:rPr lang="en-US" dirty="0" err="1"/>
              <a:t>koe</a:t>
            </a:r>
            <a:r>
              <a:rPr lang="en-US" dirty="0"/>
              <a:t> per </a:t>
            </a:r>
            <a:r>
              <a:rPr lang="en-US" dirty="0" err="1"/>
              <a:t>jaar</a:t>
            </a:r>
            <a:r>
              <a:rPr lang="en-US" dirty="0"/>
              <a:t>.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snijpunt</a:t>
            </a:r>
            <a:r>
              <a:rPr lang="en-US" dirty="0"/>
              <a:t> </a:t>
            </a:r>
            <a:r>
              <a:rPr lang="en-US" dirty="0" err="1"/>
              <a:t>geeft</a:t>
            </a:r>
            <a:endParaRPr lang="en-US" dirty="0"/>
          </a:p>
          <a:p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, </a:t>
            </a:r>
            <a:r>
              <a:rPr lang="en-US" dirty="0" err="1"/>
              <a:t>dus</a:t>
            </a:r>
            <a:r>
              <a:rPr lang="en-US" dirty="0"/>
              <a:t> 1990 was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bijzonder</a:t>
            </a:r>
            <a:r>
              <a:rPr lang="en-US" dirty="0"/>
              <a:t> </a:t>
            </a:r>
            <a:r>
              <a:rPr lang="en-US" dirty="0" err="1"/>
              <a:t>jaar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23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280</Words>
  <Application>Microsoft Office PowerPoint</Application>
  <PresentationFormat>Breedbeeld</PresentationFormat>
  <Paragraphs>32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Burgerjon, L.J.M.</dc:creator>
  <cp:lastModifiedBy>Herbert Keijers</cp:lastModifiedBy>
  <cp:revision>34</cp:revision>
  <dcterms:created xsi:type="dcterms:W3CDTF">2018-10-11T08:11:48Z</dcterms:created>
  <dcterms:modified xsi:type="dcterms:W3CDTF">2018-10-11T10:14:02Z</dcterms:modified>
</cp:coreProperties>
</file>