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4ED5-F93A-4A76-A677-114271BF773F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FEC1-30CC-4147-B455-2B3EA37F5C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5529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4ED5-F93A-4A76-A677-114271BF773F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FEC1-30CC-4147-B455-2B3EA37F5C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7851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4ED5-F93A-4A76-A677-114271BF773F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FEC1-30CC-4147-B455-2B3EA37F5C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26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4ED5-F93A-4A76-A677-114271BF773F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FEC1-30CC-4147-B455-2B3EA37F5C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203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4ED5-F93A-4A76-A677-114271BF773F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FEC1-30CC-4147-B455-2B3EA37F5C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86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4ED5-F93A-4A76-A677-114271BF773F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FEC1-30CC-4147-B455-2B3EA37F5C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369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4ED5-F93A-4A76-A677-114271BF773F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FEC1-30CC-4147-B455-2B3EA37F5C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69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4ED5-F93A-4A76-A677-114271BF773F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FEC1-30CC-4147-B455-2B3EA37F5C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579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4ED5-F93A-4A76-A677-114271BF773F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FEC1-30CC-4147-B455-2B3EA37F5C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776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4ED5-F93A-4A76-A677-114271BF773F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FEC1-30CC-4147-B455-2B3EA37F5C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4ED5-F93A-4A76-A677-114271BF773F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FEC1-30CC-4147-B455-2B3EA37F5C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071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A4ED5-F93A-4A76-A677-114271BF773F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CFEC1-30CC-4147-B455-2B3EA37F5C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696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5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11.jpg"/><Relationship Id="rId5" Type="http://schemas.openxmlformats.org/officeDocument/2006/relationships/image" Target="../media/image18.png"/><Relationship Id="rId15" Type="http://schemas.openxmlformats.org/officeDocument/2006/relationships/image" Target="../media/image27.png"/><Relationship Id="rId10" Type="http://schemas.openxmlformats.org/officeDocument/2006/relationships/image" Target="../media/image23.jp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jp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jpg"/><Relationship Id="rId2" Type="http://schemas.openxmlformats.org/officeDocument/2006/relationships/image" Target="../media/image39.png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Afbeelding 41">
            <a:extLst>
              <a:ext uri="{FF2B5EF4-FFF2-40B4-BE49-F238E27FC236}">
                <a16:creationId xmlns:a16="http://schemas.microsoft.com/office/drawing/2014/main" id="{E45F86DF-35DE-446B-BE92-A3A971D66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210" y="2379651"/>
            <a:ext cx="3086100" cy="232410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B770DA25-44EF-4E91-B318-D9255E216C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309" y="2387599"/>
            <a:ext cx="3086100" cy="232410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95C9C99B-3A84-4459-BC46-DCDFD4B2391E}"/>
              </a:ext>
            </a:extLst>
          </p:cNvPr>
          <p:cNvSpPr txBox="1"/>
          <p:nvPr/>
        </p:nvSpPr>
        <p:spPr>
          <a:xfrm>
            <a:off x="448408" y="597878"/>
            <a:ext cx="123097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Opdracht 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4178682-9970-428C-8F89-EA6C46591E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274" y="521461"/>
            <a:ext cx="6264783" cy="1144143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F9F47E2-DDFB-48CD-92B1-F99957F9E15A}"/>
              </a:ext>
            </a:extLst>
          </p:cNvPr>
          <p:cNvSpPr txBox="1"/>
          <p:nvPr/>
        </p:nvSpPr>
        <p:spPr>
          <a:xfrm>
            <a:off x="944224" y="2347442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6B19A0C-0253-4FEE-9E20-2D3EC8317B09}"/>
                  </a:ext>
                </a:extLst>
              </p:cNvPr>
              <p:cNvSpPr txBox="1"/>
              <p:nvPr/>
            </p:nvSpPr>
            <p:spPr>
              <a:xfrm>
                <a:off x="1858192" y="2393608"/>
                <a:ext cx="20697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=−0,02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6B19A0C-0253-4FEE-9E20-2D3EC8317B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8192" y="2393608"/>
                <a:ext cx="2069797" cy="276999"/>
              </a:xfrm>
              <a:prstGeom prst="rect">
                <a:avLst/>
              </a:prstGeom>
              <a:blipFill>
                <a:blip r:embed="rId5"/>
                <a:stretch>
                  <a:fillRect l="-2360" t="-4444" r="-2065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Afbeelding 10">
            <a:extLst>
              <a:ext uri="{FF2B5EF4-FFF2-40B4-BE49-F238E27FC236}">
                <a16:creationId xmlns:a16="http://schemas.microsoft.com/office/drawing/2014/main" id="{6D38FB2F-EE07-4162-B9F5-4300D53288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261" y="2387604"/>
            <a:ext cx="3086100" cy="2324100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F6F4FC97-940A-447B-9815-42BFE812740A}"/>
              </a:ext>
            </a:extLst>
          </p:cNvPr>
          <p:cNvSpPr txBox="1"/>
          <p:nvPr/>
        </p:nvSpPr>
        <p:spPr>
          <a:xfrm>
            <a:off x="944224" y="2701380"/>
            <a:ext cx="790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Schets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7A48107-F508-470C-84D7-32F0C0A55D35}"/>
              </a:ext>
            </a:extLst>
          </p:cNvPr>
          <p:cNvSpPr txBox="1"/>
          <p:nvPr/>
        </p:nvSpPr>
        <p:spPr>
          <a:xfrm>
            <a:off x="650841" y="5834200"/>
            <a:ext cx="2866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Via GR , </a:t>
            </a:r>
            <a:r>
              <a:rPr lang="nl-NL" dirty="0" err="1"/>
              <a:t>calc</a:t>
            </a:r>
            <a:r>
              <a:rPr lang="nl-NL" dirty="0"/>
              <a:t>-maximum geeft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EE66FF7E-0D01-48B8-B76F-EE17D4E07B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261" y="2379474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55C329A-31E6-412A-836A-E3BA8BCA30BB}"/>
                  </a:ext>
                </a:extLst>
              </p:cNvPr>
              <p:cNvSpPr txBox="1"/>
              <p:nvPr/>
            </p:nvSpPr>
            <p:spPr>
              <a:xfrm>
                <a:off x="6973133" y="5187869"/>
                <a:ext cx="415235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b="1" dirty="0"/>
                  <a:t>De opbrengst is maximaal voor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𝒒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𝟕𝟓𝟎</m:t>
                    </m:r>
                  </m:oMath>
                </a14:m>
                <a:r>
                  <a:rPr lang="nl-NL" b="1" dirty="0"/>
                  <a:t>  </a:t>
                </a:r>
                <a:br>
                  <a:rPr lang="nl-NL" b="1" dirty="0"/>
                </a:br>
                <a:r>
                  <a:rPr lang="nl-NL" b="1" dirty="0"/>
                  <a:t>en bedraagt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𝟏𝟏𝟐𝟓𝟎</m:t>
                    </m:r>
                  </m:oMath>
                </a14:m>
                <a:r>
                  <a:rPr lang="nl-NL" b="1" dirty="0"/>
                  <a:t> euro per week.</a:t>
                </a:r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55C329A-31E6-412A-836A-E3BA8BCA3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133" y="5187869"/>
                <a:ext cx="4152355" cy="646331"/>
              </a:xfrm>
              <a:prstGeom prst="rect">
                <a:avLst/>
              </a:prstGeom>
              <a:blipFill>
                <a:blip r:embed="rId8"/>
                <a:stretch>
                  <a:fillRect l="-881" t="-4717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hthoek 23">
                <a:extLst>
                  <a:ext uri="{FF2B5EF4-FFF2-40B4-BE49-F238E27FC236}">
                    <a16:creationId xmlns:a16="http://schemas.microsoft.com/office/drawing/2014/main" id="{BEB51658-965A-4B93-AC00-43E554645312}"/>
                  </a:ext>
                </a:extLst>
              </p:cNvPr>
              <p:cNvSpPr/>
              <p:nvPr/>
            </p:nvSpPr>
            <p:spPr>
              <a:xfrm>
                <a:off x="3477763" y="5839928"/>
                <a:ext cx="25263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=750</m:t>
                    </m:r>
                  </m:oMath>
                </a14:m>
                <a:r>
                  <a:rPr lang="nl-NL" dirty="0"/>
                  <a:t>  en 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=11250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4" name="Rechthoek 23">
                <a:extLst>
                  <a:ext uri="{FF2B5EF4-FFF2-40B4-BE49-F238E27FC236}">
                    <a16:creationId xmlns:a16="http://schemas.microsoft.com/office/drawing/2014/main" id="{BEB51658-965A-4B93-AC00-43E5546453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763" y="5839928"/>
                <a:ext cx="2526397" cy="369332"/>
              </a:xfrm>
              <a:prstGeom prst="rect">
                <a:avLst/>
              </a:prstGeom>
              <a:blipFill>
                <a:blip r:embed="rId9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Afbeelding 2">
            <a:extLst>
              <a:ext uri="{FF2B5EF4-FFF2-40B4-BE49-F238E27FC236}">
                <a16:creationId xmlns:a16="http://schemas.microsoft.com/office/drawing/2014/main" id="{177F9A57-DCE4-450F-BCE9-B1C70F574B0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41" y="1696000"/>
            <a:ext cx="5627218" cy="52852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E7B1771-EEF6-4C22-B6C8-2B655ED42E4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41" y="5158048"/>
            <a:ext cx="5269687" cy="551840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48B4CF35-8670-4523-B461-DBCD49039D1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135" y="2953313"/>
            <a:ext cx="2514600" cy="15906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483B6429-AC49-4C75-86B3-B7D0B1D8FFEF}"/>
                  </a:ext>
                </a:extLst>
              </p:cNvPr>
              <p:cNvSpPr txBox="1"/>
              <p:nvPr/>
            </p:nvSpPr>
            <p:spPr>
              <a:xfrm>
                <a:off x="4740961" y="4405488"/>
                <a:ext cx="1849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483B6429-AC49-4C75-86B3-B7D0B1D8FF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961" y="4405488"/>
                <a:ext cx="184922" cy="276999"/>
              </a:xfrm>
              <a:prstGeom prst="rect">
                <a:avLst/>
              </a:prstGeom>
              <a:blipFill>
                <a:blip r:embed="rId13"/>
                <a:stretch>
                  <a:fillRect l="-33333" r="-2666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100D221F-7CAF-4F2B-91A7-099213E84699}"/>
                  </a:ext>
                </a:extLst>
              </p:cNvPr>
              <p:cNvSpPr txBox="1"/>
              <p:nvPr/>
            </p:nvSpPr>
            <p:spPr>
              <a:xfrm>
                <a:off x="1817118" y="2915336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100D221F-7CAF-4F2B-91A7-099213E84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7118" y="2915336"/>
                <a:ext cx="207108" cy="276999"/>
              </a:xfrm>
              <a:prstGeom prst="rect">
                <a:avLst/>
              </a:prstGeom>
              <a:blipFill>
                <a:blip r:embed="rId14"/>
                <a:stretch>
                  <a:fillRect l="-26471" r="-2352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1F13A68C-D568-44BD-B80C-AC572A0D9A6E}"/>
                  </a:ext>
                </a:extLst>
              </p:cNvPr>
              <p:cNvSpPr txBox="1"/>
              <p:nvPr/>
            </p:nvSpPr>
            <p:spPr>
              <a:xfrm>
                <a:off x="1831989" y="4405488"/>
                <a:ext cx="2140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1F13A68C-D568-44BD-B80C-AC572A0D9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989" y="4405488"/>
                <a:ext cx="214033" cy="276999"/>
              </a:xfrm>
              <a:prstGeom prst="rect">
                <a:avLst/>
              </a:prstGeom>
              <a:blipFill>
                <a:blip r:embed="rId15"/>
                <a:stretch>
                  <a:fillRect l="-28571" r="-2285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306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20" grpId="0"/>
      <p:bldP spid="23" grpId="0"/>
      <p:bldP spid="24" grpId="0"/>
      <p:bldP spid="31" grpId="0"/>
      <p:bldP spid="39" grpId="0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2094512-0BF1-41C8-82AE-FD1D4A784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31" y="1310155"/>
            <a:ext cx="3086100" cy="232410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8FBE1EEC-9E43-4224-8970-7C9C8FEE2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722" y="1320171"/>
            <a:ext cx="3086100" cy="232410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3506739-2049-468B-9E35-121105345582}"/>
              </a:ext>
            </a:extLst>
          </p:cNvPr>
          <p:cNvSpPr txBox="1"/>
          <p:nvPr/>
        </p:nvSpPr>
        <p:spPr>
          <a:xfrm>
            <a:off x="870942" y="1065263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D46305B7-6BC4-4F2B-B5A0-3F0F6B094001}"/>
                  </a:ext>
                </a:extLst>
              </p:cNvPr>
              <p:cNvSpPr txBox="1"/>
              <p:nvPr/>
            </p:nvSpPr>
            <p:spPr>
              <a:xfrm>
                <a:off x="1795656" y="1109530"/>
                <a:ext cx="10214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&gt;8000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D46305B7-6BC4-4F2B-B5A0-3F0F6B0940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656" y="1109530"/>
                <a:ext cx="1021433" cy="276999"/>
              </a:xfrm>
              <a:prstGeom prst="rect">
                <a:avLst/>
              </a:prstGeom>
              <a:blipFill>
                <a:blip r:embed="rId4"/>
                <a:stretch>
                  <a:fillRect l="-5389" r="-538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kstvak 5">
            <a:extLst>
              <a:ext uri="{FF2B5EF4-FFF2-40B4-BE49-F238E27FC236}">
                <a16:creationId xmlns:a16="http://schemas.microsoft.com/office/drawing/2014/main" id="{D6A4FBCD-F2E1-4F53-842D-43F3DE07E402}"/>
              </a:ext>
            </a:extLst>
          </p:cNvPr>
          <p:cNvSpPr txBox="1"/>
          <p:nvPr/>
        </p:nvSpPr>
        <p:spPr>
          <a:xfrm>
            <a:off x="843028" y="3816519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1F88D9CE-0F53-436A-9B27-4316D48948A0}"/>
                  </a:ext>
                </a:extLst>
              </p:cNvPr>
              <p:cNvSpPr txBox="1"/>
              <p:nvPr/>
            </p:nvSpPr>
            <p:spPr>
              <a:xfrm>
                <a:off x="1768308" y="3868212"/>
                <a:ext cx="10761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1F88D9CE-0F53-436A-9B27-4316D4894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308" y="3868212"/>
                <a:ext cx="1076128" cy="276999"/>
              </a:xfrm>
              <a:prstGeom prst="rect">
                <a:avLst/>
              </a:prstGeom>
              <a:blipFill>
                <a:blip r:embed="rId5"/>
                <a:stretch>
                  <a:fillRect l="-4520" r="-5085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>
            <a:extLst>
              <a:ext uri="{FF2B5EF4-FFF2-40B4-BE49-F238E27FC236}">
                <a16:creationId xmlns:a16="http://schemas.microsoft.com/office/drawing/2014/main" id="{17D9E779-6EFA-4A09-97F2-4373D52C4FCF}"/>
              </a:ext>
            </a:extLst>
          </p:cNvPr>
          <p:cNvSpPr txBox="1"/>
          <p:nvPr/>
        </p:nvSpPr>
        <p:spPr>
          <a:xfrm>
            <a:off x="870942" y="4415838"/>
            <a:ext cx="2047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Calc-intersect</a:t>
            </a:r>
            <a:r>
              <a:rPr lang="nl-NL" dirty="0"/>
              <a:t> geeft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4551F22F-448E-4D82-BA0F-5215AA41EFAF}"/>
                  </a:ext>
                </a:extLst>
              </p:cNvPr>
              <p:cNvSpPr txBox="1"/>
              <p:nvPr/>
            </p:nvSpPr>
            <p:spPr>
              <a:xfrm>
                <a:off x="2940749" y="4465798"/>
                <a:ext cx="10425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≈346,9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4551F22F-448E-4D82-BA0F-5215AA41EF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0749" y="4465798"/>
                <a:ext cx="1042529" cy="276999"/>
              </a:xfrm>
              <a:prstGeom prst="rect">
                <a:avLst/>
              </a:prstGeom>
              <a:blipFill>
                <a:blip r:embed="rId6"/>
                <a:stretch>
                  <a:fillRect l="-2924" r="-584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CD9CADB2-EF75-43B0-BEBB-F6989D947B2B}"/>
                  </a:ext>
                </a:extLst>
              </p:cNvPr>
              <p:cNvSpPr txBox="1"/>
              <p:nvPr/>
            </p:nvSpPr>
            <p:spPr>
              <a:xfrm>
                <a:off x="4024478" y="4453810"/>
                <a:ext cx="15242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≈1153,1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CD9CADB2-EF75-43B0-BEBB-F6989D947B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4478" y="4453810"/>
                <a:ext cx="1524200" cy="276999"/>
              </a:xfrm>
              <a:prstGeom prst="rect">
                <a:avLst/>
              </a:prstGeom>
              <a:blipFill>
                <a:blip r:embed="rId7"/>
                <a:stretch>
                  <a:fillRect l="-1600" r="-36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76426919-B547-4011-B52E-15339EBE04A5}"/>
                  </a:ext>
                </a:extLst>
              </p:cNvPr>
              <p:cNvSpPr txBox="1"/>
              <p:nvPr/>
            </p:nvSpPr>
            <p:spPr>
              <a:xfrm>
                <a:off x="1123768" y="5273932"/>
                <a:ext cx="525643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opbrengst is minstens </a:t>
                </a:r>
                <a14:m>
                  <m:oMath xmlns:m="http://schemas.openxmlformats.org/officeDocument/2006/math">
                    <m:r>
                      <a:rPr lang="nl-NL" b="1" i="0" smtClean="0">
                        <a:latin typeface="Cambria Math" panose="02040503050406030204" pitchFamily="18" charset="0"/>
                      </a:rPr>
                      <m:t>€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𝟖𝟎𝟎𝟎</m:t>
                    </m:r>
                  </m:oMath>
                </a14:m>
                <a:r>
                  <a:rPr lang="nl-NL" b="1" dirty="0"/>
                  <a:t> bij een verkoop van</a:t>
                </a:r>
                <a:br>
                  <a:rPr lang="nl-NL" b="1" dirty="0"/>
                </a:br>
                <a:r>
                  <a:rPr lang="nl-NL" b="1" dirty="0"/>
                  <a:t>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𝟑𝟒𝟕</m:t>
                    </m:r>
                  </m:oMath>
                </a14:m>
                <a:r>
                  <a:rPr lang="nl-NL" b="1" dirty="0"/>
                  <a:t> tot en met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𝟏𝟏𝟓𝟑</m:t>
                    </m:r>
                  </m:oMath>
                </a14:m>
                <a:r>
                  <a:rPr lang="nl-NL" b="1" dirty="0"/>
                  <a:t> broodroosters per week</a:t>
                </a:r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76426919-B547-4011-B52E-15339EBE04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768" y="5273932"/>
                <a:ext cx="5256439" cy="646331"/>
              </a:xfrm>
              <a:prstGeom prst="rect">
                <a:avLst/>
              </a:prstGeom>
              <a:blipFill>
                <a:blip r:embed="rId8"/>
                <a:stretch>
                  <a:fillRect l="-927" t="-4717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8F663C28-4FE8-4D67-90D7-724C9C254A7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150" y="1313552"/>
            <a:ext cx="3086100" cy="232410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3402220B-26E9-4D96-B26F-595DA4E204C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74" y="326363"/>
            <a:ext cx="5782666" cy="567385"/>
          </a:xfrm>
          <a:prstGeom prst="rect">
            <a:avLst/>
          </a:prstGeom>
        </p:spPr>
      </p:pic>
      <p:grpSp>
        <p:nvGrpSpPr>
          <p:cNvPr id="22" name="Groep 21">
            <a:extLst>
              <a:ext uri="{FF2B5EF4-FFF2-40B4-BE49-F238E27FC236}">
                <a16:creationId xmlns:a16="http://schemas.microsoft.com/office/drawing/2014/main" id="{82B9716C-F401-4181-B161-C4AE5BD21906}"/>
              </a:ext>
            </a:extLst>
          </p:cNvPr>
          <p:cNvGrpSpPr/>
          <p:nvPr/>
        </p:nvGrpSpPr>
        <p:grpSpPr>
          <a:xfrm>
            <a:off x="1632293" y="1531522"/>
            <a:ext cx="3108765" cy="1767151"/>
            <a:chOff x="1632293" y="1531522"/>
            <a:chExt cx="3108765" cy="1767151"/>
          </a:xfrm>
        </p:grpSpPr>
        <p:pic>
          <p:nvPicPr>
            <p:cNvPr id="17" name="Afbeelding 16">
              <a:extLst>
                <a:ext uri="{FF2B5EF4-FFF2-40B4-BE49-F238E27FC236}">
                  <a16:creationId xmlns:a16="http://schemas.microsoft.com/office/drawing/2014/main" id="{22AE5030-3A76-4B0B-89B4-D76F2C30EB2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1310" y="1569499"/>
              <a:ext cx="2514600" cy="1590675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kstvak 17">
                  <a:extLst>
                    <a:ext uri="{FF2B5EF4-FFF2-40B4-BE49-F238E27FC236}">
                      <a16:creationId xmlns:a16="http://schemas.microsoft.com/office/drawing/2014/main" id="{38954820-42A2-41B6-BF60-D35AC7146F33}"/>
                    </a:ext>
                  </a:extLst>
                </p:cNvPr>
                <p:cNvSpPr txBox="1"/>
                <p:nvPr/>
              </p:nvSpPr>
              <p:spPr>
                <a:xfrm>
                  <a:off x="4556136" y="3021674"/>
                  <a:ext cx="18492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18" name="Tekstvak 17">
                  <a:extLst>
                    <a:ext uri="{FF2B5EF4-FFF2-40B4-BE49-F238E27FC236}">
                      <a16:creationId xmlns:a16="http://schemas.microsoft.com/office/drawing/2014/main" id="{38954820-42A2-41B6-BF60-D35AC7146F3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56136" y="3021674"/>
                  <a:ext cx="184922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32258" r="-22581" b="-2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kstvak 18">
                  <a:extLst>
                    <a:ext uri="{FF2B5EF4-FFF2-40B4-BE49-F238E27FC236}">
                      <a16:creationId xmlns:a16="http://schemas.microsoft.com/office/drawing/2014/main" id="{2D44C305-6050-435C-B4FE-3AB66377BB97}"/>
                    </a:ext>
                  </a:extLst>
                </p:cNvPr>
                <p:cNvSpPr txBox="1"/>
                <p:nvPr/>
              </p:nvSpPr>
              <p:spPr>
                <a:xfrm>
                  <a:off x="1632293" y="1531522"/>
                  <a:ext cx="20710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19" name="Tekstvak 18">
                  <a:extLst>
                    <a:ext uri="{FF2B5EF4-FFF2-40B4-BE49-F238E27FC236}">
                      <a16:creationId xmlns:a16="http://schemas.microsoft.com/office/drawing/2014/main" id="{2D44C305-6050-435C-B4FE-3AB66377BB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2293" y="1531522"/>
                  <a:ext cx="207108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29412" r="-20588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kstvak 19">
                  <a:extLst>
                    <a:ext uri="{FF2B5EF4-FFF2-40B4-BE49-F238E27FC236}">
                      <a16:creationId xmlns:a16="http://schemas.microsoft.com/office/drawing/2014/main" id="{3BD763D0-E633-47AA-B60D-58A181FC645D}"/>
                    </a:ext>
                  </a:extLst>
                </p:cNvPr>
                <p:cNvSpPr txBox="1"/>
                <p:nvPr/>
              </p:nvSpPr>
              <p:spPr>
                <a:xfrm>
                  <a:off x="1647164" y="3021674"/>
                  <a:ext cx="21403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20" name="Tekstvak 19">
                  <a:extLst>
                    <a:ext uri="{FF2B5EF4-FFF2-40B4-BE49-F238E27FC236}">
                      <a16:creationId xmlns:a16="http://schemas.microsoft.com/office/drawing/2014/main" id="{3BD763D0-E633-47AA-B60D-58A181FC64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7164" y="3021674"/>
                  <a:ext cx="214033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25714" r="-25714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34927857-2D47-449C-9D11-318276ECEE8F}"/>
              </a:ext>
            </a:extLst>
          </p:cNvPr>
          <p:cNvCxnSpPr/>
          <p:nvPr/>
        </p:nvCxnSpPr>
        <p:spPr>
          <a:xfrm>
            <a:off x="1883732" y="2101174"/>
            <a:ext cx="28197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AF73916B-FA18-4B20-A8CC-02F09D2500E2}"/>
                  </a:ext>
                </a:extLst>
              </p:cNvPr>
              <p:cNvSpPr txBox="1"/>
              <p:nvPr/>
            </p:nvSpPr>
            <p:spPr>
              <a:xfrm>
                <a:off x="4556136" y="1878469"/>
                <a:ext cx="7911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nl-NL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=8000</m:t>
                      </m:r>
                    </m:oMath>
                  </m:oMathPara>
                </a14:m>
                <a:endParaRPr lang="nl-NL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AF73916B-FA18-4B20-A8CC-02F09D2500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136" y="1878469"/>
                <a:ext cx="791114" cy="215444"/>
              </a:xfrm>
              <a:prstGeom prst="rect">
                <a:avLst/>
              </a:prstGeom>
              <a:blipFill>
                <a:blip r:embed="rId15"/>
                <a:stretch>
                  <a:fillRect l="-4615" r="-3846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63DE395E-FCA2-4999-8655-996CBDC0E9FA}"/>
              </a:ext>
            </a:extLst>
          </p:cNvPr>
          <p:cNvCxnSpPr/>
          <p:nvPr/>
        </p:nvCxnSpPr>
        <p:spPr>
          <a:xfrm>
            <a:off x="2664069" y="2101174"/>
            <a:ext cx="0" cy="105899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33383C4E-5571-4172-A13B-E6AD0DEDC44C}"/>
              </a:ext>
            </a:extLst>
          </p:cNvPr>
          <p:cNvCxnSpPr/>
          <p:nvPr/>
        </p:nvCxnSpPr>
        <p:spPr>
          <a:xfrm>
            <a:off x="4370949" y="2080854"/>
            <a:ext cx="0" cy="105899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0214FA31-3EA2-4B4C-AA1D-D9CC5772E15E}"/>
              </a:ext>
            </a:extLst>
          </p:cNvPr>
          <p:cNvCxnSpPr/>
          <p:nvPr/>
        </p:nvCxnSpPr>
        <p:spPr>
          <a:xfrm>
            <a:off x="2664069" y="3298673"/>
            <a:ext cx="1706880" cy="0"/>
          </a:xfrm>
          <a:prstGeom prst="straightConnector1">
            <a:avLst/>
          </a:prstGeom>
          <a:ln w="15875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71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31689EE5-5955-460C-9EC5-891485088FC9}"/>
                  </a:ext>
                </a:extLst>
              </p:cNvPr>
              <p:cNvSpPr txBox="1"/>
              <p:nvPr/>
            </p:nvSpPr>
            <p:spPr>
              <a:xfrm>
                <a:off x="904672" y="1955559"/>
                <a:ext cx="596003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de waarden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nl-NL" dirty="0"/>
                  <a:t> die bij deze snijpunten horen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nl-NL" dirty="0"/>
                  <a:t> , </a:t>
                </a:r>
                <a:br>
                  <a:rPr lang="nl-NL" dirty="0"/>
                </a:br>
                <a:r>
                  <a:rPr lang="nl-NL" dirty="0"/>
                  <a:t>het bedrijf maakt dan geen winst maar ook geen verlies.</a:t>
                </a:r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31689EE5-5955-460C-9EC5-891485088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672" y="1955559"/>
                <a:ext cx="5960030" cy="646331"/>
              </a:xfrm>
              <a:prstGeom prst="rect">
                <a:avLst/>
              </a:prstGeom>
              <a:blipFill>
                <a:blip r:embed="rId2"/>
                <a:stretch>
                  <a:fillRect l="-818" t="-5660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>
            <a:extLst>
              <a:ext uri="{FF2B5EF4-FFF2-40B4-BE49-F238E27FC236}">
                <a16:creationId xmlns:a16="http://schemas.microsoft.com/office/drawing/2014/main" id="{B2CDDC0E-9595-48DE-B3EB-A21EFAE09A77}"/>
              </a:ext>
            </a:extLst>
          </p:cNvPr>
          <p:cNvSpPr txBox="1"/>
          <p:nvPr/>
        </p:nvSpPr>
        <p:spPr>
          <a:xfrm>
            <a:off x="990677" y="2741679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CEAFAA94-1DEE-4918-824A-0FB9020CEBC2}"/>
                  </a:ext>
                </a:extLst>
              </p:cNvPr>
              <p:cNvSpPr txBox="1"/>
              <p:nvPr/>
            </p:nvSpPr>
            <p:spPr>
              <a:xfrm>
                <a:off x="2065402" y="2787845"/>
                <a:ext cx="16105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CEAFAA94-1DEE-4918-824A-0FB9020CEB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402" y="2787845"/>
                <a:ext cx="1610505" cy="276999"/>
              </a:xfrm>
              <a:prstGeom prst="rect">
                <a:avLst/>
              </a:prstGeom>
              <a:blipFill>
                <a:blip r:embed="rId3"/>
                <a:stretch>
                  <a:fillRect l="-3030" r="-3030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FE009ECF-46F6-41CE-A097-99F09193DA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599" y="1955559"/>
            <a:ext cx="3086100" cy="2324100"/>
          </a:xfrm>
          <a:prstGeom prst="rect">
            <a:avLst/>
          </a:prstGeom>
        </p:spPr>
      </p:pic>
      <p:sp>
        <p:nvSpPr>
          <p:cNvPr id="13" name="Tekstballon: rechthoek met afgeronde hoeken 12">
            <a:extLst>
              <a:ext uri="{FF2B5EF4-FFF2-40B4-BE49-F238E27FC236}">
                <a16:creationId xmlns:a16="http://schemas.microsoft.com/office/drawing/2014/main" id="{4BE9903A-BDD1-4267-8B50-96106B181CE2}"/>
              </a:ext>
            </a:extLst>
          </p:cNvPr>
          <p:cNvSpPr/>
          <p:nvPr/>
        </p:nvSpPr>
        <p:spPr>
          <a:xfrm>
            <a:off x="9141871" y="3273797"/>
            <a:ext cx="1308132" cy="491714"/>
          </a:xfrm>
          <a:prstGeom prst="wedgeRoundRectCallout">
            <a:avLst>
              <a:gd name="adj1" fmla="val -72541"/>
              <a:gd name="adj2" fmla="val -138746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uitzetten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CA9D8697-48E9-41FC-B7E5-3FAF76B639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599" y="1965281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61D7FACF-5742-4341-85E5-8CE0D74D412B}"/>
                  </a:ext>
                </a:extLst>
              </p:cNvPr>
              <p:cNvSpPr txBox="1"/>
              <p:nvPr/>
            </p:nvSpPr>
            <p:spPr>
              <a:xfrm>
                <a:off x="990677" y="3244334"/>
                <a:ext cx="311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Calc-intersect op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𝑒𝑛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nl-NL" dirty="0"/>
                  <a:t> geeft</a:t>
                </a:r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61D7FACF-5742-4341-85E5-8CE0D74D4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77" y="3244334"/>
                <a:ext cx="3110082" cy="369332"/>
              </a:xfrm>
              <a:prstGeom prst="rect">
                <a:avLst/>
              </a:prstGeom>
              <a:blipFill>
                <a:blip r:embed="rId6"/>
                <a:stretch>
                  <a:fillRect l="-1765" t="-8197" r="-117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56C47CF-42D6-430D-8F90-FEEEF3C71842}"/>
                  </a:ext>
                </a:extLst>
              </p:cNvPr>
              <p:cNvSpPr txBox="1"/>
              <p:nvPr/>
            </p:nvSpPr>
            <p:spPr>
              <a:xfrm>
                <a:off x="1061797" y="3803316"/>
                <a:ext cx="11707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≈134,46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56C47CF-42D6-430D-8F90-FEEEF3C71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797" y="3803316"/>
                <a:ext cx="1170770" cy="276999"/>
              </a:xfrm>
              <a:prstGeom prst="rect">
                <a:avLst/>
              </a:prstGeom>
              <a:blipFill>
                <a:blip r:embed="rId7"/>
                <a:stretch>
                  <a:fillRect l="-2604" r="-520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Afbeelding 16">
            <a:extLst>
              <a:ext uri="{FF2B5EF4-FFF2-40B4-BE49-F238E27FC236}">
                <a16:creationId xmlns:a16="http://schemas.microsoft.com/office/drawing/2014/main" id="{4B712EFB-CDC3-4976-9B64-1B7194608CD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254" y="1968225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BD2712EF-05FB-463F-8D87-5F88B1D014B7}"/>
                  </a:ext>
                </a:extLst>
              </p:cNvPr>
              <p:cNvSpPr txBox="1"/>
              <p:nvPr/>
            </p:nvSpPr>
            <p:spPr>
              <a:xfrm>
                <a:off x="2361584" y="3793156"/>
                <a:ext cx="16524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≈1115,54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BD2712EF-05FB-463F-8D87-5F88B1D01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584" y="3793156"/>
                <a:ext cx="1652440" cy="276999"/>
              </a:xfrm>
              <a:prstGeom prst="rect">
                <a:avLst/>
              </a:prstGeom>
              <a:blipFill>
                <a:blip r:embed="rId9"/>
                <a:stretch>
                  <a:fillRect l="-1476" r="-33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Afbeelding 19">
            <a:extLst>
              <a:ext uri="{FF2B5EF4-FFF2-40B4-BE49-F238E27FC236}">
                <a16:creationId xmlns:a16="http://schemas.microsoft.com/office/drawing/2014/main" id="{E7DC891D-2418-48EA-8BA5-9B4D238A9B6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254" y="1968998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C26068F9-8C69-4C60-B0F5-45F996241163}"/>
                  </a:ext>
                </a:extLst>
              </p:cNvPr>
              <p:cNvSpPr txBox="1"/>
              <p:nvPr/>
            </p:nvSpPr>
            <p:spPr>
              <a:xfrm>
                <a:off x="1289239" y="4712887"/>
                <a:ext cx="57693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nl-NL" b="1" dirty="0"/>
                  <a:t>De aantallen broodroosters horend bij deze snijpunten zijn</a:t>
                </a:r>
                <a:br>
                  <a:rPr lang="nl-NL" b="1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𝟏𝟑𝟒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𝐞𝐧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𝟏𝟏𝟏𝟔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C26068F9-8C69-4C60-B0F5-45F996241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239" y="4712887"/>
                <a:ext cx="5769336" cy="646331"/>
              </a:xfrm>
              <a:prstGeom prst="rect">
                <a:avLst/>
              </a:prstGeom>
              <a:blipFill>
                <a:blip r:embed="rId11"/>
                <a:stretch>
                  <a:fillRect l="-845" t="-47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Afbeelding 2">
            <a:extLst>
              <a:ext uri="{FF2B5EF4-FFF2-40B4-BE49-F238E27FC236}">
                <a16:creationId xmlns:a16="http://schemas.microsoft.com/office/drawing/2014/main" id="{C2DEF03D-8FE0-4847-9245-29253D66E65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4" y="461778"/>
            <a:ext cx="5930341" cy="136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71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3" grpId="0" animBg="1"/>
      <p:bldP spid="14" grpId="0"/>
      <p:bldP spid="15" grpId="0"/>
      <p:bldP spid="18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4542612D-EBFF-41DC-99E9-2A10FBE8233E}"/>
                  </a:ext>
                </a:extLst>
              </p:cNvPr>
              <p:cNvSpPr txBox="1"/>
              <p:nvPr/>
            </p:nvSpPr>
            <p:spPr>
              <a:xfrm>
                <a:off x="928920" y="1484329"/>
                <a:ext cx="30893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Aantal broodroosters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=600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4542612D-EBFF-41DC-99E9-2A10FBE82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20" y="1484329"/>
                <a:ext cx="3089307" cy="369332"/>
              </a:xfrm>
              <a:prstGeom prst="rect">
                <a:avLst/>
              </a:prstGeom>
              <a:blipFill>
                <a:blip r:embed="rId2"/>
                <a:stretch>
                  <a:fillRect l="-157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6E3EA889-04D1-48FF-AC8F-CB5C27876B2D}"/>
                  </a:ext>
                </a:extLst>
              </p:cNvPr>
              <p:cNvSpPr txBox="1"/>
              <p:nvPr/>
            </p:nvSpPr>
            <p:spPr>
              <a:xfrm>
                <a:off x="990677" y="2185989"/>
                <a:ext cx="18930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opbrengst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6E3EA889-04D1-48FF-AC8F-CB5C27876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77" y="2185989"/>
                <a:ext cx="1893019" cy="369332"/>
              </a:xfrm>
              <a:prstGeom prst="rect">
                <a:avLst/>
              </a:prstGeom>
              <a:blipFill>
                <a:blip r:embed="rId3"/>
                <a:stretch>
                  <a:fillRect l="-2903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063A62F9-8BA6-4970-9353-0E8BF848B01F}"/>
                  </a:ext>
                </a:extLst>
              </p:cNvPr>
              <p:cNvSpPr txBox="1"/>
              <p:nvPr/>
            </p:nvSpPr>
            <p:spPr>
              <a:xfrm>
                <a:off x="2859169" y="2225846"/>
                <a:ext cx="26416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−0,02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600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+30∙600=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063A62F9-8BA6-4970-9353-0E8BF848B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169" y="2225846"/>
                <a:ext cx="2641685" cy="276999"/>
              </a:xfrm>
              <a:prstGeom prst="rect">
                <a:avLst/>
              </a:prstGeom>
              <a:blipFill>
                <a:blip r:embed="rId4"/>
                <a:stretch>
                  <a:fillRect t="-4348" r="-69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4155D4D6-9551-4C05-824E-2AC8158AA6F7}"/>
                  </a:ext>
                </a:extLst>
              </p:cNvPr>
              <p:cNvSpPr txBox="1"/>
              <p:nvPr/>
            </p:nvSpPr>
            <p:spPr>
              <a:xfrm>
                <a:off x="5500854" y="2217423"/>
                <a:ext cx="6941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10800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4155D4D6-9551-4C05-824E-2AC8158AA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54" y="2217423"/>
                <a:ext cx="694100" cy="276999"/>
              </a:xfrm>
              <a:prstGeom prst="rect">
                <a:avLst/>
              </a:prstGeom>
              <a:blipFill>
                <a:blip r:embed="rId5"/>
                <a:stretch>
                  <a:fillRect l="-7018" r="-877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1A7B77FE-280B-43D9-96DB-8ACEEFBE70F9}"/>
                  </a:ext>
                </a:extLst>
              </p:cNvPr>
              <p:cNvSpPr txBox="1"/>
              <p:nvPr/>
            </p:nvSpPr>
            <p:spPr>
              <a:xfrm>
                <a:off x="1021157" y="2684065"/>
                <a:ext cx="15718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kosten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1A7B77FE-280B-43D9-96DB-8ACEEFBE70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157" y="2684065"/>
                <a:ext cx="1571841" cy="369332"/>
              </a:xfrm>
              <a:prstGeom prst="rect">
                <a:avLst/>
              </a:prstGeom>
              <a:blipFill>
                <a:blip r:embed="rId6"/>
                <a:stretch>
                  <a:fillRect l="-3502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7CF770B-91BE-4903-BC00-32A9029C720A}"/>
                  </a:ext>
                </a:extLst>
              </p:cNvPr>
              <p:cNvSpPr txBox="1"/>
              <p:nvPr/>
            </p:nvSpPr>
            <p:spPr>
              <a:xfrm>
                <a:off x="2650787" y="2730231"/>
                <a:ext cx="17600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∙600+3000=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7CF770B-91BE-4903-BC00-32A9029C7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787" y="2730231"/>
                <a:ext cx="1760097" cy="276999"/>
              </a:xfrm>
              <a:prstGeom prst="rect">
                <a:avLst/>
              </a:prstGeom>
              <a:blipFill>
                <a:blip r:embed="rId7"/>
                <a:stretch>
                  <a:fillRect l="-2768" r="-69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2137E10-E174-4E6E-8B25-A0FF0ECAD717}"/>
                  </a:ext>
                </a:extLst>
              </p:cNvPr>
              <p:cNvSpPr txBox="1"/>
              <p:nvPr/>
            </p:nvSpPr>
            <p:spPr>
              <a:xfrm>
                <a:off x="4596913" y="2730230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2137E10-E174-4E6E-8B25-A0FF0ECAD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913" y="2730230"/>
                <a:ext cx="565861" cy="276999"/>
              </a:xfrm>
              <a:prstGeom prst="rect">
                <a:avLst/>
              </a:prstGeom>
              <a:blipFill>
                <a:blip r:embed="rId8"/>
                <a:stretch>
                  <a:fillRect l="-8602" r="-107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8EE708A-61A7-4459-9D1A-383ACADC4174}"/>
                  </a:ext>
                </a:extLst>
              </p:cNvPr>
              <p:cNvSpPr txBox="1"/>
              <p:nvPr/>
            </p:nvSpPr>
            <p:spPr>
              <a:xfrm>
                <a:off x="861384" y="2183711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8EE708A-61A7-4459-9D1A-383ACADC4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384" y="2183711"/>
                <a:ext cx="401777" cy="8842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141DA3E4-CB9D-464D-AE1A-2073CFF3E639}"/>
                  </a:ext>
                </a:extLst>
              </p:cNvPr>
              <p:cNvSpPr txBox="1"/>
              <p:nvPr/>
            </p:nvSpPr>
            <p:spPr>
              <a:xfrm>
                <a:off x="1103005" y="3850771"/>
                <a:ext cx="29152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winst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10800−6000=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141DA3E4-CB9D-464D-AE1A-2073CFF3E6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005" y="3850771"/>
                <a:ext cx="2915222" cy="369332"/>
              </a:xfrm>
              <a:prstGeom prst="rect">
                <a:avLst/>
              </a:prstGeom>
              <a:blipFill>
                <a:blip r:embed="rId10"/>
                <a:stretch>
                  <a:fillRect l="-1883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DDF5C97-FBA9-48BC-BCE2-9FBA394DBBC0}"/>
                  </a:ext>
                </a:extLst>
              </p:cNvPr>
              <p:cNvSpPr txBox="1"/>
              <p:nvPr/>
            </p:nvSpPr>
            <p:spPr>
              <a:xfrm>
                <a:off x="3985039" y="3893492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4800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DDF5C97-FBA9-48BC-BCE2-9FBA394DBB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039" y="3893492"/>
                <a:ext cx="565861" cy="276999"/>
              </a:xfrm>
              <a:prstGeom prst="rect">
                <a:avLst/>
              </a:prstGeom>
              <a:blipFill>
                <a:blip r:embed="rId11"/>
                <a:stretch>
                  <a:fillRect l="-9677" r="-967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D86CF210-A6C8-4E32-A636-F38F8ADA0EF3}"/>
              </a:ext>
            </a:extLst>
          </p:cNvPr>
          <p:cNvSpPr txBox="1"/>
          <p:nvPr/>
        </p:nvSpPr>
        <p:spPr>
          <a:xfrm>
            <a:off x="4569223" y="3842348"/>
            <a:ext cx="620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euro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283A251F-DCF0-44CE-A836-2D31FAB9C1C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27" y="760386"/>
            <a:ext cx="5075377" cy="544068"/>
          </a:xfrm>
          <a:prstGeom prst="rect">
            <a:avLst/>
          </a:prstGeom>
        </p:spPr>
      </p:pic>
      <p:sp>
        <p:nvSpPr>
          <p:cNvPr id="17" name="Pijl: rechts 16">
            <a:extLst>
              <a:ext uri="{FF2B5EF4-FFF2-40B4-BE49-F238E27FC236}">
                <a16:creationId xmlns:a16="http://schemas.microsoft.com/office/drawing/2014/main" id="{CEAA08BE-475D-4B3D-A4F3-E632831B4B20}"/>
              </a:ext>
            </a:extLst>
          </p:cNvPr>
          <p:cNvSpPr/>
          <p:nvPr/>
        </p:nvSpPr>
        <p:spPr>
          <a:xfrm>
            <a:off x="6350696" y="2275950"/>
            <a:ext cx="533224" cy="1540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: rechts 17">
            <a:extLst>
              <a:ext uri="{FF2B5EF4-FFF2-40B4-BE49-F238E27FC236}">
                <a16:creationId xmlns:a16="http://schemas.microsoft.com/office/drawing/2014/main" id="{64938FA3-7747-42A6-ADC5-0306DF830A65}"/>
              </a:ext>
            </a:extLst>
          </p:cNvPr>
          <p:cNvSpPr/>
          <p:nvPr/>
        </p:nvSpPr>
        <p:spPr>
          <a:xfrm>
            <a:off x="6340258" y="2779078"/>
            <a:ext cx="533224" cy="1540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B2B63498-8FC3-4BF8-9321-2F70D75C5BA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313" y="2020873"/>
            <a:ext cx="3086100" cy="2324100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47021F7D-ADE3-4E4E-B573-B9B9019BA02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406" y="2034846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5DC517A-218B-4288-B40B-F8A7554B04A7}"/>
                  </a:ext>
                </a:extLst>
              </p:cNvPr>
              <p:cNvSpPr txBox="1"/>
              <p:nvPr/>
            </p:nvSpPr>
            <p:spPr>
              <a:xfrm>
                <a:off x="7310335" y="805769"/>
                <a:ext cx="2354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=−0,02∙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+30∙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5DC517A-218B-4288-B40B-F8A7554B04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335" y="805769"/>
                <a:ext cx="2354619" cy="276999"/>
              </a:xfrm>
              <a:prstGeom prst="rect">
                <a:avLst/>
              </a:prstGeom>
              <a:blipFill>
                <a:blip r:embed="rId15"/>
                <a:stretch>
                  <a:fillRect l="-1813" t="-4348" r="-1813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325B3680-9321-40DE-81F9-B3B31EE50BCB}"/>
                  </a:ext>
                </a:extLst>
              </p:cNvPr>
              <p:cNvSpPr txBox="1"/>
              <p:nvPr/>
            </p:nvSpPr>
            <p:spPr>
              <a:xfrm>
                <a:off x="7310335" y="1192048"/>
                <a:ext cx="17404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325B3680-9321-40DE-81F9-B3B31EE50B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335" y="1192048"/>
                <a:ext cx="1740413" cy="276999"/>
              </a:xfrm>
              <a:prstGeom prst="rect">
                <a:avLst/>
              </a:prstGeom>
              <a:blipFill>
                <a:blip r:embed="rId16"/>
                <a:stretch>
                  <a:fillRect l="-2448" r="-279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Pijl: gekromd rechts 24">
            <a:extLst>
              <a:ext uri="{FF2B5EF4-FFF2-40B4-BE49-F238E27FC236}">
                <a16:creationId xmlns:a16="http://schemas.microsoft.com/office/drawing/2014/main" id="{21B13B2B-ADA4-472C-A486-B5524A0F6D6D}"/>
              </a:ext>
            </a:extLst>
          </p:cNvPr>
          <p:cNvSpPr/>
          <p:nvPr/>
        </p:nvSpPr>
        <p:spPr>
          <a:xfrm>
            <a:off x="616081" y="2625851"/>
            <a:ext cx="302366" cy="136248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6" name="Tekstballon: rechthoek met afgeronde hoeken 25">
            <a:extLst>
              <a:ext uri="{FF2B5EF4-FFF2-40B4-BE49-F238E27FC236}">
                <a16:creationId xmlns:a16="http://schemas.microsoft.com/office/drawing/2014/main" id="{4FE1D55F-628F-4073-8423-69543BF75599}"/>
              </a:ext>
            </a:extLst>
          </p:cNvPr>
          <p:cNvSpPr/>
          <p:nvPr/>
        </p:nvSpPr>
        <p:spPr>
          <a:xfrm>
            <a:off x="1437426" y="4353217"/>
            <a:ext cx="739302" cy="384640"/>
          </a:xfrm>
          <a:prstGeom prst="wedgeRoundRectCallout">
            <a:avLst>
              <a:gd name="adj1" fmla="val -10667"/>
              <a:gd name="adj2" fmla="val -93815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R-K</a:t>
            </a:r>
          </a:p>
        </p:txBody>
      </p:sp>
    </p:spTree>
    <p:extLst>
      <p:ext uri="{BB962C8B-B14F-4D97-AF65-F5344CB8AC3E}">
        <p14:creationId xmlns:p14="http://schemas.microsoft.com/office/powerpoint/2010/main" val="427490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7" grpId="0" animBg="1"/>
      <p:bldP spid="18" grpId="0" animBg="1"/>
      <p:bldP spid="23" grpId="0"/>
      <p:bldP spid="24" grpId="0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159</TotalTime>
  <Words>176</Words>
  <Application>Microsoft Office PowerPoint</Application>
  <PresentationFormat>Breedbeeld</PresentationFormat>
  <Paragraphs>44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18</cp:revision>
  <dcterms:created xsi:type="dcterms:W3CDTF">2017-09-29T11:35:41Z</dcterms:created>
  <dcterms:modified xsi:type="dcterms:W3CDTF">2018-09-14T14:13:23Z</dcterms:modified>
</cp:coreProperties>
</file>