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28" autoAdjust="0"/>
  </p:normalViewPr>
  <p:slideViewPr>
    <p:cSldViewPr snapToGrid="0">
      <p:cViewPr varScale="1">
        <p:scale>
          <a:sx n="86" d="100"/>
          <a:sy n="86" d="100"/>
        </p:scale>
        <p:origin x="3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7AE1E-C7CC-49CA-83CF-43931065ABD0}" type="datetimeFigureOut">
              <a:rPr lang="nl-NL" smtClean="0"/>
              <a:t>12-11-2017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0405-F032-45C6-BFE3-5329901B96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7592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7AE1E-C7CC-49CA-83CF-43931065ABD0}" type="datetimeFigureOut">
              <a:rPr lang="nl-NL" smtClean="0"/>
              <a:t>12-11-2017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0405-F032-45C6-BFE3-5329901B96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4417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7AE1E-C7CC-49CA-83CF-43931065ABD0}" type="datetimeFigureOut">
              <a:rPr lang="nl-NL" smtClean="0"/>
              <a:t>12-11-2017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0405-F032-45C6-BFE3-5329901B96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5040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7AE1E-C7CC-49CA-83CF-43931065ABD0}" type="datetimeFigureOut">
              <a:rPr lang="nl-NL" smtClean="0"/>
              <a:t>12-11-2017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0405-F032-45C6-BFE3-5329901B96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93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7AE1E-C7CC-49CA-83CF-43931065ABD0}" type="datetimeFigureOut">
              <a:rPr lang="nl-NL" smtClean="0"/>
              <a:t>12-11-2017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0405-F032-45C6-BFE3-5329901B96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7984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7AE1E-C7CC-49CA-83CF-43931065ABD0}" type="datetimeFigureOut">
              <a:rPr lang="nl-NL" smtClean="0"/>
              <a:t>12-11-2017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0405-F032-45C6-BFE3-5329901B96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5157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7AE1E-C7CC-49CA-83CF-43931065ABD0}" type="datetimeFigureOut">
              <a:rPr lang="nl-NL" smtClean="0"/>
              <a:t>12-11-2017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0405-F032-45C6-BFE3-5329901B96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414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7AE1E-C7CC-49CA-83CF-43931065ABD0}" type="datetimeFigureOut">
              <a:rPr lang="nl-NL" smtClean="0"/>
              <a:t>12-11-2017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0405-F032-45C6-BFE3-5329901B96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408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7AE1E-C7CC-49CA-83CF-43931065ABD0}" type="datetimeFigureOut">
              <a:rPr lang="nl-NL" smtClean="0"/>
              <a:t>12-11-2017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0405-F032-45C6-BFE3-5329901B96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9805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7AE1E-C7CC-49CA-83CF-43931065ABD0}" type="datetimeFigureOut">
              <a:rPr lang="nl-NL" smtClean="0"/>
              <a:t>12-11-2017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0405-F032-45C6-BFE3-5329901B96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7048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7AE1E-C7CC-49CA-83CF-43931065ABD0}" type="datetimeFigureOut">
              <a:rPr lang="nl-NL" smtClean="0"/>
              <a:t>12-11-2017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0405-F032-45C6-BFE3-5329901B96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41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7AE1E-C7CC-49CA-83CF-43931065ABD0}" type="datetimeFigureOut">
              <a:rPr lang="nl-NL" smtClean="0"/>
              <a:t>12-11-2017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40405-F032-45C6-BFE3-5329901B96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1113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A2BB74C6-50AE-49F4-8F5B-C4EA4D54E1E0}"/>
              </a:ext>
            </a:extLst>
          </p:cNvPr>
          <p:cNvSpPr txBox="1"/>
          <p:nvPr/>
        </p:nvSpPr>
        <p:spPr>
          <a:xfrm>
            <a:off x="378070" y="518746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38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D4EA294-EB8D-4454-85E7-6F3B41F984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877" y="448410"/>
            <a:ext cx="6452006" cy="3036722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64D99FEA-1761-4A29-8976-2BA7936BEDC2}"/>
              </a:ext>
            </a:extLst>
          </p:cNvPr>
          <p:cNvSpPr txBox="1"/>
          <p:nvPr/>
        </p:nvSpPr>
        <p:spPr>
          <a:xfrm>
            <a:off x="427504" y="3542720"/>
            <a:ext cx="5735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 Hoeveel inwoners zal Bangladesh op 1 juli 2019 hebben?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7BBFC49A-05AE-45E8-8923-1CF00D0B6903}"/>
                  </a:ext>
                </a:extLst>
              </p:cNvPr>
              <p:cNvSpPr txBox="1"/>
              <p:nvPr/>
            </p:nvSpPr>
            <p:spPr>
              <a:xfrm>
                <a:off x="840533" y="4075144"/>
                <a:ext cx="27779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161,1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1,016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≈180,032…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7BBFC49A-05AE-45E8-8923-1CF00D0B69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533" y="4075144"/>
                <a:ext cx="2777940" cy="276999"/>
              </a:xfrm>
              <a:prstGeom prst="rect">
                <a:avLst/>
              </a:prstGeom>
              <a:blipFill>
                <a:blip r:embed="rId3"/>
                <a:stretch>
                  <a:fillRect l="-1754" t="-434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kstvak 8">
            <a:extLst>
              <a:ext uri="{FF2B5EF4-FFF2-40B4-BE49-F238E27FC236}">
                <a16:creationId xmlns:a16="http://schemas.microsoft.com/office/drawing/2014/main" id="{F2AAB2B3-4EB0-42E8-BE37-664576AEF8E6}"/>
              </a:ext>
            </a:extLst>
          </p:cNvPr>
          <p:cNvSpPr txBox="1"/>
          <p:nvPr/>
        </p:nvSpPr>
        <p:spPr>
          <a:xfrm>
            <a:off x="840533" y="4451430"/>
            <a:ext cx="3452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Ongeveer 180,0 miljoen inwoners.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0CA59E17-9880-48FF-BB2D-16EF3C52B329}"/>
              </a:ext>
            </a:extLst>
          </p:cNvPr>
          <p:cNvSpPr txBox="1"/>
          <p:nvPr/>
        </p:nvSpPr>
        <p:spPr>
          <a:xfrm>
            <a:off x="431976" y="4990808"/>
            <a:ext cx="9625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 Bereken de toename van het aantal inwoners van Australië in de periode 1 juli 2012 tot 1 juli 2022.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9B44A37C-06A7-49DD-8462-43D8799CC3D2}"/>
              </a:ext>
            </a:extLst>
          </p:cNvPr>
          <p:cNvSpPr txBox="1"/>
          <p:nvPr/>
        </p:nvSpPr>
        <p:spPr>
          <a:xfrm>
            <a:off x="895010" y="5448357"/>
            <a:ext cx="3898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Op 1 juli 2022 heeft Australië ongeveer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2B82F4B0-03A1-4F6B-8C48-50A48BB48CA8}"/>
                  </a:ext>
                </a:extLst>
              </p:cNvPr>
              <p:cNvSpPr txBox="1"/>
              <p:nvPr/>
            </p:nvSpPr>
            <p:spPr>
              <a:xfrm>
                <a:off x="4793578" y="5494523"/>
                <a:ext cx="24860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22,0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1,011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≈24,54…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2B82F4B0-03A1-4F6B-8C48-50A48BB48C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3578" y="5494523"/>
                <a:ext cx="2486065" cy="276999"/>
              </a:xfrm>
              <a:prstGeom prst="rect">
                <a:avLst/>
              </a:prstGeom>
              <a:blipFill>
                <a:blip r:embed="rId4"/>
                <a:stretch>
                  <a:fillRect l="-1716" t="-434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kstvak 12">
            <a:extLst>
              <a:ext uri="{FF2B5EF4-FFF2-40B4-BE49-F238E27FC236}">
                <a16:creationId xmlns:a16="http://schemas.microsoft.com/office/drawing/2014/main" id="{10A74049-B6B8-4E04-AFD8-172C027B0D9E}"/>
              </a:ext>
            </a:extLst>
          </p:cNvPr>
          <p:cNvSpPr txBox="1"/>
          <p:nvPr/>
        </p:nvSpPr>
        <p:spPr>
          <a:xfrm>
            <a:off x="7359164" y="5448357"/>
            <a:ext cx="1802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miljoen inwoners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759F0BAD-71CE-4F6A-AB8E-9BD0C802E554}"/>
              </a:ext>
            </a:extLst>
          </p:cNvPr>
          <p:cNvSpPr txBox="1"/>
          <p:nvPr/>
        </p:nvSpPr>
        <p:spPr>
          <a:xfrm>
            <a:off x="1239715" y="5943604"/>
            <a:ext cx="3319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Dit is een toename van ongeveer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9229BCBA-3AA6-4690-B2F1-C4BFF11A4A0E}"/>
                  </a:ext>
                </a:extLst>
              </p:cNvPr>
              <p:cNvSpPr txBox="1"/>
              <p:nvPr/>
            </p:nvSpPr>
            <p:spPr>
              <a:xfrm>
                <a:off x="4469849" y="5989770"/>
                <a:ext cx="17681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𝟐𝟒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9229BCBA-3AA6-4690-B2F1-C4BFF11A4A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849" y="5989770"/>
                <a:ext cx="1768113" cy="276999"/>
              </a:xfrm>
              <a:prstGeom prst="rect">
                <a:avLst/>
              </a:prstGeom>
              <a:blipFill>
                <a:blip r:embed="rId5"/>
                <a:stretch>
                  <a:fillRect l="-2414" r="-310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kstvak 15">
            <a:extLst>
              <a:ext uri="{FF2B5EF4-FFF2-40B4-BE49-F238E27FC236}">
                <a16:creationId xmlns:a16="http://schemas.microsoft.com/office/drawing/2014/main" id="{FC455A6C-4D1B-4497-A379-FE932F8EEB82}"/>
              </a:ext>
            </a:extLst>
          </p:cNvPr>
          <p:cNvSpPr txBox="1"/>
          <p:nvPr/>
        </p:nvSpPr>
        <p:spPr>
          <a:xfrm>
            <a:off x="6276914" y="5934811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miljoen</a:t>
            </a:r>
          </a:p>
        </p:txBody>
      </p:sp>
    </p:spTree>
    <p:extLst>
      <p:ext uri="{BB962C8B-B14F-4D97-AF65-F5344CB8AC3E}">
        <p14:creationId xmlns:p14="http://schemas.microsoft.com/office/powerpoint/2010/main" val="2696476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37B8836E-2C11-46A3-95A4-DC75D8724C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316" y="518748"/>
            <a:ext cx="6452006" cy="3036722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A2630623-E71A-468E-8F69-562D07B0680A}"/>
              </a:ext>
            </a:extLst>
          </p:cNvPr>
          <p:cNvSpPr txBox="1"/>
          <p:nvPr/>
        </p:nvSpPr>
        <p:spPr>
          <a:xfrm>
            <a:off x="483577" y="518748"/>
            <a:ext cx="3548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 Bereken de procentuele toename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BD699DFC-E9F5-48D6-97E3-FF941CEFF072}"/>
              </a:ext>
            </a:extLst>
          </p:cNvPr>
          <p:cNvSpPr/>
          <p:nvPr/>
        </p:nvSpPr>
        <p:spPr>
          <a:xfrm>
            <a:off x="722610" y="888080"/>
            <a:ext cx="35432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van het aantal inwoners van Brazilië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06EDE92-0519-4E18-A854-3C86442EB298}"/>
              </a:ext>
            </a:extLst>
          </p:cNvPr>
          <p:cNvSpPr txBox="1"/>
          <p:nvPr/>
        </p:nvSpPr>
        <p:spPr>
          <a:xfrm>
            <a:off x="722610" y="1257412"/>
            <a:ext cx="3984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 de periode 1 juli 2012 tot 1 juli 2020.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358C481B-AD23-499A-8A89-256BB17BE352}"/>
                  </a:ext>
                </a:extLst>
              </p:cNvPr>
              <p:cNvSpPr txBox="1"/>
              <p:nvPr/>
            </p:nvSpPr>
            <p:spPr>
              <a:xfrm>
                <a:off x="722610" y="1708111"/>
                <a:ext cx="20485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1,0086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1,0709…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358C481B-AD23-499A-8A89-256BB17BE3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610" y="1708111"/>
                <a:ext cx="2048573" cy="276999"/>
              </a:xfrm>
              <a:prstGeom prst="rect">
                <a:avLst/>
              </a:prstGeom>
              <a:blipFill>
                <a:blip r:embed="rId3"/>
                <a:stretch>
                  <a:fillRect l="-2381" t="-434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FEF0CC09-EC17-4638-A887-8B1BD3498610}"/>
                  </a:ext>
                </a:extLst>
              </p:cNvPr>
              <p:cNvSpPr txBox="1"/>
              <p:nvPr/>
            </p:nvSpPr>
            <p:spPr>
              <a:xfrm>
                <a:off x="699110" y="2154066"/>
                <a:ext cx="359021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gevraagde procentuele toename</a:t>
                </a:r>
              </a:p>
              <a:p>
                <a:r>
                  <a:rPr lang="nl-NL" b="1" dirty="0"/>
                  <a:t> is ongeveer 7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endParaRPr lang="nl-NL" b="1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FEF0CC09-EC17-4638-A887-8B1BD34986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110" y="2154066"/>
                <a:ext cx="3590214" cy="646331"/>
              </a:xfrm>
              <a:prstGeom prst="rect">
                <a:avLst/>
              </a:prstGeom>
              <a:blipFill>
                <a:blip r:embed="rId4"/>
                <a:stretch>
                  <a:fillRect l="-1528" t="-4717" r="-679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kstvak 9">
            <a:extLst>
              <a:ext uri="{FF2B5EF4-FFF2-40B4-BE49-F238E27FC236}">
                <a16:creationId xmlns:a16="http://schemas.microsoft.com/office/drawing/2014/main" id="{E7A8AB2A-3BB1-4A49-B4A2-55E2E022EABC}"/>
              </a:ext>
            </a:extLst>
          </p:cNvPr>
          <p:cNvSpPr txBox="1"/>
          <p:nvPr/>
        </p:nvSpPr>
        <p:spPr>
          <a:xfrm>
            <a:off x="483577" y="2967452"/>
            <a:ext cx="3648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d) Hoeveel inwoners had Bangladesh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7A02E8D4-D217-4017-AE99-3973D45CEB77}"/>
              </a:ext>
            </a:extLst>
          </p:cNvPr>
          <p:cNvSpPr txBox="1"/>
          <p:nvPr/>
        </p:nvSpPr>
        <p:spPr>
          <a:xfrm>
            <a:off x="746373" y="3336784"/>
            <a:ext cx="3331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op 1 juli 2011?  En op 1 juli 2000?</a:t>
            </a:r>
          </a:p>
        </p:txBody>
      </p: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1559D722-83B4-4471-8EA6-9849467B849C}"/>
              </a:ext>
            </a:extLst>
          </p:cNvPr>
          <p:cNvCxnSpPr/>
          <p:nvPr/>
        </p:nvCxnSpPr>
        <p:spPr>
          <a:xfrm>
            <a:off x="6875586" y="4149969"/>
            <a:ext cx="31564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05BAD675-4259-4933-9C49-8C9F482E18D1}"/>
              </a:ext>
            </a:extLst>
          </p:cNvPr>
          <p:cNvCxnSpPr/>
          <p:nvPr/>
        </p:nvCxnSpPr>
        <p:spPr>
          <a:xfrm>
            <a:off x="8282355" y="3855552"/>
            <a:ext cx="0" cy="5493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BDAE27AE-EC2F-42BA-9AE9-AFF6260F4AF6}"/>
              </a:ext>
            </a:extLst>
          </p:cNvPr>
          <p:cNvCxnSpPr/>
          <p:nvPr/>
        </p:nvCxnSpPr>
        <p:spPr>
          <a:xfrm>
            <a:off x="8974017" y="3855552"/>
            <a:ext cx="0" cy="5493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B310334E-9FB2-4BB4-B6E2-AF5A60EFE6A9}"/>
              </a:ext>
            </a:extLst>
          </p:cNvPr>
          <p:cNvCxnSpPr/>
          <p:nvPr/>
        </p:nvCxnSpPr>
        <p:spPr>
          <a:xfrm>
            <a:off x="9665679" y="3855552"/>
            <a:ext cx="0" cy="5493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>
            <a:extLst>
              <a:ext uri="{FF2B5EF4-FFF2-40B4-BE49-F238E27FC236}">
                <a16:creationId xmlns:a16="http://schemas.microsoft.com/office/drawing/2014/main" id="{31832AD0-6869-4BCC-B79E-33517C298772}"/>
              </a:ext>
            </a:extLst>
          </p:cNvPr>
          <p:cNvSpPr txBox="1"/>
          <p:nvPr/>
        </p:nvSpPr>
        <p:spPr>
          <a:xfrm>
            <a:off x="8995348" y="379254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2012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A84EE1A6-5886-4EA3-A0CA-6435CEE79F09}"/>
              </a:ext>
            </a:extLst>
          </p:cNvPr>
          <p:cNvSpPr txBox="1"/>
          <p:nvPr/>
        </p:nvSpPr>
        <p:spPr>
          <a:xfrm>
            <a:off x="8977013" y="4111674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161,1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C2BA0E61-F4CD-4B84-A376-3863A6306A5D}"/>
              </a:ext>
            </a:extLst>
          </p:cNvPr>
          <p:cNvSpPr txBox="1"/>
          <p:nvPr/>
        </p:nvSpPr>
        <p:spPr>
          <a:xfrm>
            <a:off x="8260571" y="379254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2011</a:t>
            </a:r>
          </a:p>
        </p:txBody>
      </p:sp>
      <p:sp>
        <p:nvSpPr>
          <p:cNvPr id="22" name="Pijl: gekromd omhoog 21">
            <a:extLst>
              <a:ext uri="{FF2B5EF4-FFF2-40B4-BE49-F238E27FC236}">
                <a16:creationId xmlns:a16="http://schemas.microsoft.com/office/drawing/2014/main" id="{5AB5923D-A51D-4A32-8355-5C30C6CA1CBE}"/>
              </a:ext>
            </a:extLst>
          </p:cNvPr>
          <p:cNvSpPr/>
          <p:nvPr/>
        </p:nvSpPr>
        <p:spPr>
          <a:xfrm flipH="1">
            <a:off x="8586941" y="4436444"/>
            <a:ext cx="734177" cy="18830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EFA6C5CD-EFD1-4725-82FE-01E1BB960740}"/>
                  </a:ext>
                </a:extLst>
              </p:cNvPr>
              <p:cNvSpPr txBox="1"/>
              <p:nvPr/>
            </p:nvSpPr>
            <p:spPr>
              <a:xfrm>
                <a:off x="8767909" y="4647460"/>
                <a:ext cx="565668" cy="427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nl-NL" sz="1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1,016</m:t>
                          </m:r>
                        </m:den>
                      </m:f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EFA6C5CD-EFD1-4725-82FE-01E1BB9607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7909" y="4647460"/>
                <a:ext cx="565668" cy="427553"/>
              </a:xfrm>
              <a:prstGeom prst="rect">
                <a:avLst/>
              </a:prstGeom>
              <a:blipFill>
                <a:blip r:embed="rId5"/>
                <a:stretch>
                  <a:fillRect l="-1075" r="-6452" b="-563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kstvak 23">
            <a:extLst>
              <a:ext uri="{FF2B5EF4-FFF2-40B4-BE49-F238E27FC236}">
                <a16:creationId xmlns:a16="http://schemas.microsoft.com/office/drawing/2014/main" id="{95D7A2C8-437F-43AD-A8C9-BF2E658BEFD8}"/>
              </a:ext>
            </a:extLst>
          </p:cNvPr>
          <p:cNvSpPr txBox="1"/>
          <p:nvPr/>
        </p:nvSpPr>
        <p:spPr>
          <a:xfrm>
            <a:off x="8255670" y="4149969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158,6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CE8A65B3-2111-4F9A-8588-C2A735693D22}"/>
              </a:ext>
            </a:extLst>
          </p:cNvPr>
          <p:cNvSpPr txBox="1"/>
          <p:nvPr/>
        </p:nvSpPr>
        <p:spPr>
          <a:xfrm>
            <a:off x="588113" y="3835492"/>
            <a:ext cx="3110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Op 1 juli 2011 is één jaar terug: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A166287D-E133-4382-B928-3DDBBADC480D}"/>
                  </a:ext>
                </a:extLst>
              </p:cNvPr>
              <p:cNvSpPr txBox="1"/>
              <p:nvPr/>
            </p:nvSpPr>
            <p:spPr>
              <a:xfrm>
                <a:off x="3706861" y="3746519"/>
                <a:ext cx="2542363" cy="5497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161,1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1,016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≈158,56…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A166287D-E133-4382-B928-3DDBBADC48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6861" y="3746519"/>
                <a:ext cx="2542363" cy="54970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A6D383EB-4CF3-4F81-8BE8-DCFB8759E20F}"/>
                  </a:ext>
                </a:extLst>
              </p:cNvPr>
              <p:cNvSpPr txBox="1"/>
              <p:nvPr/>
            </p:nvSpPr>
            <p:spPr>
              <a:xfrm>
                <a:off x="940777" y="4327919"/>
                <a:ext cx="49243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Er waren toen 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𝟏𝟓𝟖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𝟔</m:t>
                    </m:r>
                  </m:oMath>
                </a14:m>
                <a:r>
                  <a:rPr lang="nl-NL" b="1" dirty="0"/>
                  <a:t> miljoen inwoners.</a:t>
                </a:r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A6D383EB-4CF3-4F81-8BE8-DCFB8759E2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777" y="4327919"/>
                <a:ext cx="4924361" cy="369332"/>
              </a:xfrm>
              <a:prstGeom prst="rect">
                <a:avLst/>
              </a:prstGeom>
              <a:blipFill>
                <a:blip r:embed="rId7"/>
                <a:stretch>
                  <a:fillRect l="-990" t="-9836" r="-371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kstvak 27">
            <a:extLst>
              <a:ext uri="{FF2B5EF4-FFF2-40B4-BE49-F238E27FC236}">
                <a16:creationId xmlns:a16="http://schemas.microsoft.com/office/drawing/2014/main" id="{868C9F24-0CCF-4BB5-AE51-EE82AFA453F5}"/>
              </a:ext>
            </a:extLst>
          </p:cNvPr>
          <p:cNvSpPr txBox="1"/>
          <p:nvPr/>
        </p:nvSpPr>
        <p:spPr>
          <a:xfrm>
            <a:off x="591074" y="4834097"/>
            <a:ext cx="2992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Op 1 juli 2000 is 12 jaar terug: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22CC2B5A-1F21-4330-8EAB-8DCEEA932176}"/>
                  </a:ext>
                </a:extLst>
              </p:cNvPr>
              <p:cNvSpPr txBox="1"/>
              <p:nvPr/>
            </p:nvSpPr>
            <p:spPr>
              <a:xfrm>
                <a:off x="3706861" y="4720155"/>
                <a:ext cx="2795572" cy="5541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161,1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1,016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≈1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33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22CC2B5A-1F21-4330-8EAB-8DCEEA9321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6861" y="4720155"/>
                <a:ext cx="2795572" cy="55412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5F4F8097-9737-47C3-BF67-AAA606CF95BD}"/>
                  </a:ext>
                </a:extLst>
              </p:cNvPr>
              <p:cNvSpPr txBox="1"/>
              <p:nvPr/>
            </p:nvSpPr>
            <p:spPr>
              <a:xfrm>
                <a:off x="940776" y="5283967"/>
                <a:ext cx="49243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Er waren toen 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𝟑𝟑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nl-NL" b="1" dirty="0"/>
                  <a:t> miljoen inwoners.</a:t>
                </a:r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5F4F8097-9737-47C3-BF67-AAA606CF95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776" y="5283967"/>
                <a:ext cx="4924361" cy="369332"/>
              </a:xfrm>
              <a:prstGeom prst="rect">
                <a:avLst/>
              </a:prstGeom>
              <a:blipFill>
                <a:blip r:embed="rId9"/>
                <a:stretch>
                  <a:fillRect l="-990" t="-10000" r="-371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6EDAC9BB-8309-4017-AB3F-EE54A12471F5}"/>
              </a:ext>
            </a:extLst>
          </p:cNvPr>
          <p:cNvCxnSpPr/>
          <p:nvPr/>
        </p:nvCxnSpPr>
        <p:spPr>
          <a:xfrm>
            <a:off x="7605346" y="3877409"/>
            <a:ext cx="0" cy="559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kstvak 32">
            <a:extLst>
              <a:ext uri="{FF2B5EF4-FFF2-40B4-BE49-F238E27FC236}">
                <a16:creationId xmlns:a16="http://schemas.microsoft.com/office/drawing/2014/main" id="{0DE8000E-C5AB-4E0C-9BAD-3763CBA4FA79}"/>
              </a:ext>
            </a:extLst>
          </p:cNvPr>
          <p:cNvSpPr txBox="1"/>
          <p:nvPr/>
        </p:nvSpPr>
        <p:spPr>
          <a:xfrm>
            <a:off x="7604075" y="379254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2010</a:t>
            </a:r>
          </a:p>
        </p:txBody>
      </p:sp>
      <p:sp>
        <p:nvSpPr>
          <p:cNvPr id="34" name="Pijl: gekromd omhoog 33">
            <a:extLst>
              <a:ext uri="{FF2B5EF4-FFF2-40B4-BE49-F238E27FC236}">
                <a16:creationId xmlns:a16="http://schemas.microsoft.com/office/drawing/2014/main" id="{DDFBD12B-80E9-48B6-874C-A6DF45AE59B3}"/>
              </a:ext>
            </a:extLst>
          </p:cNvPr>
          <p:cNvSpPr/>
          <p:nvPr/>
        </p:nvSpPr>
        <p:spPr>
          <a:xfrm flipH="1">
            <a:off x="7824939" y="4465754"/>
            <a:ext cx="734177" cy="18830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31B58C01-0B29-4F09-9074-8E1D6CEB6C78}"/>
                  </a:ext>
                </a:extLst>
              </p:cNvPr>
              <p:cNvSpPr txBox="1"/>
              <p:nvPr/>
            </p:nvSpPr>
            <p:spPr>
              <a:xfrm>
                <a:off x="8005907" y="4676770"/>
                <a:ext cx="565668" cy="427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nl-NL" sz="1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1,016</m:t>
                          </m:r>
                        </m:den>
                      </m:f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31B58C01-0B29-4F09-9074-8E1D6CEB6C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5907" y="4676770"/>
                <a:ext cx="565668" cy="427553"/>
              </a:xfrm>
              <a:prstGeom prst="rect">
                <a:avLst/>
              </a:prstGeom>
              <a:blipFill>
                <a:blip r:embed="rId5"/>
                <a:stretch>
                  <a:fillRect l="-1075" r="-6452" b="-71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Pijl: gekromd omhoog 30">
            <a:extLst>
              <a:ext uri="{FF2B5EF4-FFF2-40B4-BE49-F238E27FC236}">
                <a16:creationId xmlns:a16="http://schemas.microsoft.com/office/drawing/2014/main" id="{C6A28939-AE24-4970-9031-685FF66E5AD1}"/>
              </a:ext>
            </a:extLst>
          </p:cNvPr>
          <p:cNvSpPr/>
          <p:nvPr/>
        </p:nvSpPr>
        <p:spPr>
          <a:xfrm flipH="1">
            <a:off x="7062943" y="4501418"/>
            <a:ext cx="734177" cy="18830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2D0EF4AC-E324-492B-B298-FE98A7F74300}"/>
                  </a:ext>
                </a:extLst>
              </p:cNvPr>
              <p:cNvSpPr txBox="1"/>
              <p:nvPr/>
            </p:nvSpPr>
            <p:spPr>
              <a:xfrm>
                <a:off x="7243911" y="4712434"/>
                <a:ext cx="565668" cy="427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nl-NL" sz="1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1,016</m:t>
                          </m:r>
                        </m:den>
                      </m:f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2D0EF4AC-E324-492B-B298-FE98A7F743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3911" y="4712434"/>
                <a:ext cx="565668" cy="427553"/>
              </a:xfrm>
              <a:prstGeom prst="rect">
                <a:avLst/>
              </a:prstGeom>
              <a:blipFill>
                <a:blip r:embed="rId10"/>
                <a:stretch>
                  <a:fillRect l="-1075" r="-6452" b="-71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674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9" grpId="0"/>
      <p:bldP spid="20" grpId="0"/>
      <p:bldP spid="21" grpId="0"/>
      <p:bldP spid="22" grpId="0" animBg="1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3" grpId="0"/>
      <p:bldP spid="34" grpId="0" animBg="1"/>
      <p:bldP spid="35" grpId="0"/>
      <p:bldP spid="31" grpId="0" animBg="1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90EC1DED-334A-4FAD-A6AD-D98F3D54A71A}"/>
              </a:ext>
            </a:extLst>
          </p:cNvPr>
          <p:cNvSpPr txBox="1"/>
          <p:nvPr/>
        </p:nvSpPr>
        <p:spPr>
          <a:xfrm>
            <a:off x="403475" y="509954"/>
            <a:ext cx="10028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e) De bevolking van Italië neemt langzaam toe. Onderzoek met behulp van de constante factor van de GR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EA38B908-6BE0-4CD6-B311-A782684FDDDE}"/>
              </a:ext>
            </a:extLst>
          </p:cNvPr>
          <p:cNvSpPr/>
          <p:nvPr/>
        </p:nvSpPr>
        <p:spPr>
          <a:xfrm>
            <a:off x="656492" y="879286"/>
            <a:ext cx="85490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hoeveel jaren het duurt totdat het aantal inwoners van Italië de 65 miljoen passeert.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6BE25364-2B10-4B4D-9EFF-1C8AE67CAD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8985" y="1441940"/>
            <a:ext cx="6452006" cy="303672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F13CDCA3-12BE-4CE7-9079-9CF99702BFAB}"/>
                  </a:ext>
                </a:extLst>
              </p:cNvPr>
              <p:cNvSpPr txBox="1"/>
              <p:nvPr/>
            </p:nvSpPr>
            <p:spPr>
              <a:xfrm>
                <a:off x="656492" y="1793630"/>
                <a:ext cx="2614305" cy="280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61,3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1,0038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≈64,88…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F13CDCA3-12BE-4CE7-9079-9CF99702BF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492" y="1793630"/>
                <a:ext cx="2614305" cy="280077"/>
              </a:xfrm>
              <a:prstGeom prst="rect">
                <a:avLst/>
              </a:prstGeom>
              <a:blipFill>
                <a:blip r:embed="rId3"/>
                <a:stretch>
                  <a:fillRect l="-1865" t="-4348" b="-869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45761E74-67CE-4F4E-904C-B6F591D06AFF}"/>
                  </a:ext>
                </a:extLst>
              </p:cNvPr>
              <p:cNvSpPr txBox="1"/>
              <p:nvPr/>
            </p:nvSpPr>
            <p:spPr>
              <a:xfrm>
                <a:off x="656492" y="2338642"/>
                <a:ext cx="26143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61,3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1,0038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≈65,13…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45761E74-67CE-4F4E-904C-B6F591D06A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492" y="2338642"/>
                <a:ext cx="2614305" cy="276999"/>
              </a:xfrm>
              <a:prstGeom prst="rect">
                <a:avLst/>
              </a:prstGeom>
              <a:blipFill>
                <a:blip r:embed="rId4"/>
                <a:stretch>
                  <a:fillRect l="-1865" t="-4444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kstvak 8">
            <a:extLst>
              <a:ext uri="{FF2B5EF4-FFF2-40B4-BE49-F238E27FC236}">
                <a16:creationId xmlns:a16="http://schemas.microsoft.com/office/drawing/2014/main" id="{DF641C6E-935D-4147-9C5F-0597DFAC7175}"/>
              </a:ext>
            </a:extLst>
          </p:cNvPr>
          <p:cNvSpPr txBox="1"/>
          <p:nvPr/>
        </p:nvSpPr>
        <p:spPr>
          <a:xfrm>
            <a:off x="588575" y="3165230"/>
            <a:ext cx="2267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Het duurt nog 16 jaar.</a:t>
            </a:r>
          </a:p>
        </p:txBody>
      </p:sp>
    </p:spTree>
    <p:extLst>
      <p:ext uri="{BB962C8B-B14F-4D97-AF65-F5344CB8AC3E}">
        <p14:creationId xmlns:p14="http://schemas.microsoft.com/office/powerpoint/2010/main" val="2985251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157</TotalTime>
  <Words>247</Words>
  <Application>Microsoft Office PowerPoint</Application>
  <PresentationFormat>Breedbeeld</PresentationFormat>
  <Paragraphs>38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8</cp:revision>
  <dcterms:created xsi:type="dcterms:W3CDTF">2017-11-12T10:11:32Z</dcterms:created>
  <dcterms:modified xsi:type="dcterms:W3CDTF">2017-11-12T17:31:53Z</dcterms:modified>
</cp:coreProperties>
</file>