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6163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1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396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37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629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83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86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958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74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744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15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46D9-6E92-4850-9595-3B36D3294F24}" type="datetimeFigureOut">
              <a:rPr lang="nl-NL" smtClean="0"/>
              <a:t>7-10-2018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66C54-85D4-4553-AAFA-2A2FE7FEC8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863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94DBA70-2177-4C92-85DF-EEEC78C1C160}"/>
              </a:ext>
            </a:extLst>
          </p:cNvPr>
          <p:cNvSpPr txBox="1"/>
          <p:nvPr/>
        </p:nvSpPr>
        <p:spPr>
          <a:xfrm>
            <a:off x="378069" y="57150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37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7AC49E6-EB7A-40F0-A63A-A52F0EF9C2F2}"/>
              </a:ext>
            </a:extLst>
          </p:cNvPr>
          <p:cNvSpPr txBox="1"/>
          <p:nvPr/>
        </p:nvSpPr>
        <p:spPr>
          <a:xfrm>
            <a:off x="1742536" y="571500"/>
            <a:ext cx="681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Niels zet op 1 januari 2015 een bedrag van €530 op een spaarrekening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94968B5-D773-43A4-BAAB-B4B4E3317240}"/>
              </a:ext>
            </a:extLst>
          </p:cNvPr>
          <p:cNvSpPr/>
          <p:nvPr/>
        </p:nvSpPr>
        <p:spPr>
          <a:xfrm>
            <a:off x="1742536" y="940832"/>
            <a:ext cx="3930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tegen een vaste rente van 1,4% per jaar.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4FB501F-ACD5-4EB2-9050-815ADC11C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619" y="571500"/>
            <a:ext cx="2450592" cy="1879092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EDA8E8BF-D608-4CF7-A2C4-574019DCE58C}"/>
              </a:ext>
            </a:extLst>
          </p:cNvPr>
          <p:cNvSpPr txBox="1"/>
          <p:nvPr/>
        </p:nvSpPr>
        <p:spPr>
          <a:xfrm>
            <a:off x="378069" y="1559362"/>
            <a:ext cx="6908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Welk bedrag staat er op de spaarrekening van Niels op 1 januari 2017</a:t>
            </a:r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696DF9B8-5C58-42D2-B8F5-AD6D450D2FD9}"/>
              </a:ext>
            </a:extLst>
          </p:cNvPr>
          <p:cNvCxnSpPr/>
          <p:nvPr/>
        </p:nvCxnSpPr>
        <p:spPr>
          <a:xfrm>
            <a:off x="1169377" y="2583375"/>
            <a:ext cx="46950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6BDB7F39-3B87-472B-B728-653756FF7B38}"/>
              </a:ext>
            </a:extLst>
          </p:cNvPr>
          <p:cNvCxnSpPr/>
          <p:nvPr/>
        </p:nvCxnSpPr>
        <p:spPr>
          <a:xfrm>
            <a:off x="2476549" y="2293698"/>
            <a:ext cx="0" cy="6794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BA929110-1560-4FB8-8AC0-F5A6F5D77E64}"/>
              </a:ext>
            </a:extLst>
          </p:cNvPr>
          <p:cNvCxnSpPr/>
          <p:nvPr/>
        </p:nvCxnSpPr>
        <p:spPr>
          <a:xfrm>
            <a:off x="3352849" y="2293698"/>
            <a:ext cx="0" cy="6794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65BC6E25-3B5B-4260-BC0B-460CE30DDAD3}"/>
              </a:ext>
            </a:extLst>
          </p:cNvPr>
          <p:cNvCxnSpPr/>
          <p:nvPr/>
        </p:nvCxnSpPr>
        <p:spPr>
          <a:xfrm>
            <a:off x="4229149" y="2293698"/>
            <a:ext cx="0" cy="6794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DF854058-B019-4291-9E80-ACE8C1D9E447}"/>
              </a:ext>
            </a:extLst>
          </p:cNvPr>
          <p:cNvCxnSpPr/>
          <p:nvPr/>
        </p:nvCxnSpPr>
        <p:spPr>
          <a:xfrm>
            <a:off x="5105448" y="2293698"/>
            <a:ext cx="0" cy="6794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2329CF3-7812-478B-B3C1-C35F475CD852}"/>
                  </a:ext>
                </a:extLst>
              </p:cNvPr>
              <p:cNvSpPr txBox="1"/>
              <p:nvPr/>
            </p:nvSpPr>
            <p:spPr>
              <a:xfrm>
                <a:off x="2606310" y="2242431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2329CF3-7812-478B-B3C1-C35F475CD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310" y="2242431"/>
                <a:ext cx="565861" cy="276999"/>
              </a:xfrm>
              <a:prstGeom prst="rect">
                <a:avLst/>
              </a:prstGeom>
              <a:blipFill>
                <a:blip r:embed="rId3"/>
                <a:stretch>
                  <a:fillRect l="-9783" r="-1195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0578BB1-EBA5-4287-9A92-ECB72EC80E25}"/>
                  </a:ext>
                </a:extLst>
              </p:cNvPr>
              <p:cNvSpPr txBox="1"/>
              <p:nvPr/>
            </p:nvSpPr>
            <p:spPr>
              <a:xfrm>
                <a:off x="3490735" y="2242431"/>
                <a:ext cx="5017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</m:t>
                    </m:r>
                  </m:oMath>
                </a14:m>
                <a:r>
                  <a:rPr lang="nl-NL" dirty="0"/>
                  <a:t>6</a:t>
                </a:r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0578BB1-EBA5-4287-9A92-ECB72EC80E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735" y="2242431"/>
                <a:ext cx="501740" cy="276999"/>
              </a:xfrm>
              <a:prstGeom prst="rect">
                <a:avLst/>
              </a:prstGeom>
              <a:blipFill>
                <a:blip r:embed="rId4"/>
                <a:stretch>
                  <a:fillRect l="-17073" t="-28889" r="-28049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C371116-A54C-495B-A8A7-C472D9B004AA}"/>
                  </a:ext>
                </a:extLst>
              </p:cNvPr>
              <p:cNvSpPr txBox="1"/>
              <p:nvPr/>
            </p:nvSpPr>
            <p:spPr>
              <a:xfrm>
                <a:off x="4404557" y="2242431"/>
                <a:ext cx="5017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</m:t>
                    </m:r>
                  </m:oMath>
                </a14:m>
                <a:r>
                  <a:rPr lang="nl-NL" dirty="0"/>
                  <a:t>7</a:t>
                </a:r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C371116-A54C-495B-A8A7-C472D9B00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557" y="2242431"/>
                <a:ext cx="501740" cy="276999"/>
              </a:xfrm>
              <a:prstGeom prst="rect">
                <a:avLst/>
              </a:prstGeom>
              <a:blipFill>
                <a:blip r:embed="rId5"/>
                <a:stretch>
                  <a:fillRect l="-17073" t="-28889" r="-28049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CE7EDC3-A572-44FE-8101-D24FC98A3D21}"/>
                  </a:ext>
                </a:extLst>
              </p:cNvPr>
              <p:cNvSpPr txBox="1"/>
              <p:nvPr/>
            </p:nvSpPr>
            <p:spPr>
              <a:xfrm>
                <a:off x="2684974" y="2670607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CE7EDC3-A572-44FE-8101-D24FC98A3D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974" y="2670607"/>
                <a:ext cx="437620" cy="276999"/>
              </a:xfrm>
              <a:prstGeom prst="rect">
                <a:avLst/>
              </a:prstGeom>
              <a:blipFill>
                <a:blip r:embed="rId6"/>
                <a:stretch>
                  <a:fillRect l="-12500" r="-13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4DAE476A-5BB9-49F8-9D3A-946778A91047}"/>
              </a:ext>
            </a:extLst>
          </p:cNvPr>
          <p:cNvSpPr txBox="1"/>
          <p:nvPr/>
        </p:nvSpPr>
        <p:spPr>
          <a:xfrm>
            <a:off x="1230347" y="2193583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jaar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C0E637F-E5B9-47CE-AF34-4667B54C6794}"/>
              </a:ext>
            </a:extLst>
          </p:cNvPr>
          <p:cNvSpPr txBox="1"/>
          <p:nvPr/>
        </p:nvSpPr>
        <p:spPr>
          <a:xfrm>
            <a:off x="1092250" y="2583375"/>
            <a:ext cx="1239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Bedrag in €</a:t>
            </a:r>
          </a:p>
        </p:txBody>
      </p:sp>
      <p:sp>
        <p:nvSpPr>
          <p:cNvPr id="25" name="Pijl: gekromd omhoog 24">
            <a:extLst>
              <a:ext uri="{FF2B5EF4-FFF2-40B4-BE49-F238E27FC236}">
                <a16:creationId xmlns:a16="http://schemas.microsoft.com/office/drawing/2014/main" id="{EEEADACA-0AB2-4C9F-BB94-8B97B04D9127}"/>
              </a:ext>
            </a:extLst>
          </p:cNvPr>
          <p:cNvSpPr/>
          <p:nvPr/>
        </p:nvSpPr>
        <p:spPr>
          <a:xfrm>
            <a:off x="2976880" y="2956560"/>
            <a:ext cx="855372" cy="193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E332CE3-09B0-408C-8C85-ABFE7F7F51B5}"/>
                  </a:ext>
                </a:extLst>
              </p:cNvPr>
              <p:cNvSpPr txBox="1"/>
              <p:nvPr/>
            </p:nvSpPr>
            <p:spPr>
              <a:xfrm>
                <a:off x="3098672" y="3230450"/>
                <a:ext cx="5656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1,014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E332CE3-09B0-408C-8C85-ABFE7F7F5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72" y="3230450"/>
                <a:ext cx="565668" cy="215444"/>
              </a:xfrm>
              <a:prstGeom prst="rect">
                <a:avLst/>
              </a:prstGeom>
              <a:blipFill>
                <a:blip r:embed="rId7"/>
                <a:stretch>
                  <a:fillRect l="-1075" r="-645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Pijl: gekromd omhoog 26">
            <a:extLst>
              <a:ext uri="{FF2B5EF4-FFF2-40B4-BE49-F238E27FC236}">
                <a16:creationId xmlns:a16="http://schemas.microsoft.com/office/drawing/2014/main" id="{53351BAE-9B48-46D5-BCBE-2D7424EBEE0B}"/>
              </a:ext>
            </a:extLst>
          </p:cNvPr>
          <p:cNvSpPr/>
          <p:nvPr/>
        </p:nvSpPr>
        <p:spPr>
          <a:xfrm>
            <a:off x="3860800" y="2976880"/>
            <a:ext cx="855372" cy="193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C9B8A55-C037-445F-989E-70E89F9BB7D1}"/>
                  </a:ext>
                </a:extLst>
              </p:cNvPr>
              <p:cNvSpPr txBox="1"/>
              <p:nvPr/>
            </p:nvSpPr>
            <p:spPr>
              <a:xfrm>
                <a:off x="3982592" y="3250770"/>
                <a:ext cx="5656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1,014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C9B8A55-C037-445F-989E-70E89F9BB7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592" y="3250770"/>
                <a:ext cx="565668" cy="215444"/>
              </a:xfrm>
              <a:prstGeom prst="rect">
                <a:avLst/>
              </a:prstGeom>
              <a:blipFill>
                <a:blip r:embed="rId7"/>
                <a:stretch>
                  <a:fillRect l="-1075" r="-6452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A04E099D-5E76-41C2-A1BC-285CAF6DCC96}"/>
                  </a:ext>
                </a:extLst>
              </p:cNvPr>
              <p:cNvSpPr txBox="1"/>
              <p:nvPr/>
            </p:nvSpPr>
            <p:spPr>
              <a:xfrm>
                <a:off x="8331200" y="2491042"/>
                <a:ext cx="1896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530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∙1,014∙1,014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A04E099D-5E76-41C2-A1BC-285CAF6DC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200" y="2491042"/>
                <a:ext cx="1896353" cy="276999"/>
              </a:xfrm>
              <a:prstGeom prst="rect">
                <a:avLst/>
              </a:prstGeom>
              <a:blipFill>
                <a:blip r:embed="rId8"/>
                <a:stretch>
                  <a:fillRect l="-2572" r="-257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5DFCE430-D673-4C8D-9770-2100AD859ED9}"/>
                  </a:ext>
                </a:extLst>
              </p:cNvPr>
              <p:cNvSpPr txBox="1"/>
              <p:nvPr/>
            </p:nvSpPr>
            <p:spPr>
              <a:xfrm>
                <a:off x="8331200" y="2973168"/>
                <a:ext cx="15115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=530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1,014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5DFCE430-D673-4C8D-9770-2100AD859E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200" y="2973168"/>
                <a:ext cx="1511568" cy="276999"/>
              </a:xfrm>
              <a:prstGeom prst="rect">
                <a:avLst/>
              </a:prstGeom>
              <a:blipFill>
                <a:blip r:embed="rId9"/>
                <a:stretch>
                  <a:fillRect l="-1613" t="-4444" r="-121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B17EB0EA-2E2F-411E-B251-A120AFF99655}"/>
                  </a:ext>
                </a:extLst>
              </p:cNvPr>
              <p:cNvSpPr txBox="1"/>
              <p:nvPr/>
            </p:nvSpPr>
            <p:spPr>
              <a:xfrm>
                <a:off x="9988145" y="2953451"/>
                <a:ext cx="13160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544,943…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B17EB0EA-2E2F-411E-B251-A120AFF996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8145" y="2953451"/>
                <a:ext cx="1316066" cy="276999"/>
              </a:xfrm>
              <a:prstGeom prst="rect">
                <a:avLst/>
              </a:prstGeom>
              <a:blipFill>
                <a:blip r:embed="rId10"/>
                <a:stretch>
                  <a:fillRect l="-185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9E44BB6-27E2-4F5E-B97B-C6236AD7B037}"/>
                  </a:ext>
                </a:extLst>
              </p:cNvPr>
              <p:cNvSpPr txBox="1"/>
              <p:nvPr/>
            </p:nvSpPr>
            <p:spPr>
              <a:xfrm>
                <a:off x="671918" y="3555594"/>
                <a:ext cx="4991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Er staat dan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€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𝟓𝟒𝟒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𝟗𝟒</m:t>
                    </m:r>
                  </m:oMath>
                </a14:m>
                <a:r>
                  <a:rPr lang="nl-NL" b="1" dirty="0"/>
                  <a:t> op zijn rekening.</a:t>
                </a:r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9E44BB6-27E2-4F5E-B97B-C6236AD7B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18" y="3555594"/>
                <a:ext cx="4991366" cy="369332"/>
              </a:xfrm>
              <a:prstGeom prst="rect">
                <a:avLst/>
              </a:prstGeom>
              <a:blipFill>
                <a:blip r:embed="rId11"/>
                <a:stretch>
                  <a:fillRect l="-97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145D328-D84F-448C-9507-8275917B7D96}"/>
                  </a:ext>
                </a:extLst>
              </p:cNvPr>
              <p:cNvSpPr txBox="1"/>
              <p:nvPr/>
            </p:nvSpPr>
            <p:spPr>
              <a:xfrm>
                <a:off x="4442704" y="2619031"/>
                <a:ext cx="42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???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145D328-D84F-448C-9507-8275917B7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2704" y="2619031"/>
                <a:ext cx="423193" cy="276999"/>
              </a:xfrm>
              <a:prstGeom prst="rect">
                <a:avLst/>
              </a:prstGeom>
              <a:blipFill>
                <a:blip r:embed="rId12"/>
                <a:stretch>
                  <a:fillRect l="-13043" r="-1304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vak 35">
            <a:extLst>
              <a:ext uri="{FF2B5EF4-FFF2-40B4-BE49-F238E27FC236}">
                <a16:creationId xmlns:a16="http://schemas.microsoft.com/office/drawing/2014/main" id="{F0789BB6-98E1-472F-8C69-0B28E76D18C0}"/>
              </a:ext>
            </a:extLst>
          </p:cNvPr>
          <p:cNvSpPr txBox="1"/>
          <p:nvPr/>
        </p:nvSpPr>
        <p:spPr>
          <a:xfrm>
            <a:off x="378069" y="4305295"/>
            <a:ext cx="8004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Met hoeveel procent neemt het bedrag toe van 1 januari 2015 tot 1 januari 2029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E8ED3D90-91D5-4D3E-BBF5-EC232F088AC8}"/>
                  </a:ext>
                </a:extLst>
              </p:cNvPr>
              <p:cNvSpPr txBox="1"/>
              <p:nvPr/>
            </p:nvSpPr>
            <p:spPr>
              <a:xfrm rot="16200000">
                <a:off x="6547835" y="2982246"/>
                <a:ext cx="422487" cy="3247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E8ED3D90-91D5-4D3E-BBF5-EC232F088A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47835" y="2982246"/>
                <a:ext cx="422487" cy="32478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CAEFCB35-F89F-4235-B5D5-48ABF99D9D34}"/>
              </a:ext>
            </a:extLst>
          </p:cNvPr>
          <p:cNvSpPr txBox="1"/>
          <p:nvPr/>
        </p:nvSpPr>
        <p:spPr>
          <a:xfrm>
            <a:off x="6157470" y="4747219"/>
            <a:ext cx="1203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14 jaar verder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5BF132C-051E-4E1A-9A30-E87204E39F95}"/>
                  </a:ext>
                </a:extLst>
              </p:cNvPr>
              <p:cNvSpPr txBox="1"/>
              <p:nvPr/>
            </p:nvSpPr>
            <p:spPr>
              <a:xfrm>
                <a:off x="762364" y="4808610"/>
                <a:ext cx="21414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1,014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sup>
                      </m:sSup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1,21487…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5BF132C-051E-4E1A-9A30-E87204E39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64" y="4808610"/>
                <a:ext cx="2141420" cy="276999"/>
              </a:xfrm>
              <a:prstGeom prst="rect">
                <a:avLst/>
              </a:prstGeom>
              <a:blipFill>
                <a:blip r:embed="rId14"/>
                <a:stretch>
                  <a:fillRect l="-1994" t="-444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kstvak 39">
            <a:extLst>
              <a:ext uri="{FF2B5EF4-FFF2-40B4-BE49-F238E27FC236}">
                <a16:creationId xmlns:a16="http://schemas.microsoft.com/office/drawing/2014/main" id="{4857FA2B-193C-4887-ABBC-327266CC257B}"/>
              </a:ext>
            </a:extLst>
          </p:cNvPr>
          <p:cNvSpPr txBox="1"/>
          <p:nvPr/>
        </p:nvSpPr>
        <p:spPr>
          <a:xfrm>
            <a:off x="677725" y="5279713"/>
            <a:ext cx="340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Het bedrag neemt met 21,5% toe.</a:t>
            </a:r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57354F33-8EC1-4E4B-995D-646CC19752D1}"/>
              </a:ext>
            </a:extLst>
          </p:cNvPr>
          <p:cNvCxnSpPr/>
          <p:nvPr/>
        </p:nvCxnSpPr>
        <p:spPr>
          <a:xfrm>
            <a:off x="4229149" y="1271252"/>
            <a:ext cx="129627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hoek 6">
            <a:extLst>
              <a:ext uri="{FF2B5EF4-FFF2-40B4-BE49-F238E27FC236}">
                <a16:creationId xmlns:a16="http://schemas.microsoft.com/office/drawing/2014/main" id="{404C620F-2434-4AB8-B87D-9143E79F2B33}"/>
              </a:ext>
            </a:extLst>
          </p:cNvPr>
          <p:cNvSpPr/>
          <p:nvPr/>
        </p:nvSpPr>
        <p:spPr>
          <a:xfrm>
            <a:off x="9503923" y="2491042"/>
            <a:ext cx="723630" cy="266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18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2" grpId="0"/>
      <p:bldP spid="23" grpId="0"/>
      <p:bldP spid="24" grpId="0"/>
      <p:bldP spid="25" grpId="0" animBg="1"/>
      <p:bldP spid="26" grpId="0"/>
      <p:bldP spid="27" grpId="0" animBg="1"/>
      <p:bldP spid="28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0D79F61-7EF6-40B6-BF3D-EA3A86A5FAD0}"/>
              </a:ext>
            </a:extLst>
          </p:cNvPr>
          <p:cNvSpPr txBox="1"/>
          <p:nvPr/>
        </p:nvSpPr>
        <p:spPr>
          <a:xfrm>
            <a:off x="467360" y="548640"/>
            <a:ext cx="5807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Welk bedrag aan rente ontvangt Niels over het jaar 2021?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E2C5DA-9005-4CF0-9A38-EF1CF3191CE4}"/>
              </a:ext>
            </a:extLst>
          </p:cNvPr>
          <p:cNvSpPr txBox="1"/>
          <p:nvPr/>
        </p:nvSpPr>
        <p:spPr>
          <a:xfrm>
            <a:off x="1229360" y="149352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2015</a:t>
            </a:r>
          </a:p>
        </p:txBody>
      </p:sp>
      <p:sp>
        <p:nvSpPr>
          <p:cNvPr id="6" name="Pijl: rechts 5">
            <a:extLst>
              <a:ext uri="{FF2B5EF4-FFF2-40B4-BE49-F238E27FC236}">
                <a16:creationId xmlns:a16="http://schemas.microsoft.com/office/drawing/2014/main" id="{36B35EE4-CEB9-4A34-BD67-51BA42D6E05F}"/>
              </a:ext>
            </a:extLst>
          </p:cNvPr>
          <p:cNvSpPr/>
          <p:nvPr/>
        </p:nvSpPr>
        <p:spPr>
          <a:xfrm>
            <a:off x="1920240" y="1637546"/>
            <a:ext cx="568960" cy="99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ABE5C71-9BEA-4C2C-87A1-FB22787613CF}"/>
              </a:ext>
            </a:extLst>
          </p:cNvPr>
          <p:cNvSpPr txBox="1"/>
          <p:nvPr/>
        </p:nvSpPr>
        <p:spPr>
          <a:xfrm>
            <a:off x="2616696" y="149352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2021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E370FF8-8A21-411B-81AC-7F307365A143}"/>
              </a:ext>
            </a:extLst>
          </p:cNvPr>
          <p:cNvSpPr txBox="1"/>
          <p:nvPr/>
        </p:nvSpPr>
        <p:spPr>
          <a:xfrm>
            <a:off x="3223793" y="1493520"/>
            <a:ext cx="1485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, 6 jaar verder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770C80A-1F93-4D27-AB38-53D645DF48A0}"/>
                  </a:ext>
                </a:extLst>
              </p:cNvPr>
              <p:cNvSpPr txBox="1"/>
              <p:nvPr/>
            </p:nvSpPr>
            <p:spPr>
              <a:xfrm>
                <a:off x="1229360" y="2019161"/>
                <a:ext cx="26016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530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1,014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≈576,107…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770C80A-1F93-4D27-AB38-53D645DF4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360" y="2019161"/>
                <a:ext cx="2601610" cy="276999"/>
              </a:xfrm>
              <a:prstGeom prst="rect">
                <a:avLst/>
              </a:prstGeom>
              <a:blipFill>
                <a:blip r:embed="rId2"/>
                <a:stretch>
                  <a:fillRect l="-1878" t="-43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82B898B9-0095-47F8-8D6B-59C27B6B11C6}"/>
              </a:ext>
            </a:extLst>
          </p:cNvPr>
          <p:cNvSpPr txBox="1"/>
          <p:nvPr/>
        </p:nvSpPr>
        <p:spPr>
          <a:xfrm>
            <a:off x="467360" y="3681829"/>
            <a:ext cx="3986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Het bedrag aan rente is ongeveer €8,07.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F6D0A349-748A-4F30-83B3-7ACF53BF0A2E}"/>
              </a:ext>
            </a:extLst>
          </p:cNvPr>
          <p:cNvSpPr txBox="1"/>
          <p:nvPr/>
        </p:nvSpPr>
        <p:spPr>
          <a:xfrm>
            <a:off x="1217787" y="2457549"/>
            <a:ext cx="4958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Dit bedrag staat op zijn rekening op 1 januari 2021.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D4D355BD-EFC4-4159-8EA1-5190405D7DD2}"/>
                  </a:ext>
                </a:extLst>
              </p:cNvPr>
              <p:cNvSpPr/>
              <p:nvPr/>
            </p:nvSpPr>
            <p:spPr>
              <a:xfrm>
                <a:off x="1217787" y="2922259"/>
                <a:ext cx="31822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576,107…∙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0,014≈8,0655…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D4D355BD-EFC4-4159-8EA1-5190405D7D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787" y="2922259"/>
                <a:ext cx="318228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395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215</TotalTime>
  <Words>163</Words>
  <Application>Microsoft Office PowerPoint</Application>
  <PresentationFormat>Breedbeeld</PresentationFormat>
  <Paragraphs>30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2017-11-11T09:56:46Z</dcterms:created>
  <dcterms:modified xsi:type="dcterms:W3CDTF">2018-10-07T16:15:01Z</dcterms:modified>
</cp:coreProperties>
</file>