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89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12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42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86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70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380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94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72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08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851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54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E37F1-10F6-4F28-8378-001C8F6D6790}" type="datetimeFigureOut">
              <a:rPr lang="nl-NL" smtClean="0"/>
              <a:t>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15E4-40CE-4A6F-8172-7EC4FC46A3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95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FE3E1EA-C518-4660-AAF7-254E58FED965}"/>
              </a:ext>
            </a:extLst>
          </p:cNvPr>
          <p:cNvSpPr txBox="1"/>
          <p:nvPr/>
        </p:nvSpPr>
        <p:spPr>
          <a:xfrm>
            <a:off x="474785" y="5099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C2A28E-2080-47A7-8AB8-5EF904603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202" y="391383"/>
            <a:ext cx="5435559" cy="203833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2F1DD5E-6376-4881-B340-354DFBEFA3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672" y="509953"/>
            <a:ext cx="3031236" cy="3614166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EEDFA0B1-1318-4C64-877E-089563DF4B25}"/>
              </a:ext>
            </a:extLst>
          </p:cNvPr>
          <p:cNvSpPr txBox="1"/>
          <p:nvPr/>
        </p:nvSpPr>
        <p:spPr>
          <a:xfrm>
            <a:off x="1649337" y="36787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2012</a:t>
            </a:r>
          </a:p>
        </p:txBody>
      </p:sp>
      <p:sp>
        <p:nvSpPr>
          <p:cNvPr id="10" name="Pijl: rechts 9">
            <a:extLst>
              <a:ext uri="{FF2B5EF4-FFF2-40B4-BE49-F238E27FC236}">
                <a16:creationId xmlns:a16="http://schemas.microsoft.com/office/drawing/2014/main" id="{1551015B-EBE7-43D2-999A-6AC672837164}"/>
              </a:ext>
            </a:extLst>
          </p:cNvPr>
          <p:cNvSpPr/>
          <p:nvPr/>
        </p:nvSpPr>
        <p:spPr>
          <a:xfrm>
            <a:off x="2326640" y="3770223"/>
            <a:ext cx="396240" cy="17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F4BD753-6AB1-442A-96F3-185A7EB2342C}"/>
              </a:ext>
            </a:extLst>
          </p:cNvPr>
          <p:cNvSpPr txBox="1"/>
          <p:nvPr/>
        </p:nvSpPr>
        <p:spPr>
          <a:xfrm>
            <a:off x="2747440" y="367191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2013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78D4CFE-DB37-41F9-9183-CDED58289DB7}"/>
              </a:ext>
            </a:extLst>
          </p:cNvPr>
          <p:cNvSpPr txBox="1"/>
          <p:nvPr/>
        </p:nvSpPr>
        <p:spPr>
          <a:xfrm>
            <a:off x="3790940" y="367191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2014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5836A8-959D-4A3E-8CDA-A1A2AE8AE795}"/>
              </a:ext>
            </a:extLst>
          </p:cNvPr>
          <p:cNvSpPr txBox="1"/>
          <p:nvPr/>
        </p:nvSpPr>
        <p:spPr>
          <a:xfrm>
            <a:off x="4895004" y="36787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2015</a:t>
            </a:r>
          </a:p>
        </p:txBody>
      </p:sp>
      <p:sp>
        <p:nvSpPr>
          <p:cNvPr id="14" name="Pijl: rechts 13">
            <a:extLst>
              <a:ext uri="{FF2B5EF4-FFF2-40B4-BE49-F238E27FC236}">
                <a16:creationId xmlns:a16="http://schemas.microsoft.com/office/drawing/2014/main" id="{B36E38A0-3B9C-4999-AC38-9B29A210206F}"/>
              </a:ext>
            </a:extLst>
          </p:cNvPr>
          <p:cNvSpPr/>
          <p:nvPr/>
        </p:nvSpPr>
        <p:spPr>
          <a:xfrm>
            <a:off x="3403600" y="3770223"/>
            <a:ext cx="396240" cy="17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343ED997-0663-421D-AE0F-69BF2DF8C35C}"/>
              </a:ext>
            </a:extLst>
          </p:cNvPr>
          <p:cNvSpPr/>
          <p:nvPr/>
        </p:nvSpPr>
        <p:spPr>
          <a:xfrm>
            <a:off x="4439920" y="3770223"/>
            <a:ext cx="396240" cy="17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4575DF0-A9E7-4753-9730-6C6FC26ADD5E}"/>
                  </a:ext>
                </a:extLst>
              </p:cNvPr>
              <p:cNvSpPr txBox="1"/>
              <p:nvPr/>
            </p:nvSpPr>
            <p:spPr>
              <a:xfrm>
                <a:off x="2302080" y="434831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4575DF0-A9E7-4753-9730-6C6FC26AD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080" y="4348311"/>
                <a:ext cx="485710" cy="276999"/>
              </a:xfrm>
              <a:prstGeom prst="rect">
                <a:avLst/>
              </a:prstGeom>
              <a:blipFill>
                <a:blip r:embed="rId4"/>
                <a:stretch>
                  <a:fillRect l="-11392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648E344C-7174-4604-8047-C8CC323C47F0}"/>
              </a:ext>
            </a:extLst>
          </p:cNvPr>
          <p:cNvSpPr txBox="1"/>
          <p:nvPr/>
        </p:nvSpPr>
        <p:spPr>
          <a:xfrm>
            <a:off x="961520" y="4302144"/>
            <a:ext cx="101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Bereken: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933FB1E-71A9-4F67-94F5-20D6AAB5ECDB}"/>
                  </a:ext>
                </a:extLst>
              </p:cNvPr>
              <p:cNvSpPr txBox="1"/>
              <p:nvPr/>
            </p:nvSpPr>
            <p:spPr>
              <a:xfrm>
                <a:off x="2881739" y="4348311"/>
                <a:ext cx="6027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933FB1E-71A9-4F67-94F5-20D6AAB5E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739" y="4348311"/>
                <a:ext cx="602729" cy="276999"/>
              </a:xfrm>
              <a:prstGeom prst="rect">
                <a:avLst/>
              </a:prstGeom>
              <a:blipFill>
                <a:blip r:embed="rId5"/>
                <a:stretch>
                  <a:fillRect l="-2020" r="-9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169AE0D-D415-4EE1-9C20-CA1871018379}"/>
                  </a:ext>
                </a:extLst>
              </p:cNvPr>
              <p:cNvSpPr txBox="1"/>
              <p:nvPr/>
            </p:nvSpPr>
            <p:spPr>
              <a:xfrm>
                <a:off x="3601720" y="4339798"/>
                <a:ext cx="544278" cy="2855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169AE0D-D415-4EE1-9C20-CA1871018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720" y="4339798"/>
                <a:ext cx="544278" cy="285512"/>
              </a:xfrm>
              <a:prstGeom prst="rect">
                <a:avLst/>
              </a:prstGeom>
              <a:blipFill>
                <a:blip r:embed="rId6"/>
                <a:stretch>
                  <a:fillRect l="-7865" r="-15730" b="-212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49E8773-B931-490C-B5F2-8DBA16A0F319}"/>
                  </a:ext>
                </a:extLst>
              </p:cNvPr>
              <p:cNvSpPr txBox="1"/>
              <p:nvPr/>
            </p:nvSpPr>
            <p:spPr>
              <a:xfrm>
                <a:off x="4276405" y="4339798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1,6255…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49E8773-B931-490C-B5F2-8DBA16A0F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405" y="4339798"/>
                <a:ext cx="1187826" cy="276999"/>
              </a:xfrm>
              <a:prstGeom prst="rect">
                <a:avLst/>
              </a:prstGeom>
              <a:blipFill>
                <a:blip r:embed="rId7"/>
                <a:stretch>
                  <a:fillRect l="-206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AA4BD3E-6C90-49CA-A5D6-A26A6426A635}"/>
                  </a:ext>
                </a:extLst>
              </p:cNvPr>
              <p:cNvSpPr txBox="1"/>
              <p:nvPr/>
            </p:nvSpPr>
            <p:spPr>
              <a:xfrm>
                <a:off x="961520" y="5063252"/>
                <a:ext cx="603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de periode 2012-2015 is de winst toegenomen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AA4BD3E-6C90-49CA-A5D6-A26A6426A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520" y="5063252"/>
                <a:ext cx="6034729" cy="369332"/>
              </a:xfrm>
              <a:prstGeom prst="rect">
                <a:avLst/>
              </a:prstGeom>
              <a:blipFill>
                <a:blip r:embed="rId8"/>
                <a:stretch>
                  <a:fillRect l="-90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ballon: rechthoek 21">
            <a:extLst>
              <a:ext uri="{FF2B5EF4-FFF2-40B4-BE49-F238E27FC236}">
                <a16:creationId xmlns:a16="http://schemas.microsoft.com/office/drawing/2014/main" id="{DE879FCA-F276-4B98-8794-15E1B3896E71}"/>
              </a:ext>
            </a:extLst>
          </p:cNvPr>
          <p:cNvSpPr/>
          <p:nvPr/>
        </p:nvSpPr>
        <p:spPr>
          <a:xfrm>
            <a:off x="2046202" y="789013"/>
            <a:ext cx="1652038" cy="287947"/>
          </a:xfrm>
          <a:prstGeom prst="wedgeRectCallout">
            <a:avLst>
              <a:gd name="adj1" fmla="val -70276"/>
              <a:gd name="adj2" fmla="val 151060"/>
            </a:avLst>
          </a:prstGeom>
          <a:solidFill>
            <a:schemeClr val="bg1">
              <a:lumMod val="9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3" name="Pijl: gekromd omlaag 22">
            <a:extLst>
              <a:ext uri="{FF2B5EF4-FFF2-40B4-BE49-F238E27FC236}">
                <a16:creationId xmlns:a16="http://schemas.microsoft.com/office/drawing/2014/main" id="{E47B28C7-899A-471E-9E0C-EFDFA0318F85}"/>
              </a:ext>
            </a:extLst>
          </p:cNvPr>
          <p:cNvSpPr/>
          <p:nvPr/>
        </p:nvSpPr>
        <p:spPr>
          <a:xfrm>
            <a:off x="1906621" y="2966936"/>
            <a:ext cx="3453319" cy="70498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0F57C3E-C9E3-4B34-BF6E-9B0AB48F46D5}"/>
                  </a:ext>
                </a:extLst>
              </p:cNvPr>
              <p:cNvSpPr txBox="1"/>
              <p:nvPr/>
            </p:nvSpPr>
            <p:spPr>
              <a:xfrm>
                <a:off x="3255537" y="2599174"/>
                <a:ext cx="10708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1,6255…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0F57C3E-C9E3-4B34-BF6E-9B0AB48F4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537" y="2599174"/>
                <a:ext cx="1070806" cy="276999"/>
              </a:xfrm>
              <a:prstGeom prst="rect">
                <a:avLst/>
              </a:prstGeom>
              <a:blipFill>
                <a:blip r:embed="rId9"/>
                <a:stretch>
                  <a:fillRect l="-113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37EF609B-9BE3-4A1F-B50C-97FE95033BFA}"/>
              </a:ext>
            </a:extLst>
          </p:cNvPr>
          <p:cNvSpPr txBox="1"/>
          <p:nvPr/>
        </p:nvSpPr>
        <p:spPr>
          <a:xfrm>
            <a:off x="561456" y="1317227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Niet nodig !</a:t>
            </a:r>
          </a:p>
        </p:txBody>
      </p:sp>
      <p:sp>
        <p:nvSpPr>
          <p:cNvPr id="26" name="Tekstballon: rechthoek 25">
            <a:extLst>
              <a:ext uri="{FF2B5EF4-FFF2-40B4-BE49-F238E27FC236}">
                <a16:creationId xmlns:a16="http://schemas.microsoft.com/office/drawing/2014/main" id="{0CC1F584-C904-4139-B976-A38A4408A33D}"/>
              </a:ext>
            </a:extLst>
          </p:cNvPr>
          <p:cNvSpPr/>
          <p:nvPr/>
        </p:nvSpPr>
        <p:spPr>
          <a:xfrm>
            <a:off x="4971118" y="5737106"/>
            <a:ext cx="4240975" cy="431057"/>
          </a:xfrm>
          <a:prstGeom prst="wedgeRectCallout">
            <a:avLst>
              <a:gd name="adj1" fmla="val -11556"/>
              <a:gd name="adj2" fmla="val -124257"/>
            </a:avLst>
          </a:prstGeom>
          <a:solidFill>
            <a:schemeClr val="bg1">
              <a:lumMod val="9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procenten in één decimaal nauwkeurig</a:t>
            </a:r>
          </a:p>
        </p:txBody>
      </p:sp>
    </p:spTree>
    <p:extLst>
      <p:ext uri="{BB962C8B-B14F-4D97-AF65-F5344CB8AC3E}">
        <p14:creationId xmlns:p14="http://schemas.microsoft.com/office/powerpoint/2010/main" val="252519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E4A9451-956A-4164-9559-502983F07E5D}"/>
              </a:ext>
            </a:extLst>
          </p:cNvPr>
          <p:cNvSpPr txBox="1"/>
          <p:nvPr/>
        </p:nvSpPr>
        <p:spPr>
          <a:xfrm>
            <a:off x="474785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34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7F02B24-392D-4518-87A1-8A18A858610E}"/>
              </a:ext>
            </a:extLst>
          </p:cNvPr>
          <p:cNvSpPr txBox="1"/>
          <p:nvPr/>
        </p:nvSpPr>
        <p:spPr>
          <a:xfrm>
            <a:off x="2268415" y="571500"/>
            <a:ext cx="43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2013 waren er in een stad 240 geboorten.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A6ABA9E-7C6E-44F9-AF12-5525BAF9DBC9}"/>
              </a:ext>
            </a:extLst>
          </p:cNvPr>
          <p:cNvSpPr txBox="1"/>
          <p:nvPr/>
        </p:nvSpPr>
        <p:spPr>
          <a:xfrm>
            <a:off x="2268415" y="940832"/>
            <a:ext cx="275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2014 was dat aantal 324.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4ACB9A7-641E-4BD3-857B-FA8203E38857}"/>
              </a:ext>
            </a:extLst>
          </p:cNvPr>
          <p:cNvSpPr txBox="1"/>
          <p:nvPr/>
        </p:nvSpPr>
        <p:spPr>
          <a:xfrm>
            <a:off x="474785" y="1425496"/>
            <a:ext cx="597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Met hoeveel procent is het aantal geboorten toegenomen?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68E5C7AC-D6E6-4FCE-AF75-C32EFB71DB2E}"/>
              </a:ext>
            </a:extLst>
          </p:cNvPr>
          <p:cNvCxnSpPr/>
          <p:nvPr/>
        </p:nvCxnSpPr>
        <p:spPr>
          <a:xfrm>
            <a:off x="1318846" y="2788138"/>
            <a:ext cx="47126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63E6E481-A602-41DB-AB4F-08C3AD59CEB5}"/>
              </a:ext>
            </a:extLst>
          </p:cNvPr>
          <p:cNvSpPr txBox="1"/>
          <p:nvPr/>
        </p:nvSpPr>
        <p:spPr>
          <a:xfrm>
            <a:off x="2980865" y="24132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2013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32DE172-3CB8-4CFF-919F-FA7EFD8656DF}"/>
              </a:ext>
            </a:extLst>
          </p:cNvPr>
          <p:cNvSpPr txBox="1"/>
          <p:nvPr/>
        </p:nvSpPr>
        <p:spPr>
          <a:xfrm>
            <a:off x="3876081" y="24132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2014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2A53486-FE34-4EB3-B64F-6FD35E649034}"/>
              </a:ext>
            </a:extLst>
          </p:cNvPr>
          <p:cNvSpPr txBox="1"/>
          <p:nvPr/>
        </p:nvSpPr>
        <p:spPr>
          <a:xfrm>
            <a:off x="2085649" y="24132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2012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3FEFBCB-82A5-4923-A21B-5B998EFB07B8}"/>
              </a:ext>
            </a:extLst>
          </p:cNvPr>
          <p:cNvSpPr txBox="1"/>
          <p:nvPr/>
        </p:nvSpPr>
        <p:spPr>
          <a:xfrm>
            <a:off x="4771296" y="24132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2015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38A9FDC3-3E55-4C72-860C-0F2E9FED4915}"/>
              </a:ext>
            </a:extLst>
          </p:cNvPr>
          <p:cNvCxnSpPr/>
          <p:nvPr/>
        </p:nvCxnSpPr>
        <p:spPr>
          <a:xfrm>
            <a:off x="2875085" y="2413274"/>
            <a:ext cx="0" cy="77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EE674D74-B68B-4AA8-A18A-D3CB84050028}"/>
              </a:ext>
            </a:extLst>
          </p:cNvPr>
          <p:cNvCxnSpPr/>
          <p:nvPr/>
        </p:nvCxnSpPr>
        <p:spPr>
          <a:xfrm>
            <a:off x="3742593" y="2411946"/>
            <a:ext cx="0" cy="77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3A9E0EE-FA8B-4CC4-BB03-F2B8978C3CD4}"/>
              </a:ext>
            </a:extLst>
          </p:cNvPr>
          <p:cNvCxnSpPr/>
          <p:nvPr/>
        </p:nvCxnSpPr>
        <p:spPr>
          <a:xfrm>
            <a:off x="4651132" y="2414876"/>
            <a:ext cx="0" cy="77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5EE7E21-9172-44DF-95FE-B8A3099720A0}"/>
                  </a:ext>
                </a:extLst>
              </p:cNvPr>
              <p:cNvSpPr txBox="1"/>
              <p:nvPr/>
            </p:nvSpPr>
            <p:spPr>
              <a:xfrm>
                <a:off x="3069514" y="290546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5EE7E21-9172-44DF-95FE-B8A309972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514" y="2905465"/>
                <a:ext cx="437620" cy="276999"/>
              </a:xfrm>
              <a:prstGeom prst="rect">
                <a:avLst/>
              </a:prstGeom>
              <a:blipFill>
                <a:blip r:embed="rId2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EDEC3E6-BDE3-497B-B671-7A5B474F798B}"/>
                  </a:ext>
                </a:extLst>
              </p:cNvPr>
              <p:cNvSpPr txBox="1"/>
              <p:nvPr/>
            </p:nvSpPr>
            <p:spPr>
              <a:xfrm>
                <a:off x="3978052" y="290546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EDEC3E6-BDE3-497B-B671-7A5B474F7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052" y="2905465"/>
                <a:ext cx="437620" cy="276999"/>
              </a:xfrm>
              <a:prstGeom prst="rect">
                <a:avLst/>
              </a:prstGeom>
              <a:blipFill>
                <a:blip r:embed="rId3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ballon: rechthoek met afgeronde hoeken 20">
                <a:extLst>
                  <a:ext uri="{FF2B5EF4-FFF2-40B4-BE49-F238E27FC236}">
                    <a16:creationId xmlns:a16="http://schemas.microsoft.com/office/drawing/2014/main" id="{F2CF986B-3DDD-414B-9D5B-8FA8EA0EB063}"/>
                  </a:ext>
                </a:extLst>
              </p:cNvPr>
              <p:cNvSpPr/>
              <p:nvPr/>
            </p:nvSpPr>
            <p:spPr>
              <a:xfrm>
                <a:off x="7784319" y="1577896"/>
                <a:ext cx="2562490" cy="712177"/>
              </a:xfrm>
              <a:prstGeom prst="wedgeRoundRectCallout">
                <a:avLst>
                  <a:gd name="adj1" fmla="val -21519"/>
                  <a:gd name="adj2" fmla="val 48920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ballon: rechthoek met afgeronde hoeken 20">
                <a:extLst>
                  <a:ext uri="{FF2B5EF4-FFF2-40B4-BE49-F238E27FC236}">
                    <a16:creationId xmlns:a16="http://schemas.microsoft.com/office/drawing/2014/main" id="{F2CF986B-3DDD-414B-9D5B-8FA8EA0EB0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319" y="1577896"/>
                <a:ext cx="2562490" cy="712177"/>
              </a:xfrm>
              <a:prstGeom prst="wedgeRoundRectCallout">
                <a:avLst>
                  <a:gd name="adj1" fmla="val -21519"/>
                  <a:gd name="adj2" fmla="val 48920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65B970F-F754-442A-AF4F-C2BE2E3827FB}"/>
                  </a:ext>
                </a:extLst>
              </p:cNvPr>
              <p:cNvSpPr txBox="1"/>
              <p:nvPr/>
            </p:nvSpPr>
            <p:spPr>
              <a:xfrm>
                <a:off x="7807569" y="2564346"/>
                <a:ext cx="26193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324−240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100%=35%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65B970F-F754-442A-AF4F-C2BE2E382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569" y="2564346"/>
                <a:ext cx="2619307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ijl: gekromd omlaag 22">
            <a:extLst>
              <a:ext uri="{FF2B5EF4-FFF2-40B4-BE49-F238E27FC236}">
                <a16:creationId xmlns:a16="http://schemas.microsoft.com/office/drawing/2014/main" id="{AE162E28-7DC2-4930-8C57-8A98A1B2E5CE}"/>
              </a:ext>
            </a:extLst>
          </p:cNvPr>
          <p:cNvSpPr/>
          <p:nvPr/>
        </p:nvSpPr>
        <p:spPr>
          <a:xfrm>
            <a:off x="3307236" y="2133600"/>
            <a:ext cx="970124" cy="2783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E01D5AA-8ED4-46CD-8D2F-85D9AB5F0AAA}"/>
                  </a:ext>
                </a:extLst>
              </p:cNvPr>
              <p:cNvSpPr txBox="1"/>
              <p:nvPr/>
            </p:nvSpPr>
            <p:spPr>
              <a:xfrm>
                <a:off x="3511883" y="1844424"/>
                <a:ext cx="533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E01D5AA-8ED4-46CD-8D2F-85D9AB5F0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883" y="1844424"/>
                <a:ext cx="533800" cy="215444"/>
              </a:xfrm>
              <a:prstGeom prst="rect">
                <a:avLst/>
              </a:prstGeom>
              <a:blipFill>
                <a:blip r:embed="rId6"/>
                <a:stretch>
                  <a:fillRect l="-5682" r="-7955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BDB28C54-AEC9-42AE-A0E1-22AEC04A2D04}"/>
              </a:ext>
            </a:extLst>
          </p:cNvPr>
          <p:cNvSpPr txBox="1"/>
          <p:nvPr/>
        </p:nvSpPr>
        <p:spPr>
          <a:xfrm>
            <a:off x="7784319" y="34442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8ED5B01-77E7-4F6E-8DF3-C7CA0BB982FD}"/>
                  </a:ext>
                </a:extLst>
              </p:cNvPr>
              <p:cNvSpPr txBox="1"/>
              <p:nvPr/>
            </p:nvSpPr>
            <p:spPr>
              <a:xfrm>
                <a:off x="8531324" y="3334864"/>
                <a:ext cx="11717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324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8ED5B01-77E7-4F6E-8DF3-C7CA0BB98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324" y="3334864"/>
                <a:ext cx="1171796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ijl: gekromd omhoog 26">
            <a:extLst>
              <a:ext uri="{FF2B5EF4-FFF2-40B4-BE49-F238E27FC236}">
                <a16:creationId xmlns:a16="http://schemas.microsoft.com/office/drawing/2014/main" id="{B170FF51-E12F-41F7-B781-C9FFE2D6CB99}"/>
              </a:ext>
            </a:extLst>
          </p:cNvPr>
          <p:cNvSpPr/>
          <p:nvPr/>
        </p:nvSpPr>
        <p:spPr>
          <a:xfrm>
            <a:off x="3312160" y="3190240"/>
            <a:ext cx="894080" cy="2705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B74981F-882C-4699-AB19-C69B2E81D541}"/>
                  </a:ext>
                </a:extLst>
              </p:cNvPr>
              <p:cNvSpPr txBox="1"/>
              <p:nvPr/>
            </p:nvSpPr>
            <p:spPr>
              <a:xfrm>
                <a:off x="3507134" y="3499508"/>
                <a:ext cx="4662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1,35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B74981F-882C-4699-AB19-C69B2E81D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134" y="3499508"/>
                <a:ext cx="466281" cy="215444"/>
              </a:xfrm>
              <a:prstGeom prst="rect">
                <a:avLst/>
              </a:prstGeom>
              <a:blipFill>
                <a:blip r:embed="rId8"/>
                <a:stretch>
                  <a:fillRect l="-1299" r="-7792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0B8C5D24-9142-40A2-802B-160770E535CD}"/>
              </a:ext>
            </a:extLst>
          </p:cNvPr>
          <p:cNvSpPr txBox="1"/>
          <p:nvPr/>
        </p:nvSpPr>
        <p:spPr>
          <a:xfrm>
            <a:off x="694822" y="4054910"/>
            <a:ext cx="457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aantal geboorten is toegenomen met 35%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5B8B5E1-F97A-44A1-9BA1-FCADFDDEC416}"/>
              </a:ext>
            </a:extLst>
          </p:cNvPr>
          <p:cNvSpPr txBox="1"/>
          <p:nvPr/>
        </p:nvSpPr>
        <p:spPr>
          <a:xfrm>
            <a:off x="468980" y="4464069"/>
            <a:ext cx="5732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Neem aan dat de procentuele toename elk jaar hetzelfde is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26FAC134-2D03-413B-B700-8EC8B0AAE127}"/>
              </a:ext>
            </a:extLst>
          </p:cNvPr>
          <p:cNvSpPr txBox="1"/>
          <p:nvPr/>
        </p:nvSpPr>
        <p:spPr>
          <a:xfrm>
            <a:off x="468980" y="4952074"/>
            <a:ext cx="397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Hoeveel geboorten waren er in 2015?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39E9671-3F4C-4A10-84F6-2703570F6C14}"/>
              </a:ext>
            </a:extLst>
          </p:cNvPr>
          <p:cNvSpPr txBox="1"/>
          <p:nvPr/>
        </p:nvSpPr>
        <p:spPr>
          <a:xfrm>
            <a:off x="468980" y="5760719"/>
            <a:ext cx="397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Hoeveel geboorten waren er in 2012?</a:t>
            </a:r>
          </a:p>
        </p:txBody>
      </p:sp>
      <p:sp>
        <p:nvSpPr>
          <p:cNvPr id="33" name="Pijl: gekromd omlaag 32">
            <a:extLst>
              <a:ext uri="{FF2B5EF4-FFF2-40B4-BE49-F238E27FC236}">
                <a16:creationId xmlns:a16="http://schemas.microsoft.com/office/drawing/2014/main" id="{FECD183F-5FC0-40FE-8028-D0EF13ACBC1D}"/>
              </a:ext>
            </a:extLst>
          </p:cNvPr>
          <p:cNvSpPr/>
          <p:nvPr/>
        </p:nvSpPr>
        <p:spPr>
          <a:xfrm>
            <a:off x="4241956" y="2123440"/>
            <a:ext cx="970124" cy="2783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ADC797BC-4E6A-403A-AABF-164D0730823D}"/>
                  </a:ext>
                </a:extLst>
              </p:cNvPr>
              <p:cNvSpPr txBox="1"/>
              <p:nvPr/>
            </p:nvSpPr>
            <p:spPr>
              <a:xfrm>
                <a:off x="4446603" y="1834264"/>
                <a:ext cx="533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ADC797BC-4E6A-403A-AABF-164D07308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603" y="1834264"/>
                <a:ext cx="533800" cy="215444"/>
              </a:xfrm>
              <a:prstGeom prst="rect">
                <a:avLst/>
              </a:prstGeom>
              <a:blipFill>
                <a:blip r:embed="rId6"/>
                <a:stretch>
                  <a:fillRect l="-5682" r="-7955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Pijl: gekromd omhoog 34">
            <a:extLst>
              <a:ext uri="{FF2B5EF4-FFF2-40B4-BE49-F238E27FC236}">
                <a16:creationId xmlns:a16="http://schemas.microsoft.com/office/drawing/2014/main" id="{A2993111-05D4-45D7-ADFB-CC21F707C142}"/>
              </a:ext>
            </a:extLst>
          </p:cNvPr>
          <p:cNvSpPr/>
          <p:nvPr/>
        </p:nvSpPr>
        <p:spPr>
          <a:xfrm>
            <a:off x="4257040" y="3200400"/>
            <a:ext cx="894080" cy="2705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F38AE75-9426-4BC7-94A9-C3747C601B38}"/>
                  </a:ext>
                </a:extLst>
              </p:cNvPr>
              <p:cNvSpPr txBox="1"/>
              <p:nvPr/>
            </p:nvSpPr>
            <p:spPr>
              <a:xfrm>
                <a:off x="4452014" y="3509668"/>
                <a:ext cx="4662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1,35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F38AE75-9426-4BC7-94A9-C3747C601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014" y="3509668"/>
                <a:ext cx="466281" cy="215444"/>
              </a:xfrm>
              <a:prstGeom prst="rect">
                <a:avLst/>
              </a:prstGeom>
              <a:blipFill>
                <a:blip r:embed="rId9"/>
                <a:stretch>
                  <a:fillRect l="-1299" r="-77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B87E808-32EF-4B77-AF8C-1FD696B1EB1F}"/>
                  </a:ext>
                </a:extLst>
              </p:cNvPr>
              <p:cNvSpPr txBox="1"/>
              <p:nvPr/>
            </p:nvSpPr>
            <p:spPr>
              <a:xfrm>
                <a:off x="1039005" y="5317333"/>
                <a:ext cx="43042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2015 waren er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𝟒𝟑𝟕</m:t>
                    </m:r>
                  </m:oMath>
                </a14:m>
                <a:r>
                  <a:rPr lang="nl-NL" b="1" dirty="0"/>
                  <a:t> geboorten.</a:t>
                </a: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B87E808-32EF-4B77-AF8C-1FD696B1E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05" y="5317333"/>
                <a:ext cx="4304255" cy="369332"/>
              </a:xfrm>
              <a:prstGeom prst="rect">
                <a:avLst/>
              </a:prstGeom>
              <a:blipFill>
                <a:blip r:embed="rId10"/>
                <a:stretch>
                  <a:fillRect l="-1132" t="-8197" r="-56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04513C7-60C6-4052-9555-D53306B58565}"/>
                  </a:ext>
                </a:extLst>
              </p:cNvPr>
              <p:cNvSpPr txBox="1"/>
              <p:nvPr/>
            </p:nvSpPr>
            <p:spPr>
              <a:xfrm>
                <a:off x="7807569" y="4952074"/>
                <a:ext cx="19011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∙1,35=437,4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04513C7-60C6-4052-9555-D53306B58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569" y="4952074"/>
                <a:ext cx="1901161" cy="276999"/>
              </a:xfrm>
              <a:prstGeom prst="rect">
                <a:avLst/>
              </a:prstGeom>
              <a:blipFill>
                <a:blip r:embed="rId11"/>
                <a:stretch>
                  <a:fillRect l="-2564" r="-256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4F0A1CA-FCB0-4C30-9C93-226D00F7D395}"/>
                  </a:ext>
                </a:extLst>
              </p:cNvPr>
              <p:cNvSpPr txBox="1"/>
              <p:nvPr/>
            </p:nvSpPr>
            <p:spPr>
              <a:xfrm>
                <a:off x="7807569" y="5670534"/>
                <a:ext cx="2971967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1,35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1,35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177,77…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4F0A1CA-FCB0-4C30-9C93-226D00F7D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569" y="5670534"/>
                <a:ext cx="2971967" cy="5497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2441AFF0-C4F2-489C-9101-63ECAE14A40C}"/>
              </a:ext>
            </a:extLst>
          </p:cNvPr>
          <p:cNvSpPr txBox="1"/>
          <p:nvPr/>
        </p:nvSpPr>
        <p:spPr>
          <a:xfrm>
            <a:off x="1033232" y="6145476"/>
            <a:ext cx="437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 2012 waren er ongeveer 178 geboorten.</a:t>
            </a:r>
          </a:p>
        </p:txBody>
      </p:sp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id="{B24C8135-60A6-43F3-A02D-E1B57211F8B8}"/>
              </a:ext>
            </a:extLst>
          </p:cNvPr>
          <p:cNvCxnSpPr>
            <a:stCxn id="31" idx="3"/>
          </p:cNvCxnSpPr>
          <p:nvPr/>
        </p:nvCxnSpPr>
        <p:spPr>
          <a:xfrm>
            <a:off x="4442568" y="5136740"/>
            <a:ext cx="323839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>
            <a:extLst>
              <a:ext uri="{FF2B5EF4-FFF2-40B4-BE49-F238E27FC236}">
                <a16:creationId xmlns:a16="http://schemas.microsoft.com/office/drawing/2014/main" id="{B24B9C48-3E8A-437C-8A38-3BED6B890FE2}"/>
              </a:ext>
            </a:extLst>
          </p:cNvPr>
          <p:cNvCxnSpPr/>
          <p:nvPr/>
        </p:nvCxnSpPr>
        <p:spPr>
          <a:xfrm>
            <a:off x="4452014" y="5945385"/>
            <a:ext cx="323839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7D9909A9-917E-4697-A7FF-221EFE1E9BB4}"/>
                  </a:ext>
                </a:extLst>
              </p:cNvPr>
              <p:cNvSpPr txBox="1"/>
              <p:nvPr/>
            </p:nvSpPr>
            <p:spPr>
              <a:xfrm>
                <a:off x="4845560" y="287046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437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7D9909A9-917E-4697-A7FF-221EFE1E9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560" y="2870460"/>
                <a:ext cx="437620" cy="276999"/>
              </a:xfrm>
              <a:prstGeom prst="rect">
                <a:avLst/>
              </a:prstGeom>
              <a:blipFill>
                <a:blip r:embed="rId13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6DA60E77-C22B-4A66-BF9C-F53F9EAB193A}"/>
                  </a:ext>
                </a:extLst>
              </p:cNvPr>
              <p:cNvSpPr txBox="1"/>
              <p:nvPr/>
            </p:nvSpPr>
            <p:spPr>
              <a:xfrm>
                <a:off x="2181024" y="2862193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6DA60E77-C22B-4A66-BF9C-F53F9EAB1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024" y="2862193"/>
                <a:ext cx="437620" cy="276999"/>
              </a:xfrm>
              <a:prstGeom prst="rect">
                <a:avLst/>
              </a:prstGeom>
              <a:blipFill>
                <a:blip r:embed="rId14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Pijl: gekromd omhoog 45">
            <a:extLst>
              <a:ext uri="{FF2B5EF4-FFF2-40B4-BE49-F238E27FC236}">
                <a16:creationId xmlns:a16="http://schemas.microsoft.com/office/drawing/2014/main" id="{87CD6A62-FD3C-4D31-9B2B-DED76B5080C6}"/>
              </a:ext>
            </a:extLst>
          </p:cNvPr>
          <p:cNvSpPr/>
          <p:nvPr/>
        </p:nvSpPr>
        <p:spPr>
          <a:xfrm flipH="1">
            <a:off x="2367279" y="3201035"/>
            <a:ext cx="846589" cy="27825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D24CAC7-33DC-4ECF-9BFB-5A9C1A938650}"/>
                  </a:ext>
                </a:extLst>
              </p:cNvPr>
              <p:cNvSpPr txBox="1"/>
              <p:nvPr/>
            </p:nvSpPr>
            <p:spPr>
              <a:xfrm>
                <a:off x="2623087" y="3509403"/>
                <a:ext cx="466281" cy="4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1,35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D24CAC7-33DC-4ECF-9BFB-5A9C1A9386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087" y="3509403"/>
                <a:ext cx="466281" cy="427553"/>
              </a:xfrm>
              <a:prstGeom prst="rect">
                <a:avLst/>
              </a:prstGeom>
              <a:blipFill>
                <a:blip r:embed="rId15"/>
                <a:stretch>
                  <a:fillRect l="-1299" t="-1429" r="-7792" b="-71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07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4" grpId="0"/>
      <p:bldP spid="45" grpId="0"/>
      <p:bldP spid="46" grpId="0" animBg="1"/>
      <p:bldP spid="4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61</TotalTime>
  <Words>167</Words>
  <Application>Microsoft Office PowerPoint</Application>
  <PresentationFormat>Breedbeeld</PresentationFormat>
  <Paragraphs>43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2017-11-08T14:04:23Z</dcterms:created>
  <dcterms:modified xsi:type="dcterms:W3CDTF">2017-11-08T16:56:13Z</dcterms:modified>
</cp:coreProperties>
</file>