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8B3B2-688B-4289-92E8-E0924BAE3570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59FE-F5C3-4D96-9FC3-50E4AF1A84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297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8B3B2-688B-4289-92E8-E0924BAE3570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59FE-F5C3-4D96-9FC3-50E4AF1A84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794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8B3B2-688B-4289-92E8-E0924BAE3570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59FE-F5C3-4D96-9FC3-50E4AF1A84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151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8B3B2-688B-4289-92E8-E0924BAE3570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59FE-F5C3-4D96-9FC3-50E4AF1A84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813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8B3B2-688B-4289-92E8-E0924BAE3570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59FE-F5C3-4D96-9FC3-50E4AF1A84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000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8B3B2-688B-4289-92E8-E0924BAE3570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59FE-F5C3-4D96-9FC3-50E4AF1A84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125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8B3B2-688B-4289-92E8-E0924BAE3570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59FE-F5C3-4D96-9FC3-50E4AF1A84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790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8B3B2-688B-4289-92E8-E0924BAE3570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59FE-F5C3-4D96-9FC3-50E4AF1A84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4233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8B3B2-688B-4289-92E8-E0924BAE3570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59FE-F5C3-4D96-9FC3-50E4AF1A84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577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8B3B2-688B-4289-92E8-E0924BAE3570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59FE-F5C3-4D96-9FC3-50E4AF1A84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215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8B3B2-688B-4289-92E8-E0924BAE3570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59FE-F5C3-4D96-9FC3-50E4AF1A84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7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8B3B2-688B-4289-92E8-E0924BAE3570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C59FE-F5C3-4D96-9FC3-50E4AF1A84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320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B826BBE-9371-4C97-9E9D-DFCFEFF65A17}"/>
              </a:ext>
            </a:extLst>
          </p:cNvPr>
          <p:cNvSpPr txBox="1"/>
          <p:nvPr/>
        </p:nvSpPr>
        <p:spPr>
          <a:xfrm>
            <a:off x="422031" y="58029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31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934483F-2ED5-4561-B111-9D95C429C86C}"/>
              </a:ext>
            </a:extLst>
          </p:cNvPr>
          <p:cNvSpPr txBox="1"/>
          <p:nvPr/>
        </p:nvSpPr>
        <p:spPr>
          <a:xfrm>
            <a:off x="545123" y="1169377"/>
            <a:ext cx="6774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Een koffiezetapparaat wordt met 25% korting verkocht voor 81 euro.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AA75B2F-4BD2-4A2E-8F09-8269785BCF31}"/>
              </a:ext>
            </a:extLst>
          </p:cNvPr>
          <p:cNvSpPr txBox="1"/>
          <p:nvPr/>
        </p:nvSpPr>
        <p:spPr>
          <a:xfrm>
            <a:off x="780707" y="1538709"/>
            <a:ext cx="3272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Wat was de oorspronkelijke prijs.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81FAEB1-DFA0-445A-A7BE-B4B685ACEE67}"/>
              </a:ext>
            </a:extLst>
          </p:cNvPr>
          <p:cNvSpPr txBox="1"/>
          <p:nvPr/>
        </p:nvSpPr>
        <p:spPr>
          <a:xfrm>
            <a:off x="1009307" y="2004646"/>
            <a:ext cx="664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25% korting betekent dat 81 euro 75% is van de oorspronkelijke prijs.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6B80F24B-D5BF-42CA-AE5C-59127712A3A6}"/>
                  </a:ext>
                </a:extLst>
              </p:cNvPr>
              <p:cNvSpPr txBox="1"/>
              <p:nvPr/>
            </p:nvSpPr>
            <p:spPr>
              <a:xfrm>
                <a:off x="1009307" y="2470583"/>
                <a:ext cx="37816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(oorspronkelijke prijs) </a:t>
                </a:r>
                <a14:m>
                  <m:oMath xmlns:m="http://schemas.openxmlformats.org/officeDocument/2006/math">
                    <m:r>
                      <a:rPr lang="nl-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0,75=81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6B80F24B-D5BF-42CA-AE5C-59127712A3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307" y="2470583"/>
                <a:ext cx="3781676" cy="369332"/>
              </a:xfrm>
              <a:prstGeom prst="rect">
                <a:avLst/>
              </a:prstGeom>
              <a:blipFill>
                <a:blip r:embed="rId2"/>
                <a:stretch>
                  <a:fillRect l="-1452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3E1812E3-6E6A-4ED4-B93B-36DC875CCB2A}"/>
              </a:ext>
            </a:extLst>
          </p:cNvPr>
          <p:cNvSpPr txBox="1"/>
          <p:nvPr/>
        </p:nvSpPr>
        <p:spPr>
          <a:xfrm>
            <a:off x="1151792" y="2945423"/>
            <a:ext cx="2965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oorspronkelijke prijs is 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hthoek 9">
                <a:extLst>
                  <a:ext uri="{FF2B5EF4-FFF2-40B4-BE49-F238E27FC236}">
                    <a16:creationId xmlns:a16="http://schemas.microsoft.com/office/drawing/2014/main" id="{34E6E97A-92C5-4D4E-A352-C9B373ADBB45}"/>
                  </a:ext>
                </a:extLst>
              </p:cNvPr>
              <p:cNvSpPr/>
              <p:nvPr/>
            </p:nvSpPr>
            <p:spPr>
              <a:xfrm>
                <a:off x="4052757" y="2809071"/>
                <a:ext cx="670375" cy="6420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81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0,75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Rechthoek 9">
                <a:extLst>
                  <a:ext uri="{FF2B5EF4-FFF2-40B4-BE49-F238E27FC236}">
                    <a16:creationId xmlns:a16="http://schemas.microsoft.com/office/drawing/2014/main" id="{34E6E97A-92C5-4D4E-A352-C9B373ADBB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2757" y="2809071"/>
                <a:ext cx="670375" cy="6420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35D3D20E-E078-49A7-A1A2-988E1EFF932B}"/>
                  </a:ext>
                </a:extLst>
              </p:cNvPr>
              <p:cNvSpPr txBox="1"/>
              <p:nvPr/>
            </p:nvSpPr>
            <p:spPr>
              <a:xfrm>
                <a:off x="4738231" y="2980537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35D3D20E-E078-49A7-A1A2-988E1EFF93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231" y="2980537"/>
                <a:ext cx="674865" cy="276999"/>
              </a:xfrm>
              <a:prstGeom prst="rect">
                <a:avLst/>
              </a:prstGeom>
              <a:blipFill>
                <a:blip r:embed="rId4"/>
                <a:stretch>
                  <a:fillRect l="-2703" r="-810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kstvak 11">
            <a:extLst>
              <a:ext uri="{FF2B5EF4-FFF2-40B4-BE49-F238E27FC236}">
                <a16:creationId xmlns:a16="http://schemas.microsoft.com/office/drawing/2014/main" id="{AC975361-1934-4F47-86A3-7EC2E6E84DA0}"/>
              </a:ext>
            </a:extLst>
          </p:cNvPr>
          <p:cNvSpPr txBox="1"/>
          <p:nvPr/>
        </p:nvSpPr>
        <p:spPr>
          <a:xfrm>
            <a:off x="5428195" y="2934370"/>
            <a:ext cx="677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euro.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4781595-B0DF-43D2-A2CE-0D2DC29C5C0E}"/>
              </a:ext>
            </a:extLst>
          </p:cNvPr>
          <p:cNvSpPr txBox="1"/>
          <p:nvPr/>
        </p:nvSpPr>
        <p:spPr>
          <a:xfrm>
            <a:off x="545123" y="3556614"/>
            <a:ext cx="4398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Inclusief 21% BTW kost een fiets 552 euro.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DB0EEE7-97BB-4F91-A958-D305228B9B85}"/>
              </a:ext>
            </a:extLst>
          </p:cNvPr>
          <p:cNvSpPr txBox="1"/>
          <p:nvPr/>
        </p:nvSpPr>
        <p:spPr>
          <a:xfrm>
            <a:off x="780707" y="3947942"/>
            <a:ext cx="3483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 kost die fiets zonder BTW?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6C82632E-3003-42F1-8448-5107CDC6B862}"/>
                  </a:ext>
                </a:extLst>
              </p:cNvPr>
              <p:cNvSpPr txBox="1"/>
              <p:nvPr/>
            </p:nvSpPr>
            <p:spPr>
              <a:xfrm>
                <a:off x="781149" y="4457979"/>
                <a:ext cx="31509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(prijs zonder BTW)</a:t>
                </a:r>
                <a14:m>
                  <m:oMath xmlns:m="http://schemas.openxmlformats.org/officeDocument/2006/math">
                    <m:r>
                      <a:rPr lang="nl-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1,21=552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6C82632E-3003-42F1-8448-5107CDC6B8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149" y="4457979"/>
                <a:ext cx="3150991" cy="369332"/>
              </a:xfrm>
              <a:prstGeom prst="rect">
                <a:avLst/>
              </a:prstGeom>
              <a:blipFill>
                <a:blip r:embed="rId5"/>
                <a:stretch>
                  <a:fillRect l="-1547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vak 15">
            <a:extLst>
              <a:ext uri="{FF2B5EF4-FFF2-40B4-BE49-F238E27FC236}">
                <a16:creationId xmlns:a16="http://schemas.microsoft.com/office/drawing/2014/main" id="{828A9206-E69A-4E76-833B-F96796CB9EA3}"/>
              </a:ext>
            </a:extLst>
          </p:cNvPr>
          <p:cNvSpPr txBox="1"/>
          <p:nvPr/>
        </p:nvSpPr>
        <p:spPr>
          <a:xfrm>
            <a:off x="780707" y="4989901"/>
            <a:ext cx="2376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 prijs zonder BTW 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0A4FE743-666E-4C5F-9EB7-9CD20B04AD37}"/>
                  </a:ext>
                </a:extLst>
              </p:cNvPr>
              <p:cNvSpPr txBox="1"/>
              <p:nvPr/>
            </p:nvSpPr>
            <p:spPr>
              <a:xfrm>
                <a:off x="3157448" y="4896927"/>
                <a:ext cx="485710" cy="555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552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1,21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0A4FE743-666E-4C5F-9EB7-9CD20B04AD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7448" y="4896927"/>
                <a:ext cx="485710" cy="5552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E40F37B6-F99C-4634-B8C7-A0D064C8B92A}"/>
                  </a:ext>
                </a:extLst>
              </p:cNvPr>
              <p:cNvSpPr txBox="1"/>
              <p:nvPr/>
            </p:nvSpPr>
            <p:spPr>
              <a:xfrm>
                <a:off x="3729911" y="5042459"/>
                <a:ext cx="13160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456,198…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E40F37B6-F99C-4634-B8C7-A0D064C8B9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911" y="5042459"/>
                <a:ext cx="1316066" cy="276999"/>
              </a:xfrm>
              <a:prstGeom prst="rect">
                <a:avLst/>
              </a:prstGeom>
              <a:blipFill>
                <a:blip r:embed="rId7"/>
                <a:stretch>
                  <a:fillRect l="-185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371670E7-5B35-4861-BAEF-3B43A0C9F1BC}"/>
                  </a:ext>
                </a:extLst>
              </p:cNvPr>
              <p:cNvSpPr txBox="1"/>
              <p:nvPr/>
            </p:nvSpPr>
            <p:spPr>
              <a:xfrm>
                <a:off x="3776494" y="5587693"/>
                <a:ext cx="9762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456,20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371670E7-5B35-4861-BAEF-3B43A0C9F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6494" y="5587693"/>
                <a:ext cx="976229" cy="276999"/>
              </a:xfrm>
              <a:prstGeom prst="rect">
                <a:avLst/>
              </a:prstGeom>
              <a:blipFill>
                <a:blip r:embed="rId8"/>
                <a:stretch>
                  <a:fillRect l="-2500" r="-562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>
            <a:extLst>
              <a:ext uri="{FF2B5EF4-FFF2-40B4-BE49-F238E27FC236}">
                <a16:creationId xmlns:a16="http://schemas.microsoft.com/office/drawing/2014/main" id="{7208B7B1-23E9-4956-9B5C-1B612AEB07E0}"/>
              </a:ext>
            </a:extLst>
          </p:cNvPr>
          <p:cNvSpPr txBox="1"/>
          <p:nvPr/>
        </p:nvSpPr>
        <p:spPr>
          <a:xfrm>
            <a:off x="4765578" y="5552190"/>
            <a:ext cx="620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euro</a:t>
            </a:r>
          </a:p>
        </p:txBody>
      </p:sp>
      <p:sp>
        <p:nvSpPr>
          <p:cNvPr id="21" name="Tekstballon: rechthoek met afgeronde hoeken 20">
            <a:extLst>
              <a:ext uri="{FF2B5EF4-FFF2-40B4-BE49-F238E27FC236}">
                <a16:creationId xmlns:a16="http://schemas.microsoft.com/office/drawing/2014/main" id="{73710ADB-6F17-47B3-B725-74D3E564DC99}"/>
              </a:ext>
            </a:extLst>
          </p:cNvPr>
          <p:cNvSpPr/>
          <p:nvPr/>
        </p:nvSpPr>
        <p:spPr>
          <a:xfrm>
            <a:off x="6019899" y="5295369"/>
            <a:ext cx="1943100" cy="430823"/>
          </a:xfrm>
          <a:prstGeom prst="wedgeRoundRectCallout">
            <a:avLst>
              <a:gd name="adj1" fmla="val -74689"/>
              <a:gd name="adj2" fmla="val 55425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rond af op centen</a:t>
            </a:r>
          </a:p>
        </p:txBody>
      </p:sp>
    </p:spTree>
    <p:extLst>
      <p:ext uri="{BB962C8B-B14F-4D97-AF65-F5344CB8AC3E}">
        <p14:creationId xmlns:p14="http://schemas.microsoft.com/office/powerpoint/2010/main" val="127791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CA8E866-4BF5-428F-A7FE-AFE838A85380}"/>
              </a:ext>
            </a:extLst>
          </p:cNvPr>
          <p:cNvSpPr txBox="1"/>
          <p:nvPr/>
        </p:nvSpPr>
        <p:spPr>
          <a:xfrm>
            <a:off x="518160" y="497840"/>
            <a:ext cx="11282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In 2012 daalde de verkoop van personenauto’s in Nederland ten opzichte van 2011 met 10,4% tot 502 duizend stuks.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8C9F78B-9074-4AA7-828C-DDCFA86A5FC8}"/>
              </a:ext>
            </a:extLst>
          </p:cNvPr>
          <p:cNvSpPr txBox="1"/>
          <p:nvPr/>
        </p:nvSpPr>
        <p:spPr>
          <a:xfrm>
            <a:off x="711200" y="867172"/>
            <a:ext cx="6454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 personenauto’s werden er in 2011 in Nederland verkocht?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7A5171C4-9D39-4A78-B48B-1A9C9BAA3872}"/>
              </a:ext>
            </a:extLst>
          </p:cNvPr>
          <p:cNvSpPr txBox="1"/>
          <p:nvPr/>
        </p:nvSpPr>
        <p:spPr>
          <a:xfrm>
            <a:off x="711200" y="1919128"/>
            <a:ext cx="4908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Daling van 10,4% betekent dat er 89,6% over bleef.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D0862562-6B97-4386-B16B-4FB4E547D9D0}"/>
                  </a:ext>
                </a:extLst>
              </p:cNvPr>
              <p:cNvSpPr txBox="1"/>
              <p:nvPr/>
            </p:nvSpPr>
            <p:spPr>
              <a:xfrm>
                <a:off x="711200" y="1466056"/>
                <a:ext cx="48142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Stel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nl-NL" dirty="0"/>
                  <a:t> duizend het aantal personenauto’s in 2011.</a:t>
                </a:r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D0862562-6B97-4386-B16B-4FB4E547D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00" y="1466056"/>
                <a:ext cx="4814203" cy="369332"/>
              </a:xfrm>
              <a:prstGeom prst="rect">
                <a:avLst/>
              </a:prstGeom>
              <a:blipFill>
                <a:blip r:embed="rId2"/>
                <a:stretch>
                  <a:fillRect l="-1141" t="-8197" r="-12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45744ADC-0134-4D0E-873A-7CA6BF1908CF}"/>
                  </a:ext>
                </a:extLst>
              </p:cNvPr>
              <p:cNvSpPr txBox="1"/>
              <p:nvPr/>
            </p:nvSpPr>
            <p:spPr>
              <a:xfrm>
                <a:off x="6045660" y="1579542"/>
                <a:ext cx="21697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∙0,896=502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45744ADC-0134-4D0E-873A-7CA6BF1908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5660" y="1579542"/>
                <a:ext cx="2169761" cy="369332"/>
              </a:xfrm>
              <a:prstGeom prst="rect">
                <a:avLst/>
              </a:prstGeom>
              <a:blipFill>
                <a:blip r:embed="rId3"/>
                <a:stretch>
                  <a:fillRect l="-2528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724FACAF-21FB-4E5F-AAA2-1A28ADAA9075}"/>
                  </a:ext>
                </a:extLst>
              </p:cNvPr>
              <p:cNvSpPr txBox="1"/>
              <p:nvPr/>
            </p:nvSpPr>
            <p:spPr>
              <a:xfrm>
                <a:off x="6921281" y="2060551"/>
                <a:ext cx="1045735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502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0.896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724FACAF-21FB-4E5F-AAA2-1A28ADAA90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281" y="2060551"/>
                <a:ext cx="1045735" cy="5259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vak 9">
            <a:extLst>
              <a:ext uri="{FF2B5EF4-FFF2-40B4-BE49-F238E27FC236}">
                <a16:creationId xmlns:a16="http://schemas.microsoft.com/office/drawing/2014/main" id="{8FA643D2-6ED9-4944-8784-1CA595ECC67C}"/>
              </a:ext>
            </a:extLst>
          </p:cNvPr>
          <p:cNvSpPr txBox="1"/>
          <p:nvPr/>
        </p:nvSpPr>
        <p:spPr>
          <a:xfrm>
            <a:off x="6077260" y="2138874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27FD4EEB-5F21-41CE-886F-70C93AE6AD6B}"/>
                  </a:ext>
                </a:extLst>
              </p:cNvPr>
              <p:cNvSpPr txBox="1"/>
              <p:nvPr/>
            </p:nvSpPr>
            <p:spPr>
              <a:xfrm>
                <a:off x="8143034" y="2185040"/>
                <a:ext cx="11878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560,26…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27FD4EEB-5F21-41CE-886F-70C93AE6AD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3034" y="2185040"/>
                <a:ext cx="1187826" cy="276999"/>
              </a:xfrm>
              <a:prstGeom prst="rect">
                <a:avLst/>
              </a:prstGeom>
              <a:blipFill>
                <a:blip r:embed="rId5"/>
                <a:stretch>
                  <a:fillRect l="-205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kstvak 11">
            <a:extLst>
              <a:ext uri="{FF2B5EF4-FFF2-40B4-BE49-F238E27FC236}">
                <a16:creationId xmlns:a16="http://schemas.microsoft.com/office/drawing/2014/main" id="{AFDD28E6-09B4-4D90-A400-1C262B1959C9}"/>
              </a:ext>
            </a:extLst>
          </p:cNvPr>
          <p:cNvSpPr txBox="1"/>
          <p:nvPr/>
        </p:nvSpPr>
        <p:spPr>
          <a:xfrm>
            <a:off x="727914" y="2797005"/>
            <a:ext cx="7523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In 2011 werden ongeveer 560 duizend personenauto’s in Nederland verkocht.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CE5054DC-9900-45C1-AC52-2C1E485A7C3B}"/>
              </a:ext>
            </a:extLst>
          </p:cNvPr>
          <p:cNvSpPr txBox="1"/>
          <p:nvPr/>
        </p:nvSpPr>
        <p:spPr>
          <a:xfrm>
            <a:off x="518160" y="3386345"/>
            <a:ext cx="9385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 Het aantal leerlingen van basisschool ‘De Poort’ nam tussen 2005 en 2014 met 14,9% af tot 194.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D7029C4F-946D-45BC-979A-9644879B25DA}"/>
              </a:ext>
            </a:extLst>
          </p:cNvPr>
          <p:cNvSpPr txBox="1"/>
          <p:nvPr/>
        </p:nvSpPr>
        <p:spPr>
          <a:xfrm>
            <a:off x="787960" y="3799285"/>
            <a:ext cx="4204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 leerlingen had ‘De Poort’ in 2005?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4D98CD6-51DA-40CF-8DD1-238879B4ABF7}"/>
                  </a:ext>
                </a:extLst>
              </p:cNvPr>
              <p:cNvSpPr txBox="1"/>
              <p:nvPr/>
            </p:nvSpPr>
            <p:spPr>
              <a:xfrm>
                <a:off x="865866" y="4444291"/>
                <a:ext cx="35618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Stel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nl-NL" dirty="0"/>
                  <a:t> het aantal leerlingen in 2005.</a:t>
                </a:r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4D98CD6-51DA-40CF-8DD1-238879B4AB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866" y="4444291"/>
                <a:ext cx="3561809" cy="369332"/>
              </a:xfrm>
              <a:prstGeom prst="rect">
                <a:avLst/>
              </a:prstGeom>
              <a:blipFill>
                <a:blip r:embed="rId6"/>
                <a:stretch>
                  <a:fillRect l="-137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vak 15">
            <a:extLst>
              <a:ext uri="{FF2B5EF4-FFF2-40B4-BE49-F238E27FC236}">
                <a16:creationId xmlns:a16="http://schemas.microsoft.com/office/drawing/2014/main" id="{992A8D7A-4C03-482F-886E-94602ED45081}"/>
              </a:ext>
            </a:extLst>
          </p:cNvPr>
          <p:cNvSpPr txBox="1"/>
          <p:nvPr/>
        </p:nvSpPr>
        <p:spPr>
          <a:xfrm>
            <a:off x="865866" y="4897363"/>
            <a:ext cx="5067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Afname van 14,9% betekent dat er 85,1% over blijft.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0C0412DD-FAC2-4604-BAC6-6EF8B77508BC}"/>
                  </a:ext>
                </a:extLst>
              </p:cNvPr>
              <p:cNvSpPr txBox="1"/>
              <p:nvPr/>
            </p:nvSpPr>
            <p:spPr>
              <a:xfrm rot="10800000">
                <a:off x="5788802" y="4398124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0C0412DD-FAC2-4604-BAC6-6EF8B77508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788802" y="4398124"/>
                <a:ext cx="401777" cy="8842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38EFD54-DE32-452E-873A-EF497E29D684}"/>
                  </a:ext>
                </a:extLst>
              </p:cNvPr>
              <p:cNvSpPr txBox="1"/>
              <p:nvPr/>
            </p:nvSpPr>
            <p:spPr>
              <a:xfrm>
                <a:off x="7087826" y="4642519"/>
                <a:ext cx="15987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∙0,851=194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38EFD54-DE32-452E-873A-EF497E29D6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7826" y="4642519"/>
                <a:ext cx="1598771" cy="276999"/>
              </a:xfrm>
              <a:prstGeom prst="rect">
                <a:avLst/>
              </a:prstGeom>
              <a:blipFill>
                <a:blip r:embed="rId8"/>
                <a:stretch>
                  <a:fillRect l="-1527" r="-305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1553792F-7FB4-4610-B1EB-33CE64573D3C}"/>
              </a:ext>
            </a:extLst>
          </p:cNvPr>
          <p:cNvSpPr txBox="1"/>
          <p:nvPr/>
        </p:nvSpPr>
        <p:spPr>
          <a:xfrm>
            <a:off x="6411262" y="459635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9912FF2-22CB-4742-86B5-6ABE6030C873}"/>
                  </a:ext>
                </a:extLst>
              </p:cNvPr>
              <p:cNvSpPr txBox="1"/>
              <p:nvPr/>
            </p:nvSpPr>
            <p:spPr>
              <a:xfrm rot="10800000">
                <a:off x="5504322" y="1396602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9912FF2-22CB-4742-86B5-6ABE6030C8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504322" y="1396602"/>
                <a:ext cx="401777" cy="88428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12306B59-8211-42BA-B8E5-23A2F8AE8E99}"/>
              </a:ext>
            </a:extLst>
          </p:cNvPr>
          <p:cNvSpPr txBox="1"/>
          <p:nvPr/>
        </p:nvSpPr>
        <p:spPr>
          <a:xfrm>
            <a:off x="6411261" y="5209356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74205C5D-DB73-4FDD-9495-913E95385C82}"/>
                  </a:ext>
                </a:extLst>
              </p:cNvPr>
              <p:cNvSpPr txBox="1"/>
              <p:nvPr/>
            </p:nvSpPr>
            <p:spPr>
              <a:xfrm>
                <a:off x="7196028" y="5255522"/>
                <a:ext cx="13823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≈227,96…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74205C5D-DB73-4FDD-9495-913E95385C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6028" y="5255522"/>
                <a:ext cx="1382366" cy="276999"/>
              </a:xfrm>
              <a:prstGeom prst="rect">
                <a:avLst/>
              </a:prstGeom>
              <a:blipFill>
                <a:blip r:embed="rId10"/>
                <a:stretch>
                  <a:fillRect l="-220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AEB39293-9F73-403C-9B62-88666AA66F6E}"/>
              </a:ext>
            </a:extLst>
          </p:cNvPr>
          <p:cNvSpPr txBox="1"/>
          <p:nvPr/>
        </p:nvSpPr>
        <p:spPr>
          <a:xfrm>
            <a:off x="787960" y="5723243"/>
            <a:ext cx="514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In 2005 had de basisschool ongeveer 228 leerlingen.</a:t>
            </a:r>
          </a:p>
        </p:txBody>
      </p:sp>
    </p:spTree>
    <p:extLst>
      <p:ext uri="{BB962C8B-B14F-4D97-AF65-F5344CB8AC3E}">
        <p14:creationId xmlns:p14="http://schemas.microsoft.com/office/powerpoint/2010/main" val="7118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54</TotalTime>
  <Words>245</Words>
  <Application>Microsoft Office PowerPoint</Application>
  <PresentationFormat>Breedbeeld</PresentationFormat>
  <Paragraphs>38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2017-11-06T16:59:00Z</dcterms:created>
  <dcterms:modified xsi:type="dcterms:W3CDTF">2017-11-06T17:53:40Z</dcterms:modified>
</cp:coreProperties>
</file>