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3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68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20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092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0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608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790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395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65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766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1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48160-645E-42DE-9B0D-83F585D6ADC5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ABC11-42F3-4863-9711-B69C763560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961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21" Type="http://schemas.openxmlformats.org/officeDocument/2006/relationships/image" Target="../media/image22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2C48B62-48A6-4AA0-94E6-CE4E09F6FC05}"/>
              </a:ext>
            </a:extLst>
          </p:cNvPr>
          <p:cNvSpPr txBox="1"/>
          <p:nvPr/>
        </p:nvSpPr>
        <p:spPr>
          <a:xfrm>
            <a:off x="439615" y="48357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28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6F42C79-104D-4B32-9F9F-EB6E01B56154}"/>
              </a:ext>
            </a:extLst>
          </p:cNvPr>
          <p:cNvSpPr txBox="1"/>
          <p:nvPr/>
        </p:nvSpPr>
        <p:spPr>
          <a:xfrm>
            <a:off x="1943100" y="483577"/>
            <a:ext cx="33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Zie de tabel over de detailhandel.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21A2688-37B1-4C13-AE70-C45BD3240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505" y="483577"/>
            <a:ext cx="4160520" cy="2168271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80A5A6E1-0C00-4EC1-B343-06FB29FD34C8}"/>
              </a:ext>
            </a:extLst>
          </p:cNvPr>
          <p:cNvSpPr txBox="1"/>
          <p:nvPr/>
        </p:nvSpPr>
        <p:spPr>
          <a:xfrm>
            <a:off x="439615" y="1036320"/>
            <a:ext cx="453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Met hoeveel procent is het aantal slagerijen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9B34049-3664-43B3-AB43-1823962CB45B}"/>
              </a:ext>
            </a:extLst>
          </p:cNvPr>
          <p:cNvSpPr/>
          <p:nvPr/>
        </p:nvSpPr>
        <p:spPr>
          <a:xfrm>
            <a:off x="683754" y="1405652"/>
            <a:ext cx="3712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in de periode 2008-2012 afgenomen?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ballon: rechthoek met afgeronde hoeken 9">
                <a:extLst>
                  <a:ext uri="{FF2B5EF4-FFF2-40B4-BE49-F238E27FC236}">
                    <a16:creationId xmlns:a16="http://schemas.microsoft.com/office/drawing/2014/main" id="{11211850-FC04-4DAF-B7F4-A36484B38400}"/>
                  </a:ext>
                </a:extLst>
              </p:cNvPr>
              <p:cNvSpPr/>
              <p:nvPr/>
            </p:nvSpPr>
            <p:spPr>
              <a:xfrm>
                <a:off x="1676644" y="1881578"/>
                <a:ext cx="2998725" cy="594412"/>
              </a:xfrm>
              <a:prstGeom prst="wedgeRoundRectCallout">
                <a:avLst>
                  <a:gd name="adj1" fmla="val -20833"/>
                  <a:gd name="adj2" fmla="val 50000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𝑁𝐼𝐸𝑈𝑊</m:t>
                          </m:r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𝑂𝑈𝐷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𝑂𝑈𝐷</m:t>
                          </m:r>
                        </m:den>
                      </m:f>
                      <m:r>
                        <a:rPr lang="nl-NL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ballon: rechthoek met afgeronde hoeken 9">
                <a:extLst>
                  <a:ext uri="{FF2B5EF4-FFF2-40B4-BE49-F238E27FC236}">
                    <a16:creationId xmlns:a16="http://schemas.microsoft.com/office/drawing/2014/main" id="{11211850-FC04-4DAF-B7F4-A36484B384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644" y="1881578"/>
                <a:ext cx="2998725" cy="594412"/>
              </a:xfrm>
              <a:prstGeom prst="wedgeRoundRectCallout">
                <a:avLst>
                  <a:gd name="adj1" fmla="val -20833"/>
                  <a:gd name="adj2" fmla="val 50000"/>
                  <a:gd name="adj3" fmla="val 16667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8739525-64DB-4C8E-BEA9-92FF3A5C2800}"/>
                  </a:ext>
                </a:extLst>
              </p:cNvPr>
              <p:cNvSpPr txBox="1"/>
              <p:nvPr/>
            </p:nvSpPr>
            <p:spPr>
              <a:xfrm>
                <a:off x="882395" y="2768600"/>
                <a:ext cx="235000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2040−2360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2360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8739525-64DB-4C8E-BEA9-92FF3A5C2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95" y="2768600"/>
                <a:ext cx="2350002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A2C1883-A35C-4807-970D-6569C74FB88D}"/>
                  </a:ext>
                </a:extLst>
              </p:cNvPr>
              <p:cNvSpPr txBox="1"/>
              <p:nvPr/>
            </p:nvSpPr>
            <p:spPr>
              <a:xfrm>
                <a:off x="3222237" y="2920779"/>
                <a:ext cx="13705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−13,559…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9A2C1883-A35C-4807-970D-6569C74FB8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237" y="2920779"/>
                <a:ext cx="1370567" cy="276999"/>
              </a:xfrm>
              <a:prstGeom prst="rect">
                <a:avLst/>
              </a:prstGeom>
              <a:blipFill>
                <a:blip r:embed="rId5"/>
                <a:stretch>
                  <a:fillRect l="-893" r="-4464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ballon: rechthoek met afgeronde hoeken 13">
            <a:extLst>
              <a:ext uri="{FF2B5EF4-FFF2-40B4-BE49-F238E27FC236}">
                <a16:creationId xmlns:a16="http://schemas.microsoft.com/office/drawing/2014/main" id="{6B78BB28-16D2-4E20-96E1-75910CBE969C}"/>
              </a:ext>
            </a:extLst>
          </p:cNvPr>
          <p:cNvSpPr/>
          <p:nvPr/>
        </p:nvSpPr>
        <p:spPr>
          <a:xfrm>
            <a:off x="5264329" y="2720789"/>
            <a:ext cx="5084139" cy="616019"/>
          </a:xfrm>
          <a:prstGeom prst="wedgeRoundRectCallout">
            <a:avLst>
              <a:gd name="adj1" fmla="val -57557"/>
              <a:gd name="adj2" fmla="val 494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Vuistregel: procenten in één decimaal nauwkeurig.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64BC651-852C-43C1-B69E-A83078A04371}"/>
                  </a:ext>
                </a:extLst>
              </p:cNvPr>
              <p:cNvSpPr txBox="1"/>
              <p:nvPr/>
            </p:nvSpPr>
            <p:spPr>
              <a:xfrm>
                <a:off x="857007" y="3596931"/>
                <a:ext cx="70784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aantal slagerijen is in de gevraagde periode met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𝟏𝟑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afgenomen.</a:t>
                </a:r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64BC651-852C-43C1-B69E-A83078A043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007" y="3596931"/>
                <a:ext cx="7078476" cy="369332"/>
              </a:xfrm>
              <a:prstGeom prst="rect">
                <a:avLst/>
              </a:prstGeom>
              <a:blipFill>
                <a:blip r:embed="rId6"/>
                <a:stretch>
                  <a:fillRect l="-775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CB658D2F-B0B2-4651-A90C-0FA2504C6F39}"/>
                  </a:ext>
                </a:extLst>
              </p:cNvPr>
              <p:cNvSpPr txBox="1"/>
              <p:nvPr/>
            </p:nvSpPr>
            <p:spPr>
              <a:xfrm>
                <a:off x="624733" y="4155440"/>
                <a:ext cx="7714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b) Het aantal groentewinkels is in de periode 2008-2012 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20,9 %</m:t>
                    </m:r>
                  </m:oMath>
                </a14:m>
                <a:r>
                  <a:rPr lang="nl-NL" dirty="0"/>
                  <a:t> afgenomen.</a:t>
                </a:r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CB658D2F-B0B2-4651-A90C-0FA2504C6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733" y="4155440"/>
                <a:ext cx="7714933" cy="369332"/>
              </a:xfrm>
              <a:prstGeom prst="rect">
                <a:avLst/>
              </a:prstGeom>
              <a:blipFill>
                <a:blip r:embed="rId7"/>
                <a:stretch>
                  <a:fillRect l="-632" t="-10000" r="-71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2F251467-CF33-4C18-A90F-995AB1D2D6C9}"/>
              </a:ext>
            </a:extLst>
          </p:cNvPr>
          <p:cNvSpPr txBox="1"/>
          <p:nvPr/>
        </p:nvSpPr>
        <p:spPr>
          <a:xfrm>
            <a:off x="882395" y="4534408"/>
            <a:ext cx="4174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 groentewinkels waren er in 2012?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94D5CEE-3625-4437-812D-B623087AE5F1}"/>
                  </a:ext>
                </a:extLst>
              </p:cNvPr>
              <p:cNvSpPr txBox="1"/>
              <p:nvPr/>
            </p:nvSpPr>
            <p:spPr>
              <a:xfrm>
                <a:off x="933195" y="4999340"/>
                <a:ext cx="1880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100−20,9=79,1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94D5CEE-3625-4437-812D-B623087AE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195" y="4999340"/>
                <a:ext cx="1880323" cy="276999"/>
              </a:xfrm>
              <a:prstGeom prst="rect">
                <a:avLst/>
              </a:prstGeom>
              <a:blipFill>
                <a:blip r:embed="rId8"/>
                <a:stretch>
                  <a:fillRect l="-2265" r="-25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9BF8D909-E1CC-4340-ACD8-CE83287F98C0}"/>
              </a:ext>
            </a:extLst>
          </p:cNvPr>
          <p:cNvCxnSpPr/>
          <p:nvPr/>
        </p:nvCxnSpPr>
        <p:spPr>
          <a:xfrm>
            <a:off x="7142480" y="4504452"/>
            <a:ext cx="107696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9FF70BA4-F959-442C-8E9D-7300FABA5ADD}"/>
                  </a:ext>
                </a:extLst>
              </p:cNvPr>
              <p:cNvSpPr txBox="1"/>
              <p:nvPr/>
            </p:nvSpPr>
            <p:spPr>
              <a:xfrm>
                <a:off x="933195" y="5403223"/>
                <a:ext cx="2414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1390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∙0,791=1099,49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9FF70BA4-F959-442C-8E9D-7300FABA5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195" y="5403223"/>
                <a:ext cx="2414122" cy="276999"/>
              </a:xfrm>
              <a:prstGeom prst="rect">
                <a:avLst/>
              </a:prstGeom>
              <a:blipFill>
                <a:blip r:embed="rId9"/>
                <a:stretch>
                  <a:fillRect l="-1768" r="-227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2148CC24-2BAA-4D05-80BE-339D5F79EA24}"/>
              </a:ext>
            </a:extLst>
          </p:cNvPr>
          <p:cNvSpPr txBox="1"/>
          <p:nvPr/>
        </p:nvSpPr>
        <p:spPr>
          <a:xfrm>
            <a:off x="882395" y="5807106"/>
            <a:ext cx="635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Er waren ongeveer 1099 groentewinkels in de gevraagde periode.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A407E41-A5C9-46C2-94AC-C44A1B3A7D61}"/>
                  </a:ext>
                </a:extLst>
              </p:cNvPr>
              <p:cNvSpPr txBox="1"/>
              <p:nvPr/>
            </p:nvSpPr>
            <p:spPr>
              <a:xfrm>
                <a:off x="9925276" y="1599006"/>
                <a:ext cx="42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???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A407E41-A5C9-46C2-94AC-C44A1B3A7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5276" y="1599006"/>
                <a:ext cx="423193" cy="276999"/>
              </a:xfrm>
              <a:prstGeom prst="rect">
                <a:avLst/>
              </a:prstGeom>
              <a:blipFill>
                <a:blip r:embed="rId10"/>
                <a:stretch>
                  <a:fillRect l="-11429" r="-1285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hthoek 24">
            <a:extLst>
              <a:ext uri="{FF2B5EF4-FFF2-40B4-BE49-F238E27FC236}">
                <a16:creationId xmlns:a16="http://schemas.microsoft.com/office/drawing/2014/main" id="{CD055A8A-C265-468D-84FF-4C8E8AD42CC2}"/>
              </a:ext>
            </a:extLst>
          </p:cNvPr>
          <p:cNvSpPr/>
          <p:nvPr/>
        </p:nvSpPr>
        <p:spPr>
          <a:xfrm>
            <a:off x="882395" y="2720789"/>
            <a:ext cx="557299" cy="294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CCD1DD3D-39A0-42B0-B96E-A2E326CCAB18}"/>
              </a:ext>
            </a:extLst>
          </p:cNvPr>
          <p:cNvSpPr/>
          <p:nvPr/>
        </p:nvSpPr>
        <p:spPr>
          <a:xfrm>
            <a:off x="1686147" y="2697825"/>
            <a:ext cx="557299" cy="294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CB0380E7-CCAA-41C1-BC08-B0762DB4F3E8}"/>
              </a:ext>
            </a:extLst>
          </p:cNvPr>
          <p:cNvSpPr/>
          <p:nvPr/>
        </p:nvSpPr>
        <p:spPr>
          <a:xfrm>
            <a:off x="1285315" y="3123709"/>
            <a:ext cx="557299" cy="294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1C05AFAA-28A9-4D68-8241-179094D2EADB}"/>
              </a:ext>
            </a:extLst>
          </p:cNvPr>
          <p:cNvSpPr/>
          <p:nvPr/>
        </p:nvSpPr>
        <p:spPr>
          <a:xfrm>
            <a:off x="2267458" y="2910767"/>
            <a:ext cx="955211" cy="287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27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21" grpId="0"/>
      <p:bldP spid="22" grpId="0"/>
      <p:bldP spid="23" grpId="0"/>
      <p:bldP spid="25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5D5C9E03-7C1D-4F2B-82CB-1CD8D1124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505" y="483577"/>
            <a:ext cx="4160520" cy="2168271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90162785-6B43-4E11-BBC7-73F0BE28B169}"/>
              </a:ext>
            </a:extLst>
          </p:cNvPr>
          <p:cNvSpPr txBox="1"/>
          <p:nvPr/>
        </p:nvSpPr>
        <p:spPr>
          <a:xfrm>
            <a:off x="568960" y="629920"/>
            <a:ext cx="5434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Het aantal brood- en banketwinkels is in deze periode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18438B4-F7AC-4A22-8CD6-23D23CF1AA45}"/>
              </a:ext>
            </a:extLst>
          </p:cNvPr>
          <p:cNvSpPr txBox="1"/>
          <p:nvPr/>
        </p:nvSpPr>
        <p:spPr>
          <a:xfrm>
            <a:off x="802640" y="999252"/>
            <a:ext cx="2294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 5,8% afgenomen.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0520521-30B5-4CE5-8AA4-B29FC0FE9E9B}"/>
              </a:ext>
            </a:extLst>
          </p:cNvPr>
          <p:cNvSpPr txBox="1"/>
          <p:nvPr/>
        </p:nvSpPr>
        <p:spPr>
          <a:xfrm>
            <a:off x="802640" y="1383046"/>
            <a:ext cx="506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 brood- en banketwinkels waren er in 2008?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4B55C1A-85F3-4885-8EF9-68C6D7B09BE7}"/>
                  </a:ext>
                </a:extLst>
              </p:cNvPr>
              <p:cNvSpPr txBox="1"/>
              <p:nvPr/>
            </p:nvSpPr>
            <p:spPr>
              <a:xfrm>
                <a:off x="8878796" y="1903806"/>
                <a:ext cx="42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???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4B55C1A-85F3-4885-8EF9-68C6D7B09B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796" y="1903806"/>
                <a:ext cx="423193" cy="276999"/>
              </a:xfrm>
              <a:prstGeom prst="rect">
                <a:avLst/>
              </a:prstGeom>
              <a:blipFill>
                <a:blip r:embed="rId3"/>
                <a:stretch>
                  <a:fillRect l="-11429" r="-1285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73ABC6E-8CBE-412D-9073-9886C65A10EC}"/>
                  </a:ext>
                </a:extLst>
              </p:cNvPr>
              <p:cNvSpPr txBox="1"/>
              <p:nvPr/>
            </p:nvSpPr>
            <p:spPr>
              <a:xfrm>
                <a:off x="802640" y="1841532"/>
                <a:ext cx="17520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100−5,8=94,2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73ABC6E-8CBE-412D-9073-9886C65A1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640" y="1841532"/>
                <a:ext cx="1752083" cy="276999"/>
              </a:xfrm>
              <a:prstGeom prst="rect">
                <a:avLst/>
              </a:prstGeom>
              <a:blipFill>
                <a:blip r:embed="rId4"/>
                <a:stretch>
                  <a:fillRect l="-2787" r="-278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83C9EA4-5563-4EA1-AFB9-69A181192F9A}"/>
                  </a:ext>
                </a:extLst>
              </p:cNvPr>
              <p:cNvSpPr txBox="1"/>
              <p:nvPr/>
            </p:nvSpPr>
            <p:spPr>
              <a:xfrm>
                <a:off x="8874684" y="1903806"/>
                <a:ext cx="42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???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83C9EA4-5563-4EA1-AFB9-69A181192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4684" y="1903806"/>
                <a:ext cx="423193" cy="276999"/>
              </a:xfrm>
              <a:prstGeom prst="rect">
                <a:avLst/>
              </a:prstGeom>
              <a:blipFill>
                <a:blip r:embed="rId5"/>
                <a:stretch>
                  <a:fillRect l="-13043" r="-1304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48002D5-E20A-4C7B-AD2A-0F7BA91C3BC5}"/>
                  </a:ext>
                </a:extLst>
              </p:cNvPr>
              <p:cNvSpPr txBox="1"/>
              <p:nvPr/>
            </p:nvSpPr>
            <p:spPr>
              <a:xfrm>
                <a:off x="1432560" y="2363825"/>
                <a:ext cx="15452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0,942=3930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48002D5-E20A-4C7B-AD2A-0F7BA91C3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0" y="2363825"/>
                <a:ext cx="1545295" cy="276999"/>
              </a:xfrm>
              <a:prstGeom prst="rect">
                <a:avLst/>
              </a:prstGeom>
              <a:blipFill>
                <a:blip r:embed="rId6"/>
                <a:stretch>
                  <a:fillRect l="-791" r="-355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B53D385-7A40-436A-87F5-01A5A1478295}"/>
                  </a:ext>
                </a:extLst>
              </p:cNvPr>
              <p:cNvSpPr txBox="1"/>
              <p:nvPr/>
            </p:nvSpPr>
            <p:spPr>
              <a:xfrm>
                <a:off x="843280" y="3042920"/>
                <a:ext cx="42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???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B53D385-7A40-436A-87F5-01A5A1478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80" y="3042920"/>
                <a:ext cx="423193" cy="276999"/>
              </a:xfrm>
              <a:prstGeom prst="rect">
                <a:avLst/>
              </a:prstGeom>
              <a:blipFill>
                <a:blip r:embed="rId7"/>
                <a:stretch>
                  <a:fillRect l="-11429" r="-1285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A748268-0DDF-470A-AF11-2D0A55924053}"/>
                  </a:ext>
                </a:extLst>
              </p:cNvPr>
              <p:cNvSpPr txBox="1"/>
              <p:nvPr/>
            </p:nvSpPr>
            <p:spPr>
              <a:xfrm>
                <a:off x="1354013" y="2886118"/>
                <a:ext cx="851194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3930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0,942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A748268-0DDF-470A-AF11-2D0A559240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013" y="2886118"/>
                <a:ext cx="851194" cy="5497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56D4F61-9B97-4464-94AB-A2B9D5391091}"/>
                  </a:ext>
                </a:extLst>
              </p:cNvPr>
              <p:cNvSpPr txBox="1"/>
              <p:nvPr/>
            </p:nvSpPr>
            <p:spPr>
              <a:xfrm>
                <a:off x="2292747" y="3042920"/>
                <a:ext cx="1104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4171,97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56D4F61-9B97-4464-94AB-A2B9D5391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2747" y="3042920"/>
                <a:ext cx="1104470" cy="276999"/>
              </a:xfrm>
              <a:prstGeom prst="rect">
                <a:avLst/>
              </a:prstGeom>
              <a:blipFill>
                <a:blip r:embed="rId9"/>
                <a:stretch>
                  <a:fillRect l="-2210" r="-552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F580E827-14C3-46AB-87DC-8E693421C22B}"/>
              </a:ext>
            </a:extLst>
          </p:cNvPr>
          <p:cNvSpPr txBox="1"/>
          <p:nvPr/>
        </p:nvSpPr>
        <p:spPr>
          <a:xfrm>
            <a:off x="3682630" y="2996753"/>
            <a:ext cx="526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, dus ongeveer 4172 brood- en banketwinkels in 2008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AA838ED-71A9-49A8-9CD1-97F6936BD1B6}"/>
              </a:ext>
            </a:extLst>
          </p:cNvPr>
          <p:cNvSpPr txBox="1"/>
          <p:nvPr/>
        </p:nvSpPr>
        <p:spPr>
          <a:xfrm>
            <a:off x="568960" y="3641296"/>
            <a:ext cx="9075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In 2012 waren er 55 koffie- en theewinkels meer dan in 2008. Dat is een toename van 37,4%.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7014D6B-2E4B-42AE-941B-B54E18860762}"/>
              </a:ext>
            </a:extLst>
          </p:cNvPr>
          <p:cNvSpPr txBox="1"/>
          <p:nvPr/>
        </p:nvSpPr>
        <p:spPr>
          <a:xfrm>
            <a:off x="802640" y="4025090"/>
            <a:ext cx="4810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 koffie- en theewinkels waren er in 2012?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595C2897-668A-4743-8A35-A427662D4377}"/>
              </a:ext>
            </a:extLst>
          </p:cNvPr>
          <p:cNvSpPr/>
          <p:nvPr/>
        </p:nvSpPr>
        <p:spPr>
          <a:xfrm>
            <a:off x="8878796" y="2180805"/>
            <a:ext cx="641124" cy="232366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EDDA37C3-629C-43C6-9A74-E4FAC64D7E7A}"/>
              </a:ext>
            </a:extLst>
          </p:cNvPr>
          <p:cNvSpPr/>
          <p:nvPr/>
        </p:nvSpPr>
        <p:spPr>
          <a:xfrm>
            <a:off x="9770837" y="2180805"/>
            <a:ext cx="641124" cy="232366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: gekromd omhoog 19">
            <a:extLst>
              <a:ext uri="{FF2B5EF4-FFF2-40B4-BE49-F238E27FC236}">
                <a16:creationId xmlns:a16="http://schemas.microsoft.com/office/drawing/2014/main" id="{B49BF1DF-6C76-4190-80F9-A433244C9955}"/>
              </a:ext>
            </a:extLst>
          </p:cNvPr>
          <p:cNvSpPr/>
          <p:nvPr/>
        </p:nvSpPr>
        <p:spPr>
          <a:xfrm>
            <a:off x="9242792" y="2458720"/>
            <a:ext cx="868927" cy="2976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0DBEFA8-3640-4606-8B94-F0630BCD9AD8}"/>
                  </a:ext>
                </a:extLst>
              </p:cNvPr>
              <p:cNvSpPr txBox="1"/>
              <p:nvPr/>
            </p:nvSpPr>
            <p:spPr>
              <a:xfrm>
                <a:off x="9529585" y="2816774"/>
                <a:ext cx="4825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0DBEFA8-3640-4606-8B94-F0630BCD9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9585" y="2816774"/>
                <a:ext cx="482504" cy="276999"/>
              </a:xfrm>
              <a:prstGeom prst="rect">
                <a:avLst/>
              </a:prstGeom>
              <a:blipFill>
                <a:blip r:embed="rId10"/>
                <a:stretch>
                  <a:fillRect l="-8861" r="-126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D704C9A-9399-4337-9901-7A02ED418B05}"/>
                  </a:ext>
                </a:extLst>
              </p:cNvPr>
              <p:cNvSpPr txBox="1"/>
              <p:nvPr/>
            </p:nvSpPr>
            <p:spPr>
              <a:xfrm>
                <a:off x="965200" y="4612640"/>
                <a:ext cx="28346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Stel er zijn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nl-NL" dirty="0"/>
                  <a:t> winkels in 2008</a:t>
                </a:r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D704C9A-9399-4337-9901-7A02ED418B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4612640"/>
                <a:ext cx="2834687" cy="369332"/>
              </a:xfrm>
              <a:prstGeom prst="rect">
                <a:avLst/>
              </a:prstGeom>
              <a:blipFill>
                <a:blip r:embed="rId11"/>
                <a:stretch>
                  <a:fillRect l="-1720" t="-10000" r="-86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770B7D78-2A5A-426E-B07F-76E2E4ADC595}"/>
                  </a:ext>
                </a:extLst>
              </p:cNvPr>
              <p:cNvSpPr txBox="1"/>
              <p:nvPr/>
            </p:nvSpPr>
            <p:spPr>
              <a:xfrm>
                <a:off x="969820" y="5120296"/>
                <a:ext cx="26458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Dan zijn 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+55</m:t>
                    </m:r>
                  </m:oMath>
                </a14:m>
                <a:r>
                  <a:rPr lang="nl-NL" dirty="0"/>
                  <a:t> in 2012</a:t>
                </a:r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770B7D78-2A5A-426E-B07F-76E2E4ADC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820" y="5120296"/>
                <a:ext cx="2645853" cy="369332"/>
              </a:xfrm>
              <a:prstGeom prst="rect">
                <a:avLst/>
              </a:prstGeom>
              <a:blipFill>
                <a:blip r:embed="rId12"/>
                <a:stretch>
                  <a:fillRect l="-1843" t="-9836" r="-115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3F6F98A3-CC9C-49A3-804C-31B68241E51D}"/>
              </a:ext>
            </a:extLst>
          </p:cNvPr>
          <p:cNvCxnSpPr/>
          <p:nvPr/>
        </p:nvCxnSpPr>
        <p:spPr>
          <a:xfrm>
            <a:off x="4196080" y="4592320"/>
            <a:ext cx="0" cy="9448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12D2FB17-09B3-4E9A-995B-020E22CABF3F}"/>
              </a:ext>
            </a:extLst>
          </p:cNvPr>
          <p:cNvCxnSpPr/>
          <p:nvPr/>
        </p:nvCxnSpPr>
        <p:spPr>
          <a:xfrm>
            <a:off x="7145248" y="3990308"/>
            <a:ext cx="23978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5CDD0B5-1078-4F3B-884E-0B1554055BAF}"/>
                  </a:ext>
                </a:extLst>
              </p:cNvPr>
              <p:cNvSpPr txBox="1"/>
              <p:nvPr/>
            </p:nvSpPr>
            <p:spPr>
              <a:xfrm>
                <a:off x="5463082" y="4671420"/>
                <a:ext cx="300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5CDD0B5-1078-4F3B-884E-0B1554055B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082" y="4671420"/>
                <a:ext cx="300339" cy="276999"/>
              </a:xfrm>
              <a:prstGeom prst="rect">
                <a:avLst/>
              </a:prstGeom>
              <a:blipFill>
                <a:blip r:embed="rId13"/>
                <a:stretch>
                  <a:fillRect l="-10204" r="-61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9BA3AAB-CFDA-40D9-96E3-80CC95EA94BF}"/>
                  </a:ext>
                </a:extLst>
              </p:cNvPr>
              <p:cNvSpPr txBox="1"/>
              <p:nvPr/>
            </p:nvSpPr>
            <p:spPr>
              <a:xfrm>
                <a:off x="6398320" y="4669118"/>
                <a:ext cx="5466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9BA3AAB-CFDA-40D9-96E3-80CC95EA94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8320" y="4669118"/>
                <a:ext cx="546623" cy="276999"/>
              </a:xfrm>
              <a:prstGeom prst="rect">
                <a:avLst/>
              </a:prstGeom>
              <a:blipFill>
                <a:blip r:embed="rId14"/>
                <a:stretch>
                  <a:fillRect l="-4494" r="-1123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hthoek 30">
            <a:extLst>
              <a:ext uri="{FF2B5EF4-FFF2-40B4-BE49-F238E27FC236}">
                <a16:creationId xmlns:a16="http://schemas.microsoft.com/office/drawing/2014/main" id="{C1CCCB9C-B379-41C0-AB4F-4F890D37A193}"/>
              </a:ext>
            </a:extLst>
          </p:cNvPr>
          <p:cNvSpPr/>
          <p:nvPr/>
        </p:nvSpPr>
        <p:spPr>
          <a:xfrm>
            <a:off x="5753889" y="4691283"/>
            <a:ext cx="641124" cy="232366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6C23F70D-0B20-48DF-AC8D-951182AF0AEE}"/>
              </a:ext>
            </a:extLst>
          </p:cNvPr>
          <p:cNvCxnSpPr>
            <a:cxnSpLocks/>
          </p:cNvCxnSpPr>
          <p:nvPr/>
        </p:nvCxnSpPr>
        <p:spPr>
          <a:xfrm flipH="1">
            <a:off x="6193659" y="3990308"/>
            <a:ext cx="1914021" cy="5864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7F63A57-CB48-46DB-844C-C3D9644410C3}"/>
                  </a:ext>
                </a:extLst>
              </p:cNvPr>
              <p:cNvSpPr txBox="1"/>
              <p:nvPr/>
            </p:nvSpPr>
            <p:spPr>
              <a:xfrm>
                <a:off x="5463082" y="5166462"/>
                <a:ext cx="14705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0,374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7F63A57-CB48-46DB-844C-C3D964441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082" y="5166462"/>
                <a:ext cx="1470531" cy="276999"/>
              </a:xfrm>
              <a:prstGeom prst="rect">
                <a:avLst/>
              </a:prstGeom>
              <a:blipFill>
                <a:blip r:embed="rId16"/>
                <a:stretch>
                  <a:fillRect l="-3320" r="-373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8BEE02EA-8D1E-4E95-9A36-2BE799710FAC}"/>
              </a:ext>
            </a:extLst>
          </p:cNvPr>
          <p:cNvCxnSpPr/>
          <p:nvPr/>
        </p:nvCxnSpPr>
        <p:spPr>
          <a:xfrm>
            <a:off x="7670800" y="4557889"/>
            <a:ext cx="0" cy="9448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FE8BADA-CF8D-4CDB-A0C5-83DC114F179D}"/>
                  </a:ext>
                </a:extLst>
              </p:cNvPr>
              <p:cNvSpPr txBox="1"/>
              <p:nvPr/>
            </p:nvSpPr>
            <p:spPr>
              <a:xfrm>
                <a:off x="8130897" y="4596505"/>
                <a:ext cx="1045735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0,374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FE8BADA-CF8D-4CDB-A0C5-83DC114F17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897" y="4596505"/>
                <a:ext cx="1045735" cy="55528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57604008-0C6A-43D1-BE3F-E121BBBF6A12}"/>
                  </a:ext>
                </a:extLst>
              </p:cNvPr>
              <p:cNvSpPr txBox="1"/>
              <p:nvPr/>
            </p:nvSpPr>
            <p:spPr>
              <a:xfrm>
                <a:off x="9222472" y="4735645"/>
                <a:ext cx="1187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147,05…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57604008-0C6A-43D1-BE3F-E121BBBF6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2472" y="4735645"/>
                <a:ext cx="1187826" cy="276999"/>
              </a:xfrm>
              <a:prstGeom prst="rect">
                <a:avLst/>
              </a:prstGeom>
              <a:blipFill>
                <a:blip r:embed="rId18"/>
                <a:stretch>
                  <a:fillRect l="-205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96316590-71D3-4606-BB2E-BF688C58098D}"/>
              </a:ext>
            </a:extLst>
          </p:cNvPr>
          <p:cNvSpPr txBox="1"/>
          <p:nvPr/>
        </p:nvSpPr>
        <p:spPr>
          <a:xfrm>
            <a:off x="972746" y="5914008"/>
            <a:ext cx="5412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Er waren in 2012 ongeveer 202 koffie- en theewinkels.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1E492D39-B684-4812-AA69-8F90DEF11777}"/>
              </a:ext>
            </a:extLst>
          </p:cNvPr>
          <p:cNvSpPr txBox="1"/>
          <p:nvPr/>
        </p:nvSpPr>
        <p:spPr>
          <a:xfrm>
            <a:off x="8102001" y="5310048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2008</a:t>
            </a:r>
          </a:p>
        </p:txBody>
      </p: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2028A362-6912-4CD0-895C-F4BFE36FD3F9}"/>
              </a:ext>
            </a:extLst>
          </p:cNvPr>
          <p:cNvCxnSpPr>
            <a:cxnSpLocks/>
          </p:cNvCxnSpPr>
          <p:nvPr/>
        </p:nvCxnSpPr>
        <p:spPr>
          <a:xfrm flipH="1" flipV="1">
            <a:off x="9097758" y="2484291"/>
            <a:ext cx="812731" cy="2199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1BDAAF8B-53DE-4443-BAAF-6067EC325FEC}"/>
                  </a:ext>
                </a:extLst>
              </p:cNvPr>
              <p:cNvSpPr txBox="1"/>
              <p:nvPr/>
            </p:nvSpPr>
            <p:spPr>
              <a:xfrm>
                <a:off x="8979119" y="2168649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147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1BDAAF8B-53DE-4443-BAAF-6067EC325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9119" y="2168649"/>
                <a:ext cx="437620" cy="276999"/>
              </a:xfrm>
              <a:prstGeom prst="rect">
                <a:avLst/>
              </a:prstGeom>
              <a:blipFill>
                <a:blip r:embed="rId19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8434B0C6-D440-4825-917D-A839F96F41D1}"/>
                  </a:ext>
                </a:extLst>
              </p:cNvPr>
              <p:cNvSpPr txBox="1"/>
              <p:nvPr/>
            </p:nvSpPr>
            <p:spPr>
              <a:xfrm>
                <a:off x="9856572" y="2168935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202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8434B0C6-D440-4825-917D-A839F96F4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6572" y="2168935"/>
                <a:ext cx="437620" cy="276999"/>
              </a:xfrm>
              <a:prstGeom prst="rect">
                <a:avLst/>
              </a:prstGeom>
              <a:blipFill>
                <a:blip r:embed="rId20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>
                <a:extLst>
                  <a:ext uri="{FF2B5EF4-FFF2-40B4-BE49-F238E27FC236}">
                    <a16:creationId xmlns:a16="http://schemas.microsoft.com/office/drawing/2014/main" id="{968DA04C-C0EF-41AA-BA30-130AEB9ADEBA}"/>
                  </a:ext>
                </a:extLst>
              </p:cNvPr>
              <p:cNvSpPr/>
              <p:nvPr/>
            </p:nvSpPr>
            <p:spPr>
              <a:xfrm>
                <a:off x="5670847" y="4633632"/>
                <a:ext cx="7986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0,374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Rechthoek 1">
                <a:extLst>
                  <a:ext uri="{FF2B5EF4-FFF2-40B4-BE49-F238E27FC236}">
                    <a16:creationId xmlns:a16="http://schemas.microsoft.com/office/drawing/2014/main" id="{968DA04C-C0EF-41AA-BA30-130AEB9ADE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847" y="4633632"/>
                <a:ext cx="798616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EB5D3321-E683-4288-9CBA-C18AAFCC6977}"/>
              </a:ext>
            </a:extLst>
          </p:cNvPr>
          <p:cNvCxnSpPr/>
          <p:nvPr/>
        </p:nvCxnSpPr>
        <p:spPr>
          <a:xfrm>
            <a:off x="2482441" y="3977339"/>
            <a:ext cx="23978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39D21BAB-67E4-484A-9011-C6574CF93008}"/>
              </a:ext>
            </a:extLst>
          </p:cNvPr>
          <p:cNvCxnSpPr/>
          <p:nvPr/>
        </p:nvCxnSpPr>
        <p:spPr>
          <a:xfrm>
            <a:off x="4562272" y="3990308"/>
            <a:ext cx="2286000" cy="602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50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4.81481E-6 L -0.65104 0.066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52" y="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0" grpId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/>
      <p:bldP spid="21" grpId="1"/>
      <p:bldP spid="22" grpId="0"/>
      <p:bldP spid="23" grpId="0"/>
      <p:bldP spid="28" grpId="0"/>
      <p:bldP spid="30" grpId="0"/>
      <p:bldP spid="31" grpId="0" animBg="1"/>
      <p:bldP spid="34" grpId="0"/>
      <p:bldP spid="36" grpId="0"/>
      <p:bldP spid="37" grpId="0"/>
      <p:bldP spid="38" grpId="0"/>
      <p:bldP spid="39" grpId="0"/>
      <p:bldP spid="42" grpId="0"/>
      <p:bldP spid="43" grpId="0"/>
      <p:bldP spid="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179</TotalTime>
  <Words>221</Words>
  <Application>Microsoft Office PowerPoint</Application>
  <PresentationFormat>Breedbeeld</PresentationFormat>
  <Paragraphs>41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13</cp:revision>
  <dcterms:created xsi:type="dcterms:W3CDTF">2017-11-04T16:35:41Z</dcterms:created>
  <dcterms:modified xsi:type="dcterms:W3CDTF">2018-10-03T14:13:47Z</dcterms:modified>
</cp:coreProperties>
</file>