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6408-AACF-449F-B265-0422475E4010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FD1D-B6E0-418C-A521-7BF9F9B8DB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2841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6408-AACF-449F-B265-0422475E4010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FD1D-B6E0-418C-A521-7BF9F9B8DB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599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6408-AACF-449F-B265-0422475E4010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FD1D-B6E0-418C-A521-7BF9F9B8DB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910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6408-AACF-449F-B265-0422475E4010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FD1D-B6E0-418C-A521-7BF9F9B8DB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608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6408-AACF-449F-B265-0422475E4010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FD1D-B6E0-418C-A521-7BF9F9B8DB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6162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6408-AACF-449F-B265-0422475E4010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FD1D-B6E0-418C-A521-7BF9F9B8DB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8555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6408-AACF-449F-B265-0422475E4010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FD1D-B6E0-418C-A521-7BF9F9B8DB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928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6408-AACF-449F-B265-0422475E4010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FD1D-B6E0-418C-A521-7BF9F9B8DB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115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6408-AACF-449F-B265-0422475E4010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FD1D-B6E0-418C-A521-7BF9F9B8DB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1097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6408-AACF-449F-B265-0422475E4010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FD1D-B6E0-418C-A521-7BF9F9B8DB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1496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6408-AACF-449F-B265-0422475E4010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CFD1D-B6E0-418C-A521-7BF9F9B8DB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705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86408-AACF-449F-B265-0422475E4010}" type="datetimeFigureOut">
              <a:rPr lang="nl-NL" smtClean="0"/>
              <a:t>28-9-2018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CFD1D-B6E0-418C-A521-7BF9F9B8DB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9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5884C6B-D502-4668-BE8E-B4D3E09DF5D7}"/>
              </a:ext>
            </a:extLst>
          </p:cNvPr>
          <p:cNvSpPr txBox="1"/>
          <p:nvPr/>
        </p:nvSpPr>
        <p:spPr>
          <a:xfrm>
            <a:off x="386861" y="553915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5EE888E-6142-41DB-AAD7-DB004DCB33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570" y="553915"/>
            <a:ext cx="6936867" cy="1880235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B329D7C1-3BC3-472E-8D42-111AA4C4FB7E}"/>
              </a:ext>
            </a:extLst>
          </p:cNvPr>
          <p:cNvSpPr txBox="1"/>
          <p:nvPr/>
        </p:nvSpPr>
        <p:spPr>
          <a:xfrm>
            <a:off x="386861" y="2641600"/>
            <a:ext cx="95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Bereken met lineair interpoleren het percentage mannen dat zich in 2005 liet inenten tegen griep.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3190BE5D-B877-445B-B644-F9367CA585F6}"/>
              </a:ext>
            </a:extLst>
          </p:cNvPr>
          <p:cNvSpPr/>
          <p:nvPr/>
        </p:nvSpPr>
        <p:spPr>
          <a:xfrm>
            <a:off x="5923280" y="985520"/>
            <a:ext cx="548640" cy="25400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7171DB7-ACF4-4917-8FEF-D9A832D83FD2}"/>
              </a:ext>
            </a:extLst>
          </p:cNvPr>
          <p:cNvSpPr/>
          <p:nvPr/>
        </p:nvSpPr>
        <p:spPr>
          <a:xfrm>
            <a:off x="5923280" y="1427285"/>
            <a:ext cx="548640" cy="25400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AB129C00-D64A-4EB8-9785-06F454AF7859}"/>
              </a:ext>
            </a:extLst>
          </p:cNvPr>
          <p:cNvSpPr/>
          <p:nvPr/>
        </p:nvSpPr>
        <p:spPr>
          <a:xfrm>
            <a:off x="7049438" y="1427285"/>
            <a:ext cx="548640" cy="25400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42E5F3C3-3266-4444-B733-D6104254D253}"/>
              </a:ext>
            </a:extLst>
          </p:cNvPr>
          <p:cNvSpPr/>
          <p:nvPr/>
        </p:nvSpPr>
        <p:spPr>
          <a:xfrm>
            <a:off x="7059598" y="985520"/>
            <a:ext cx="548640" cy="25400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5D2AA235-2965-43EE-BBBC-8E7DBE4FE47C}"/>
              </a:ext>
            </a:extLst>
          </p:cNvPr>
          <p:cNvCxnSpPr/>
          <p:nvPr/>
        </p:nvCxnSpPr>
        <p:spPr>
          <a:xfrm flipH="1" flipV="1">
            <a:off x="6858000" y="1177976"/>
            <a:ext cx="314960" cy="1473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ijl: gekromd omlaag 13">
            <a:extLst>
              <a:ext uri="{FF2B5EF4-FFF2-40B4-BE49-F238E27FC236}">
                <a16:creationId xmlns:a16="http://schemas.microsoft.com/office/drawing/2014/main" id="{A61B93E8-7B2C-4B8A-927D-4FABA0BC934A}"/>
              </a:ext>
            </a:extLst>
          </p:cNvPr>
          <p:cNvSpPr/>
          <p:nvPr/>
        </p:nvSpPr>
        <p:spPr>
          <a:xfrm>
            <a:off x="6543040" y="985520"/>
            <a:ext cx="472440" cy="127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5" name="Pijl: gekromd omlaag 14">
            <a:extLst>
              <a:ext uri="{FF2B5EF4-FFF2-40B4-BE49-F238E27FC236}">
                <a16:creationId xmlns:a16="http://schemas.microsoft.com/office/drawing/2014/main" id="{BD01F82D-EA74-45D1-B3AA-1051E48C21CC}"/>
              </a:ext>
            </a:extLst>
          </p:cNvPr>
          <p:cNvSpPr/>
          <p:nvPr/>
        </p:nvSpPr>
        <p:spPr>
          <a:xfrm>
            <a:off x="6537159" y="1437665"/>
            <a:ext cx="472440" cy="127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5CA6F8E3-AFAB-41B5-8A89-90164C967900}"/>
              </a:ext>
            </a:extLst>
          </p:cNvPr>
          <p:cNvSpPr txBox="1"/>
          <p:nvPr/>
        </p:nvSpPr>
        <p:spPr>
          <a:xfrm>
            <a:off x="974137" y="3271520"/>
            <a:ext cx="2631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6 jaar een toename van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BA4F03D-18E6-41FD-A4DE-9EE3703AE0F1}"/>
              </a:ext>
            </a:extLst>
          </p:cNvPr>
          <p:cNvSpPr txBox="1"/>
          <p:nvPr/>
        </p:nvSpPr>
        <p:spPr>
          <a:xfrm>
            <a:off x="974137" y="3901440"/>
            <a:ext cx="2631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1 jaar een toename van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032C030B-35CF-4ACE-B778-749EEF6583FF}"/>
                  </a:ext>
                </a:extLst>
              </p:cNvPr>
              <p:cNvSpPr txBox="1"/>
              <p:nvPr/>
            </p:nvSpPr>
            <p:spPr>
              <a:xfrm>
                <a:off x="3698240" y="3833892"/>
                <a:ext cx="35747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2,8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032C030B-35CF-4ACE-B778-749EEF6583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8240" y="3833892"/>
                <a:ext cx="357470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35EBC1D-6C14-4361-8A48-BB84571F4B99}"/>
                  </a:ext>
                </a:extLst>
              </p:cNvPr>
              <p:cNvSpPr txBox="1"/>
              <p:nvPr/>
            </p:nvSpPr>
            <p:spPr>
              <a:xfrm>
                <a:off x="1066800" y="4729285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2005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35EBC1D-6C14-4361-8A48-BB84571F4B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729285"/>
                <a:ext cx="565861" cy="276999"/>
              </a:xfrm>
              <a:prstGeom prst="rect">
                <a:avLst/>
              </a:prstGeom>
              <a:blipFill>
                <a:blip r:embed="rId4"/>
                <a:stretch>
                  <a:fillRect l="-9677" r="-1075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Pijl: rechts 20">
            <a:extLst>
              <a:ext uri="{FF2B5EF4-FFF2-40B4-BE49-F238E27FC236}">
                <a16:creationId xmlns:a16="http://schemas.microsoft.com/office/drawing/2014/main" id="{97B55EC7-79E8-402D-9A1D-2A2D36DF976D}"/>
              </a:ext>
            </a:extLst>
          </p:cNvPr>
          <p:cNvSpPr/>
          <p:nvPr/>
        </p:nvSpPr>
        <p:spPr>
          <a:xfrm>
            <a:off x="1757680" y="4780085"/>
            <a:ext cx="450986" cy="138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94C34E3F-348D-4CEF-AEE6-6F883605C5F8}"/>
                  </a:ext>
                </a:extLst>
              </p:cNvPr>
              <p:cNvSpPr txBox="1"/>
              <p:nvPr/>
            </p:nvSpPr>
            <p:spPr>
              <a:xfrm>
                <a:off x="2438400" y="4558177"/>
                <a:ext cx="136255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20,7+4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2,8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94C34E3F-348D-4CEF-AEE6-6F883605C5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558177"/>
                <a:ext cx="1362552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405AB50C-0CC0-43A6-B9A0-AC453BE45D9F}"/>
                  </a:ext>
                </a:extLst>
              </p:cNvPr>
              <p:cNvSpPr txBox="1"/>
              <p:nvPr/>
            </p:nvSpPr>
            <p:spPr>
              <a:xfrm>
                <a:off x="3947466" y="4683142"/>
                <a:ext cx="13160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22,5666…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405AB50C-0CC0-43A6-B9A0-AC453BE45D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466" y="4683142"/>
                <a:ext cx="1316066" cy="276999"/>
              </a:xfrm>
              <a:prstGeom prst="rect">
                <a:avLst/>
              </a:prstGeom>
              <a:blipFill>
                <a:blip r:embed="rId6"/>
                <a:stretch>
                  <a:fillRect l="-186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25E095C0-0697-40A1-B1D6-3DF2BF765BE7}"/>
                  </a:ext>
                </a:extLst>
              </p:cNvPr>
              <p:cNvSpPr txBox="1"/>
              <p:nvPr/>
            </p:nvSpPr>
            <p:spPr>
              <a:xfrm>
                <a:off x="1066800" y="5486528"/>
                <a:ext cx="58696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In 2005 liet zich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𝟐𝟐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b="1" dirty="0"/>
                  <a:t> van de mannen inenten tegen griep</a:t>
                </a:r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25E095C0-0697-40A1-B1D6-3DF2BF765B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486528"/>
                <a:ext cx="5869684" cy="369332"/>
              </a:xfrm>
              <a:prstGeom prst="rect">
                <a:avLst/>
              </a:prstGeom>
              <a:blipFill>
                <a:blip r:embed="rId7"/>
                <a:stretch>
                  <a:fillRect l="-831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hthoek 24">
                <a:extLst>
                  <a:ext uri="{FF2B5EF4-FFF2-40B4-BE49-F238E27FC236}">
                    <a16:creationId xmlns:a16="http://schemas.microsoft.com/office/drawing/2014/main" id="{9A6327AE-9273-47D8-A842-1FC8C9B30657}"/>
                  </a:ext>
                </a:extLst>
              </p:cNvPr>
              <p:cNvSpPr/>
              <p:nvPr/>
            </p:nvSpPr>
            <p:spPr>
              <a:xfrm>
                <a:off x="3605755" y="3258261"/>
                <a:ext cx="20617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23,5−20,7=2,8</m:t>
                    </m:r>
                  </m:oMath>
                </a14:m>
                <a:r>
                  <a:rPr lang="nl-NL" dirty="0"/>
                  <a:t> </a:t>
                </a:r>
              </a:p>
            </p:txBody>
          </p:sp>
        </mc:Choice>
        <mc:Fallback xmlns="">
          <p:sp>
            <p:nvSpPr>
              <p:cNvPr id="25" name="Rechthoek 24">
                <a:extLst>
                  <a:ext uri="{FF2B5EF4-FFF2-40B4-BE49-F238E27FC236}">
                    <a16:creationId xmlns:a16="http://schemas.microsoft.com/office/drawing/2014/main" id="{9A6327AE-9273-47D8-A842-1FC8C9B306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5755" y="3258261"/>
                <a:ext cx="206178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hthoek 25">
            <a:extLst>
              <a:ext uri="{FF2B5EF4-FFF2-40B4-BE49-F238E27FC236}">
                <a16:creationId xmlns:a16="http://schemas.microsoft.com/office/drawing/2014/main" id="{4DD239F3-FBD1-4D68-962F-97FB00C21727}"/>
              </a:ext>
            </a:extLst>
          </p:cNvPr>
          <p:cNvSpPr/>
          <p:nvPr/>
        </p:nvSpPr>
        <p:spPr>
          <a:xfrm>
            <a:off x="2438400" y="4683142"/>
            <a:ext cx="489626" cy="32314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FDFDEAF9-834C-46F4-BC31-FCDC2A90C04A}"/>
              </a:ext>
            </a:extLst>
          </p:cNvPr>
          <p:cNvSpPr/>
          <p:nvPr/>
        </p:nvSpPr>
        <p:spPr>
          <a:xfrm>
            <a:off x="3423920" y="4587221"/>
            <a:ext cx="489626" cy="52042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206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/>
      <p:bldP spid="17" grpId="0"/>
      <p:bldP spid="18" grpId="0"/>
      <p:bldP spid="20" grpId="0"/>
      <p:bldP spid="21" grpId="0" animBg="1"/>
      <p:bldP spid="22" grpId="0"/>
      <p:bldP spid="23" grpId="0"/>
      <p:bldP spid="24" grpId="0"/>
      <p:bldP spid="25" grpId="0"/>
      <p:bldP spid="26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2E32CB63-B411-4E58-9D19-2D8FD7BBC9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130" y="259275"/>
            <a:ext cx="6936867" cy="1880235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F21D717A-E3C6-4143-A89F-8FACCEE3512B}"/>
              </a:ext>
            </a:extLst>
          </p:cNvPr>
          <p:cNvSpPr txBox="1"/>
          <p:nvPr/>
        </p:nvSpPr>
        <p:spPr>
          <a:xfrm>
            <a:off x="416560" y="2418080"/>
            <a:ext cx="1064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Bereken met lineair extrapoleren het percentage 75-plussers dat zich in 2018 laat inenten. Geef commentaar.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1CBCD8DD-8D7A-4EA8-BF81-96C07AE3545C}"/>
              </a:ext>
            </a:extLst>
          </p:cNvPr>
          <p:cNvCxnSpPr/>
          <p:nvPr/>
        </p:nvCxnSpPr>
        <p:spPr>
          <a:xfrm flipV="1">
            <a:off x="7843520" y="843280"/>
            <a:ext cx="965200" cy="157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hoek 7">
            <a:extLst>
              <a:ext uri="{FF2B5EF4-FFF2-40B4-BE49-F238E27FC236}">
                <a16:creationId xmlns:a16="http://schemas.microsoft.com/office/drawing/2014/main" id="{B675D0D6-A7BB-4154-B79A-6BC3CCA1E1C0}"/>
              </a:ext>
            </a:extLst>
          </p:cNvPr>
          <p:cNvSpPr/>
          <p:nvPr/>
        </p:nvSpPr>
        <p:spPr>
          <a:xfrm>
            <a:off x="6217920" y="690880"/>
            <a:ext cx="538480" cy="26416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D657A8A9-23DA-4C66-8D76-DF72F59CCB2C}"/>
              </a:ext>
            </a:extLst>
          </p:cNvPr>
          <p:cNvSpPr/>
          <p:nvPr/>
        </p:nvSpPr>
        <p:spPr>
          <a:xfrm>
            <a:off x="7346011" y="1691445"/>
            <a:ext cx="538480" cy="26416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02D616D7-0923-46A1-A709-219EC1939B72}"/>
              </a:ext>
            </a:extLst>
          </p:cNvPr>
          <p:cNvSpPr/>
          <p:nvPr/>
        </p:nvSpPr>
        <p:spPr>
          <a:xfrm>
            <a:off x="6233160" y="1691445"/>
            <a:ext cx="538480" cy="26416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36A9B7CF-4D98-4950-94B4-20992FD50021}"/>
              </a:ext>
            </a:extLst>
          </p:cNvPr>
          <p:cNvSpPr/>
          <p:nvPr/>
        </p:nvSpPr>
        <p:spPr>
          <a:xfrm>
            <a:off x="7346342" y="690880"/>
            <a:ext cx="538480" cy="26416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: gekromd omlaag 11">
            <a:extLst>
              <a:ext uri="{FF2B5EF4-FFF2-40B4-BE49-F238E27FC236}">
                <a16:creationId xmlns:a16="http://schemas.microsoft.com/office/drawing/2014/main" id="{DACD4EBC-FA9A-458D-950A-0B9944111365}"/>
              </a:ext>
            </a:extLst>
          </p:cNvPr>
          <p:cNvSpPr/>
          <p:nvPr/>
        </p:nvSpPr>
        <p:spPr>
          <a:xfrm>
            <a:off x="6812280" y="690880"/>
            <a:ext cx="482600" cy="1524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3" name="Pijl: gekromd omlaag 12">
            <a:extLst>
              <a:ext uri="{FF2B5EF4-FFF2-40B4-BE49-F238E27FC236}">
                <a16:creationId xmlns:a16="http://schemas.microsoft.com/office/drawing/2014/main" id="{69782917-569C-48FF-85FE-5E80925035B4}"/>
              </a:ext>
            </a:extLst>
          </p:cNvPr>
          <p:cNvSpPr/>
          <p:nvPr/>
        </p:nvSpPr>
        <p:spPr>
          <a:xfrm>
            <a:off x="6824980" y="1671125"/>
            <a:ext cx="482600" cy="1524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B3E9316-3A8C-4FD5-9DC4-0CDB7E4EED43}"/>
              </a:ext>
            </a:extLst>
          </p:cNvPr>
          <p:cNvSpPr txBox="1"/>
          <p:nvPr/>
        </p:nvSpPr>
        <p:spPr>
          <a:xfrm>
            <a:off x="1066800" y="3037840"/>
            <a:ext cx="2631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6 jaar een toename van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75504B4B-5ADE-4EE6-A418-8010E61E5A56}"/>
                  </a:ext>
                </a:extLst>
              </p:cNvPr>
              <p:cNvSpPr txBox="1"/>
              <p:nvPr/>
            </p:nvSpPr>
            <p:spPr>
              <a:xfrm>
                <a:off x="3830320" y="3084006"/>
                <a:ext cx="1623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88,4−85,4=3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75504B4B-5ADE-4EE6-A418-8010E61E5A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320" y="3084006"/>
                <a:ext cx="1623842" cy="276999"/>
              </a:xfrm>
              <a:prstGeom prst="rect">
                <a:avLst/>
              </a:prstGeom>
              <a:blipFill>
                <a:blip r:embed="rId3"/>
                <a:stretch>
                  <a:fillRect l="-2996" r="-299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7162190A-218A-4702-AFC8-2759F264E386}"/>
                  </a:ext>
                </a:extLst>
              </p:cNvPr>
              <p:cNvSpPr txBox="1"/>
              <p:nvPr/>
            </p:nvSpPr>
            <p:spPr>
              <a:xfrm>
                <a:off x="3789680" y="3484202"/>
                <a:ext cx="18113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7162190A-218A-4702-AFC8-2759F264E3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9680" y="3484202"/>
                <a:ext cx="181139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97A2629C-3160-4BA7-94BE-61004A8A8732}"/>
              </a:ext>
            </a:extLst>
          </p:cNvPr>
          <p:cNvSpPr txBox="1"/>
          <p:nvPr/>
        </p:nvSpPr>
        <p:spPr>
          <a:xfrm>
            <a:off x="1076960" y="3586480"/>
            <a:ext cx="2631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1 jaar een toename van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273CF0C-536B-4AAB-AC06-49AF25956CFF}"/>
              </a:ext>
            </a:extLst>
          </p:cNvPr>
          <p:cNvSpPr txBox="1"/>
          <p:nvPr/>
        </p:nvSpPr>
        <p:spPr>
          <a:xfrm>
            <a:off x="1066800" y="436835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2018</a:t>
            </a:r>
          </a:p>
        </p:txBody>
      </p:sp>
      <p:sp>
        <p:nvSpPr>
          <p:cNvPr id="21" name="Pijl: rechts 20">
            <a:extLst>
              <a:ext uri="{FF2B5EF4-FFF2-40B4-BE49-F238E27FC236}">
                <a16:creationId xmlns:a16="http://schemas.microsoft.com/office/drawing/2014/main" id="{4271D491-6D6D-4464-8BB3-C46CE5BEFD5C}"/>
              </a:ext>
            </a:extLst>
          </p:cNvPr>
          <p:cNvSpPr/>
          <p:nvPr/>
        </p:nvSpPr>
        <p:spPr>
          <a:xfrm>
            <a:off x="1767840" y="4512382"/>
            <a:ext cx="360769" cy="998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0E11D1F-7660-4510-9562-8455CA22D6DA}"/>
                  </a:ext>
                </a:extLst>
              </p:cNvPr>
              <p:cNvSpPr txBox="1"/>
              <p:nvPr/>
            </p:nvSpPr>
            <p:spPr>
              <a:xfrm>
                <a:off x="2400258" y="4256596"/>
                <a:ext cx="118622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88,4+5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0E11D1F-7660-4510-9562-8455CA22D6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0258" y="4256596"/>
                <a:ext cx="1186222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8468917-A24C-4900-A45D-DAF024224814}"/>
                  </a:ext>
                </a:extLst>
              </p:cNvPr>
              <p:cNvSpPr txBox="1"/>
              <p:nvPr/>
            </p:nvSpPr>
            <p:spPr>
              <a:xfrm>
                <a:off x="3728720" y="4394202"/>
                <a:ext cx="7229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=90,9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8468917-A24C-4900-A45D-DAF0242248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720" y="4394202"/>
                <a:ext cx="722955" cy="276999"/>
              </a:xfrm>
              <a:prstGeom prst="rect">
                <a:avLst/>
              </a:prstGeom>
              <a:blipFill>
                <a:blip r:embed="rId6"/>
                <a:stretch>
                  <a:fillRect l="-3390" r="-762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F9DB493A-BDAC-458A-856A-F071C234264A}"/>
                  </a:ext>
                </a:extLst>
              </p:cNvPr>
              <p:cNvSpPr txBox="1"/>
              <p:nvPr/>
            </p:nvSpPr>
            <p:spPr>
              <a:xfrm>
                <a:off x="4072119" y="3484202"/>
                <a:ext cx="41838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F9DB493A-BDAC-458A-856A-F071C23426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119" y="3484202"/>
                <a:ext cx="418384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hthoek 25">
            <a:extLst>
              <a:ext uri="{FF2B5EF4-FFF2-40B4-BE49-F238E27FC236}">
                <a16:creationId xmlns:a16="http://schemas.microsoft.com/office/drawing/2014/main" id="{9C699544-079A-4941-BB08-4E419E565519}"/>
              </a:ext>
            </a:extLst>
          </p:cNvPr>
          <p:cNvSpPr/>
          <p:nvPr/>
        </p:nvSpPr>
        <p:spPr>
          <a:xfrm>
            <a:off x="2400258" y="4368356"/>
            <a:ext cx="505502" cy="3490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BA683212-B07B-4532-94D3-4F799EF23D7F}"/>
              </a:ext>
            </a:extLst>
          </p:cNvPr>
          <p:cNvSpPr/>
          <p:nvPr/>
        </p:nvSpPr>
        <p:spPr>
          <a:xfrm>
            <a:off x="3419019" y="4274530"/>
            <a:ext cx="235821" cy="510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661AD3EC-77B9-4FDB-B4B7-863B938E2496}"/>
                  </a:ext>
                </a:extLst>
              </p:cNvPr>
              <p:cNvSpPr txBox="1"/>
              <p:nvPr/>
            </p:nvSpPr>
            <p:spPr>
              <a:xfrm>
                <a:off x="1066800" y="5109592"/>
                <a:ext cx="60855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In 2018 laat zich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𝟗𝟎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𝟗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b="1" dirty="0"/>
                  <a:t> van de 75-plussers inenten.</a:t>
                </a:r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661AD3EC-77B9-4FDB-B4B7-863B938E24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109592"/>
                <a:ext cx="6085512" cy="369332"/>
              </a:xfrm>
              <a:prstGeom prst="rect">
                <a:avLst/>
              </a:prstGeom>
              <a:blipFill>
                <a:blip r:embed="rId8"/>
                <a:stretch>
                  <a:fillRect l="-802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258AFEFD-F6D8-45F7-B943-AC986BB0EA09}"/>
              </a:ext>
            </a:extLst>
          </p:cNvPr>
          <p:cNvSpPr txBox="1"/>
          <p:nvPr/>
        </p:nvSpPr>
        <p:spPr>
          <a:xfrm>
            <a:off x="1066800" y="5659808"/>
            <a:ext cx="5744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Het lijkt onwaarschijnlijk dat dit percentage nog zal stijgen</a:t>
            </a:r>
          </a:p>
        </p:txBody>
      </p:sp>
      <p:cxnSp>
        <p:nvCxnSpPr>
          <p:cNvPr id="31" name="Rechte verbindingslijn met pijl 30">
            <a:extLst>
              <a:ext uri="{FF2B5EF4-FFF2-40B4-BE49-F238E27FC236}">
                <a16:creationId xmlns:a16="http://schemas.microsoft.com/office/drawing/2014/main" id="{66DFCEC4-3E96-4C39-940C-202E8065DD87}"/>
              </a:ext>
            </a:extLst>
          </p:cNvPr>
          <p:cNvCxnSpPr/>
          <p:nvPr/>
        </p:nvCxnSpPr>
        <p:spPr>
          <a:xfrm flipH="1">
            <a:off x="6979920" y="2787412"/>
            <a:ext cx="2936240" cy="3057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783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7" grpId="0"/>
      <p:bldP spid="18" grpId="0"/>
      <p:bldP spid="20" grpId="0"/>
      <p:bldP spid="21" grpId="0" animBg="1"/>
      <p:bldP spid="22" grpId="0"/>
      <p:bldP spid="23" grpId="0"/>
      <p:bldP spid="25" grpId="0"/>
      <p:bldP spid="26" grpId="0" animBg="1"/>
      <p:bldP spid="27" grpId="0" animBg="1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0F8D58A-5206-408E-8BBD-ADD8AF9693DB}"/>
              </a:ext>
            </a:extLst>
          </p:cNvPr>
          <p:cNvSpPr txBox="1"/>
          <p:nvPr/>
        </p:nvSpPr>
        <p:spPr>
          <a:xfrm>
            <a:off x="428017" y="476655"/>
            <a:ext cx="2681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In 2014 telde Nederland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35501C3-DC1D-4F90-9A34-9B3C41879645}"/>
              </a:ext>
            </a:extLst>
          </p:cNvPr>
          <p:cNvSpPr txBox="1"/>
          <p:nvPr/>
        </p:nvSpPr>
        <p:spPr>
          <a:xfrm>
            <a:off x="649443" y="1413975"/>
            <a:ext cx="33268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Bereken met lineair extrapoleren </a:t>
            </a:r>
            <a:br>
              <a:rPr lang="nl-NL" dirty="0"/>
            </a:br>
            <a:r>
              <a:rPr lang="nl-NL" dirty="0"/>
              <a:t>hoeveel van hen zijn ingeënt.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67D37D4-1AB3-4844-9F34-7DBAAA5F4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881" y="473858"/>
            <a:ext cx="6936867" cy="1880235"/>
          </a:xfrm>
          <a:prstGeom prst="rect">
            <a:avLst/>
          </a:prstGeo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1D3D64F4-2A88-449A-A264-0A1F5383FE9A}"/>
              </a:ext>
            </a:extLst>
          </p:cNvPr>
          <p:cNvSpPr/>
          <p:nvPr/>
        </p:nvSpPr>
        <p:spPr>
          <a:xfrm>
            <a:off x="649443" y="845987"/>
            <a:ext cx="2958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6921000 volwassen vrouwen.</a:t>
            </a:r>
          </a:p>
        </p:txBody>
      </p:sp>
      <p:sp>
        <p:nvSpPr>
          <p:cNvPr id="8" name="Pijl: omlaag 7">
            <a:extLst>
              <a:ext uri="{FF2B5EF4-FFF2-40B4-BE49-F238E27FC236}">
                <a16:creationId xmlns:a16="http://schemas.microsoft.com/office/drawing/2014/main" id="{76E93B52-0E80-4E21-8366-9A06E187951F}"/>
              </a:ext>
            </a:extLst>
          </p:cNvPr>
          <p:cNvSpPr/>
          <p:nvPr/>
        </p:nvSpPr>
        <p:spPr>
          <a:xfrm>
            <a:off x="11401290" y="473858"/>
            <a:ext cx="76874" cy="4405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F0980B68-AD37-4FA3-B8CF-F650DAC81819}"/>
              </a:ext>
            </a:extLst>
          </p:cNvPr>
          <p:cNvSpPr txBox="1"/>
          <p:nvPr/>
        </p:nvSpPr>
        <p:spPr>
          <a:xfrm>
            <a:off x="11113355" y="84598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2014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E0F7481C-121F-4C59-96BA-7F843B4D21D5}"/>
              </a:ext>
            </a:extLst>
          </p:cNvPr>
          <p:cNvSpPr/>
          <p:nvPr/>
        </p:nvSpPr>
        <p:spPr>
          <a:xfrm>
            <a:off x="8939719" y="901068"/>
            <a:ext cx="535021" cy="27072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9EA90F3D-3E9E-4C5E-87B0-78E7F808D372}"/>
              </a:ext>
            </a:extLst>
          </p:cNvPr>
          <p:cNvSpPr/>
          <p:nvPr/>
        </p:nvSpPr>
        <p:spPr>
          <a:xfrm>
            <a:off x="10079576" y="1631506"/>
            <a:ext cx="535021" cy="27072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B1280403-2354-404F-B279-98EB96E21BD7}"/>
              </a:ext>
            </a:extLst>
          </p:cNvPr>
          <p:cNvSpPr/>
          <p:nvPr/>
        </p:nvSpPr>
        <p:spPr>
          <a:xfrm>
            <a:off x="8954049" y="1621130"/>
            <a:ext cx="535021" cy="27072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8BE3BBE4-F1B2-4F13-8F78-98AA20F1C11D}"/>
              </a:ext>
            </a:extLst>
          </p:cNvPr>
          <p:cNvSpPr/>
          <p:nvPr/>
        </p:nvSpPr>
        <p:spPr>
          <a:xfrm>
            <a:off x="10079576" y="911228"/>
            <a:ext cx="535021" cy="27072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5D48677-0F89-4704-96FF-1DDF533C5491}"/>
              </a:ext>
            </a:extLst>
          </p:cNvPr>
          <p:cNvSpPr txBox="1"/>
          <p:nvPr/>
        </p:nvSpPr>
        <p:spPr>
          <a:xfrm>
            <a:off x="649443" y="2438400"/>
            <a:ext cx="2631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6 jaar een toename van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3ECF7A9F-12D8-4180-91A9-E8D8C07F0782}"/>
                  </a:ext>
                </a:extLst>
              </p:cNvPr>
              <p:cNvSpPr txBox="1"/>
              <p:nvPr/>
            </p:nvSpPr>
            <p:spPr>
              <a:xfrm>
                <a:off x="3281061" y="2484566"/>
                <a:ext cx="18001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30,6−25,0=5,6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3ECF7A9F-12D8-4180-91A9-E8D8C07F07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1061" y="2484566"/>
                <a:ext cx="1800173" cy="276999"/>
              </a:xfrm>
              <a:prstGeom prst="rect">
                <a:avLst/>
              </a:prstGeom>
              <a:blipFill>
                <a:blip r:embed="rId3"/>
                <a:stretch>
                  <a:fillRect l="-2365" r="-270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A9CE05B6-2682-4F0B-B4FD-76B2FB3FDF94}"/>
              </a:ext>
            </a:extLst>
          </p:cNvPr>
          <p:cNvSpPr txBox="1"/>
          <p:nvPr/>
        </p:nvSpPr>
        <p:spPr>
          <a:xfrm>
            <a:off x="649443" y="3027859"/>
            <a:ext cx="2684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1 jaar een toename van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F0E94CEF-3DC4-4EC5-81E4-92B9F2570FB1}"/>
                  </a:ext>
                </a:extLst>
              </p:cNvPr>
              <p:cNvSpPr txBox="1"/>
              <p:nvPr/>
            </p:nvSpPr>
            <p:spPr>
              <a:xfrm>
                <a:off x="3335403" y="2950434"/>
                <a:ext cx="357470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5,6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F0E94CEF-3DC4-4EC5-81E4-92B9F2570F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5403" y="2950434"/>
                <a:ext cx="357470" cy="5241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>
            <a:extLst>
              <a:ext uri="{FF2B5EF4-FFF2-40B4-BE49-F238E27FC236}">
                <a16:creationId xmlns:a16="http://schemas.microsoft.com/office/drawing/2014/main" id="{64E38279-2265-43F8-9361-02220697198E}"/>
              </a:ext>
            </a:extLst>
          </p:cNvPr>
          <p:cNvSpPr txBox="1"/>
          <p:nvPr/>
        </p:nvSpPr>
        <p:spPr>
          <a:xfrm>
            <a:off x="649443" y="386080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2014</a:t>
            </a:r>
          </a:p>
        </p:txBody>
      </p:sp>
      <p:sp>
        <p:nvSpPr>
          <p:cNvPr id="21" name="Pijl: rechts 20">
            <a:extLst>
              <a:ext uri="{FF2B5EF4-FFF2-40B4-BE49-F238E27FC236}">
                <a16:creationId xmlns:a16="http://schemas.microsoft.com/office/drawing/2014/main" id="{2046CA17-9FDC-400E-B03E-79F559BD6F88}"/>
              </a:ext>
            </a:extLst>
          </p:cNvPr>
          <p:cNvSpPr/>
          <p:nvPr/>
        </p:nvSpPr>
        <p:spPr>
          <a:xfrm>
            <a:off x="1302186" y="3998887"/>
            <a:ext cx="303094" cy="913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B3367599-04DF-4C1F-8F15-619AE135D55E}"/>
                  </a:ext>
                </a:extLst>
              </p:cNvPr>
              <p:cNvSpPr txBox="1"/>
              <p:nvPr/>
            </p:nvSpPr>
            <p:spPr>
              <a:xfrm>
                <a:off x="1858992" y="3726569"/>
                <a:ext cx="1362552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30,6+1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5,6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B3367599-04DF-4C1F-8F15-619AE135D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8992" y="3726569"/>
                <a:ext cx="1362552" cy="5241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C57FC2E-6E9E-4E1A-BE1E-E9C312B532E1}"/>
                  </a:ext>
                </a:extLst>
              </p:cNvPr>
              <p:cNvSpPr txBox="1"/>
              <p:nvPr/>
            </p:nvSpPr>
            <p:spPr>
              <a:xfrm>
                <a:off x="3330681" y="3845202"/>
                <a:ext cx="11910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31,533…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C57FC2E-6E9E-4E1A-BE1E-E9C312B532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0681" y="3845202"/>
                <a:ext cx="1191031" cy="276999"/>
              </a:xfrm>
              <a:prstGeom prst="rect">
                <a:avLst/>
              </a:prstGeom>
              <a:blipFill>
                <a:blip r:embed="rId6"/>
                <a:stretch>
                  <a:fillRect l="-153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D1EB2C52-73C3-4F47-B19C-F1E7622EC747}"/>
              </a:ext>
            </a:extLst>
          </p:cNvPr>
          <p:cNvSpPr txBox="1"/>
          <p:nvPr/>
        </p:nvSpPr>
        <p:spPr>
          <a:xfrm>
            <a:off x="1760186" y="4580129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hthoek 24">
                <a:extLst>
                  <a:ext uri="{FF2B5EF4-FFF2-40B4-BE49-F238E27FC236}">
                    <a16:creationId xmlns:a16="http://schemas.microsoft.com/office/drawing/2014/main" id="{F93AA7D2-EDF9-4082-B6E6-F51B8AB38A53}"/>
                  </a:ext>
                </a:extLst>
              </p:cNvPr>
              <p:cNvSpPr/>
              <p:nvPr/>
            </p:nvSpPr>
            <p:spPr>
              <a:xfrm>
                <a:off x="2312847" y="4455639"/>
                <a:ext cx="3403496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31,533…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6931000=2182422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Rechthoek 24">
                <a:extLst>
                  <a:ext uri="{FF2B5EF4-FFF2-40B4-BE49-F238E27FC236}">
                    <a16:creationId xmlns:a16="http://schemas.microsoft.com/office/drawing/2014/main" id="{F93AA7D2-EDF9-4082-B6E6-F51B8AB38A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2847" y="4455639"/>
                <a:ext cx="3403496" cy="61831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1F1446A3-2649-4A11-9C54-2C4877ECEA16}"/>
                  </a:ext>
                </a:extLst>
              </p:cNvPr>
              <p:cNvSpPr txBox="1"/>
              <p:nvPr/>
            </p:nvSpPr>
            <p:spPr>
              <a:xfrm>
                <a:off x="586944" y="5389189"/>
                <a:ext cx="49594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In 2014 zijn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𝟐𝟏𝟖𝟐𝟒𝟐𝟐</m:t>
                    </m:r>
                  </m:oMath>
                </a14:m>
                <a:r>
                  <a:rPr lang="nl-NL" b="1" dirty="0"/>
                  <a:t> vrouwen ingeënt.</a:t>
                </a:r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1F1446A3-2649-4A11-9C54-2C4877ECEA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944" y="5389189"/>
                <a:ext cx="4959435" cy="369332"/>
              </a:xfrm>
              <a:prstGeom prst="rect">
                <a:avLst/>
              </a:prstGeom>
              <a:blipFill>
                <a:blip r:embed="rId8"/>
                <a:stretch>
                  <a:fillRect l="-983" t="-8197" r="-24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Rechte verbindingslijn met pijl 27">
            <a:extLst>
              <a:ext uri="{FF2B5EF4-FFF2-40B4-BE49-F238E27FC236}">
                <a16:creationId xmlns:a16="http://schemas.microsoft.com/office/drawing/2014/main" id="{E1B8A84A-D513-49BE-928B-1FBA335CB637}"/>
              </a:ext>
            </a:extLst>
          </p:cNvPr>
          <p:cNvCxnSpPr/>
          <p:nvPr/>
        </p:nvCxnSpPr>
        <p:spPr>
          <a:xfrm>
            <a:off x="1302186" y="1171789"/>
            <a:ext cx="6399094" cy="2963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kstvak 28">
            <a:extLst>
              <a:ext uri="{FF2B5EF4-FFF2-40B4-BE49-F238E27FC236}">
                <a16:creationId xmlns:a16="http://schemas.microsoft.com/office/drawing/2014/main" id="{60E95282-B34B-4C07-89E0-2BF000E1E267}"/>
              </a:ext>
            </a:extLst>
          </p:cNvPr>
          <p:cNvSpPr txBox="1"/>
          <p:nvPr/>
        </p:nvSpPr>
        <p:spPr>
          <a:xfrm>
            <a:off x="7784659" y="4052947"/>
            <a:ext cx="2929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Op duizendtallen nauwkeurig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3C6B4FDF-4474-493F-806C-C89002AC52BA}"/>
                  </a:ext>
                </a:extLst>
              </p:cNvPr>
              <p:cNvSpPr txBox="1"/>
              <p:nvPr/>
            </p:nvSpPr>
            <p:spPr>
              <a:xfrm>
                <a:off x="586944" y="5846813"/>
                <a:ext cx="50972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In 2014 zijn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𝟐𝟏𝟖𝟐𝟎𝟎𝟎</m:t>
                    </m:r>
                  </m:oMath>
                </a14:m>
                <a:r>
                  <a:rPr lang="nl-NL" b="1" dirty="0"/>
                  <a:t> vrouwen ingeënt.</a:t>
                </a:r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3C6B4FDF-4474-493F-806C-C89002AC5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944" y="5846813"/>
                <a:ext cx="5097293" cy="369332"/>
              </a:xfrm>
              <a:prstGeom prst="rect">
                <a:avLst/>
              </a:prstGeom>
              <a:blipFill>
                <a:blip r:embed="rId9"/>
                <a:stretch>
                  <a:fillRect l="-957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Rechte verbindingslijn met pijl 31">
            <a:extLst>
              <a:ext uri="{FF2B5EF4-FFF2-40B4-BE49-F238E27FC236}">
                <a16:creationId xmlns:a16="http://schemas.microsoft.com/office/drawing/2014/main" id="{AFD2C15A-ACF1-4960-947B-F8720A5D6AB1}"/>
              </a:ext>
            </a:extLst>
          </p:cNvPr>
          <p:cNvCxnSpPr>
            <a:endCxn id="30" idx="3"/>
          </p:cNvCxnSpPr>
          <p:nvPr/>
        </p:nvCxnSpPr>
        <p:spPr>
          <a:xfrm flipH="1">
            <a:off x="5684237" y="4438777"/>
            <a:ext cx="2100422" cy="1592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kstvak 32">
            <a:extLst>
              <a:ext uri="{FF2B5EF4-FFF2-40B4-BE49-F238E27FC236}">
                <a16:creationId xmlns:a16="http://schemas.microsoft.com/office/drawing/2014/main" id="{77ED7FA3-1F79-43F3-9773-650FAEBF2982}"/>
              </a:ext>
            </a:extLst>
          </p:cNvPr>
          <p:cNvSpPr txBox="1"/>
          <p:nvPr/>
        </p:nvSpPr>
        <p:spPr>
          <a:xfrm>
            <a:off x="4568049" y="3786196"/>
            <a:ext cx="1055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(procent)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25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7" grpId="0"/>
      <p:bldP spid="18" grpId="0"/>
      <p:bldP spid="20" grpId="0"/>
      <p:bldP spid="21" grpId="0" animBg="1"/>
      <p:bldP spid="22" grpId="0"/>
      <p:bldP spid="23" grpId="0"/>
      <p:bldP spid="24" grpId="0"/>
      <p:bldP spid="25" grpId="0"/>
      <p:bldP spid="26" grpId="0"/>
      <p:bldP spid="29" grpId="0"/>
      <p:bldP spid="30" grpId="0"/>
      <p:bldP spid="33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142</TotalTime>
  <Words>179</Words>
  <Application>Microsoft Office PowerPoint</Application>
  <PresentationFormat>Breedbeeld</PresentationFormat>
  <Paragraphs>38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12</cp:revision>
  <dcterms:created xsi:type="dcterms:W3CDTF">2017-10-16T07:13:17Z</dcterms:created>
  <dcterms:modified xsi:type="dcterms:W3CDTF">2018-09-28T08:15:09Z</dcterms:modified>
</cp:coreProperties>
</file>