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6533-6A17-4798-A87E-D1B8783D2FD5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B612-F4FA-48C6-B147-A40E56DAFC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65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6533-6A17-4798-A87E-D1B8783D2FD5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B612-F4FA-48C6-B147-A40E56DAFC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131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6533-6A17-4798-A87E-D1B8783D2FD5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B612-F4FA-48C6-B147-A40E56DAFC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657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6533-6A17-4798-A87E-D1B8783D2FD5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B612-F4FA-48C6-B147-A40E56DAFC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2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6533-6A17-4798-A87E-D1B8783D2FD5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B612-F4FA-48C6-B147-A40E56DAFC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39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6533-6A17-4798-A87E-D1B8783D2FD5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B612-F4FA-48C6-B147-A40E56DAFC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37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6533-6A17-4798-A87E-D1B8783D2FD5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B612-F4FA-48C6-B147-A40E56DAFC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569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6533-6A17-4798-A87E-D1B8783D2FD5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B612-F4FA-48C6-B147-A40E56DAFC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993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6533-6A17-4798-A87E-D1B8783D2FD5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B612-F4FA-48C6-B147-A40E56DAFC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00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6533-6A17-4798-A87E-D1B8783D2FD5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B612-F4FA-48C6-B147-A40E56DAFC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63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6533-6A17-4798-A87E-D1B8783D2FD5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B612-F4FA-48C6-B147-A40E56DAFC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78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36533-6A17-4798-A87E-D1B8783D2FD5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1B612-F4FA-48C6-B147-A40E56DAFC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61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jpg"/><Relationship Id="rId7" Type="http://schemas.openxmlformats.org/officeDocument/2006/relationships/image" Target="../media/image13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3.jp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29.png"/><Relationship Id="rId2" Type="http://schemas.openxmlformats.org/officeDocument/2006/relationships/image" Target="../media/image10.jp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9C2AFBA-15A1-43F3-881C-51BACCA18142}"/>
              </a:ext>
            </a:extLst>
          </p:cNvPr>
          <p:cNvSpPr txBox="1"/>
          <p:nvPr/>
        </p:nvSpPr>
        <p:spPr>
          <a:xfrm>
            <a:off x="369278" y="50995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18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774FB44-7EE4-44D0-A9A5-E30AD4046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491" y="509953"/>
            <a:ext cx="4445813" cy="273588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2BFCB814-43C5-44AE-BC88-6F65BE9A2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91" y="3245838"/>
            <a:ext cx="4321454" cy="1880921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5B2C510C-2AF0-46BB-AADA-B2EA4DD470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334" y="341300"/>
            <a:ext cx="3227375" cy="6175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3723979-585D-4B81-BE13-7F256867BA91}"/>
                  </a:ext>
                </a:extLst>
              </p:cNvPr>
              <p:cNvSpPr txBox="1"/>
              <p:nvPr/>
            </p:nvSpPr>
            <p:spPr>
              <a:xfrm>
                <a:off x="3524586" y="5291109"/>
                <a:ext cx="44480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Ze betaalt maandelijks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€135,14</m:t>
                    </m:r>
                  </m:oMath>
                </a14:m>
                <a:r>
                  <a:rPr lang="nl-NL" dirty="0"/>
                  <a:t> aan premie</a:t>
                </a:r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3723979-585D-4B81-BE13-7F256867B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586" y="5291109"/>
                <a:ext cx="4448077" cy="369332"/>
              </a:xfrm>
              <a:prstGeom prst="rect">
                <a:avLst/>
              </a:prstGeom>
              <a:blipFill>
                <a:blip r:embed="rId5"/>
                <a:stretch>
                  <a:fillRect l="-1096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35FA7A0A-B06C-4C91-A9F7-A17C0169D704}"/>
              </a:ext>
            </a:extLst>
          </p:cNvPr>
          <p:cNvCxnSpPr/>
          <p:nvPr/>
        </p:nvCxnSpPr>
        <p:spPr>
          <a:xfrm>
            <a:off x="946394" y="3769360"/>
            <a:ext cx="152248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FB66E19-9B5D-4AE2-82FB-3B184E22E160}"/>
                  </a:ext>
                </a:extLst>
              </p:cNvPr>
              <p:cNvSpPr txBox="1"/>
              <p:nvPr/>
            </p:nvSpPr>
            <p:spPr>
              <a:xfrm>
                <a:off x="1001605" y="5339463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5,77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FB66E19-9B5D-4AE2-82FB-3B184E22E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605" y="5339463"/>
                <a:ext cx="613951" cy="276999"/>
              </a:xfrm>
              <a:prstGeom prst="rect">
                <a:avLst/>
              </a:prstGeom>
              <a:blipFill>
                <a:blip r:embed="rId6"/>
                <a:stretch>
                  <a:fillRect l="-7921" r="-990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hthoek 14">
            <a:extLst>
              <a:ext uri="{FF2B5EF4-FFF2-40B4-BE49-F238E27FC236}">
                <a16:creationId xmlns:a16="http://schemas.microsoft.com/office/drawing/2014/main" id="{AA6C85BE-5299-4A39-9AB9-47B87E32EAD2}"/>
              </a:ext>
            </a:extLst>
          </p:cNvPr>
          <p:cNvSpPr/>
          <p:nvPr/>
        </p:nvSpPr>
        <p:spPr>
          <a:xfrm>
            <a:off x="10647680" y="955040"/>
            <a:ext cx="701040" cy="223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1BD9CE84-FBAB-411A-B1AD-7CBAAB88C9AA}"/>
              </a:ext>
            </a:extLst>
          </p:cNvPr>
          <p:cNvCxnSpPr>
            <a:cxnSpLocks/>
          </p:cNvCxnSpPr>
          <p:nvPr/>
        </p:nvCxnSpPr>
        <p:spPr>
          <a:xfrm>
            <a:off x="2846314" y="3779520"/>
            <a:ext cx="142088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B35B96A0-B833-4A50-B568-DAA471D4E16D}"/>
              </a:ext>
            </a:extLst>
          </p:cNvPr>
          <p:cNvCxnSpPr>
            <a:cxnSpLocks/>
          </p:cNvCxnSpPr>
          <p:nvPr/>
        </p:nvCxnSpPr>
        <p:spPr>
          <a:xfrm>
            <a:off x="1001605" y="4043680"/>
            <a:ext cx="175175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hthoek 19">
            <a:extLst>
              <a:ext uri="{FF2B5EF4-FFF2-40B4-BE49-F238E27FC236}">
                <a16:creationId xmlns:a16="http://schemas.microsoft.com/office/drawing/2014/main" id="{3E6FCDD6-BA87-4375-9DFD-DC28429A313E}"/>
              </a:ext>
            </a:extLst>
          </p:cNvPr>
          <p:cNvSpPr/>
          <p:nvPr/>
        </p:nvSpPr>
        <p:spPr>
          <a:xfrm>
            <a:off x="10708640" y="4338320"/>
            <a:ext cx="701040" cy="223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A8DF65E2-1E4B-4666-B201-86BC6D0C70DF}"/>
              </a:ext>
            </a:extLst>
          </p:cNvPr>
          <p:cNvCxnSpPr>
            <a:cxnSpLocks/>
          </p:cNvCxnSpPr>
          <p:nvPr/>
        </p:nvCxnSpPr>
        <p:spPr>
          <a:xfrm>
            <a:off x="1001605" y="4856480"/>
            <a:ext cx="225975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3AF95498-3DBD-4936-94F4-566A797DD39E}"/>
                  </a:ext>
                </a:extLst>
              </p:cNvPr>
              <p:cNvSpPr txBox="1"/>
              <p:nvPr/>
            </p:nvSpPr>
            <p:spPr>
              <a:xfrm>
                <a:off x="1623421" y="5329967"/>
                <a:ext cx="7870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+39,37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3AF95498-3DBD-4936-94F4-566A797DD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421" y="5329967"/>
                <a:ext cx="787075" cy="276999"/>
              </a:xfrm>
              <a:prstGeom prst="rect">
                <a:avLst/>
              </a:prstGeom>
              <a:blipFill>
                <a:blip r:embed="rId7"/>
                <a:stretch>
                  <a:fillRect l="-5426" r="-775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7E40AEE-9B8E-4C93-96E1-63B13837BF44}"/>
                  </a:ext>
                </a:extLst>
              </p:cNvPr>
              <p:cNvSpPr txBox="1"/>
              <p:nvPr/>
            </p:nvSpPr>
            <p:spPr>
              <a:xfrm>
                <a:off x="2380954" y="5329966"/>
                <a:ext cx="9794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=135,14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7E40AEE-9B8E-4C93-96E1-63B13837BF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0954" y="5329966"/>
                <a:ext cx="979435" cy="276999"/>
              </a:xfrm>
              <a:prstGeom prst="rect">
                <a:avLst/>
              </a:prstGeom>
              <a:blipFill>
                <a:blip r:embed="rId8"/>
                <a:stretch>
                  <a:fillRect l="-2500" r="-562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808F8150-8E8C-4D79-BC04-64CCC3D76ABF}"/>
                  </a:ext>
                </a:extLst>
              </p:cNvPr>
              <p:cNvSpPr txBox="1"/>
              <p:nvPr/>
            </p:nvSpPr>
            <p:spPr>
              <a:xfrm>
                <a:off x="956554" y="5897233"/>
                <a:ext cx="44647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 smtClean="0"/>
                  <a:t>Dus jaarlijks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€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𝟏𝟑𝟓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𝟏𝟔𝟐𝟏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𝟔𝟖</m:t>
                    </m:r>
                  </m:oMath>
                </a14:m>
                <a:r>
                  <a:rPr lang="nl-NL" b="1" dirty="0"/>
                  <a:t> euro</a:t>
                </a:r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808F8150-8E8C-4D79-BC04-64CCC3D76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554" y="5897233"/>
                <a:ext cx="4464748" cy="369332"/>
              </a:xfrm>
              <a:prstGeom prst="rect">
                <a:avLst/>
              </a:prstGeom>
              <a:blipFill>
                <a:blip r:embed="rId9"/>
                <a:stretch>
                  <a:fillRect l="-1230" t="-8197" r="-410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107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3.33333E-6 0.0884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 animBg="1"/>
      <p:bldP spid="15" grpId="1" animBg="1"/>
      <p:bldP spid="20" grpId="0" animBg="1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0A239EC2-8D0D-49D9-88F7-425C6DA76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73" y="480106"/>
            <a:ext cx="4368089" cy="167883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9D7508BD-AAA0-4CC0-9187-62E81C4542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334" y="341300"/>
            <a:ext cx="3227375" cy="6175400"/>
          </a:xfrm>
          <a:prstGeom prst="rect">
            <a:avLst/>
          </a:prstGeom>
        </p:spPr>
      </p:pic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E659D6ED-C02B-419D-A2FD-6B8AD4C3E9D8}"/>
              </a:ext>
            </a:extLst>
          </p:cNvPr>
          <p:cNvCxnSpPr/>
          <p:nvPr/>
        </p:nvCxnSpPr>
        <p:spPr>
          <a:xfrm>
            <a:off x="1177447" y="977030"/>
            <a:ext cx="353233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4DE6A453-A592-4B25-8319-356273DBC79E}"/>
              </a:ext>
            </a:extLst>
          </p:cNvPr>
          <p:cNvCxnSpPr>
            <a:cxnSpLocks/>
          </p:cNvCxnSpPr>
          <p:nvPr/>
        </p:nvCxnSpPr>
        <p:spPr>
          <a:xfrm>
            <a:off x="1177447" y="1279743"/>
            <a:ext cx="166596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hoek 10">
            <a:extLst>
              <a:ext uri="{FF2B5EF4-FFF2-40B4-BE49-F238E27FC236}">
                <a16:creationId xmlns:a16="http://schemas.microsoft.com/office/drawing/2014/main" id="{946365EC-C6E2-494A-A6EC-2BF682C98680}"/>
              </a:ext>
            </a:extLst>
          </p:cNvPr>
          <p:cNvSpPr/>
          <p:nvPr/>
        </p:nvSpPr>
        <p:spPr>
          <a:xfrm>
            <a:off x="10597019" y="2480154"/>
            <a:ext cx="713984" cy="225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36748344-ABE9-4759-8F2B-3FA698F3075E}"/>
              </a:ext>
            </a:extLst>
          </p:cNvPr>
          <p:cNvSpPr/>
          <p:nvPr/>
        </p:nvSpPr>
        <p:spPr>
          <a:xfrm>
            <a:off x="8507263" y="5263018"/>
            <a:ext cx="713984" cy="225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1AAC8DF8-B5A2-4010-80AA-6D64C758ED9B}"/>
                  </a:ext>
                </a:extLst>
              </p:cNvPr>
              <p:cNvSpPr txBox="1"/>
              <p:nvPr/>
            </p:nvSpPr>
            <p:spPr>
              <a:xfrm>
                <a:off x="1419808" y="2298526"/>
                <a:ext cx="13377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83,27+16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1AAC8DF8-B5A2-4010-80AA-6D64C758E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808" y="2298526"/>
                <a:ext cx="1337739" cy="276999"/>
              </a:xfrm>
              <a:prstGeom prst="rect">
                <a:avLst/>
              </a:prstGeom>
              <a:blipFill>
                <a:blip r:embed="rId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0CA8AB12-CB38-4024-88FA-4D162D0CED4B}"/>
                  </a:ext>
                </a:extLst>
              </p:cNvPr>
              <p:cNvSpPr txBox="1"/>
              <p:nvPr/>
            </p:nvSpPr>
            <p:spPr>
              <a:xfrm>
                <a:off x="2943616" y="5703636"/>
                <a:ext cx="306333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bij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1,25%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korting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betaal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je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nog</m:t>
                      </m:r>
                    </m:oMath>
                    <m:oMath xmlns:m="http://schemas.openxmlformats.org/officeDocument/2006/math"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100%−1,25%=98,75%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0CA8AB12-CB38-4024-88FA-4D162D0CED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3616" y="5703636"/>
                <a:ext cx="3063338" cy="553998"/>
              </a:xfrm>
              <a:prstGeom prst="rect">
                <a:avLst/>
              </a:prstGeom>
              <a:blipFill>
                <a:blip r:embed="rId5"/>
                <a:stretch>
                  <a:fillRect l="-2988" t="-1099" r="-996" b="-659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5D8980C9-7125-4092-B24A-E9B1DDFEE19D}"/>
                  </a:ext>
                </a:extLst>
              </p:cNvPr>
              <p:cNvSpPr txBox="1"/>
              <p:nvPr/>
            </p:nvSpPr>
            <p:spPr>
              <a:xfrm>
                <a:off x="2762833" y="2298525"/>
                <a:ext cx="859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0,9875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5D8980C9-7125-4092-B24A-E9B1DDFEE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833" y="2298525"/>
                <a:ext cx="859210" cy="276999"/>
              </a:xfrm>
              <a:prstGeom prst="rect">
                <a:avLst/>
              </a:prstGeom>
              <a:blipFill>
                <a:blip r:embed="rId6"/>
                <a:stretch>
                  <a:fillRect l="-1418" r="-709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D6A440DF-12C7-46E2-A23B-A536C6A6C6C7}"/>
                  </a:ext>
                </a:extLst>
              </p:cNvPr>
              <p:cNvSpPr txBox="1"/>
              <p:nvPr/>
            </p:nvSpPr>
            <p:spPr>
              <a:xfrm>
                <a:off x="3622043" y="2298525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D6A440DF-12C7-46E2-A23B-A536C6A6C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2043" y="2298525"/>
                <a:ext cx="298159" cy="276999"/>
              </a:xfrm>
              <a:prstGeom prst="rect">
                <a:avLst/>
              </a:prstGeom>
              <a:blipFill>
                <a:blip r:embed="rId7"/>
                <a:stretch>
                  <a:fillRect l="-6122" r="-1836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681352FD-50DA-40F4-BBB9-6BB1F39B6579}"/>
                  </a:ext>
                </a:extLst>
              </p:cNvPr>
              <p:cNvSpPr txBox="1"/>
              <p:nvPr/>
            </p:nvSpPr>
            <p:spPr>
              <a:xfrm>
                <a:off x="4000945" y="2298524"/>
                <a:ext cx="13641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=588,17475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681352FD-50DA-40F4-BBB9-6BB1F39B6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945" y="2298524"/>
                <a:ext cx="1364155" cy="276999"/>
              </a:xfrm>
              <a:prstGeom prst="rect">
                <a:avLst/>
              </a:prstGeom>
              <a:blipFill>
                <a:blip r:embed="rId8"/>
                <a:stretch>
                  <a:fillRect l="-1339" r="-401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FF48DE1D-3496-4860-B282-1FF3E0437593}"/>
              </a:ext>
            </a:extLst>
          </p:cNvPr>
          <p:cNvSpPr txBox="1"/>
          <p:nvPr/>
        </p:nvSpPr>
        <p:spPr>
          <a:xfrm>
            <a:off x="1382229" y="2799656"/>
            <a:ext cx="233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Per half jaar betaalt ze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0CD4C8E-1604-4AF3-8185-E9D948773AE0}"/>
                  </a:ext>
                </a:extLst>
              </p:cNvPr>
              <p:cNvSpPr txBox="1"/>
              <p:nvPr/>
            </p:nvSpPr>
            <p:spPr>
              <a:xfrm>
                <a:off x="3676523" y="2845822"/>
                <a:ext cx="973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€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𝟓𝟖𝟖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𝟏𝟕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0CD4C8E-1604-4AF3-8185-E9D948773A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523" y="2845822"/>
                <a:ext cx="973023" cy="276999"/>
              </a:xfrm>
              <a:prstGeom prst="rect">
                <a:avLst/>
              </a:prstGeom>
              <a:blipFill>
                <a:blip r:embed="rId9"/>
                <a:stretch>
                  <a:fillRect l="-5625" r="-562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4252DFF9-89CC-4C9E-89BB-B9C777CD3331}"/>
              </a:ext>
            </a:extLst>
          </p:cNvPr>
          <p:cNvCxnSpPr/>
          <p:nvPr/>
        </p:nvCxnSpPr>
        <p:spPr>
          <a:xfrm flipH="1">
            <a:off x="6115074" y="5980635"/>
            <a:ext cx="20516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731FD2C1-D582-496A-9787-277EC19CD179}"/>
              </a:ext>
            </a:extLst>
          </p:cNvPr>
          <p:cNvCxnSpPr>
            <a:cxnSpLocks/>
          </p:cNvCxnSpPr>
          <p:nvPr/>
        </p:nvCxnSpPr>
        <p:spPr>
          <a:xfrm>
            <a:off x="1177446" y="1544877"/>
            <a:ext cx="222963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97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57FBDDDA-D745-4A3E-8A34-DEF7E9A61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001" y="233440"/>
            <a:ext cx="6692036" cy="328772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2E508FD0-8651-4B57-82F3-3BE8DDE12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334" y="341300"/>
            <a:ext cx="3227375" cy="6175400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DF3195E0-FAC8-46A8-827C-9E3F7AA9F0A7}"/>
              </a:ext>
            </a:extLst>
          </p:cNvPr>
          <p:cNvSpPr/>
          <p:nvPr/>
        </p:nvSpPr>
        <p:spPr>
          <a:xfrm>
            <a:off x="10622071" y="951978"/>
            <a:ext cx="713984" cy="2129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C8BBF77B-BE9D-4C38-AF02-94606FCD12FF}"/>
              </a:ext>
            </a:extLst>
          </p:cNvPr>
          <p:cNvSpPr/>
          <p:nvPr/>
        </p:nvSpPr>
        <p:spPr>
          <a:xfrm>
            <a:off x="10686789" y="4035462"/>
            <a:ext cx="713984" cy="2129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B3BE7717-2AC7-4B73-AAB9-450A943E580A}"/>
              </a:ext>
            </a:extLst>
          </p:cNvPr>
          <p:cNvSpPr/>
          <p:nvPr/>
        </p:nvSpPr>
        <p:spPr>
          <a:xfrm>
            <a:off x="9622077" y="5263019"/>
            <a:ext cx="713984" cy="2129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6A905D62-6F49-43B7-BAB0-F516B4B888FC}"/>
              </a:ext>
            </a:extLst>
          </p:cNvPr>
          <p:cNvSpPr txBox="1"/>
          <p:nvPr/>
        </p:nvSpPr>
        <p:spPr>
          <a:xfrm>
            <a:off x="801666" y="3620022"/>
            <a:ext cx="515346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Zonder korting werkgever en niet per jaar te betalen: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68E8D35-862C-490E-A514-AB255F868420}"/>
              </a:ext>
            </a:extLst>
          </p:cNvPr>
          <p:cNvSpPr txBox="1"/>
          <p:nvPr/>
        </p:nvSpPr>
        <p:spPr>
          <a:xfrm>
            <a:off x="801666" y="4787031"/>
            <a:ext cx="445782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Met korting werkgever en per jaar te betalen: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4733FB6-24AF-4C04-AD6E-2747604B9DC0}"/>
                  </a:ext>
                </a:extLst>
              </p:cNvPr>
              <p:cNvSpPr txBox="1"/>
              <p:nvPr/>
            </p:nvSpPr>
            <p:spPr>
              <a:xfrm>
                <a:off x="1027134" y="4047989"/>
                <a:ext cx="7421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104,10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4733FB6-24AF-4C04-AD6E-2747604B9D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134" y="4047989"/>
                <a:ext cx="742191" cy="276999"/>
              </a:xfrm>
              <a:prstGeom prst="rect">
                <a:avLst/>
              </a:prstGeom>
              <a:blipFill>
                <a:blip r:embed="rId4"/>
                <a:stretch>
                  <a:fillRect l="-6557" r="-819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67C73A4-1BBD-485E-B683-06DA32685579}"/>
                  </a:ext>
                </a:extLst>
              </p:cNvPr>
              <p:cNvSpPr txBox="1"/>
              <p:nvPr/>
            </p:nvSpPr>
            <p:spPr>
              <a:xfrm>
                <a:off x="1769325" y="4047988"/>
                <a:ext cx="7870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+35,82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67C73A4-1BBD-485E-B683-06DA32685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9325" y="4047988"/>
                <a:ext cx="787075" cy="276999"/>
              </a:xfrm>
              <a:prstGeom prst="rect">
                <a:avLst/>
              </a:prstGeom>
              <a:blipFill>
                <a:blip r:embed="rId5"/>
                <a:stretch>
                  <a:fillRect l="-5426" r="-775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E3741B44-9CCF-4874-8A2D-81445D011A35}"/>
                  </a:ext>
                </a:extLst>
              </p:cNvPr>
              <p:cNvSpPr txBox="1"/>
              <p:nvPr/>
            </p:nvSpPr>
            <p:spPr>
              <a:xfrm>
                <a:off x="2556400" y="4047988"/>
                <a:ext cx="7870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+20,80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E3741B44-9CCF-4874-8A2D-81445D011A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400" y="4047988"/>
                <a:ext cx="787075" cy="276999"/>
              </a:xfrm>
              <a:prstGeom prst="rect">
                <a:avLst/>
              </a:prstGeom>
              <a:blipFill>
                <a:blip r:embed="rId6"/>
                <a:stretch>
                  <a:fillRect l="-5426" r="-775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60B9BC4A-D525-4FCB-9F7E-6918B8D52BC0}"/>
                  </a:ext>
                </a:extLst>
              </p:cNvPr>
              <p:cNvSpPr txBox="1"/>
              <p:nvPr/>
            </p:nvSpPr>
            <p:spPr>
              <a:xfrm>
                <a:off x="3343475" y="4047987"/>
                <a:ext cx="9794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=160,72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60B9BC4A-D525-4FCB-9F7E-6918B8D52B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475" y="4047987"/>
                <a:ext cx="979435" cy="276999"/>
              </a:xfrm>
              <a:prstGeom prst="rect">
                <a:avLst/>
              </a:prstGeom>
              <a:blipFill>
                <a:blip r:embed="rId7"/>
                <a:stretch>
                  <a:fillRect l="-1863" r="-559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CEAFE9C1-5BA8-413A-8E8F-9D7E3A869CEA}"/>
              </a:ext>
            </a:extLst>
          </p:cNvPr>
          <p:cNvSpPr txBox="1"/>
          <p:nvPr/>
        </p:nvSpPr>
        <p:spPr>
          <a:xfrm>
            <a:off x="4310517" y="3985116"/>
            <a:ext cx="183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(euro </a:t>
            </a:r>
            <a:r>
              <a:rPr lang="nl-NL" dirty="0"/>
              <a:t>per </a:t>
            </a:r>
            <a:r>
              <a:rPr lang="nl-NL" dirty="0" smtClean="0"/>
              <a:t>maand)</a:t>
            </a:r>
            <a:endParaRPr lang="nl-NL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B3AEBA9-41AA-4157-BD43-13BC4C435A8F}"/>
              </a:ext>
            </a:extLst>
          </p:cNvPr>
          <p:cNvSpPr txBox="1"/>
          <p:nvPr/>
        </p:nvSpPr>
        <p:spPr>
          <a:xfrm>
            <a:off x="1023176" y="4383621"/>
            <a:ext cx="1194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Ze zou dan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80C061B4-9D5E-4567-AE01-AB6B72E72F45}"/>
                  </a:ext>
                </a:extLst>
              </p:cNvPr>
              <p:cNvSpPr txBox="1"/>
              <p:nvPr/>
            </p:nvSpPr>
            <p:spPr>
              <a:xfrm>
                <a:off x="2162862" y="4442254"/>
                <a:ext cx="22858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∙160,72=1928,64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80C061B4-9D5E-4567-AE01-AB6B72E72F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862" y="4442254"/>
                <a:ext cx="2285882" cy="276999"/>
              </a:xfrm>
              <a:prstGeom prst="rect">
                <a:avLst/>
              </a:prstGeom>
              <a:blipFill>
                <a:blip r:embed="rId8"/>
                <a:stretch>
                  <a:fillRect l="-2133" r="-213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DDCC6AF8-CBB4-424B-8535-3BDC62F4E494}"/>
              </a:ext>
            </a:extLst>
          </p:cNvPr>
          <p:cNvSpPr txBox="1"/>
          <p:nvPr/>
        </p:nvSpPr>
        <p:spPr>
          <a:xfrm>
            <a:off x="4448744" y="4383621"/>
            <a:ext cx="2304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(euro </a:t>
            </a:r>
            <a:r>
              <a:rPr lang="nl-NL" dirty="0"/>
              <a:t>per jaar </a:t>
            </a:r>
            <a:r>
              <a:rPr lang="nl-NL" dirty="0" smtClean="0"/>
              <a:t>betalen)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113F0C6-8B69-4995-949F-0C7F6F37D848}"/>
                  </a:ext>
                </a:extLst>
              </p:cNvPr>
              <p:cNvSpPr txBox="1"/>
              <p:nvPr/>
            </p:nvSpPr>
            <p:spPr>
              <a:xfrm>
                <a:off x="1037897" y="5317025"/>
                <a:ext cx="13433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104,10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113F0C6-8B69-4995-949F-0C7F6F37D8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897" y="5317025"/>
                <a:ext cx="1343316" cy="276999"/>
              </a:xfrm>
              <a:prstGeom prst="rect">
                <a:avLst/>
              </a:prstGeom>
              <a:blipFill>
                <a:blip r:embed="rId9"/>
                <a:stretch>
                  <a:fillRect l="-3620" r="-407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44657808-DE57-4DFF-A80A-C99B256D75D7}"/>
                  </a:ext>
                </a:extLst>
              </p:cNvPr>
              <p:cNvSpPr txBox="1"/>
              <p:nvPr/>
            </p:nvSpPr>
            <p:spPr>
              <a:xfrm>
                <a:off x="2444991" y="5317024"/>
                <a:ext cx="1388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+35,82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∙0,85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44657808-DE57-4DFF-A80A-C99B256D75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4991" y="5317024"/>
                <a:ext cx="1388201" cy="276999"/>
              </a:xfrm>
              <a:prstGeom prst="rect">
                <a:avLst/>
              </a:prstGeom>
              <a:blipFill>
                <a:blip r:embed="rId10"/>
                <a:stretch>
                  <a:fillRect l="-3070" r="-39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99DF2BE9-0B9E-4B78-8C15-B4D1A0FE6C9A}"/>
                  </a:ext>
                </a:extLst>
              </p:cNvPr>
              <p:cNvSpPr txBox="1"/>
              <p:nvPr/>
            </p:nvSpPr>
            <p:spPr>
              <a:xfrm>
                <a:off x="3871288" y="5317024"/>
                <a:ext cx="1388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+20,80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∙0,85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99DF2BE9-0B9E-4B78-8C15-B4D1A0FE6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1288" y="5317024"/>
                <a:ext cx="1388201" cy="276999"/>
              </a:xfrm>
              <a:prstGeom prst="rect">
                <a:avLst/>
              </a:prstGeom>
              <a:blipFill>
                <a:blip r:embed="rId11"/>
                <a:stretch>
                  <a:fillRect l="-3070" r="-39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251D823-8788-4C2E-ABFC-F79A97B36AF2}"/>
                  </a:ext>
                </a:extLst>
              </p:cNvPr>
              <p:cNvSpPr txBox="1"/>
              <p:nvPr/>
            </p:nvSpPr>
            <p:spPr>
              <a:xfrm>
                <a:off x="5259489" y="5291573"/>
                <a:ext cx="11076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=141,817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251D823-8788-4C2E-ABFC-F79A97B36A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9489" y="5291573"/>
                <a:ext cx="1107676" cy="276999"/>
              </a:xfrm>
              <a:prstGeom prst="rect">
                <a:avLst/>
              </a:prstGeom>
              <a:blipFill>
                <a:blip r:embed="rId12"/>
                <a:stretch>
                  <a:fillRect l="-2210" r="-497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E8FE2860-B0BF-439D-8F8F-F655684E9D6F}"/>
              </a:ext>
            </a:extLst>
          </p:cNvPr>
          <p:cNvSpPr txBox="1"/>
          <p:nvPr/>
        </p:nvSpPr>
        <p:spPr>
          <a:xfrm>
            <a:off x="6367165" y="5224691"/>
            <a:ext cx="183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(euro </a:t>
            </a:r>
            <a:r>
              <a:rPr lang="nl-NL" dirty="0"/>
              <a:t>per </a:t>
            </a:r>
            <a:r>
              <a:rPr lang="nl-NL" dirty="0" smtClean="0"/>
              <a:t>maand)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82B0403B-1647-419A-A9DF-BA63E3D45FA4}"/>
                  </a:ext>
                </a:extLst>
              </p:cNvPr>
              <p:cNvSpPr txBox="1"/>
              <p:nvPr/>
            </p:nvSpPr>
            <p:spPr>
              <a:xfrm>
                <a:off x="1023176" y="5667796"/>
                <a:ext cx="14868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∙141,817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82B0403B-1647-419A-A9DF-BA63E3D45F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176" y="5667796"/>
                <a:ext cx="1486817" cy="276999"/>
              </a:xfrm>
              <a:prstGeom prst="rect">
                <a:avLst/>
              </a:prstGeom>
              <a:blipFill>
                <a:blip r:embed="rId1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472C4B77-962A-4B05-B0D9-2E1B868D8099}"/>
                  </a:ext>
                </a:extLst>
              </p:cNvPr>
              <p:cNvSpPr txBox="1"/>
              <p:nvPr/>
            </p:nvSpPr>
            <p:spPr>
              <a:xfrm>
                <a:off x="2509993" y="5667796"/>
                <a:ext cx="6027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0,97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472C4B77-962A-4B05-B0D9-2E1B868D8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993" y="5667796"/>
                <a:ext cx="602729" cy="276999"/>
              </a:xfrm>
              <a:prstGeom prst="rect">
                <a:avLst/>
              </a:prstGeom>
              <a:blipFill>
                <a:blip r:embed="rId14"/>
                <a:stretch>
                  <a:fillRect l="-2020" r="-909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DE601EAA-9C1C-4906-85E3-AA5C499D6D87}"/>
                  </a:ext>
                </a:extLst>
              </p:cNvPr>
              <p:cNvSpPr txBox="1"/>
              <p:nvPr/>
            </p:nvSpPr>
            <p:spPr>
              <a:xfrm>
                <a:off x="3196762" y="5667796"/>
                <a:ext cx="1104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1650,75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DE601EAA-9C1C-4906-85E3-AA5C499D6D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762" y="5667796"/>
                <a:ext cx="1104470" cy="276999"/>
              </a:xfrm>
              <a:prstGeom prst="rect">
                <a:avLst/>
              </a:prstGeom>
              <a:blipFill>
                <a:blip r:embed="rId15"/>
                <a:stretch>
                  <a:fillRect l="-2198" r="-494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20D01E42-CC93-472A-BC12-B248A97F6131}"/>
              </a:ext>
            </a:extLst>
          </p:cNvPr>
          <p:cNvCxnSpPr/>
          <p:nvPr/>
        </p:nvCxnSpPr>
        <p:spPr>
          <a:xfrm>
            <a:off x="864296" y="5087656"/>
            <a:ext cx="21161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FAF4851B-5F27-4445-A0D4-255C992103CC}"/>
              </a:ext>
            </a:extLst>
          </p:cNvPr>
          <p:cNvCxnSpPr/>
          <p:nvPr/>
        </p:nvCxnSpPr>
        <p:spPr>
          <a:xfrm>
            <a:off x="3329751" y="5102270"/>
            <a:ext cx="17489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vak 32">
            <a:extLst>
              <a:ext uri="{FF2B5EF4-FFF2-40B4-BE49-F238E27FC236}">
                <a16:creationId xmlns:a16="http://schemas.microsoft.com/office/drawing/2014/main" id="{D7DF4D63-551B-4F7A-A4EE-4D3EC8B7909F}"/>
              </a:ext>
            </a:extLst>
          </p:cNvPr>
          <p:cNvSpPr txBox="1"/>
          <p:nvPr/>
        </p:nvSpPr>
        <p:spPr>
          <a:xfrm>
            <a:off x="4301232" y="5597035"/>
            <a:ext cx="2304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(euro </a:t>
            </a:r>
            <a:r>
              <a:rPr lang="nl-NL" dirty="0"/>
              <a:t>per jaar </a:t>
            </a:r>
            <a:r>
              <a:rPr lang="nl-NL" dirty="0" smtClean="0"/>
              <a:t>betalen)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FA02563-CF52-46A1-BE4B-F77A3647CB06}"/>
                  </a:ext>
                </a:extLst>
              </p:cNvPr>
              <p:cNvSpPr txBox="1"/>
              <p:nvPr/>
            </p:nvSpPr>
            <p:spPr>
              <a:xfrm>
                <a:off x="757338" y="6065660"/>
                <a:ext cx="3747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 smtClean="0"/>
                  <a:t>Ze bespaart </a:t>
                </a:r>
                <a14:m>
                  <m:oMath xmlns:m="http://schemas.openxmlformats.org/officeDocument/2006/math">
                    <m:r>
                      <a:rPr lang="nl-NL" b="1" i="0" smtClean="0">
                        <a:latin typeface="Cambria Math" panose="02040503050406030204" pitchFamily="18" charset="0"/>
                      </a:rPr>
                      <m:t>€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𝟏𝟗𝟐𝟖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𝟔𝟒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−€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𝟏𝟔𝟓𝟎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𝟕𝟓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FA02563-CF52-46A1-BE4B-F77A3647CB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338" y="6065660"/>
                <a:ext cx="3747885" cy="369332"/>
              </a:xfrm>
              <a:prstGeom prst="rect">
                <a:avLst/>
              </a:prstGeom>
              <a:blipFill>
                <a:blip r:embed="rId16"/>
                <a:stretch>
                  <a:fillRect l="-130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22FDA398-686F-4C2E-9113-6EE40737DBFC}"/>
                  </a:ext>
                </a:extLst>
              </p:cNvPr>
              <p:cNvSpPr txBox="1"/>
              <p:nvPr/>
            </p:nvSpPr>
            <p:spPr>
              <a:xfrm>
                <a:off x="4445410" y="6112284"/>
                <a:ext cx="12102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=€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𝟐𝟕𝟕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𝟖𝟗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22FDA398-686F-4C2E-9113-6EE40737D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410" y="6112284"/>
                <a:ext cx="1210268" cy="276999"/>
              </a:xfrm>
              <a:prstGeom prst="rect">
                <a:avLst/>
              </a:prstGeom>
              <a:blipFill>
                <a:blip r:embed="rId17"/>
                <a:stretch>
                  <a:fillRect l="-1508" r="-452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kstvak 35">
            <a:extLst>
              <a:ext uri="{FF2B5EF4-FFF2-40B4-BE49-F238E27FC236}">
                <a16:creationId xmlns:a16="http://schemas.microsoft.com/office/drawing/2014/main" id="{E8F8B070-7018-4434-9E65-A4C459C48018}"/>
              </a:ext>
            </a:extLst>
          </p:cNvPr>
          <p:cNvSpPr txBox="1"/>
          <p:nvPr/>
        </p:nvSpPr>
        <p:spPr>
          <a:xfrm>
            <a:off x="5640475" y="6058299"/>
            <a:ext cx="2060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aan </a:t>
            </a:r>
            <a:r>
              <a:rPr lang="nl-NL" b="1" dirty="0"/>
              <a:t>premie per jaar</a:t>
            </a:r>
          </a:p>
        </p:txBody>
      </p:sp>
    </p:spTree>
    <p:extLst>
      <p:ext uri="{BB962C8B-B14F-4D97-AF65-F5344CB8AC3E}">
        <p14:creationId xmlns:p14="http://schemas.microsoft.com/office/powerpoint/2010/main" val="380426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3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74</TotalTime>
  <Words>138</Words>
  <Application>Microsoft Office PowerPoint</Application>
  <PresentationFormat>Breedbeeld</PresentationFormat>
  <Paragraphs>35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10</cp:revision>
  <dcterms:created xsi:type="dcterms:W3CDTF">2018-09-24T14:36:38Z</dcterms:created>
  <dcterms:modified xsi:type="dcterms:W3CDTF">2018-09-27T10:06:40Z</dcterms:modified>
</cp:coreProperties>
</file>