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17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55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36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91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90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96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24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33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9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05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98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8895C-429E-4B33-900C-DA9EE093F6D4}" type="datetimeFigureOut">
              <a:rPr lang="nl-NL" smtClean="0"/>
              <a:t>22-9-2018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3DEA-7352-4E12-8713-97D3E01C73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13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9.jp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F6AA357-BA66-445D-A063-5DF4FDDFEEFF}"/>
              </a:ext>
            </a:extLst>
          </p:cNvPr>
          <p:cNvSpPr txBox="1"/>
          <p:nvPr/>
        </p:nvSpPr>
        <p:spPr>
          <a:xfrm>
            <a:off x="394286" y="38477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0EADF66-3E25-4B78-BFD8-803DF8217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859" y="384773"/>
            <a:ext cx="7536942" cy="340042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4541325-BAD2-4D59-A88C-1F46BE4F2EC1}"/>
              </a:ext>
            </a:extLst>
          </p:cNvPr>
          <p:cNvSpPr txBox="1"/>
          <p:nvPr/>
        </p:nvSpPr>
        <p:spPr>
          <a:xfrm>
            <a:off x="760092" y="4758594"/>
            <a:ext cx="354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aantal bedrijven neemt sterk af.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0018B42-C5BE-4CE9-9CDE-8811A104A22C}"/>
              </a:ext>
            </a:extLst>
          </p:cNvPr>
          <p:cNvSpPr txBox="1"/>
          <p:nvPr/>
        </p:nvSpPr>
        <p:spPr>
          <a:xfrm>
            <a:off x="760092" y="5186157"/>
            <a:ext cx="954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Afgezien van een kleine stijging in 1985 en 2012 is het aantal koeien in de loop der jaren afgenomen.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8F7CE8F-9516-4D47-BB22-EE8910E4A0A4}"/>
              </a:ext>
            </a:extLst>
          </p:cNvPr>
          <p:cNvSpPr txBox="1"/>
          <p:nvPr/>
        </p:nvSpPr>
        <p:spPr>
          <a:xfrm>
            <a:off x="760092" y="5613720"/>
            <a:ext cx="9028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totale melkproductie neemt soms af en soms toe, maar blijft globaal gezien ongeveer gelijk.</a:t>
            </a:r>
          </a:p>
        </p:txBody>
      </p:sp>
      <p:sp>
        <p:nvSpPr>
          <p:cNvPr id="11" name="Pijl: omlaag 10">
            <a:extLst>
              <a:ext uri="{FF2B5EF4-FFF2-40B4-BE49-F238E27FC236}">
                <a16:creationId xmlns:a16="http://schemas.microsoft.com/office/drawing/2014/main" id="{81326809-A7ED-4D62-B053-6379DFCAF4D6}"/>
              </a:ext>
            </a:extLst>
          </p:cNvPr>
          <p:cNvSpPr/>
          <p:nvPr/>
        </p:nvSpPr>
        <p:spPr>
          <a:xfrm>
            <a:off x="4182893" y="754105"/>
            <a:ext cx="121566" cy="515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F6CB0821-2D65-469B-BD68-319CE9A4427C}"/>
              </a:ext>
            </a:extLst>
          </p:cNvPr>
          <p:cNvSpPr/>
          <p:nvPr/>
        </p:nvSpPr>
        <p:spPr>
          <a:xfrm>
            <a:off x="6402421" y="754105"/>
            <a:ext cx="121566" cy="515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55B8AE76-1AE2-46EB-A9B4-BA27CE66ED96}"/>
              </a:ext>
            </a:extLst>
          </p:cNvPr>
          <p:cNvSpPr/>
          <p:nvPr/>
        </p:nvSpPr>
        <p:spPr>
          <a:xfrm>
            <a:off x="8621949" y="754105"/>
            <a:ext cx="121566" cy="515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65A8106-0FBF-41DE-91D8-DBF3DB1E00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2" y="4023342"/>
            <a:ext cx="6637630" cy="56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2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D7BA58A-C28D-4B6B-9BA0-132F950D2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9" y="543036"/>
            <a:ext cx="7536942" cy="340042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B163B038-AB4C-488D-B4D4-32E1AAB5CED2}"/>
              </a:ext>
            </a:extLst>
          </p:cNvPr>
          <p:cNvSpPr/>
          <p:nvPr/>
        </p:nvSpPr>
        <p:spPr>
          <a:xfrm>
            <a:off x="8233703" y="1352294"/>
            <a:ext cx="3138854" cy="730506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bedrijfsomvang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 (aantal koeien per bedrijf)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3EF9769-D8A5-4794-88A5-C131849DA0D7}"/>
              </a:ext>
            </a:extLst>
          </p:cNvPr>
          <p:cNvSpPr txBox="1"/>
          <p:nvPr/>
        </p:nvSpPr>
        <p:spPr>
          <a:xfrm>
            <a:off x="653279" y="546608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1975</a:t>
            </a:r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FC09F296-0159-4439-8CB9-518DABB5F2A0}"/>
              </a:ext>
            </a:extLst>
          </p:cNvPr>
          <p:cNvSpPr/>
          <p:nvPr/>
        </p:nvSpPr>
        <p:spPr>
          <a:xfrm>
            <a:off x="1351280" y="5567680"/>
            <a:ext cx="44704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0721408-D400-4F2B-8FAE-B648F3D0C1D5}"/>
                  </a:ext>
                </a:extLst>
              </p:cNvPr>
              <p:cNvSpPr txBox="1"/>
              <p:nvPr/>
            </p:nvSpPr>
            <p:spPr>
              <a:xfrm>
                <a:off x="2032478" y="5356622"/>
                <a:ext cx="1859483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aantal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melkkoeien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aantal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bedrijven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0721408-D400-4F2B-8FAE-B648F3D0C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478" y="5356622"/>
                <a:ext cx="1859483" cy="574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2ABEE5E-1B5A-487A-B4D8-4180ABE6A1A1}"/>
                  </a:ext>
                </a:extLst>
              </p:cNvPr>
              <p:cNvSpPr txBox="1"/>
              <p:nvPr/>
            </p:nvSpPr>
            <p:spPr>
              <a:xfrm>
                <a:off x="4024504" y="5390514"/>
                <a:ext cx="118782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2218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91650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2ABEE5E-1B5A-487A-B4D8-4180ABE6A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504" y="5390514"/>
                <a:ext cx="1187826" cy="5204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3C0EC96-72D0-42C1-8882-EDA28C7FDAE7}"/>
                  </a:ext>
                </a:extLst>
              </p:cNvPr>
              <p:cNvSpPr txBox="1"/>
              <p:nvPr/>
            </p:nvSpPr>
            <p:spPr>
              <a:xfrm>
                <a:off x="5304233" y="5515540"/>
                <a:ext cx="71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3C0EC96-72D0-42C1-8882-EDA28C7FD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233" y="5515540"/>
                <a:ext cx="719749" cy="276999"/>
              </a:xfrm>
              <a:prstGeom prst="rect">
                <a:avLst/>
              </a:prstGeom>
              <a:blipFill>
                <a:blip r:embed="rId5"/>
                <a:stretch>
                  <a:fillRect l="-3390" r="-847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DE77ECDA-718C-4BDD-A72E-2863698E72AD}"/>
              </a:ext>
            </a:extLst>
          </p:cNvPr>
          <p:cNvCxnSpPr/>
          <p:nvPr/>
        </p:nvCxnSpPr>
        <p:spPr>
          <a:xfrm>
            <a:off x="8223543" y="3627120"/>
            <a:ext cx="313885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C85A84F1-EE88-4070-8A7D-09BFE3602AD5}"/>
              </a:ext>
            </a:extLst>
          </p:cNvPr>
          <p:cNvCxnSpPr/>
          <p:nvPr/>
        </p:nvCxnSpPr>
        <p:spPr>
          <a:xfrm>
            <a:off x="11372557" y="2043888"/>
            <a:ext cx="0" cy="158496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025717FF-BED5-49A8-9517-39AD96F5F627}"/>
              </a:ext>
            </a:extLst>
          </p:cNvPr>
          <p:cNvCxnSpPr/>
          <p:nvPr/>
        </p:nvCxnSpPr>
        <p:spPr>
          <a:xfrm>
            <a:off x="8223543" y="2042160"/>
            <a:ext cx="0" cy="158496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93C2EBC-A0FD-4050-8C6B-12D863D7F389}"/>
                  </a:ext>
                </a:extLst>
              </p:cNvPr>
              <p:cNvSpPr txBox="1"/>
              <p:nvPr/>
            </p:nvSpPr>
            <p:spPr>
              <a:xfrm>
                <a:off x="9638280" y="210474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93C2EBC-A0FD-4050-8C6B-12D863D7F3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280" y="2104748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81C7720-D254-4A67-A116-1C62FE5A544E}"/>
                  </a:ext>
                </a:extLst>
              </p:cNvPr>
              <p:cNvSpPr txBox="1"/>
              <p:nvPr/>
            </p:nvSpPr>
            <p:spPr>
              <a:xfrm>
                <a:off x="9336915" y="2402067"/>
                <a:ext cx="912109" cy="11080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41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44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61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br>
                  <a:rPr lang="nl-NL" b="0" dirty="0"/>
                </a:br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81C7720-D254-4A67-A116-1C62FE5A5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915" y="2402067"/>
                <a:ext cx="912109" cy="1108060"/>
              </a:xfrm>
              <a:prstGeom prst="rect">
                <a:avLst/>
              </a:prstGeom>
              <a:blipFill>
                <a:blip r:embed="rId7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hoek 18">
            <a:extLst>
              <a:ext uri="{FF2B5EF4-FFF2-40B4-BE49-F238E27FC236}">
                <a16:creationId xmlns:a16="http://schemas.microsoft.com/office/drawing/2014/main" id="{20BD4769-0A77-4F7F-963C-D41A1049FCAD}"/>
              </a:ext>
            </a:extLst>
          </p:cNvPr>
          <p:cNvSpPr/>
          <p:nvPr/>
        </p:nvSpPr>
        <p:spPr>
          <a:xfrm>
            <a:off x="4399280" y="2182287"/>
            <a:ext cx="548640" cy="235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FC88DEB4-77EF-4C2A-8CAE-11E13F96CA8B}"/>
              </a:ext>
            </a:extLst>
          </p:cNvPr>
          <p:cNvSpPr/>
          <p:nvPr/>
        </p:nvSpPr>
        <p:spPr>
          <a:xfrm>
            <a:off x="2213470" y="2161967"/>
            <a:ext cx="730239" cy="235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C0E3292-685F-4184-8BD6-EDF5BE4CDD8B}"/>
              </a:ext>
            </a:extLst>
          </p:cNvPr>
          <p:cNvSpPr/>
          <p:nvPr/>
        </p:nvSpPr>
        <p:spPr>
          <a:xfrm>
            <a:off x="4257040" y="5390514"/>
            <a:ext cx="955290" cy="253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0319E5A-0765-4C1E-AAEB-72ED0D7C5840}"/>
              </a:ext>
            </a:extLst>
          </p:cNvPr>
          <p:cNvSpPr/>
          <p:nvPr/>
        </p:nvSpPr>
        <p:spPr>
          <a:xfrm>
            <a:off x="4267450" y="5720080"/>
            <a:ext cx="955290" cy="253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ctieknop: Vooruit of Volgende 22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0C86CCD8-F798-4378-B1B9-4FC4D9C4EB8B}"/>
              </a:ext>
            </a:extLst>
          </p:cNvPr>
          <p:cNvSpPr/>
          <p:nvPr/>
        </p:nvSpPr>
        <p:spPr>
          <a:xfrm>
            <a:off x="10920046" y="1433146"/>
            <a:ext cx="351692" cy="25497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7C738CB-BCB2-42F9-982E-03FD5FDCE60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03" y="4347099"/>
            <a:ext cx="5471770" cy="53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05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/>
      <p:bldP spid="11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A888F35-D685-449A-9261-8D0B2C41E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34" y="1143531"/>
            <a:ext cx="7536942" cy="3400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CBE84CCF-9D7B-4085-B96C-09F58747CC86}"/>
                  </a:ext>
                </a:extLst>
              </p:cNvPr>
              <p:cNvSpPr txBox="1"/>
              <p:nvPr/>
            </p:nvSpPr>
            <p:spPr>
              <a:xfrm>
                <a:off x="943434" y="5014606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1975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CBE84CCF-9D7B-4085-B96C-09F58747C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34" y="5014606"/>
                <a:ext cx="565861" cy="276999"/>
              </a:xfrm>
              <a:prstGeom prst="rect">
                <a:avLst/>
              </a:prstGeom>
              <a:blipFill>
                <a:blip r:embed="rId3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ijl: rechts 6">
            <a:extLst>
              <a:ext uri="{FF2B5EF4-FFF2-40B4-BE49-F238E27FC236}">
                <a16:creationId xmlns:a16="http://schemas.microsoft.com/office/drawing/2014/main" id="{73052B9C-0D06-4C83-AD03-1387623B51F4}"/>
              </a:ext>
            </a:extLst>
          </p:cNvPr>
          <p:cNvSpPr/>
          <p:nvPr/>
        </p:nvSpPr>
        <p:spPr>
          <a:xfrm>
            <a:off x="1624517" y="5063246"/>
            <a:ext cx="554476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AA55576-D7E1-49E8-864F-F58D4BD1D538}"/>
              </a:ext>
            </a:extLst>
          </p:cNvPr>
          <p:cNvSpPr txBox="1"/>
          <p:nvPr/>
        </p:nvSpPr>
        <p:spPr>
          <a:xfrm>
            <a:off x="2294215" y="4968439"/>
            <a:ext cx="2601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Melkproductie per bedrijf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9C2B103-0BCF-4DB4-93AD-12DDF49BE8AB}"/>
                  </a:ext>
                </a:extLst>
              </p:cNvPr>
              <p:cNvSpPr txBox="1"/>
              <p:nvPr/>
            </p:nvSpPr>
            <p:spPr>
              <a:xfrm>
                <a:off x="4895696" y="4873193"/>
                <a:ext cx="13160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10286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91650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9C2B103-0BCF-4DB4-93AD-12DDF49BE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696" y="4873193"/>
                <a:ext cx="1316066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7CD72BB-04DC-4D4A-84E3-96C5E20C64FC}"/>
                  </a:ext>
                </a:extLst>
              </p:cNvPr>
              <p:cNvSpPr txBox="1"/>
              <p:nvPr/>
            </p:nvSpPr>
            <p:spPr>
              <a:xfrm>
                <a:off x="6240946" y="5014605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112,23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7CD72BB-04DC-4D4A-84E3-96C5E20C6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946" y="5014605"/>
                <a:ext cx="976229" cy="276999"/>
              </a:xfrm>
              <a:prstGeom prst="rect">
                <a:avLst/>
              </a:prstGeom>
              <a:blipFill>
                <a:blip r:embed="rId5"/>
                <a:stretch>
                  <a:fillRect l="-2500" r="-562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7E2AA89-9A9E-4B0A-8547-E3BB278F6644}"/>
                  </a:ext>
                </a:extLst>
              </p:cNvPr>
              <p:cNvSpPr txBox="1"/>
              <p:nvPr/>
            </p:nvSpPr>
            <p:spPr>
              <a:xfrm>
                <a:off x="6240946" y="5546384"/>
                <a:ext cx="671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7E2AA89-9A9E-4B0A-8547-E3BB278F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946" y="5546384"/>
                <a:ext cx="671659" cy="276999"/>
              </a:xfrm>
              <a:prstGeom prst="rect">
                <a:avLst/>
              </a:prstGeom>
              <a:blipFill>
                <a:blip r:embed="rId6"/>
                <a:stretch>
                  <a:fillRect l="-3636" r="-818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1368DCA8-593C-4AC6-8627-2434AA1A8EC2}"/>
              </a:ext>
            </a:extLst>
          </p:cNvPr>
          <p:cNvSpPr txBox="1"/>
          <p:nvPr/>
        </p:nvSpPr>
        <p:spPr>
          <a:xfrm>
            <a:off x="6965663" y="5500217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ton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BDA96CAD-BA78-4630-8EB0-B0E931A77BB9}"/>
              </a:ext>
            </a:extLst>
          </p:cNvPr>
          <p:cNvSpPr/>
          <p:nvPr/>
        </p:nvSpPr>
        <p:spPr>
          <a:xfrm>
            <a:off x="5175115" y="4903673"/>
            <a:ext cx="1036647" cy="190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00DBD2A3-04AF-462B-B0C8-AC0CD9D5ED44}"/>
              </a:ext>
            </a:extLst>
          </p:cNvPr>
          <p:cNvSpPr/>
          <p:nvPr/>
        </p:nvSpPr>
        <p:spPr>
          <a:xfrm>
            <a:off x="5204299" y="5212605"/>
            <a:ext cx="1036647" cy="190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B69F365-74AD-4EB6-A414-81D679B775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03" y="510935"/>
            <a:ext cx="5837072" cy="50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98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6F9242-6DFE-48AE-A228-8A01531CF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0" y="1075437"/>
            <a:ext cx="7536942" cy="340042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2063FE15-9B6A-4D28-9D0C-4875F9945D9C}"/>
              </a:ext>
            </a:extLst>
          </p:cNvPr>
          <p:cNvSpPr/>
          <p:nvPr/>
        </p:nvSpPr>
        <p:spPr>
          <a:xfrm>
            <a:off x="8093413" y="1906621"/>
            <a:ext cx="1750978" cy="71984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Melkproductie per bedrijf (ton)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91C47D3-E3D4-4A0B-913D-10E443F21221}"/>
              </a:ext>
            </a:extLst>
          </p:cNvPr>
          <p:cNvSpPr/>
          <p:nvPr/>
        </p:nvSpPr>
        <p:spPr>
          <a:xfrm>
            <a:off x="9844391" y="1906621"/>
            <a:ext cx="1750978" cy="71984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Melkproductie per koe (in kg)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C3B837E-7D60-4B9F-906A-27AA7D16D7E1}"/>
              </a:ext>
            </a:extLst>
          </p:cNvPr>
          <p:cNvCxnSpPr/>
          <p:nvPr/>
        </p:nvCxnSpPr>
        <p:spPr>
          <a:xfrm>
            <a:off x="8093413" y="2626468"/>
            <a:ext cx="0" cy="15696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48BF5D9D-0F1A-47AE-9E28-0A62BDFBC399}"/>
              </a:ext>
            </a:extLst>
          </p:cNvPr>
          <p:cNvCxnSpPr/>
          <p:nvPr/>
        </p:nvCxnSpPr>
        <p:spPr>
          <a:xfrm>
            <a:off x="9844391" y="2626468"/>
            <a:ext cx="0" cy="15696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F57A6DE4-ADC7-4B3B-8885-430DCB00C04D}"/>
              </a:ext>
            </a:extLst>
          </p:cNvPr>
          <p:cNvCxnSpPr/>
          <p:nvPr/>
        </p:nvCxnSpPr>
        <p:spPr>
          <a:xfrm>
            <a:off x="11595369" y="2626468"/>
            <a:ext cx="0" cy="15696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B809916C-66E4-4A3C-8201-4373C0E6E296}"/>
              </a:ext>
            </a:extLst>
          </p:cNvPr>
          <p:cNvCxnSpPr/>
          <p:nvPr/>
        </p:nvCxnSpPr>
        <p:spPr>
          <a:xfrm>
            <a:off x="8093413" y="4175760"/>
            <a:ext cx="3501956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6C357D95-EBC4-47C1-B5B1-4BBA1D1F11A0}"/>
              </a:ext>
            </a:extLst>
          </p:cNvPr>
          <p:cNvSpPr txBox="1"/>
          <p:nvPr/>
        </p:nvSpPr>
        <p:spPr>
          <a:xfrm>
            <a:off x="671060" y="49276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1975</a:t>
            </a:r>
          </a:p>
        </p:txBody>
      </p:sp>
      <p:sp>
        <p:nvSpPr>
          <p:cNvPr id="15" name="Pijl: rechts 14">
            <a:extLst>
              <a:ext uri="{FF2B5EF4-FFF2-40B4-BE49-F238E27FC236}">
                <a16:creationId xmlns:a16="http://schemas.microsoft.com/office/drawing/2014/main" id="{9BD0776D-1CA5-454E-AAD3-834A5C72B4C7}"/>
              </a:ext>
            </a:extLst>
          </p:cNvPr>
          <p:cNvSpPr/>
          <p:nvPr/>
        </p:nvSpPr>
        <p:spPr>
          <a:xfrm>
            <a:off x="1320800" y="5069840"/>
            <a:ext cx="447040" cy="932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F913E80-B7AB-4805-A70E-CA841EBC7D03}"/>
              </a:ext>
            </a:extLst>
          </p:cNvPr>
          <p:cNvSpPr txBox="1"/>
          <p:nvPr/>
        </p:nvSpPr>
        <p:spPr>
          <a:xfrm>
            <a:off x="1838050" y="4927600"/>
            <a:ext cx="2601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Melkproductie per bedrijf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56E0514C-D3F0-4054-A36D-B0CC19BE167E}"/>
                  </a:ext>
                </a:extLst>
              </p:cNvPr>
              <p:cNvSpPr txBox="1"/>
              <p:nvPr/>
            </p:nvSpPr>
            <p:spPr>
              <a:xfrm>
                <a:off x="4439531" y="4810538"/>
                <a:ext cx="13160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10286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91650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56E0514C-D3F0-4054-A36D-B0CC19BE1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531" y="4810538"/>
                <a:ext cx="131606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BB2850AB-0D97-41E6-B5A2-C79930571BD6}"/>
              </a:ext>
            </a:extLst>
          </p:cNvPr>
          <p:cNvSpPr/>
          <p:nvPr/>
        </p:nvSpPr>
        <p:spPr>
          <a:xfrm>
            <a:off x="4714240" y="4810538"/>
            <a:ext cx="1041357" cy="259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7D4FC64-0785-4434-AED7-BAE641FC0D80}"/>
              </a:ext>
            </a:extLst>
          </p:cNvPr>
          <p:cNvSpPr/>
          <p:nvPr/>
        </p:nvSpPr>
        <p:spPr>
          <a:xfrm>
            <a:off x="4714240" y="5152906"/>
            <a:ext cx="1041357" cy="259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F0EE60A-F85F-408A-8B8E-8E95BBD0CB61}"/>
                  </a:ext>
                </a:extLst>
              </p:cNvPr>
              <p:cNvSpPr txBox="1"/>
              <p:nvPr/>
            </p:nvSpPr>
            <p:spPr>
              <a:xfrm>
                <a:off x="5882640" y="4927600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112,23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F0EE60A-F85F-408A-8B8E-8E95BBD0C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640" y="4927600"/>
                <a:ext cx="976229" cy="276999"/>
              </a:xfrm>
              <a:prstGeom prst="rect">
                <a:avLst/>
              </a:prstGeom>
              <a:blipFill>
                <a:blip r:embed="rId4"/>
                <a:stretch>
                  <a:fillRect l="-2500" r="-56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5B233D4-65CA-4D89-9D80-35612E4A4425}"/>
                  </a:ext>
                </a:extLst>
              </p:cNvPr>
              <p:cNvSpPr txBox="1"/>
              <p:nvPr/>
            </p:nvSpPr>
            <p:spPr>
              <a:xfrm>
                <a:off x="6985912" y="4927599"/>
                <a:ext cx="671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5B233D4-65CA-4D89-9D80-35612E4A4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912" y="4927599"/>
                <a:ext cx="671659" cy="276999"/>
              </a:xfrm>
              <a:prstGeom prst="rect">
                <a:avLst/>
              </a:prstGeom>
              <a:blipFill>
                <a:blip r:embed="rId5"/>
                <a:stretch>
                  <a:fillRect l="-3636" r="-81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24323FE1-BF44-4605-8471-95D47DC71605}"/>
              </a:ext>
            </a:extLst>
          </p:cNvPr>
          <p:cNvSpPr txBox="1"/>
          <p:nvPr/>
        </p:nvSpPr>
        <p:spPr>
          <a:xfrm>
            <a:off x="7800332" y="4881176"/>
            <a:ext cx="185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zie onderdeel c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C4D0AE4-152F-462F-B97D-EA4D97450ACF}"/>
                  </a:ext>
                </a:extLst>
              </p:cNvPr>
              <p:cNvSpPr txBox="1"/>
              <p:nvPr/>
            </p:nvSpPr>
            <p:spPr>
              <a:xfrm>
                <a:off x="8755129" y="2702176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C4D0AE4-152F-462F-B97D-EA4D97450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5129" y="2702176"/>
                <a:ext cx="437620" cy="276999"/>
              </a:xfrm>
              <a:prstGeom prst="rect">
                <a:avLst/>
              </a:prstGeom>
              <a:blipFill>
                <a:blip r:embed="rId6"/>
                <a:stretch>
                  <a:fillRect l="-11111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279FF1E-3029-46A2-98CE-E590F8E872EE}"/>
                  </a:ext>
                </a:extLst>
              </p:cNvPr>
              <p:cNvSpPr txBox="1"/>
              <p:nvPr/>
            </p:nvSpPr>
            <p:spPr>
              <a:xfrm>
                <a:off x="8766746" y="2986550"/>
                <a:ext cx="437620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216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287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461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628</m:t>
                      </m:r>
                    </m:oMath>
                  </m:oMathPara>
                </a14:m>
                <a:endParaRPr lang="nl-NL" b="0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279FF1E-3029-46A2-98CE-E590F8E87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746" y="2986550"/>
                <a:ext cx="437620" cy="1107996"/>
              </a:xfrm>
              <a:prstGeom prst="rect">
                <a:avLst/>
              </a:prstGeom>
              <a:blipFill>
                <a:blip r:embed="rId7"/>
                <a:stretch>
                  <a:fillRect l="-11111" r="-13889" b="-54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Pijl: rechts 25">
            <a:extLst>
              <a:ext uri="{FF2B5EF4-FFF2-40B4-BE49-F238E27FC236}">
                <a16:creationId xmlns:a16="http://schemas.microsoft.com/office/drawing/2014/main" id="{BD0FD60E-156F-49C1-BA17-EF0A426E2BB2}"/>
              </a:ext>
            </a:extLst>
          </p:cNvPr>
          <p:cNvSpPr/>
          <p:nvPr/>
        </p:nvSpPr>
        <p:spPr>
          <a:xfrm>
            <a:off x="1320800" y="5655444"/>
            <a:ext cx="447040" cy="932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EB25EAD-BA53-41F8-8FE7-2A0B4CE3DC68}"/>
              </a:ext>
            </a:extLst>
          </p:cNvPr>
          <p:cNvSpPr txBox="1"/>
          <p:nvPr/>
        </p:nvSpPr>
        <p:spPr>
          <a:xfrm>
            <a:off x="1838050" y="5517391"/>
            <a:ext cx="231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Melkproductie per koe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DD0357F-54CB-40BB-B606-30E7ED5957D1}"/>
                  </a:ext>
                </a:extLst>
              </p:cNvPr>
              <p:cNvSpPr txBox="1"/>
              <p:nvPr/>
            </p:nvSpPr>
            <p:spPr>
              <a:xfrm>
                <a:off x="4439531" y="5412208"/>
                <a:ext cx="13160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10286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2218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DD0357F-54CB-40BB-B606-30E7ED595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531" y="5412208"/>
                <a:ext cx="1316066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78B7679-D128-46A8-8771-7740228C2FD0}"/>
                  </a:ext>
                </a:extLst>
              </p:cNvPr>
              <p:cNvSpPr txBox="1"/>
              <p:nvPr/>
            </p:nvSpPr>
            <p:spPr>
              <a:xfrm>
                <a:off x="5882640" y="5533010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4,6375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178B7679-D128-46A8-8771-7740228C2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640" y="5533010"/>
                <a:ext cx="976229" cy="276999"/>
              </a:xfrm>
              <a:prstGeom prst="rect">
                <a:avLst/>
              </a:prstGeom>
              <a:blipFill>
                <a:blip r:embed="rId9"/>
                <a:stretch>
                  <a:fillRect l="-2500" r="-62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8A4E5DF-BECE-42E8-B94B-AF6127306096}"/>
                  </a:ext>
                </a:extLst>
              </p:cNvPr>
              <p:cNvSpPr txBox="1"/>
              <p:nvPr/>
            </p:nvSpPr>
            <p:spPr>
              <a:xfrm>
                <a:off x="7463432" y="5522693"/>
                <a:ext cx="7998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4638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8A4E5DF-BECE-42E8-B94B-AF61273060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432" y="5522693"/>
                <a:ext cx="799898" cy="276999"/>
              </a:xfrm>
              <a:prstGeom prst="rect">
                <a:avLst/>
              </a:prstGeom>
              <a:blipFill>
                <a:blip r:embed="rId10"/>
                <a:stretch>
                  <a:fillRect l="-3030" r="-681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9F6B274B-D0AF-4099-811D-F077072AA274}"/>
              </a:ext>
            </a:extLst>
          </p:cNvPr>
          <p:cNvSpPr txBox="1"/>
          <p:nvPr/>
        </p:nvSpPr>
        <p:spPr>
          <a:xfrm>
            <a:off x="8299640" y="547077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E044BA1B-AA26-4ADA-AE1E-046BB3EFE498}"/>
                  </a:ext>
                </a:extLst>
              </p:cNvPr>
              <p:cNvSpPr txBox="1"/>
              <p:nvPr/>
            </p:nvSpPr>
            <p:spPr>
              <a:xfrm>
                <a:off x="10436949" y="2702175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4638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E044BA1B-AA26-4ADA-AE1E-046BB3EFE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949" y="2702175"/>
                <a:ext cx="565861" cy="276999"/>
              </a:xfrm>
              <a:prstGeom prst="rect">
                <a:avLst/>
              </a:prstGeom>
              <a:blipFill>
                <a:blip r:embed="rId11"/>
                <a:stretch>
                  <a:fillRect l="-8602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68586AB-7253-44DD-A424-55D879234D00}"/>
                  </a:ext>
                </a:extLst>
              </p:cNvPr>
              <p:cNvSpPr txBox="1"/>
              <p:nvPr/>
            </p:nvSpPr>
            <p:spPr>
              <a:xfrm>
                <a:off x="10459024" y="2973642"/>
                <a:ext cx="565861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5292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6575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7569</m:t>
                      </m:r>
                    </m:oMath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7892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68586AB-7253-44DD-A424-55D879234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9024" y="2973642"/>
                <a:ext cx="565861" cy="1107996"/>
              </a:xfrm>
              <a:prstGeom prst="rect">
                <a:avLst/>
              </a:prstGeom>
              <a:blipFill>
                <a:blip r:embed="rId12"/>
                <a:stretch>
                  <a:fillRect l="-9677" r="-10753" b="-54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hthoek 34">
            <a:extLst>
              <a:ext uri="{FF2B5EF4-FFF2-40B4-BE49-F238E27FC236}">
                <a16:creationId xmlns:a16="http://schemas.microsoft.com/office/drawing/2014/main" id="{8305CFB0-018F-4ABB-9E67-4DACEE6E5111}"/>
              </a:ext>
            </a:extLst>
          </p:cNvPr>
          <p:cNvSpPr/>
          <p:nvPr/>
        </p:nvSpPr>
        <p:spPr>
          <a:xfrm>
            <a:off x="4714240" y="5412208"/>
            <a:ext cx="1041357" cy="243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0F6F9485-D381-4529-8FC3-E1D2C82FA209}"/>
              </a:ext>
            </a:extLst>
          </p:cNvPr>
          <p:cNvSpPr/>
          <p:nvPr/>
        </p:nvSpPr>
        <p:spPr>
          <a:xfrm>
            <a:off x="4714240" y="5747488"/>
            <a:ext cx="1041357" cy="243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5AA6441-2236-4431-AFA8-887780723B9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46" y="375348"/>
            <a:ext cx="5922569" cy="55184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2219928D-4686-412B-BAFC-A2D41BFD40AE}"/>
              </a:ext>
            </a:extLst>
          </p:cNvPr>
          <p:cNvSpPr txBox="1"/>
          <p:nvPr/>
        </p:nvSpPr>
        <p:spPr>
          <a:xfrm>
            <a:off x="6916760" y="5486843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ton</a:t>
            </a:r>
          </a:p>
        </p:txBody>
      </p:sp>
    </p:spTree>
    <p:extLst>
      <p:ext uri="{BB962C8B-B14F-4D97-AF65-F5344CB8AC3E}">
        <p14:creationId xmlns:p14="http://schemas.microsoft.com/office/powerpoint/2010/main" val="290322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  <p:bldP spid="15" grpId="0" animBg="1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6" grpId="0" animBg="1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ep 21">
            <a:extLst>
              <a:ext uri="{FF2B5EF4-FFF2-40B4-BE49-F238E27FC236}">
                <a16:creationId xmlns:a16="http://schemas.microsoft.com/office/drawing/2014/main" id="{71366FDE-5DBC-470D-971E-480FE000EEDB}"/>
              </a:ext>
            </a:extLst>
          </p:cNvPr>
          <p:cNvGrpSpPr/>
          <p:nvPr/>
        </p:nvGrpSpPr>
        <p:grpSpPr>
          <a:xfrm>
            <a:off x="591929" y="785293"/>
            <a:ext cx="10924309" cy="3400425"/>
            <a:chOff x="591929" y="785293"/>
            <a:chExt cx="10924309" cy="3400425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F8845605-13D1-4899-B1D4-E61EEDC3F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929" y="785293"/>
              <a:ext cx="7536942" cy="3400425"/>
            </a:xfrm>
            <a:prstGeom prst="rect">
              <a:avLst/>
            </a:prstGeom>
          </p:spPr>
        </p:pic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6B922CE7-C891-44FE-81A0-A84D2FC2CEA5}"/>
                </a:ext>
              </a:extLst>
            </p:cNvPr>
            <p:cNvSpPr/>
            <p:nvPr/>
          </p:nvSpPr>
          <p:spPr>
            <a:xfrm>
              <a:off x="8014282" y="1616477"/>
              <a:ext cx="1750978" cy="719847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>
                  <a:solidFill>
                    <a:schemeClr val="tx1"/>
                  </a:solidFill>
                </a:rPr>
                <a:t>Melkproductie per bedrijf (ton)</a:t>
              </a:r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5FCCB52A-58E9-44B8-8526-2CFEF97AC184}"/>
                </a:ext>
              </a:extLst>
            </p:cNvPr>
            <p:cNvSpPr/>
            <p:nvPr/>
          </p:nvSpPr>
          <p:spPr>
            <a:xfrm>
              <a:off x="9765260" y="1616477"/>
              <a:ext cx="1750978" cy="719847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>
                  <a:solidFill>
                    <a:schemeClr val="tx1"/>
                  </a:solidFill>
                </a:rPr>
                <a:t>Melkproductie per koe (in kg)</a:t>
              </a:r>
            </a:p>
          </p:txBody>
        </p: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8077891E-2E29-4A51-95C3-89BE5123A0BE}"/>
                </a:ext>
              </a:extLst>
            </p:cNvPr>
            <p:cNvCxnSpPr/>
            <p:nvPr/>
          </p:nvCxnSpPr>
          <p:spPr>
            <a:xfrm>
              <a:off x="8014282" y="2336324"/>
              <a:ext cx="0" cy="156961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41B4E887-FEAB-4BE2-A018-DF2AF7490CA5}"/>
                </a:ext>
              </a:extLst>
            </p:cNvPr>
            <p:cNvCxnSpPr/>
            <p:nvPr/>
          </p:nvCxnSpPr>
          <p:spPr>
            <a:xfrm>
              <a:off x="9765260" y="2336324"/>
              <a:ext cx="0" cy="156961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2E1F06A8-9F69-4D91-BA5B-540F2B777A2B}"/>
                </a:ext>
              </a:extLst>
            </p:cNvPr>
            <p:cNvCxnSpPr/>
            <p:nvPr/>
          </p:nvCxnSpPr>
          <p:spPr>
            <a:xfrm>
              <a:off x="11516238" y="2336324"/>
              <a:ext cx="0" cy="156961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DB2346B6-3C4C-4147-A932-10357C62BFB6}"/>
                </a:ext>
              </a:extLst>
            </p:cNvPr>
            <p:cNvCxnSpPr/>
            <p:nvPr/>
          </p:nvCxnSpPr>
          <p:spPr>
            <a:xfrm>
              <a:off x="8014282" y="3885616"/>
              <a:ext cx="3501956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kstvak 11">
                  <a:extLst>
                    <a:ext uri="{FF2B5EF4-FFF2-40B4-BE49-F238E27FC236}">
                      <a16:creationId xmlns:a16="http://schemas.microsoft.com/office/drawing/2014/main" id="{FF198E11-BA9D-4AA4-9B0E-FD25C3969CE3}"/>
                    </a:ext>
                  </a:extLst>
                </p:cNvPr>
                <p:cNvSpPr txBox="1"/>
                <p:nvPr/>
              </p:nvSpPr>
              <p:spPr>
                <a:xfrm>
                  <a:off x="8675998" y="2412032"/>
                  <a:ext cx="4376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112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2" name="Tekstvak 11">
                  <a:extLst>
                    <a:ext uri="{FF2B5EF4-FFF2-40B4-BE49-F238E27FC236}">
                      <a16:creationId xmlns:a16="http://schemas.microsoft.com/office/drawing/2014/main" id="{FF198E11-BA9D-4AA4-9B0E-FD25C3969C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5998" y="2412032"/>
                  <a:ext cx="43762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1111" r="-13889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kstvak 12">
                  <a:extLst>
                    <a:ext uri="{FF2B5EF4-FFF2-40B4-BE49-F238E27FC236}">
                      <a16:creationId xmlns:a16="http://schemas.microsoft.com/office/drawing/2014/main" id="{1A1516A2-6FF4-4412-9B23-E4515794A2F7}"/>
                    </a:ext>
                  </a:extLst>
                </p:cNvPr>
                <p:cNvSpPr txBox="1"/>
                <p:nvPr/>
              </p:nvSpPr>
              <p:spPr>
                <a:xfrm>
                  <a:off x="8687615" y="2696406"/>
                  <a:ext cx="437620" cy="110799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216</m:t>
                        </m:r>
                      </m:oMath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287</m:t>
                        </m:r>
                      </m:oMath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461</m:t>
                        </m:r>
                      </m:oMath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628</m:t>
                        </m:r>
                      </m:oMath>
                    </m:oMathPara>
                  </a14:m>
                  <a:endParaRPr lang="nl-NL" b="0" dirty="0"/>
                </a:p>
              </p:txBody>
            </p:sp>
          </mc:Choice>
          <mc:Fallback xmlns="">
            <p:sp>
              <p:nvSpPr>
                <p:cNvPr id="13" name="Tekstvak 12">
                  <a:extLst>
                    <a:ext uri="{FF2B5EF4-FFF2-40B4-BE49-F238E27FC236}">
                      <a16:creationId xmlns:a16="http://schemas.microsoft.com/office/drawing/2014/main" id="{1A1516A2-6FF4-4412-9B23-E4515794A2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7615" y="2696406"/>
                  <a:ext cx="437620" cy="1107996"/>
                </a:xfrm>
                <a:prstGeom prst="rect">
                  <a:avLst/>
                </a:prstGeom>
                <a:blipFill>
                  <a:blip r:embed="rId4"/>
                  <a:stretch>
                    <a:fillRect l="-11111" r="-13889" b="-109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kstvak 13">
                  <a:extLst>
                    <a:ext uri="{FF2B5EF4-FFF2-40B4-BE49-F238E27FC236}">
                      <a16:creationId xmlns:a16="http://schemas.microsoft.com/office/drawing/2014/main" id="{7E7E6E8A-A9B7-496D-8D04-E8422F7F2D33}"/>
                    </a:ext>
                  </a:extLst>
                </p:cNvPr>
                <p:cNvSpPr txBox="1"/>
                <p:nvPr/>
              </p:nvSpPr>
              <p:spPr>
                <a:xfrm>
                  <a:off x="10357818" y="2412031"/>
                  <a:ext cx="56586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4638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4" name="Tekstvak 13">
                  <a:extLst>
                    <a:ext uri="{FF2B5EF4-FFF2-40B4-BE49-F238E27FC236}">
                      <a16:creationId xmlns:a16="http://schemas.microsoft.com/office/drawing/2014/main" id="{7E7E6E8A-A9B7-496D-8D04-E8422F7F2D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57818" y="2412031"/>
                  <a:ext cx="56586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8602" r="-10753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kstvak 14">
                  <a:extLst>
                    <a:ext uri="{FF2B5EF4-FFF2-40B4-BE49-F238E27FC236}">
                      <a16:creationId xmlns:a16="http://schemas.microsoft.com/office/drawing/2014/main" id="{D7B55315-EBCF-4AA1-AB83-8771BE82BC93}"/>
                    </a:ext>
                  </a:extLst>
                </p:cNvPr>
                <p:cNvSpPr txBox="1"/>
                <p:nvPr/>
              </p:nvSpPr>
              <p:spPr>
                <a:xfrm>
                  <a:off x="10379893" y="2683498"/>
                  <a:ext cx="565861" cy="110799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5292</m:t>
                        </m:r>
                      </m:oMath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6575</m:t>
                        </m:r>
                      </m:oMath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7569</m:t>
                        </m:r>
                      </m:oMath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7892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5" name="Tekstvak 14">
                  <a:extLst>
                    <a:ext uri="{FF2B5EF4-FFF2-40B4-BE49-F238E27FC236}">
                      <a16:creationId xmlns:a16="http://schemas.microsoft.com/office/drawing/2014/main" id="{D7B55315-EBCF-4AA1-AB83-8771BE82BC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79893" y="2683498"/>
                  <a:ext cx="565861" cy="1107996"/>
                </a:xfrm>
                <a:prstGeom prst="rect">
                  <a:avLst/>
                </a:prstGeom>
                <a:blipFill>
                  <a:blip r:embed="rId6"/>
                  <a:stretch>
                    <a:fillRect l="-9677" r="-10753" b="-109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Tekstvak 16">
            <a:extLst>
              <a:ext uri="{FF2B5EF4-FFF2-40B4-BE49-F238E27FC236}">
                <a16:creationId xmlns:a16="http://schemas.microsoft.com/office/drawing/2014/main" id="{1A878B2D-D922-44D0-B30B-CE2452DF3C83}"/>
              </a:ext>
            </a:extLst>
          </p:cNvPr>
          <p:cNvSpPr txBox="1"/>
          <p:nvPr/>
        </p:nvSpPr>
        <p:spPr>
          <a:xfrm>
            <a:off x="577823" y="4646805"/>
            <a:ext cx="743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melkproductie per bedrijf is tussen 1975 en 2012 meer dan vervijfvoudigd.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4B35809-895D-43B9-8655-AC9089C1B3D6}"/>
              </a:ext>
            </a:extLst>
          </p:cNvPr>
          <p:cNvSpPr txBox="1"/>
          <p:nvPr/>
        </p:nvSpPr>
        <p:spPr>
          <a:xfrm>
            <a:off x="577823" y="5146153"/>
            <a:ext cx="700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melkproductie per koe is tussen 1975 en 2012 ruim 70% toegenomen.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ballon: rechthoek met afgeronde hoeken 18">
                <a:extLst>
                  <a:ext uri="{FF2B5EF4-FFF2-40B4-BE49-F238E27FC236}">
                    <a16:creationId xmlns:a16="http://schemas.microsoft.com/office/drawing/2014/main" id="{242C2B29-9048-472F-921A-1A512926A07C}"/>
                  </a:ext>
                </a:extLst>
              </p:cNvPr>
              <p:cNvSpPr/>
              <p:nvPr/>
            </p:nvSpPr>
            <p:spPr>
              <a:xfrm>
                <a:off x="4395971" y="5735010"/>
                <a:ext cx="4510454" cy="606669"/>
              </a:xfrm>
              <a:prstGeom prst="wedgeRoundRectCallout">
                <a:avLst>
                  <a:gd name="adj1" fmla="val -15709"/>
                  <a:gd name="adj2" fmla="val -94126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nieuw</m:t>
                          </m:r>
                          <m: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oud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nl-NL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oud</m:t>
                          </m:r>
                        </m:den>
                      </m:f>
                      <m:r>
                        <a:rPr lang="nl-NL" sz="1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</m:t>
                      </m:r>
                      <m:f>
                        <m:fPr>
                          <m:ctrlP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7892−4638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4638</m:t>
                          </m:r>
                        </m:den>
                      </m:f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∙100%≈70%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9" name="Tekstballon: rechthoek met afgeronde hoeken 18">
                <a:extLst>
                  <a:ext uri="{FF2B5EF4-FFF2-40B4-BE49-F238E27FC236}">
                    <a16:creationId xmlns:a16="http://schemas.microsoft.com/office/drawing/2014/main" id="{242C2B29-9048-472F-921A-1A512926A0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971" y="5735010"/>
                <a:ext cx="4510454" cy="606669"/>
              </a:xfrm>
              <a:prstGeom prst="wedgeRoundRectCallout">
                <a:avLst>
                  <a:gd name="adj1" fmla="val -15709"/>
                  <a:gd name="adj2" fmla="val -94126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ijl: gekromd rechts 19">
            <a:extLst>
              <a:ext uri="{FF2B5EF4-FFF2-40B4-BE49-F238E27FC236}">
                <a16:creationId xmlns:a16="http://schemas.microsoft.com/office/drawing/2014/main" id="{27F5FF4A-2C40-48ED-8BCF-8D79E5E8D2E7}"/>
              </a:ext>
            </a:extLst>
          </p:cNvPr>
          <p:cNvSpPr/>
          <p:nvPr/>
        </p:nvSpPr>
        <p:spPr>
          <a:xfrm>
            <a:off x="8302746" y="2540796"/>
            <a:ext cx="334107" cy="114223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034B179A-8AEB-4F10-832C-AEE22EB10507}"/>
              </a:ext>
            </a:extLst>
          </p:cNvPr>
          <p:cNvSpPr/>
          <p:nvPr/>
        </p:nvSpPr>
        <p:spPr>
          <a:xfrm>
            <a:off x="5785338" y="5222631"/>
            <a:ext cx="430824" cy="202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370EBAF-8F28-48FF-A05A-FDBCF8993331}"/>
              </a:ext>
            </a:extLst>
          </p:cNvPr>
          <p:cNvSpPr txBox="1"/>
          <p:nvPr/>
        </p:nvSpPr>
        <p:spPr>
          <a:xfrm>
            <a:off x="577823" y="4194455"/>
            <a:ext cx="7537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bedrijfsomvang is gedurende 1975 en 2012 ruim 3 keer zo groot geworden.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93592A5-4BE0-4E78-89D8-955978DC2B32}"/>
              </a:ext>
            </a:extLst>
          </p:cNvPr>
          <p:cNvSpPr txBox="1"/>
          <p:nvPr/>
        </p:nvSpPr>
        <p:spPr>
          <a:xfrm>
            <a:off x="7948616" y="4181093"/>
            <a:ext cx="1882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zie onderdeel b )</a:t>
            </a:r>
          </a:p>
        </p:txBody>
      </p:sp>
      <p:sp>
        <p:nvSpPr>
          <p:cNvPr id="25" name="Actieknop: Vooruit of Volgende 24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A21D878F-4812-4C0C-8CBD-A3A12996B9EA}"/>
              </a:ext>
            </a:extLst>
          </p:cNvPr>
          <p:cNvSpPr/>
          <p:nvPr/>
        </p:nvSpPr>
        <p:spPr>
          <a:xfrm>
            <a:off x="2488223" y="3979071"/>
            <a:ext cx="360964" cy="2110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: gekromd rechts 25">
            <a:extLst>
              <a:ext uri="{FF2B5EF4-FFF2-40B4-BE49-F238E27FC236}">
                <a16:creationId xmlns:a16="http://schemas.microsoft.com/office/drawing/2014/main" id="{24199365-989C-447E-95F1-4CE704592695}"/>
              </a:ext>
            </a:extLst>
          </p:cNvPr>
          <p:cNvSpPr/>
          <p:nvPr/>
        </p:nvSpPr>
        <p:spPr>
          <a:xfrm>
            <a:off x="9996854" y="2538905"/>
            <a:ext cx="334107" cy="114223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CDD883F-090A-47DE-B036-26C87B24FB6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46" y="224856"/>
            <a:ext cx="6761988" cy="58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56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0" grpId="0" animBg="1"/>
      <p:bldP spid="21" grpId="0" animBg="1"/>
      <p:bldP spid="23" grpId="0"/>
      <p:bldP spid="24" grpId="0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112</TotalTime>
  <Words>183</Words>
  <Application>Microsoft Office PowerPoint</Application>
  <PresentationFormat>Breedbeeld</PresentationFormat>
  <Paragraphs>46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15</cp:revision>
  <dcterms:created xsi:type="dcterms:W3CDTF">2017-10-09T14:38:52Z</dcterms:created>
  <dcterms:modified xsi:type="dcterms:W3CDTF">2018-09-22T12:44:06Z</dcterms:modified>
</cp:coreProperties>
</file>