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6620-62BB-4117-998D-46327828CBBE}" type="datetimeFigureOut">
              <a:rPr lang="nl-NL" smtClean="0"/>
              <a:t>3-1-2016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FA04-66A6-4ECE-8C24-019306A184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7952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6620-62BB-4117-998D-46327828CBBE}" type="datetimeFigureOut">
              <a:rPr lang="nl-NL" smtClean="0"/>
              <a:t>3-1-2016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FA04-66A6-4ECE-8C24-019306A184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97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6620-62BB-4117-998D-46327828CBBE}" type="datetimeFigureOut">
              <a:rPr lang="nl-NL" smtClean="0"/>
              <a:t>3-1-2016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FA04-66A6-4ECE-8C24-019306A184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960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6620-62BB-4117-998D-46327828CBBE}" type="datetimeFigureOut">
              <a:rPr lang="nl-NL" smtClean="0"/>
              <a:t>3-1-2016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FA04-66A6-4ECE-8C24-019306A184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199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6620-62BB-4117-998D-46327828CBBE}" type="datetimeFigureOut">
              <a:rPr lang="nl-NL" smtClean="0"/>
              <a:t>3-1-2016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FA04-66A6-4ECE-8C24-019306A184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4565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6620-62BB-4117-998D-46327828CBBE}" type="datetimeFigureOut">
              <a:rPr lang="nl-NL" smtClean="0"/>
              <a:t>3-1-2016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FA04-66A6-4ECE-8C24-019306A184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8921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6620-62BB-4117-998D-46327828CBBE}" type="datetimeFigureOut">
              <a:rPr lang="nl-NL" smtClean="0"/>
              <a:t>3-1-2016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FA04-66A6-4ECE-8C24-019306A184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0504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6620-62BB-4117-998D-46327828CBBE}" type="datetimeFigureOut">
              <a:rPr lang="nl-NL" smtClean="0"/>
              <a:t>3-1-2016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FA04-66A6-4ECE-8C24-019306A184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661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6620-62BB-4117-998D-46327828CBBE}" type="datetimeFigureOut">
              <a:rPr lang="nl-NL" smtClean="0"/>
              <a:t>3-1-2016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FA04-66A6-4ECE-8C24-019306A184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5366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6620-62BB-4117-998D-46327828CBBE}" type="datetimeFigureOut">
              <a:rPr lang="nl-NL" smtClean="0"/>
              <a:t>3-1-2016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FA04-66A6-4ECE-8C24-019306A184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948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6620-62BB-4117-998D-46327828CBBE}" type="datetimeFigureOut">
              <a:rPr lang="nl-NL" smtClean="0"/>
              <a:t>3-1-2016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FA04-66A6-4ECE-8C24-019306A184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337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F6620-62BB-4117-998D-46327828CBBE}" type="datetimeFigureOut">
              <a:rPr lang="nl-NL" smtClean="0"/>
              <a:t>3-1-2016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FFA04-66A6-4ECE-8C24-019306A184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257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6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3788"/>
          </a:xfrm>
        </p:spPr>
        <p:txBody>
          <a:bodyPr/>
          <a:lstStyle/>
          <a:p>
            <a:r>
              <a:rPr lang="nl-NL" dirty="0" smtClean="0"/>
              <a:t>Opgave 12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ndertitel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524000" y="2842054"/>
                <a:ext cx="9144000" cy="241574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nl-NL" dirty="0" smtClean="0"/>
                  <a:t>In een natuurgebied neemt de oppervlakte van de heide af, terwijl de oppervlakte van het gras toeneemt.</a:t>
                </a:r>
                <a:br>
                  <a:rPr lang="nl-NL" dirty="0" smtClean="0"/>
                </a:br>
                <a:r>
                  <a:rPr lang="nl-NL" dirty="0" smtClean="0"/>
                  <a:t>De oppervlakte van de heide is gegeven door de formule </a:t>
                </a:r>
                <a:r>
                  <a:rPr lang="nl-NL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nl-NL" b="0" i="1" dirty="0" smtClean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=600∙</m:t>
                    </m:r>
                    <m:sSup>
                      <m:sSupPr>
                        <m:ctrlP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0,95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nl-NL" dirty="0" smtClean="0"/>
                  <a:t> en de oppervlakte van het gras door de formule </a:t>
                </a:r>
                <a:r>
                  <a:rPr lang="nl-NL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nl-NL" b="0" i="1" dirty="0" smtClean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=100</m:t>
                    </m:r>
                    <m:rad>
                      <m:radPr>
                        <m:degHide m:val="on"/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nl-NL" dirty="0" smtClean="0"/>
                  <a:t>. </a:t>
                </a:r>
                <a:br>
                  <a:rPr lang="nl-NL" dirty="0" smtClean="0"/>
                </a:br>
                <a:r>
                  <a:rPr lang="nl-NL" dirty="0" smtClean="0"/>
                  <a:t>In deze formules zijn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nl-NL" dirty="0" smtClean="0"/>
                  <a:t> 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nl-NL" dirty="0" smtClean="0"/>
                  <a:t> in hectare en is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nl-NL" dirty="0" smtClean="0"/>
                  <a:t> de tijd in jaren met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dirty="0" smtClean="0"/>
                  <a:t> op 1 januari 2010.</a:t>
                </a:r>
                <a:endParaRPr lang="nl-NL" dirty="0"/>
              </a:p>
            </p:txBody>
          </p:sp>
        </mc:Choice>
        <mc:Fallback>
          <p:sp>
            <p:nvSpPr>
              <p:cNvPr id="3" name="Ondertitel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524000" y="2842054"/>
                <a:ext cx="9144000" cy="2415746"/>
              </a:xfrm>
              <a:blipFill rotWithShape="0">
                <a:blip r:embed="rId2"/>
                <a:stretch>
                  <a:fillRect l="-267" t="-478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888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kstvak 3"/>
              <p:cNvSpPr txBox="1"/>
              <p:nvPr/>
            </p:nvSpPr>
            <p:spPr>
              <a:xfrm>
                <a:off x="1029730" y="461319"/>
                <a:ext cx="5997146" cy="3931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/>
                  <a:t>Gegeven zijn de formules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=600∙</m:t>
                    </m:r>
                    <m:sSup>
                      <m:sSupPr>
                        <m:ctrlP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0,95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nl-NL" dirty="0" smtClean="0"/>
                  <a:t> 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=100</m:t>
                    </m:r>
                    <m:rad>
                      <m:radPr>
                        <m:degHide m:val="on"/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  <m:r>
                      <a:rPr lang="nl-NL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4" name="Tekstvak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730" y="461319"/>
                <a:ext cx="5997146" cy="393121"/>
              </a:xfrm>
              <a:prstGeom prst="rect">
                <a:avLst/>
              </a:prstGeom>
              <a:blipFill rotWithShape="0">
                <a:blip r:embed="rId2"/>
                <a:stretch>
                  <a:fillRect l="-915" t="-3125" b="-25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kstvak 4"/>
          <p:cNvSpPr txBox="1"/>
          <p:nvPr/>
        </p:nvSpPr>
        <p:spPr>
          <a:xfrm>
            <a:off x="1029730" y="854440"/>
            <a:ext cx="4514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a. Schets de grafieken in één figuur.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/>
              <p:cNvSpPr txBox="1"/>
              <p:nvPr/>
            </p:nvSpPr>
            <p:spPr>
              <a:xfrm>
                <a:off x="1276931" y="1401012"/>
                <a:ext cx="4810898" cy="3931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/>
                  <a:t>Voer in: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=600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0,95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nl-NL" dirty="0" smtClean="0"/>
                  <a:t> 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=100</m:t>
                    </m:r>
                    <m:rad>
                      <m:radPr>
                        <m:degHide m:val="on"/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6" name="Tekstvak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931" y="1401012"/>
                <a:ext cx="4810898" cy="393121"/>
              </a:xfrm>
              <a:prstGeom prst="rect">
                <a:avLst/>
              </a:prstGeom>
              <a:blipFill rotWithShape="0">
                <a:blip r:embed="rId3"/>
                <a:stretch>
                  <a:fillRect l="-1013" t="-3125" b="-25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kstvak 6"/>
          <p:cNvSpPr txBox="1"/>
          <p:nvPr/>
        </p:nvSpPr>
        <p:spPr>
          <a:xfrm>
            <a:off x="1256336" y="1838155"/>
            <a:ext cx="6301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Neem het venster: </a:t>
            </a:r>
            <a:r>
              <a:rPr lang="nl-NL" dirty="0" err="1" smtClean="0"/>
              <a:t>Xmin</a:t>
            </a:r>
            <a:r>
              <a:rPr lang="nl-NL" dirty="0" smtClean="0"/>
              <a:t> = 0, </a:t>
            </a:r>
            <a:r>
              <a:rPr lang="nl-NL" dirty="0" err="1" smtClean="0"/>
              <a:t>Xmax</a:t>
            </a:r>
            <a:r>
              <a:rPr lang="nl-NL" dirty="0" smtClean="0"/>
              <a:t> = 25, </a:t>
            </a:r>
            <a:r>
              <a:rPr lang="nl-NL" dirty="0" err="1" smtClean="0"/>
              <a:t>Ymin</a:t>
            </a:r>
            <a:r>
              <a:rPr lang="nl-NL" dirty="0" smtClean="0"/>
              <a:t> = 0 en </a:t>
            </a:r>
            <a:r>
              <a:rPr lang="nl-NL" dirty="0" err="1" smtClean="0"/>
              <a:t>Ymax</a:t>
            </a:r>
            <a:r>
              <a:rPr lang="nl-NL" dirty="0" smtClean="0"/>
              <a:t> = 600.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1252216" y="2256609"/>
            <a:ext cx="3904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Schets de grafieken.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1029730" y="2812381"/>
            <a:ext cx="8971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b. Met hoeveel ha neemt de oppervlakte van de heide af tussen 1 januari 2013 en 1 juli 2016?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/>
              <p:cNvSpPr txBox="1"/>
              <p:nvPr/>
            </p:nvSpPr>
            <p:spPr>
              <a:xfrm>
                <a:off x="1276931" y="3167723"/>
                <a:ext cx="37284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Welke waarden voor 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nl-NL" sz="1400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 horen bij deze twee data?</a:t>
                </a:r>
                <a:endParaRPr lang="nl-NL" sz="1400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1" name="Tekstvak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931" y="3167723"/>
                <a:ext cx="3728457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490" t="-4000" b="-2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/>
              <p:cNvSpPr txBox="1"/>
              <p:nvPr/>
            </p:nvSpPr>
            <p:spPr>
              <a:xfrm>
                <a:off x="1276931" y="3483775"/>
                <a:ext cx="36214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/>
                  <a:t>1 januari 2013 hoort bij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931" y="3483775"/>
                <a:ext cx="3621431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345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/>
              <p:cNvSpPr txBox="1"/>
              <p:nvPr/>
            </p:nvSpPr>
            <p:spPr>
              <a:xfrm>
                <a:off x="1276931" y="3856066"/>
                <a:ext cx="5387546" cy="3961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/>
                  <a:t>1 juli 2016, is 6 jaar en 6 maanden na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dirty="0" smtClean="0"/>
                  <a:t>, dus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=6</m:t>
                    </m:r>
                    <m:box>
                      <m:box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nl-N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nl-NL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nl-N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931" y="3856066"/>
                <a:ext cx="5387546" cy="396199"/>
              </a:xfrm>
              <a:prstGeom prst="rect">
                <a:avLst/>
              </a:prstGeom>
              <a:blipFill rotWithShape="0">
                <a:blip r:embed="rId6"/>
                <a:stretch>
                  <a:fillRect l="-905" t="-7692" b="-1846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/>
              <p:cNvSpPr txBox="1"/>
              <p:nvPr/>
            </p:nvSpPr>
            <p:spPr>
              <a:xfrm>
                <a:off x="1309815" y="4243102"/>
                <a:ext cx="12603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nl-NL" dirty="0" smtClean="0"/>
                  <a:t> geeft</a:t>
                </a:r>
                <a:endParaRPr lang="nl-NL" dirty="0"/>
              </a:p>
            </p:txBody>
          </p:sp>
        </mc:Choice>
        <mc:Fallback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815" y="4243102"/>
                <a:ext cx="1260389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8197" r="-3382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/>
              <p:cNvSpPr txBox="1"/>
              <p:nvPr/>
            </p:nvSpPr>
            <p:spPr>
              <a:xfrm>
                <a:off x="2753980" y="4284281"/>
                <a:ext cx="13468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=514,425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3980" y="4284281"/>
                <a:ext cx="1346844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4072" r="-452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/>
              <p:cNvSpPr txBox="1"/>
              <p:nvPr/>
            </p:nvSpPr>
            <p:spPr>
              <a:xfrm>
                <a:off x="1309815" y="4613154"/>
                <a:ext cx="1400433" cy="3961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=6</m:t>
                    </m:r>
                    <m:box>
                      <m:box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nl-N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nl-NL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nl-N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r>
                  <a:rPr lang="nl-NL" dirty="0" smtClean="0"/>
                  <a:t> geeft</a:t>
                </a:r>
                <a:endParaRPr lang="nl-NL" dirty="0"/>
              </a:p>
            </p:txBody>
          </p:sp>
        </mc:Choice>
        <mc:Fallback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815" y="4613154"/>
                <a:ext cx="1400433" cy="396199"/>
              </a:xfrm>
              <a:prstGeom prst="rect">
                <a:avLst/>
              </a:prstGeom>
              <a:blipFill rotWithShape="0">
                <a:blip r:embed="rId9"/>
                <a:stretch>
                  <a:fillRect t="-7692" b="-1846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/>
              <p:cNvSpPr txBox="1"/>
              <p:nvPr/>
            </p:nvSpPr>
            <p:spPr>
              <a:xfrm>
                <a:off x="2753980" y="4658179"/>
                <a:ext cx="15584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=429,887…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3980" y="4658179"/>
                <a:ext cx="1558440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352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ep 20"/>
          <p:cNvGrpSpPr/>
          <p:nvPr/>
        </p:nvGrpSpPr>
        <p:grpSpPr>
          <a:xfrm>
            <a:off x="4596714" y="4243102"/>
            <a:ext cx="5355881" cy="757292"/>
            <a:chOff x="4596714" y="4243102"/>
            <a:chExt cx="5355881" cy="757292"/>
          </a:xfrm>
        </p:grpSpPr>
        <p:sp>
          <p:nvSpPr>
            <p:cNvPr id="18" name="Rechteraccolade 17"/>
            <p:cNvSpPr/>
            <p:nvPr/>
          </p:nvSpPr>
          <p:spPr>
            <a:xfrm>
              <a:off x="4596714" y="4243102"/>
              <a:ext cx="301648" cy="75729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kstvak 18"/>
                <p:cNvSpPr txBox="1"/>
                <p:nvPr/>
              </p:nvSpPr>
              <p:spPr>
                <a:xfrm>
                  <a:off x="5270929" y="4401038"/>
                  <a:ext cx="468166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𝑣𝑒𝑟𝑠𝑐h𝑖𝑙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=429,887…−514,425=−84,537…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>
            <p:sp>
              <p:nvSpPr>
                <p:cNvPr id="19" name="Tekstvak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70929" y="4401038"/>
                  <a:ext cx="4681666" cy="276999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l="-781" b="-8889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/>
              <p:cNvSpPr txBox="1"/>
              <p:nvPr/>
            </p:nvSpPr>
            <p:spPr>
              <a:xfrm>
                <a:off x="1301708" y="4998563"/>
                <a:ext cx="96135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/>
                  <a:t>Dus de oppervlakte van de heide is tussen 1 januari 2013 en 1 juli 2016 afgenomen met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84,5</m:t>
                    </m:r>
                  </m:oMath>
                </a14:m>
                <a:r>
                  <a:rPr lang="nl-NL" dirty="0" smtClean="0"/>
                  <a:t> hectare.</a:t>
                </a:r>
                <a:endParaRPr lang="nl-NL" dirty="0"/>
              </a:p>
            </p:txBody>
          </p:sp>
        </mc:Choice>
        <mc:Fallback>
          <p:sp>
            <p:nvSpPr>
              <p:cNvPr id="20" name="Tekstvak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708" y="4998563"/>
                <a:ext cx="9613557" cy="369332"/>
              </a:xfrm>
              <a:prstGeom prst="rect">
                <a:avLst/>
              </a:prstGeom>
              <a:blipFill rotWithShape="0">
                <a:blip r:embed="rId12"/>
                <a:stretch>
                  <a:fillRect l="-571" t="-9836" r="-50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[image]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0" t="10078" r="8820" b="5040"/>
          <a:stretch>
            <a:fillRect/>
          </a:stretch>
        </p:blipFill>
        <p:spPr bwMode="auto">
          <a:xfrm>
            <a:off x="8530925" y="461319"/>
            <a:ext cx="245745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54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5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840259" y="453081"/>
            <a:ext cx="7306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c. Bereken de totale oppervlakte van heide en gras samen op 1 januari 2010.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/>
              <p:cNvSpPr txBox="1"/>
              <p:nvPr/>
            </p:nvSpPr>
            <p:spPr>
              <a:xfrm>
                <a:off x="1165654" y="822413"/>
                <a:ext cx="11157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dirty="0" smtClean="0"/>
                  <a:t> geeft </a:t>
                </a:r>
                <a:endParaRPr lang="nl-NL" dirty="0"/>
              </a:p>
            </p:txBody>
          </p:sp>
        </mc:Choice>
        <mc:Fallback>
          <p:sp>
            <p:nvSpPr>
              <p:cNvPr id="5" name="Tekstvak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654" y="822413"/>
                <a:ext cx="1115755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6557" t="-28889" r="-12568" b="-5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/>
              <p:cNvSpPr txBox="1"/>
              <p:nvPr/>
            </p:nvSpPr>
            <p:spPr>
              <a:xfrm>
                <a:off x="1165654" y="1191745"/>
                <a:ext cx="11157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dirty="0" smtClean="0"/>
                  <a:t> geeft </a:t>
                </a:r>
                <a:endParaRPr lang="nl-NL" dirty="0"/>
              </a:p>
            </p:txBody>
          </p:sp>
        </mc:Choice>
        <mc:Fallback>
          <p:sp>
            <p:nvSpPr>
              <p:cNvPr id="6" name="Tekstvak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654" y="1191745"/>
                <a:ext cx="1115755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6557" t="-28261" r="-12568" b="-5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/>
              <p:cNvSpPr txBox="1"/>
              <p:nvPr/>
            </p:nvSpPr>
            <p:spPr>
              <a:xfrm>
                <a:off x="2606804" y="822412"/>
                <a:ext cx="9140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6804" y="822412"/>
                <a:ext cx="914033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6000" r="-533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/>
              <p:cNvSpPr txBox="1"/>
              <p:nvPr/>
            </p:nvSpPr>
            <p:spPr>
              <a:xfrm>
                <a:off x="2606804" y="1191744"/>
                <a:ext cx="8949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6804" y="1191744"/>
                <a:ext cx="894989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6164" r="-616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ep 27"/>
          <p:cNvGrpSpPr/>
          <p:nvPr/>
        </p:nvGrpSpPr>
        <p:grpSpPr>
          <a:xfrm>
            <a:off x="3707027" y="822412"/>
            <a:ext cx="3238623" cy="646331"/>
            <a:chOff x="3707027" y="822412"/>
            <a:chExt cx="3238623" cy="646331"/>
          </a:xfrm>
        </p:grpSpPr>
        <p:sp>
          <p:nvSpPr>
            <p:cNvPr id="9" name="Rechteraccolade 8"/>
            <p:cNvSpPr/>
            <p:nvPr/>
          </p:nvSpPr>
          <p:spPr>
            <a:xfrm>
              <a:off x="3707027" y="822412"/>
              <a:ext cx="280087" cy="646331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kstvak 9"/>
                <p:cNvSpPr txBox="1"/>
                <p:nvPr/>
              </p:nvSpPr>
              <p:spPr>
                <a:xfrm>
                  <a:off x="4218044" y="1007078"/>
                  <a:ext cx="272760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𝑡𝑜𝑡𝑎𝑎𝑙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=600+100=700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>
            <p:sp>
              <p:nvSpPr>
                <p:cNvPr id="10" name="Tekstvak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8044" y="1007078"/>
                  <a:ext cx="2727606" cy="27699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790" r="-1566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" name="Tekstvak 10"/>
          <p:cNvSpPr txBox="1"/>
          <p:nvPr/>
        </p:nvSpPr>
        <p:spPr>
          <a:xfrm>
            <a:off x="1066800" y="1555246"/>
            <a:ext cx="7970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Dus op 1 januari 2010 was de totale oppervlakte heide en gras samen 700 hectare.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1066800" y="1937976"/>
            <a:ext cx="7755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Bereken de totale oppervlakte van heide en gras samen op 1 januari 2017.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/>
              <p:cNvSpPr txBox="1"/>
              <p:nvPr/>
            </p:nvSpPr>
            <p:spPr>
              <a:xfrm>
                <a:off x="1165654" y="2380412"/>
                <a:ext cx="10628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nl-NL" dirty="0" smtClean="0"/>
                  <a:t> geeft</a:t>
                </a:r>
                <a:endParaRPr lang="nl-NL" dirty="0"/>
              </a:p>
            </p:txBody>
          </p:sp>
        </mc:Choice>
        <mc:Fallback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654" y="2380412"/>
                <a:ext cx="1062855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6857" t="-28261" r="-14286" b="-5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/>
              <p:cNvSpPr txBox="1"/>
              <p:nvPr/>
            </p:nvSpPr>
            <p:spPr>
              <a:xfrm>
                <a:off x="1165653" y="2759019"/>
                <a:ext cx="10628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nl-NL" dirty="0" smtClean="0"/>
                  <a:t> geeft</a:t>
                </a:r>
                <a:endParaRPr lang="nl-NL" dirty="0"/>
              </a:p>
            </p:txBody>
          </p:sp>
        </mc:Choice>
        <mc:Fallback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653" y="2759019"/>
                <a:ext cx="1062855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6857" t="-28889" r="-14286" b="-5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/>
              <p:cNvSpPr txBox="1"/>
              <p:nvPr/>
            </p:nvSpPr>
            <p:spPr>
              <a:xfrm>
                <a:off x="2606804" y="2380412"/>
                <a:ext cx="15584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=419,002…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6804" y="2380412"/>
                <a:ext cx="1558440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52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/>
              <p:cNvSpPr txBox="1"/>
              <p:nvPr/>
            </p:nvSpPr>
            <p:spPr>
              <a:xfrm>
                <a:off x="2606804" y="2759019"/>
                <a:ext cx="15393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=282,842…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6804" y="2759019"/>
                <a:ext cx="1539396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357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oep 28"/>
          <p:cNvGrpSpPr/>
          <p:nvPr/>
        </p:nvGrpSpPr>
        <p:grpSpPr>
          <a:xfrm>
            <a:off x="4357815" y="2380412"/>
            <a:ext cx="5180894" cy="655606"/>
            <a:chOff x="4357815" y="2380412"/>
            <a:chExt cx="5180894" cy="655606"/>
          </a:xfrm>
        </p:grpSpPr>
        <p:sp>
          <p:nvSpPr>
            <p:cNvPr id="17" name="Rechteraccolade 16"/>
            <p:cNvSpPr/>
            <p:nvPr/>
          </p:nvSpPr>
          <p:spPr>
            <a:xfrm>
              <a:off x="4357815" y="2380412"/>
              <a:ext cx="321275" cy="655606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kstvak 17"/>
                <p:cNvSpPr txBox="1"/>
                <p:nvPr/>
              </p:nvSpPr>
              <p:spPr>
                <a:xfrm>
                  <a:off x="4890705" y="2569715"/>
                  <a:ext cx="464800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𝑡𝑜𝑡𝑎𝑎𝑙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=419,002…+282,842…=701,845…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>
            <p:sp>
              <p:nvSpPr>
                <p:cNvPr id="18" name="Tekstvak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90705" y="2569715"/>
                  <a:ext cx="4648004" cy="276999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l="-786" b="-8889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/>
              <p:cNvSpPr txBox="1"/>
              <p:nvPr/>
            </p:nvSpPr>
            <p:spPr>
              <a:xfrm>
                <a:off x="1066800" y="3109121"/>
                <a:ext cx="79701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/>
                  <a:t>Dus op 1 januari 2017 was de totale oppervlakte heide en gras samen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702</m:t>
                    </m:r>
                  </m:oMath>
                </a14:m>
                <a:r>
                  <a:rPr lang="nl-NL" dirty="0" smtClean="0"/>
                  <a:t> hectare.</a:t>
                </a:r>
                <a:endParaRPr lang="nl-NL" dirty="0"/>
              </a:p>
            </p:txBody>
          </p:sp>
        </mc:Choice>
        <mc:Fallback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109121"/>
                <a:ext cx="7970108" cy="369332"/>
              </a:xfrm>
              <a:prstGeom prst="rect">
                <a:avLst/>
              </a:prstGeom>
              <a:blipFill rotWithShape="0">
                <a:blip r:embed="rId12"/>
                <a:stretch>
                  <a:fillRect l="-612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vak 19"/>
          <p:cNvSpPr txBox="1"/>
          <p:nvPr/>
        </p:nvSpPr>
        <p:spPr>
          <a:xfrm>
            <a:off x="840259" y="3478453"/>
            <a:ext cx="8262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d. In welk jaar is de oppervlakte heide gelijk aan de oppervlakte gras?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1066800" y="3871574"/>
            <a:ext cx="22203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Welk punt wordt gevraagd?</a:t>
            </a:r>
            <a:endParaRPr lang="nl-NL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3376502" y="3871574"/>
            <a:ext cx="13025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Het snijpunt.</a:t>
            </a:r>
            <a:endParaRPr lang="nl-NL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/>
              <p:cNvSpPr txBox="1"/>
              <p:nvPr/>
            </p:nvSpPr>
            <p:spPr>
              <a:xfrm>
                <a:off x="1055490" y="4213014"/>
                <a:ext cx="4642023" cy="3931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/>
                  <a:t>Los op: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600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0,95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=100</m:t>
                    </m:r>
                    <m:rad>
                      <m:radPr>
                        <m:degHide m:val="on"/>
                        <m:ctrlP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3" name="Tekstvak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490" y="4213014"/>
                <a:ext cx="4642023" cy="393121"/>
              </a:xfrm>
              <a:prstGeom prst="rect">
                <a:avLst/>
              </a:prstGeom>
              <a:blipFill rotWithShape="0">
                <a:blip r:embed="rId13"/>
                <a:stretch>
                  <a:fillRect l="-1050" t="-1538" b="-2307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/>
          <p:cNvSpPr txBox="1"/>
          <p:nvPr/>
        </p:nvSpPr>
        <p:spPr>
          <a:xfrm>
            <a:off x="1066800" y="4629219"/>
            <a:ext cx="2096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CALC </a:t>
            </a:r>
            <a:r>
              <a:rPr lang="nl-NL" dirty="0" err="1" smtClean="0"/>
              <a:t>intersect</a:t>
            </a:r>
            <a:r>
              <a:rPr lang="nl-NL" dirty="0" smtClean="0"/>
              <a:t> geeft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/>
              <p:cNvSpPr txBox="1"/>
              <p:nvPr/>
            </p:nvSpPr>
            <p:spPr>
              <a:xfrm>
                <a:off x="3396321" y="4675385"/>
                <a:ext cx="27825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=10,83…</m:t>
                    </m:r>
                  </m:oMath>
                </a14:m>
                <a:r>
                  <a:rPr lang="nl-NL" dirty="0" smtClean="0"/>
                  <a:t> </a:t>
                </a:r>
                <a14:m>
                  <m:oMath xmlns:m="http://schemas.openxmlformats.org/officeDocument/2006/math">
                    <m:r>
                      <a:rPr lang="nl-NL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nl-NL" dirty="0" smtClean="0"/>
                  <a:t> </a:t>
                </a:r>
                <a14:m>
                  <m:oMath xmlns:m="http://schemas.openxmlformats.org/officeDocument/2006/math">
                    <m:r>
                      <a:rPr lang="nl-NL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b="0" i="1" dirty="0" smtClean="0">
                        <a:latin typeface="Cambria Math" panose="02040503050406030204" pitchFamily="18" charset="0"/>
                      </a:rPr>
                      <m:t>=344,09…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5" name="Tekstvak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321" y="4675385"/>
                <a:ext cx="2782557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2188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vak 25"/>
          <p:cNvSpPr txBox="1"/>
          <p:nvPr/>
        </p:nvSpPr>
        <p:spPr>
          <a:xfrm>
            <a:off x="1055490" y="4963348"/>
            <a:ext cx="6553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Dus in 2020 is de oppervlakte heide gelijk aan de oppervlakte gras.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/>
              <p:cNvSpPr txBox="1"/>
              <p:nvPr/>
            </p:nvSpPr>
            <p:spPr>
              <a:xfrm>
                <a:off x="1055154" y="5337109"/>
                <a:ext cx="45266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/>
                  <a:t>Er is dan nog ongeveer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344</m:t>
                    </m:r>
                  </m:oMath>
                </a14:m>
                <a:r>
                  <a:rPr lang="nl-NL" dirty="0" smtClean="0"/>
                  <a:t> hectare heide.</a:t>
                </a:r>
                <a:endParaRPr lang="nl-NL" dirty="0"/>
              </a:p>
            </p:txBody>
          </p:sp>
        </mc:Choice>
        <mc:Fallback>
          <p:sp>
            <p:nvSpPr>
              <p:cNvPr id="27" name="Tekstvak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154" y="5337109"/>
                <a:ext cx="4526693" cy="369332"/>
              </a:xfrm>
              <a:prstGeom prst="rect">
                <a:avLst/>
              </a:prstGeom>
              <a:blipFill rotWithShape="0">
                <a:blip r:embed="rId15"/>
                <a:stretch>
                  <a:fillRect l="-1077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Afbeelding 2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843" y="4475454"/>
            <a:ext cx="1808822" cy="1205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35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11" grpId="0"/>
      <p:bldP spid="12" grpId="0"/>
      <p:bldP spid="15" grpId="0"/>
      <p:bldP spid="19" grpId="0"/>
      <p:bldP spid="20" grpId="0"/>
      <p:bldP spid="21" grpId="0"/>
      <p:bldP spid="22" grpId="0"/>
      <p:bldP spid="23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334</Words>
  <Application>Microsoft Office PowerPoint</Application>
  <PresentationFormat>Breedbeeld</PresentationFormat>
  <Paragraphs>39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Kantoorthema</vt:lpstr>
      <vt:lpstr>Opgave 12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Opgave 12</dc:title>
  <dc:creator>Verrijth</dc:creator>
  <cp:lastModifiedBy>Verrijth</cp:lastModifiedBy>
  <cp:revision>7</cp:revision>
  <dcterms:created xsi:type="dcterms:W3CDTF">2016-01-03T10:39:49Z</dcterms:created>
  <dcterms:modified xsi:type="dcterms:W3CDTF">2016-01-03T13:14:01Z</dcterms:modified>
</cp:coreProperties>
</file>