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244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96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20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83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12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71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6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317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617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15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268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A58BD-DBEB-4F23-9221-6A811895033C}" type="datetimeFigureOut">
              <a:rPr lang="nl-NL" smtClean="0"/>
              <a:t>2-1-2016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61B42-B91C-473B-AB66-32C1F9931B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91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Opgave 11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ndertitel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/>
              <a:lstStyle/>
              <a:p>
                <a:r>
                  <a:rPr lang="nl-NL" dirty="0" smtClean="0"/>
                  <a:t>Het benzineverbruik van een auto is gegeven door de formule </a:t>
                </a:r>
                <a:r>
                  <a:rPr lang="nl-NL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nl-NL" b="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=0,001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−0,12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+7,8</m:t>
                    </m:r>
                  </m:oMath>
                </a14:m>
                <a:r>
                  <a:rPr lang="nl-NL" dirty="0" smtClean="0"/>
                  <a:t>. </a:t>
                </a:r>
                <a:br>
                  <a:rPr lang="nl-NL" dirty="0" smtClean="0"/>
                </a:br>
                <a:r>
                  <a:rPr lang="nl-NL" dirty="0" smtClean="0"/>
                  <a:t>Hierin is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nl-NL" dirty="0" smtClean="0"/>
                  <a:t> het benzineverbruik in liters per 100 km </a:t>
                </a:r>
                <a:br>
                  <a:rPr lang="nl-NL" dirty="0" smtClean="0"/>
                </a:br>
                <a:r>
                  <a:rPr lang="nl-NL" dirty="0" smtClean="0"/>
                  <a:t>bij een snelheid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nl-NL" dirty="0" smtClean="0"/>
                  <a:t> km/uur.</a:t>
                </a:r>
                <a:endParaRPr lang="nl-NL" dirty="0"/>
              </a:p>
            </p:txBody>
          </p:sp>
        </mc:Choice>
        <mc:Fallback xmlns="">
          <p:sp>
            <p:nvSpPr>
              <p:cNvPr id="3" name="Ondertitel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 rotWithShape="0">
                <a:blip r:embed="rId2"/>
                <a:stretch>
                  <a:fillRect t="-514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46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/>
              <p:cNvSpPr txBox="1"/>
              <p:nvPr/>
            </p:nvSpPr>
            <p:spPr>
              <a:xfrm>
                <a:off x="790833" y="354227"/>
                <a:ext cx="62030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Gegeven is de formule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=0,001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−0,12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+7,8</m:t>
                    </m:r>
                  </m:oMath>
                </a14:m>
                <a:r>
                  <a:rPr lang="nl-NL" dirty="0" smtClean="0"/>
                  <a:t>.</a:t>
                </a:r>
                <a:endParaRPr lang="nl-NL" dirty="0"/>
              </a:p>
            </p:txBody>
          </p:sp>
        </mc:Choice>
        <mc:Fallback xmlns=""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33" y="354227"/>
                <a:ext cx="6203091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885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873211" y="723559"/>
                <a:ext cx="38141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a. Schets de grafiek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nl-NL" dirty="0" smtClean="0"/>
                  <a:t>.</a:t>
                </a:r>
                <a:endParaRPr lang="nl-NL" dirty="0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11" y="723559"/>
                <a:ext cx="381411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278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 descr="[image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0" t="10078" r="8820" b="5040"/>
          <a:stretch>
            <a:fillRect/>
          </a:stretch>
        </p:blipFill>
        <p:spPr bwMode="auto">
          <a:xfrm>
            <a:off x="8733364" y="531307"/>
            <a:ext cx="24669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1095632" y="1073674"/>
                <a:ext cx="37564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Voer in: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=0,001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−0,12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+7,8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632" y="1073674"/>
                <a:ext cx="3756454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46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/>
          <p:cNvSpPr txBox="1"/>
          <p:nvPr/>
        </p:nvSpPr>
        <p:spPr>
          <a:xfrm>
            <a:off x="1095632" y="1443006"/>
            <a:ext cx="6203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Neem het venster: </a:t>
            </a:r>
            <a:r>
              <a:rPr lang="nl-NL" dirty="0" err="1" smtClean="0"/>
              <a:t>Xmin</a:t>
            </a:r>
            <a:r>
              <a:rPr lang="nl-NL" dirty="0" smtClean="0"/>
              <a:t> = 0, </a:t>
            </a:r>
            <a:r>
              <a:rPr lang="nl-NL" dirty="0" err="1" smtClean="0"/>
              <a:t>Xmax</a:t>
            </a:r>
            <a:r>
              <a:rPr lang="nl-NL" dirty="0" smtClean="0"/>
              <a:t> = 160, </a:t>
            </a:r>
            <a:r>
              <a:rPr lang="nl-NL" dirty="0" err="1" smtClean="0"/>
              <a:t>Ymin</a:t>
            </a:r>
            <a:r>
              <a:rPr lang="nl-NL" dirty="0" smtClean="0"/>
              <a:t> = 0 en </a:t>
            </a:r>
            <a:r>
              <a:rPr lang="nl-NL" dirty="0" err="1" smtClean="0"/>
              <a:t>Ymax</a:t>
            </a:r>
            <a:r>
              <a:rPr lang="nl-NL" dirty="0" smtClean="0"/>
              <a:t> = 20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095632" y="1812338"/>
            <a:ext cx="2372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Schets van de grafiek.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873211" y="2100649"/>
            <a:ext cx="6277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b. Bereken het benzineverbruik bij een snelheid van 120 km/uur.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1095632" y="2441156"/>
                <a:ext cx="23395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=120</m:t>
                    </m:r>
                  </m:oMath>
                </a14:m>
                <a:r>
                  <a:rPr lang="nl-NL" dirty="0" smtClean="0"/>
                  <a:t> invullen geeft </a:t>
                </a:r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632" y="2441156"/>
                <a:ext cx="2339546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8197" r="-312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3468130" y="2487322"/>
                <a:ext cx="8173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130" y="2487322"/>
                <a:ext cx="81734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6716" r="-671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/>
          <p:cNvSpPr txBox="1"/>
          <p:nvPr/>
        </p:nvSpPr>
        <p:spPr>
          <a:xfrm>
            <a:off x="1095632" y="2746808"/>
            <a:ext cx="763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Dus bij een snelheid van 120 km/uur is het benzineverbruik 7,8 liter per 100 km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873211" y="3100651"/>
            <a:ext cx="9976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c. Met hoeveel neemt het benzineverbruik toe bij een snelheid van 100 km/uur in plaats van 80 km/uur?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1095632" y="3462677"/>
                <a:ext cx="2281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=80</m:t>
                    </m:r>
                  </m:oMath>
                </a14:m>
                <a:r>
                  <a:rPr lang="nl-NL" dirty="0" smtClean="0"/>
                  <a:t> invullen geeft</a:t>
                </a:r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632" y="3462677"/>
                <a:ext cx="2281881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1087394" y="3806313"/>
                <a:ext cx="23560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=100</m:t>
                    </m:r>
                  </m:oMath>
                </a14:m>
                <a:r>
                  <a:rPr lang="nl-NL" dirty="0" smtClean="0"/>
                  <a:t> invullen geeft</a:t>
                </a:r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394" y="3806313"/>
                <a:ext cx="2356021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8197" r="-77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3509318" y="3529314"/>
                <a:ext cx="8173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318" y="3529314"/>
                <a:ext cx="817340" cy="276999"/>
              </a:xfrm>
              <a:prstGeom prst="rect">
                <a:avLst/>
              </a:prstGeom>
              <a:blipFill rotWithShape="0">
                <a:blip r:embed="rId10"/>
                <a:stretch>
                  <a:fillRect l="-6716" r="-671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3516660" y="3847546"/>
                <a:ext cx="8173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660" y="3847546"/>
                <a:ext cx="817340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6716" r="-671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hteraccolade 18"/>
          <p:cNvSpPr/>
          <p:nvPr/>
        </p:nvSpPr>
        <p:spPr>
          <a:xfrm>
            <a:off x="4572000" y="3469983"/>
            <a:ext cx="280086" cy="8134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5090086" y="3415060"/>
                <a:ext cx="52478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Dus als de snelheid wordt verhoogd van 80 km/uur naar 100 km/uur dan neemt het benzineverbruik 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5,8−4,6=1,2</m:t>
                    </m:r>
                  </m:oMath>
                </a14:m>
                <a:r>
                  <a:rPr lang="nl-NL" dirty="0" smtClean="0"/>
                  <a:t> liter per 100 km toe.</a:t>
                </a:r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086" y="3415060"/>
                <a:ext cx="5247888" cy="923330"/>
              </a:xfrm>
              <a:prstGeom prst="rect">
                <a:avLst/>
              </a:prstGeom>
              <a:blipFill rotWithShape="0">
                <a:blip r:embed="rId12"/>
                <a:stretch>
                  <a:fillRect l="-1045" t="-3289" r="-116" b="-92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/>
          <p:cNvSpPr txBox="1"/>
          <p:nvPr/>
        </p:nvSpPr>
        <p:spPr>
          <a:xfrm>
            <a:off x="873211" y="4338390"/>
            <a:ext cx="10140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d. Met hoeveel procent neemt het benzineverbruik af als je de snelheid verhoogt van 30 naar 40 km/uur?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/>
              <p:cNvSpPr txBox="1"/>
              <p:nvPr/>
            </p:nvSpPr>
            <p:spPr>
              <a:xfrm>
                <a:off x="1087394" y="4674720"/>
                <a:ext cx="2281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nl-NL" dirty="0" smtClean="0"/>
                  <a:t> invullen geeft</a:t>
                </a:r>
                <a:endParaRPr lang="nl-NL" dirty="0"/>
              </a:p>
            </p:txBody>
          </p:sp>
        </mc:Choice>
        <mc:Fallback xmlns=""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394" y="4674720"/>
                <a:ext cx="2281881" cy="369332"/>
              </a:xfrm>
              <a:prstGeom prst="rect">
                <a:avLst/>
              </a:prstGeom>
              <a:blipFill rotWithShape="0">
                <a:blip r:embed="rId1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1070918" y="5044052"/>
                <a:ext cx="2281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r>
                  <a:rPr lang="nl-NL" dirty="0" smtClean="0"/>
                  <a:t> invullen geeft</a:t>
                </a:r>
                <a:endParaRPr lang="nl-NL" dirty="0"/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918" y="5044052"/>
                <a:ext cx="2281881" cy="369332"/>
              </a:xfrm>
              <a:prstGeom prst="rect">
                <a:avLst/>
              </a:prstGeom>
              <a:blipFill rotWithShape="0">
                <a:blip r:embed="rId1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3509318" y="4691498"/>
                <a:ext cx="8173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=5,1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318" y="4691498"/>
                <a:ext cx="817340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6716" r="-671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/>
              <p:cNvSpPr txBox="1"/>
              <p:nvPr/>
            </p:nvSpPr>
            <p:spPr>
              <a:xfrm>
                <a:off x="3519350" y="5090218"/>
                <a:ext cx="8173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350" y="5090218"/>
                <a:ext cx="817340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5970" r="-746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hteraccolade 27"/>
          <p:cNvSpPr/>
          <p:nvPr/>
        </p:nvSpPr>
        <p:spPr>
          <a:xfrm>
            <a:off x="4564018" y="4667997"/>
            <a:ext cx="280086" cy="8134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5243384" y="4710520"/>
                <a:ext cx="5970609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𝑝𝑟𝑜𝑐𝑒𝑛𝑡𝑢𝑒𝑙𝑒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𝑣𝑒𝑟𝑎𝑛𝑑𝑒𝑟𝑖𝑛𝑔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4,6−5,1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5,1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∙100%=−9,80…%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3384" y="4710520"/>
                <a:ext cx="5970609" cy="55528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/>
          <p:cNvSpPr txBox="1"/>
          <p:nvPr/>
        </p:nvSpPr>
        <p:spPr>
          <a:xfrm>
            <a:off x="1087394" y="5413384"/>
            <a:ext cx="10017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Dus als de snelheid wordt verhoogd van 30 naar 40 km/uur dan neemt het benzineverbruik af met 9,8%.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054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1" grpId="0"/>
      <p:bldP spid="12" grpId="0"/>
      <p:bldP spid="16" grpId="0"/>
      <p:bldP spid="18" grpId="0"/>
      <p:bldP spid="19" grpId="0" animBg="1"/>
      <p:bldP spid="20" grpId="0"/>
      <p:bldP spid="21" grpId="0"/>
      <p:bldP spid="22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161535" y="420130"/>
            <a:ext cx="677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e. Bij welke snelheid is het benzineverbruik minimaal?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1400432" y="789462"/>
            <a:ext cx="51074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 welk punt van de grafiek is het benzineverbruik minimaal?</a:t>
            </a:r>
            <a:endParaRPr lang="nl-NL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5906529" y="789462"/>
            <a:ext cx="1408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 de top.</a:t>
            </a:r>
            <a:endParaRPr lang="nl-NL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00432" y="1158794"/>
            <a:ext cx="218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CALC minimum geeft 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3665874" y="1207701"/>
                <a:ext cx="1771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r>
                  <a:rPr lang="nl-NL" dirty="0" smtClean="0"/>
                  <a:t>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=4,2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874" y="1207701"/>
                <a:ext cx="1771062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436" t="-28261" r="-3780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542" y="921182"/>
            <a:ext cx="1627036" cy="1084690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400432" y="1528126"/>
            <a:ext cx="5206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Als mevrouw Den Haan zo zuinig mogelijk wil rijden, dan moet ze een snelheid van 60 km/uur aanhouden.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1161535" y="2174457"/>
            <a:ext cx="6153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f. Bij welke snelheid is het benzineverbruik 4,2 liter per 100 km?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1334530" y="2527264"/>
            <a:ext cx="3715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Welke vergelijking kunnen we hierbij opstellen?</a:t>
            </a:r>
            <a:endParaRPr lang="nl-NL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1334530" y="2820788"/>
                <a:ext cx="34681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Los op: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=4,</m:t>
                    </m:r>
                  </m:oMath>
                </a14:m>
                <a:r>
                  <a:rPr lang="nl-NL" dirty="0" smtClean="0"/>
                  <a:t>5</a:t>
                </a:r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530" y="2820788"/>
                <a:ext cx="346813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58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1334530" y="3190120"/>
                <a:ext cx="29038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Voer in: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=4,</m:t>
                    </m:r>
                  </m:oMath>
                </a14:m>
                <a:r>
                  <a:rPr lang="nl-NL" dirty="0" smtClean="0"/>
                  <a:t>5</a:t>
                </a:r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530" y="3190120"/>
                <a:ext cx="290383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89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/>
          <p:cNvSpPr txBox="1"/>
          <p:nvPr/>
        </p:nvSpPr>
        <p:spPr>
          <a:xfrm>
            <a:off x="1334530" y="3559452"/>
            <a:ext cx="2463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CALC </a:t>
            </a:r>
            <a:r>
              <a:rPr lang="nl-NL" dirty="0" err="1" smtClean="0"/>
              <a:t>intersect</a:t>
            </a:r>
            <a:r>
              <a:rPr lang="nl-NL" dirty="0" smtClean="0"/>
              <a:t> geeft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3488724" y="3605618"/>
                <a:ext cx="2790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=42,67… ∨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=77,32…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724" y="3605618"/>
                <a:ext cx="279037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87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1334530" y="3914531"/>
                <a:ext cx="613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Dus meneer Peters reed met een snelheid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43</m:t>
                    </m:r>
                  </m:oMath>
                </a14:m>
                <a:r>
                  <a:rPr lang="nl-NL" dirty="0" smtClean="0"/>
                  <a:t> of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77</m:t>
                    </m:r>
                  </m:oMath>
                </a14:m>
                <a:r>
                  <a:rPr lang="nl-NL" dirty="0" smtClean="0"/>
                  <a:t> km/uur.</a:t>
                </a:r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530" y="3914531"/>
                <a:ext cx="613719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894" t="-8197" r="-4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331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21492" y="518984"/>
            <a:ext cx="7026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g. Bereken de snelheid waarmee 3 liter benzine nog toereikend is.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1227437" y="888316"/>
            <a:ext cx="6120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Drie liter voor 60 km komt overeen met ? liter voor 100 km.</a:t>
            </a:r>
            <a:endParaRPr lang="nl-NL" dirty="0"/>
          </a:p>
        </p:txBody>
      </p:sp>
      <p:grpSp>
        <p:nvGrpSpPr>
          <p:cNvPr id="12" name="Groep 11"/>
          <p:cNvGrpSpPr/>
          <p:nvPr/>
        </p:nvGrpSpPr>
        <p:grpSpPr>
          <a:xfrm>
            <a:off x="8048368" y="888316"/>
            <a:ext cx="2364260" cy="617837"/>
            <a:chOff x="3756454" y="2611395"/>
            <a:chExt cx="2364260" cy="617837"/>
          </a:xfrm>
        </p:grpSpPr>
        <p:grpSp>
          <p:nvGrpSpPr>
            <p:cNvPr id="11" name="Groep 10"/>
            <p:cNvGrpSpPr/>
            <p:nvPr/>
          </p:nvGrpSpPr>
          <p:grpSpPr>
            <a:xfrm>
              <a:off x="5066270" y="2611395"/>
              <a:ext cx="1054444" cy="617837"/>
              <a:chOff x="5066270" y="2611395"/>
              <a:chExt cx="1054444" cy="617837"/>
            </a:xfrm>
          </p:grpSpPr>
          <p:cxnSp>
            <p:nvCxnSpPr>
              <p:cNvPr id="6" name="Rechte verbindingslijn 5"/>
              <p:cNvCxnSpPr/>
              <p:nvPr/>
            </p:nvCxnSpPr>
            <p:spPr>
              <a:xfrm flipH="1">
                <a:off x="5589373" y="2611395"/>
                <a:ext cx="8238" cy="6178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" name="Rechte verbindingslijn 2"/>
              <p:cNvCxnSpPr/>
              <p:nvPr/>
            </p:nvCxnSpPr>
            <p:spPr>
              <a:xfrm flipH="1">
                <a:off x="5066270" y="2611395"/>
                <a:ext cx="8238" cy="6178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Rechte verbindingslijn 6"/>
              <p:cNvCxnSpPr/>
              <p:nvPr/>
            </p:nvCxnSpPr>
            <p:spPr>
              <a:xfrm flipH="1">
                <a:off x="6112476" y="2611395"/>
                <a:ext cx="8238" cy="6178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Rechte verbindingslijn 9"/>
            <p:cNvCxnSpPr/>
            <p:nvPr/>
          </p:nvCxnSpPr>
          <p:spPr>
            <a:xfrm flipH="1">
              <a:off x="3756454" y="2920313"/>
              <a:ext cx="236426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kstvak 12"/>
          <p:cNvSpPr txBox="1"/>
          <p:nvPr/>
        </p:nvSpPr>
        <p:spPr>
          <a:xfrm>
            <a:off x="7953634" y="888316"/>
            <a:ext cx="140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aantal liters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7982233" y="1165314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aantal km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/>
              <p:cNvSpPr txBox="1"/>
              <p:nvPr/>
            </p:nvSpPr>
            <p:spPr>
              <a:xfrm>
                <a:off x="9533284" y="934482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3284" y="934482"/>
                <a:ext cx="181140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/>
              <p:cNvSpPr txBox="1"/>
              <p:nvPr/>
            </p:nvSpPr>
            <p:spPr>
              <a:xfrm>
                <a:off x="9469164" y="1211481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9164" y="1211481"/>
                <a:ext cx="309380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/>
              <p:cNvSpPr txBox="1"/>
              <p:nvPr/>
            </p:nvSpPr>
            <p:spPr>
              <a:xfrm>
                <a:off x="10056387" y="934482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6387" y="934482"/>
                <a:ext cx="15068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41667" r="-375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/>
              <p:cNvSpPr txBox="1"/>
              <p:nvPr/>
            </p:nvSpPr>
            <p:spPr>
              <a:xfrm>
                <a:off x="9933006" y="1211480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3006" y="1211480"/>
                <a:ext cx="437620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1111" r="-138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/>
              <p:cNvSpPr txBox="1"/>
              <p:nvPr/>
            </p:nvSpPr>
            <p:spPr>
              <a:xfrm>
                <a:off x="8875348" y="1648952"/>
                <a:ext cx="153728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5348" y="1648952"/>
                <a:ext cx="1537280" cy="5203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/>
          <p:cNvSpPr txBox="1"/>
          <p:nvPr/>
        </p:nvSpPr>
        <p:spPr>
          <a:xfrm>
            <a:off x="1227437" y="2036462"/>
            <a:ext cx="4802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Dus het benzineverbruik is 5 liter per 100 km. 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/>
              <p:cNvSpPr txBox="1"/>
              <p:nvPr/>
            </p:nvSpPr>
            <p:spPr>
              <a:xfrm>
                <a:off x="1227437" y="2422615"/>
                <a:ext cx="1598141" cy="381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Los op: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nl-NL" dirty="0" smtClean="0"/>
                  <a:t>.</a:t>
                </a:r>
                <a:endParaRPr lang="nl-NL" dirty="0"/>
              </a:p>
            </p:txBody>
          </p:sp>
        </mc:Choice>
        <mc:Fallback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437" y="2422615"/>
                <a:ext cx="1598141" cy="381338"/>
              </a:xfrm>
              <a:prstGeom prst="rect">
                <a:avLst/>
              </a:prstGeom>
              <a:blipFill rotWithShape="0">
                <a:blip r:embed="rId7"/>
                <a:stretch>
                  <a:fillRect l="-3042" t="-7937" b="-2063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/>
              <p:cNvSpPr txBox="1"/>
              <p:nvPr/>
            </p:nvSpPr>
            <p:spPr>
              <a:xfrm>
                <a:off x="1227437" y="2820774"/>
                <a:ext cx="23230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Voer in: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l-NL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437" y="2820774"/>
                <a:ext cx="2323070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210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/>
          <p:cNvSpPr txBox="1"/>
          <p:nvPr/>
        </p:nvSpPr>
        <p:spPr>
          <a:xfrm>
            <a:off x="1227437" y="3206927"/>
            <a:ext cx="2150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CALC </a:t>
            </a:r>
            <a:r>
              <a:rPr lang="nl-NL" dirty="0" err="1" smtClean="0"/>
              <a:t>intersect</a:t>
            </a:r>
            <a:r>
              <a:rPr lang="nl-NL" dirty="0" smtClean="0"/>
              <a:t> geeft 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/>
              <p:cNvSpPr txBox="1"/>
              <p:nvPr/>
            </p:nvSpPr>
            <p:spPr>
              <a:xfrm>
                <a:off x="3377514" y="3253093"/>
                <a:ext cx="2662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=31,71… ∨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=88,28..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514" y="3253093"/>
                <a:ext cx="266213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91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1227437" y="3576259"/>
                <a:ext cx="918519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dirty="0" smtClean="0"/>
                  <a:t>Dus mevrouw Visser moet met een snelheid van minstens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nl-NL" dirty="0" smtClean="0"/>
                  <a:t> en hoogstens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88</m:t>
                    </m:r>
                  </m:oMath>
                </a14:m>
                <a:r>
                  <a:rPr lang="nl-NL" dirty="0" smtClean="0"/>
                  <a:t> km/uur rijden om zonder te tanken op de plaats van bestemming aan te komen.</a:t>
                </a:r>
                <a:endParaRPr lang="nl-NL" dirty="0"/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437" y="3576259"/>
                <a:ext cx="9185191" cy="646331"/>
              </a:xfrm>
              <a:prstGeom prst="rect">
                <a:avLst/>
              </a:prstGeom>
              <a:blipFill rotWithShape="0">
                <a:blip r:embed="rId10"/>
                <a:stretch>
                  <a:fillRect l="-531" t="-5660" r="-863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880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423</Words>
  <Application>Microsoft Office PowerPoint</Application>
  <PresentationFormat>Breedbeeld</PresentationFormat>
  <Paragraphs>52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Kantoorthema</vt:lpstr>
      <vt:lpstr>Opgave 11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Opgave 11</dc:title>
  <dc:creator>Verrijth</dc:creator>
  <cp:lastModifiedBy>Verrijth</cp:lastModifiedBy>
  <cp:revision>10</cp:revision>
  <dcterms:created xsi:type="dcterms:W3CDTF">2016-01-02T13:01:40Z</dcterms:created>
  <dcterms:modified xsi:type="dcterms:W3CDTF">2016-01-02T14:26:58Z</dcterms:modified>
</cp:coreProperties>
</file>