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64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65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5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70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115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30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06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65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02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62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71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2A93-28F0-448A-8ACE-B74BCF25AF47}" type="datetimeFigureOut">
              <a:rPr lang="nl-NL" smtClean="0"/>
              <a:t>9-10-2017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AA900-C20F-4AC2-95DB-61ACBF7903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42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90.png"/><Relationship Id="rId18" Type="http://schemas.openxmlformats.org/officeDocument/2006/relationships/image" Target="../media/image2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12" Type="http://schemas.openxmlformats.org/officeDocument/2006/relationships/image" Target="../media/image180.png"/><Relationship Id="rId17" Type="http://schemas.openxmlformats.org/officeDocument/2006/relationships/image" Target="../media/image230.png"/><Relationship Id="rId2" Type="http://schemas.openxmlformats.org/officeDocument/2006/relationships/image" Target="../media/image24.png"/><Relationship Id="rId16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170.png"/><Relationship Id="rId5" Type="http://schemas.openxmlformats.org/officeDocument/2006/relationships/image" Target="../media/image110.png"/><Relationship Id="rId15" Type="http://schemas.openxmlformats.org/officeDocument/2006/relationships/image" Target="../media/image210.png"/><Relationship Id="rId10" Type="http://schemas.openxmlformats.org/officeDocument/2006/relationships/image" Target="../media/image26.png"/><Relationship Id="rId19" Type="http://schemas.openxmlformats.org/officeDocument/2006/relationships/image" Target="../media/image250.png"/><Relationship Id="rId4" Type="http://schemas.openxmlformats.org/officeDocument/2006/relationships/image" Target="../media/image100.png"/><Relationship Id="rId9" Type="http://schemas.openxmlformats.org/officeDocument/2006/relationships/image" Target="../media/image25.png"/><Relationship Id="rId14" Type="http://schemas.openxmlformats.org/officeDocument/2006/relationships/image" Target="../media/image20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5464"/>
          </a:xfrm>
        </p:spPr>
        <p:txBody>
          <a:bodyPr/>
          <a:lstStyle/>
          <a:p>
            <a:r>
              <a:rPr lang="nl-NL" dirty="0"/>
              <a:t>Opgave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ndertitel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2702011"/>
                <a:ext cx="9144000" cy="2555789"/>
              </a:xfrm>
            </p:spPr>
            <p:txBody>
              <a:bodyPr>
                <a:normAutofit fontScale="92500"/>
              </a:bodyPr>
              <a:lstStyle/>
              <a:p>
                <a:r>
                  <a:rPr lang="nl-NL" dirty="0"/>
                  <a:t>De meeste medicijnen zijn beperkt houdbaar. Meestal loopt de werkzaamheid terug, zodat het medicijn na verloop van tijd geen effect meer heeft. Bij het medicijn </a:t>
                </a:r>
                <a:r>
                  <a:rPr lang="nl-NL" dirty="0" err="1"/>
                  <a:t>Parmal</a:t>
                </a:r>
                <a:r>
                  <a:rPr lang="nl-NL" dirty="0"/>
                  <a:t> wordt de werkzaamheid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nl-NL" dirty="0"/>
                  <a:t> uitgedrukt in een getal tussen 0 en 100. Bij een bewaartemperatuur van 20⁰C geldt de formule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=100−1,6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. Hierin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de tijd in dagen. Sinds kort is </a:t>
                </a:r>
                <a:r>
                  <a:rPr lang="nl-NL" dirty="0" err="1"/>
                  <a:t>Parmal</a:t>
                </a:r>
                <a:r>
                  <a:rPr lang="nl-NL" dirty="0"/>
                  <a:t> verbeterd waardoor het langer werkzaam is. De formule die bij het nieuwe Parmal2 hoort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=100−8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nl-NL" dirty="0"/>
                  <a:t>. Ook in deze formule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nl-NL" dirty="0"/>
                  <a:t> de werkzaamheid na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dagen bij een bewaartemperatuur van 20⁰C.</a:t>
                </a:r>
              </a:p>
            </p:txBody>
          </p:sp>
        </mc:Choice>
        <mc:Fallback xmlns="">
          <p:sp>
            <p:nvSpPr>
              <p:cNvPr id="3" name="Ondertitel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2702011"/>
                <a:ext cx="9144000" cy="2555789"/>
              </a:xfrm>
              <a:blipFill rotWithShape="0">
                <a:blip r:embed="rId2"/>
                <a:stretch>
                  <a:fillRect l="-867" t="-3095" r="-1467" b="-3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83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/>
              <p:cNvSpPr txBox="1"/>
              <p:nvPr/>
            </p:nvSpPr>
            <p:spPr>
              <a:xfrm>
                <a:off x="708454" y="362465"/>
                <a:ext cx="6351373" cy="38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Gegeven zijn de formules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=100−1,6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=100−8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54" y="362465"/>
                <a:ext cx="6351373" cy="385427"/>
              </a:xfrm>
              <a:prstGeom prst="rect">
                <a:avLst/>
              </a:prstGeom>
              <a:blipFill rotWithShape="0">
                <a:blip r:embed="rId2"/>
                <a:stretch>
                  <a:fillRect l="-768" t="-3125" b="-2343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708454" y="747892"/>
                <a:ext cx="4777946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a. 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=100−1,6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=100−8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54" y="747892"/>
                <a:ext cx="4777946" cy="372410"/>
              </a:xfrm>
              <a:prstGeom prst="rect">
                <a:avLst/>
              </a:prstGeom>
              <a:blipFill rotWithShape="0">
                <a:blip r:embed="rId3"/>
                <a:stretch>
                  <a:fillRect l="-1020" t="-8197" r="-893" b="-2623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vak 5"/>
          <p:cNvSpPr txBox="1"/>
          <p:nvPr/>
        </p:nvSpPr>
        <p:spPr>
          <a:xfrm>
            <a:off x="897924" y="1087307"/>
            <a:ext cx="4530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Maak een tabel (kies </a:t>
            </a:r>
            <a:r>
              <a:rPr lang="nl-NL" dirty="0" err="1"/>
              <a:t>TblStart</a:t>
            </a:r>
            <a:r>
              <a:rPr lang="nl-NL" dirty="0"/>
              <a:t> = 0 en ∆</a:t>
            </a:r>
            <a:r>
              <a:rPr lang="nl-NL" dirty="0" err="1"/>
              <a:t>Tbl</a:t>
            </a:r>
            <a:r>
              <a:rPr lang="nl-NL" dirty="0"/>
              <a:t> = 1)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67778" y="2516261"/>
            <a:ext cx="2075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b. Plot de grafieken.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897924" y="2824508"/>
            <a:ext cx="651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Neem het venster: </a:t>
            </a:r>
            <a:r>
              <a:rPr lang="nl-NL" dirty="0" err="1"/>
              <a:t>Xmin</a:t>
            </a:r>
            <a:r>
              <a:rPr lang="nl-NL" dirty="0"/>
              <a:t> = 0, </a:t>
            </a:r>
            <a:r>
              <a:rPr lang="nl-NL" dirty="0" err="1"/>
              <a:t>Xmax</a:t>
            </a:r>
            <a:r>
              <a:rPr lang="nl-NL" dirty="0"/>
              <a:t> = 120, </a:t>
            </a:r>
            <a:r>
              <a:rPr lang="nl-NL" dirty="0" err="1"/>
              <a:t>Ymin</a:t>
            </a:r>
            <a:r>
              <a:rPr lang="nl-NL" dirty="0"/>
              <a:t> = 0 en </a:t>
            </a:r>
            <a:r>
              <a:rPr lang="nl-NL" dirty="0" err="1"/>
              <a:t>Ymax</a:t>
            </a:r>
            <a:r>
              <a:rPr lang="nl-NL" dirty="0"/>
              <a:t> = 100.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404" y="2516261"/>
            <a:ext cx="2170735" cy="1447156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877329" y="3107145"/>
            <a:ext cx="6845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werkzaamheid van Parmal2 is in de eerste week minder dan die van </a:t>
            </a:r>
            <a:r>
              <a:rPr lang="nl-NL" dirty="0" err="1"/>
              <a:t>Parmal</a:t>
            </a:r>
            <a:r>
              <a:rPr lang="nl-NL" dirty="0"/>
              <a:t>, omdat de grafiek van Parmal2 onder de grafiek van </a:t>
            </a:r>
            <a:r>
              <a:rPr lang="nl-NL" dirty="0" err="1"/>
              <a:t>Parmal</a:t>
            </a:r>
            <a:r>
              <a:rPr lang="nl-NL" dirty="0"/>
              <a:t> ligt.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67778" y="3815893"/>
            <a:ext cx="72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c. Na hoeveel dagen is de werkzaamheid van beide medicijnen even groot?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897924" y="4141810"/>
            <a:ext cx="417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Welk punt wordt hiermee in het assenstelsel bedoeld?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926732" y="4135984"/>
            <a:ext cx="1746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Het snijpunt.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897924" y="4410764"/>
                <a:ext cx="3402227" cy="38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100−1,6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=100−8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24" y="4410764"/>
                <a:ext cx="3402227" cy="385427"/>
              </a:xfrm>
              <a:prstGeom prst="rect">
                <a:avLst/>
              </a:prstGeom>
              <a:blipFill rotWithShape="0">
                <a:blip r:embed="rId5"/>
                <a:stretch>
                  <a:fillRect l="-1434" t="-4762" b="-253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/>
          <p:cNvSpPr txBox="1"/>
          <p:nvPr/>
        </p:nvSpPr>
        <p:spPr>
          <a:xfrm>
            <a:off x="897924" y="4741133"/>
            <a:ext cx="2075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CALC </a:t>
            </a:r>
            <a:r>
              <a:rPr lang="nl-NL" dirty="0" err="1"/>
              <a:t>intersect</a:t>
            </a:r>
            <a:r>
              <a:rPr lang="nl-NL" dirty="0"/>
              <a:t> geeft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2973859" y="4781852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859" y="4781852"/>
                <a:ext cx="741165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4132" r="-826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/>
          <p:cNvSpPr txBox="1"/>
          <p:nvPr/>
        </p:nvSpPr>
        <p:spPr>
          <a:xfrm>
            <a:off x="897924" y="5039689"/>
            <a:ext cx="684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na 25 dagen is de werkzaamheid van beide medicijnen even groot.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897924" y="5340596"/>
            <a:ext cx="4637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werkzaamheid van Parmal2 is dan nog 60.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405" y="4143055"/>
            <a:ext cx="2170735" cy="1447156"/>
          </a:xfrm>
          <a:prstGeom prst="rect">
            <a:avLst/>
          </a:prstGeom>
        </p:spPr>
      </p:pic>
      <p:grpSp>
        <p:nvGrpSpPr>
          <p:cNvPr id="27" name="Groep 26"/>
          <p:cNvGrpSpPr/>
          <p:nvPr/>
        </p:nvGrpSpPr>
        <p:grpSpPr>
          <a:xfrm>
            <a:off x="5535827" y="852115"/>
            <a:ext cx="2257170" cy="1220863"/>
            <a:chOff x="5535827" y="852115"/>
            <a:chExt cx="2257170" cy="1220863"/>
          </a:xfrm>
        </p:grpSpPr>
        <p:cxnSp>
          <p:nvCxnSpPr>
            <p:cNvPr id="24" name="Rechte verbindingslijn 23"/>
            <p:cNvCxnSpPr/>
            <p:nvPr/>
          </p:nvCxnSpPr>
          <p:spPr>
            <a:xfrm>
              <a:off x="5535827" y="1456639"/>
              <a:ext cx="224069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ep 25"/>
            <p:cNvGrpSpPr/>
            <p:nvPr/>
          </p:nvGrpSpPr>
          <p:grpSpPr>
            <a:xfrm>
              <a:off x="5535827" y="852115"/>
              <a:ext cx="2257170" cy="1220863"/>
              <a:chOff x="5519350" y="864973"/>
              <a:chExt cx="2257170" cy="1220863"/>
            </a:xfrm>
          </p:grpSpPr>
          <p:cxnSp>
            <p:nvCxnSpPr>
              <p:cNvPr id="3" name="Rechte verbindingslijn 2"/>
              <p:cNvCxnSpPr/>
              <p:nvPr/>
            </p:nvCxnSpPr>
            <p:spPr>
              <a:xfrm>
                <a:off x="6194854" y="864973"/>
                <a:ext cx="0" cy="1188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chte verbindingslijn 19"/>
              <p:cNvCxnSpPr/>
              <p:nvPr/>
            </p:nvCxnSpPr>
            <p:spPr>
              <a:xfrm>
                <a:off x="6989805" y="869091"/>
                <a:ext cx="0" cy="1188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chte verbindingslijn 20"/>
              <p:cNvCxnSpPr/>
              <p:nvPr/>
            </p:nvCxnSpPr>
            <p:spPr>
              <a:xfrm>
                <a:off x="7760043" y="897836"/>
                <a:ext cx="0" cy="1188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/>
              <p:cNvCxnSpPr/>
              <p:nvPr/>
            </p:nvCxnSpPr>
            <p:spPr>
              <a:xfrm>
                <a:off x="5535827" y="1120302"/>
                <a:ext cx="224069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/>
              <p:cNvCxnSpPr/>
              <p:nvPr/>
            </p:nvCxnSpPr>
            <p:spPr>
              <a:xfrm>
                <a:off x="5519350" y="1770335"/>
                <a:ext cx="224069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5762100" y="825266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100" y="825266"/>
                <a:ext cx="18332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6471379" y="833687"/>
                <a:ext cx="2777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379" y="833687"/>
                <a:ext cx="2777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2222" r="-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7255545" y="817279"/>
                <a:ext cx="283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5545" y="817279"/>
                <a:ext cx="283091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21277" r="-638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5700228" y="119852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228" y="1198525"/>
                <a:ext cx="309380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5700228" y="1499732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228" y="1499732"/>
                <a:ext cx="309380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5694176" y="1779091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176" y="1779091"/>
                <a:ext cx="309380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6450376" y="120776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376" y="1207766"/>
                <a:ext cx="309380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7034329" y="1207766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52,671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329" y="1207766"/>
                <a:ext cx="742191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77" r="-73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6361468" y="1487888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42,4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468" y="1487888"/>
                <a:ext cx="485710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11392" r="-126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6369706" y="1769763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706" y="1769763"/>
                <a:ext cx="485710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11250" r="-112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/>
              <p:cNvSpPr txBox="1"/>
              <p:nvPr/>
            </p:nvSpPr>
            <p:spPr>
              <a:xfrm>
                <a:off x="7244167" y="1506609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167" y="1506609"/>
                <a:ext cx="309380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19608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/>
              <p:cNvSpPr txBox="1"/>
              <p:nvPr/>
            </p:nvSpPr>
            <p:spPr>
              <a:xfrm>
                <a:off x="7027470" y="1767234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51,338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470" y="1767234"/>
                <a:ext cx="742191" cy="276999"/>
              </a:xfrm>
              <a:prstGeom prst="rect">
                <a:avLst/>
              </a:prstGeom>
              <a:blipFill rotWithShape="0">
                <a:blip r:embed="rId19"/>
                <a:stretch>
                  <a:fillRect l="-7377" r="-737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/>
              <p:cNvSpPr txBox="1"/>
              <p:nvPr/>
            </p:nvSpPr>
            <p:spPr>
              <a:xfrm>
                <a:off x="7883591" y="1199122"/>
                <a:ext cx="3408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𝑣𝑒𝑟𝑠𝑐h𝑖𝑙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=52,671−44=8,671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591" y="1199122"/>
                <a:ext cx="3408882" cy="276999"/>
              </a:xfrm>
              <a:prstGeom prst="rect">
                <a:avLst/>
              </a:prstGeom>
              <a:blipFill rotWithShape="0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/>
              <p:cNvSpPr txBox="1"/>
              <p:nvPr/>
            </p:nvSpPr>
            <p:spPr>
              <a:xfrm>
                <a:off x="7942670" y="1480478"/>
                <a:ext cx="2767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𝑣𝑒𝑟𝑠𝑐h𝑖𝑙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=52−42,4=9,6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670" y="1480478"/>
                <a:ext cx="2767681" cy="276999"/>
              </a:xfrm>
              <a:prstGeom prst="rect">
                <a:avLst/>
              </a:prstGeom>
              <a:blipFill rotWithShape="0">
                <a:blip r:embed="rId21"/>
                <a:stretch>
                  <a:fillRect l="-1762" r="-154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/>
              <p:cNvSpPr txBox="1"/>
              <p:nvPr/>
            </p:nvSpPr>
            <p:spPr>
              <a:xfrm>
                <a:off x="7942669" y="1757477"/>
                <a:ext cx="35852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𝑣𝑒𝑟𝑠𝑐h𝑖𝑙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=51,338−40,8=10,538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669" y="1757477"/>
                <a:ext cx="3585212" cy="276999"/>
              </a:xfrm>
              <a:prstGeom prst="rect">
                <a:avLst/>
              </a:prstGeom>
              <a:blipFill rotWithShape="0">
                <a:blip r:embed="rId22"/>
                <a:stretch>
                  <a:fillRect l="-1190" r="-13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/>
              <p:cNvSpPr txBox="1"/>
              <p:nvPr/>
            </p:nvSpPr>
            <p:spPr>
              <a:xfrm>
                <a:off x="897924" y="2072978"/>
                <a:ext cx="8488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Dus voor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r>
                  <a:rPr lang="nl-NL" dirty="0"/>
                  <a:t> is de werkzaamheid van Parmal2 ongeveer 10 meer dan die van </a:t>
                </a:r>
                <a:r>
                  <a:rPr lang="nl-NL" dirty="0" err="1"/>
                  <a:t>Parmal</a:t>
                </a:r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43" name="Tekstvak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24" y="2072978"/>
                <a:ext cx="8488672" cy="369332"/>
              </a:xfrm>
              <a:prstGeom prst="rect">
                <a:avLst/>
              </a:prstGeom>
              <a:blipFill rotWithShape="0">
                <a:blip r:embed="rId23"/>
                <a:stretch>
                  <a:fillRect l="-57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997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8" grpId="0"/>
      <p:bldP spid="29" grpId="0"/>
      <p:bldP spid="30" grpId="0"/>
      <p:bldP spid="32" grpId="0"/>
      <p:bldP spid="33" grpId="0"/>
      <p:bldP spid="34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33168" y="296562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d. Na hoeveel dagen is de werkzaamheid van </a:t>
            </a:r>
            <a:r>
              <a:rPr lang="nl-NL" dirty="0" err="1"/>
              <a:t>Parmal</a:t>
            </a:r>
            <a:r>
              <a:rPr lang="nl-NL" dirty="0"/>
              <a:t> 40?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963827" y="593124"/>
            <a:ext cx="369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Welke vergelijking kunnen we hierbij opstellen?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963827" y="815013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100−1,6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27" y="815013"/>
                <a:ext cx="3048000" cy="369332"/>
              </a:xfrm>
              <a:prstGeom prst="rect">
                <a:avLst/>
              </a:prstGeom>
              <a:blipFill>
                <a:blip r:embed="rId2"/>
                <a:stretch>
                  <a:fillRect l="-160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963827" y="1164893"/>
                <a:ext cx="2710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27" y="1164893"/>
                <a:ext cx="271024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79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4893275" y="675788"/>
                <a:ext cx="2817340" cy="923330"/>
              </a:xfrm>
              <a:prstGeom prst="rect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Zet de formule van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nl-NL" dirty="0"/>
                  <a:t> eventueel even uit als je het snijpunt gaat berekenen.</a:t>
                </a:r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275" y="675788"/>
                <a:ext cx="2817340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1724" t="-3268" r="-2586" b="-9150"/>
                </a:stretch>
              </a:blipFill>
              <a:ln w="12700">
                <a:solidFill>
                  <a:schemeClr val="accent5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963827" y="1528899"/>
                <a:ext cx="31136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CALC </a:t>
                </a:r>
                <a:r>
                  <a:rPr lang="nl-NL" dirty="0" err="1"/>
                  <a:t>intersect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geeft </a:t>
                </a:r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27" y="1528899"/>
                <a:ext cx="311365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56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911350" y="1577139"/>
                <a:ext cx="9174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350" y="1577139"/>
                <a:ext cx="91749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333" r="-666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/>
          <p:cNvSpPr txBox="1"/>
          <p:nvPr/>
        </p:nvSpPr>
        <p:spPr>
          <a:xfrm>
            <a:off x="963827" y="1838486"/>
            <a:ext cx="557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na 37,5 dag is van </a:t>
            </a:r>
            <a:r>
              <a:rPr lang="nl-NL" dirty="0" err="1"/>
              <a:t>Parmal</a:t>
            </a:r>
            <a:r>
              <a:rPr lang="nl-NL" dirty="0"/>
              <a:t> de werkzaamheid nog 40.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963827" y="2167198"/>
                <a:ext cx="21460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=37,5</m:t>
                    </m:r>
                  </m:oMath>
                </a14:m>
                <a:r>
                  <a:rPr lang="nl-NL" dirty="0"/>
                  <a:t> geeft</a:t>
                </a:r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27" y="2167198"/>
                <a:ext cx="2146041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2649562" y="2213364"/>
                <a:ext cx="1355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=51,01…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562" y="2213364"/>
                <a:ext cx="135556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405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/>
          <p:cNvSpPr txBox="1"/>
          <p:nvPr/>
        </p:nvSpPr>
        <p:spPr>
          <a:xfrm>
            <a:off x="926211" y="2465574"/>
            <a:ext cx="549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Op dat moment is van Parmal2 de werkzaamheid nog 51.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274" y="668349"/>
            <a:ext cx="1389338" cy="926225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474" y="659292"/>
            <a:ext cx="1392028" cy="9280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7941274" y="1772816"/>
                <a:ext cx="3236799" cy="1473032"/>
              </a:xfrm>
              <a:prstGeom prst="rect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u="sng" dirty="0"/>
                  <a:t>Algebraïsch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100−1,6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nl-NL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=−60</m:t>
                      </m:r>
                    </m:oMath>
                  </m:oMathPara>
                </a14:m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−1,6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274" y="1772816"/>
                <a:ext cx="3236799" cy="1473032"/>
              </a:xfrm>
              <a:prstGeom prst="rect">
                <a:avLst/>
              </a:prstGeom>
              <a:blipFill rotWithShape="0">
                <a:blip r:embed="rId11"/>
                <a:stretch>
                  <a:fillRect t="-2058"/>
                </a:stretch>
              </a:blipFill>
              <a:ln w="12700">
                <a:solidFill>
                  <a:schemeClr val="accent5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/>
          <p:cNvSpPr txBox="1"/>
          <p:nvPr/>
        </p:nvSpPr>
        <p:spPr>
          <a:xfrm>
            <a:off x="733168" y="2794883"/>
            <a:ext cx="61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e. Na hoeveel dagen is de houdbaarheid van </a:t>
            </a:r>
            <a:r>
              <a:rPr lang="nl-NL" dirty="0" err="1"/>
              <a:t>Parmal</a:t>
            </a:r>
            <a:r>
              <a:rPr lang="nl-NL" dirty="0"/>
              <a:t> verstreken?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970385" y="3088433"/>
            <a:ext cx="3692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Welke vergelijking kunnen we hierbij opstellen?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926211" y="3362963"/>
                <a:ext cx="32190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100−1,6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11" y="3362963"/>
                <a:ext cx="3219061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170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926211" y="3675140"/>
                <a:ext cx="2703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11" y="3675140"/>
                <a:ext cx="2703691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203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898176" y="3980664"/>
                <a:ext cx="31136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CALC </a:t>
                </a:r>
                <a:r>
                  <a:rPr lang="nl-NL" dirty="0" err="1"/>
                  <a:t>intersect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geeft </a:t>
                </a:r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76" y="3980664"/>
                <a:ext cx="3113651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1566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3783648" y="4037819"/>
                <a:ext cx="1173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=46,875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48" y="4037819"/>
                <a:ext cx="1173976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2604" r="-52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/>
          <p:cNvSpPr txBox="1"/>
          <p:nvPr/>
        </p:nvSpPr>
        <p:spPr>
          <a:xfrm>
            <a:off x="909736" y="4305376"/>
            <a:ext cx="633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de houdbaarheid van </a:t>
            </a:r>
            <a:r>
              <a:rPr lang="nl-NL" dirty="0" err="1"/>
              <a:t>Parmal</a:t>
            </a:r>
            <a:r>
              <a:rPr lang="nl-NL" dirty="0"/>
              <a:t> is na bijna 47 dagen verstreken.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98176" y="4823927"/>
            <a:ext cx="6428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Na hoeveel dagen is de houdbaarheid van Parmal2 verstreken?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909736" y="5128325"/>
                <a:ext cx="3947857" cy="38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100−8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  <m:r>
                      <a:rPr lang="nl-NL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736" y="5128325"/>
                <a:ext cx="3947857" cy="385427"/>
              </a:xfrm>
              <a:prstGeom prst="rect">
                <a:avLst/>
              </a:prstGeom>
              <a:blipFill rotWithShape="0">
                <a:blip r:embed="rId16"/>
                <a:stretch>
                  <a:fillRect l="-1235" t="-3175" b="-253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898176" y="5501141"/>
                <a:ext cx="31136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CALC </a:t>
                </a:r>
                <a:r>
                  <a:rPr lang="nl-NL" dirty="0" err="1"/>
                  <a:t>intersect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geeft </a:t>
                </a:r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76" y="5501141"/>
                <a:ext cx="3113651" cy="369332"/>
              </a:xfrm>
              <a:prstGeom prst="rect">
                <a:avLst/>
              </a:prstGeom>
              <a:blipFill rotWithShape="0">
                <a:blip r:embed="rId17"/>
                <a:stretch>
                  <a:fillRect l="-156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3781168" y="5553613"/>
                <a:ext cx="125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=87,89…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168" y="5553613"/>
                <a:ext cx="1257332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241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/>
          <p:cNvSpPr txBox="1"/>
          <p:nvPr/>
        </p:nvSpPr>
        <p:spPr>
          <a:xfrm>
            <a:off x="909736" y="5811283"/>
            <a:ext cx="6740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de houdbaarheid van Parmal2 is na bijna 88 dagen verstreken.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7941274" y="3424090"/>
                <a:ext cx="3236799" cy="1473032"/>
              </a:xfrm>
              <a:prstGeom prst="rect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u="sng" dirty="0"/>
                  <a:t>Algebraïsch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100−1,6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nl-NL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−75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−1,6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=46,875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274" y="3424090"/>
                <a:ext cx="3236799" cy="1473032"/>
              </a:xfrm>
              <a:prstGeom prst="rect">
                <a:avLst/>
              </a:prstGeom>
              <a:blipFill rotWithShape="0">
                <a:blip r:embed="rId19"/>
                <a:stretch>
                  <a:fillRect t="-2058"/>
                </a:stretch>
              </a:blipFill>
              <a:ln w="12700">
                <a:solidFill>
                  <a:schemeClr val="accent5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642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/>
      <p:bldP spid="10" grpId="0"/>
      <p:bldP spid="13" grpId="0"/>
      <p:bldP spid="14" grpId="0"/>
      <p:bldP spid="15" grpId="0"/>
      <p:bldP spid="17" grpId="0"/>
      <p:bldP spid="20" grpId="0" animBg="1"/>
      <p:bldP spid="21" grpId="0"/>
      <p:bldP spid="22" grpId="0"/>
      <p:bldP spid="24" grpId="0"/>
      <p:bldP spid="26" grpId="0"/>
      <p:bldP spid="30" grpId="0"/>
      <p:bldP spid="3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961053" y="438539"/>
            <a:ext cx="8388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f. Wordt de houdbaarheid van Parmal2 verdubbeld als je het in de koelkast bewaart?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1143000" y="1132236"/>
                <a:ext cx="65500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De houdbaarheid van Parmal2 was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87,89…</m:t>
                    </m:r>
                  </m:oMath>
                </a14:m>
                <a:r>
                  <a:rPr lang="nl-NL" dirty="0"/>
                  <a:t> dagen.</a:t>
                </a:r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132236"/>
                <a:ext cx="655009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83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1143000" y="1413653"/>
                <a:ext cx="100490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Als de bewering juist is dan is de houdbaarheid bij bewaren in de koelkast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∙87,89…=175,78…</m:t>
                    </m:r>
                  </m:oMath>
                </a14:m>
                <a:r>
                  <a:rPr lang="nl-NL" dirty="0"/>
                  <a:t> dagen.</a:t>
                </a:r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413653"/>
                <a:ext cx="1004907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46" t="-10000" r="-12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1234361" y="1775243"/>
                <a:ext cx="1352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=175,78…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361" y="1775243"/>
                <a:ext cx="1352165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1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2677887" y="1707348"/>
                <a:ext cx="3349690" cy="38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invullen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=100−6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nl-NL" dirty="0"/>
                  <a:t> geeft</a:t>
                </a:r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887" y="1707348"/>
                <a:ext cx="3349690" cy="385427"/>
              </a:xfrm>
              <a:prstGeom prst="rect">
                <a:avLst/>
              </a:prstGeom>
              <a:blipFill rotWithShape="0">
                <a:blip r:embed="rId5"/>
                <a:stretch>
                  <a:fillRect l="-1455" t="-3175" b="-253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6027577" y="1775242"/>
                <a:ext cx="1355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=20,45…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577" y="1775242"/>
                <a:ext cx="135556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405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/>
          <p:cNvSpPr txBox="1"/>
          <p:nvPr/>
        </p:nvSpPr>
        <p:spPr>
          <a:xfrm>
            <a:off x="1142999" y="2057789"/>
            <a:ext cx="9717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de houdbaarheid wordt niet verdubbeld bij bewaren in de koelkast, dus Walter heeft geen gelijk.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143000" y="838541"/>
            <a:ext cx="243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Manier 1: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143000" y="2584580"/>
            <a:ext cx="144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Manier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1143000" y="2918657"/>
                <a:ext cx="3048390" cy="38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100−6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  <m:r>
                      <a:rPr lang="nl-NL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918657"/>
                <a:ext cx="3048390" cy="385427"/>
              </a:xfrm>
              <a:prstGeom prst="rect">
                <a:avLst/>
              </a:prstGeom>
              <a:blipFill rotWithShape="0">
                <a:blip r:embed="rId7"/>
                <a:stretch>
                  <a:fillRect l="-1800" t="-4762" b="-253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1143000" y="3266798"/>
                <a:ext cx="2637843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=100−6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266798"/>
                <a:ext cx="2637843" cy="372410"/>
              </a:xfrm>
              <a:prstGeom prst="rect">
                <a:avLst/>
              </a:prstGeom>
              <a:blipFill rotWithShape="0">
                <a:blip r:embed="rId8"/>
                <a:stretch>
                  <a:fillRect l="-2083" t="-8197" b="-2623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1143000" y="3907663"/>
                <a:ext cx="34052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CALC </a:t>
                </a:r>
                <a:r>
                  <a:rPr lang="nl-NL" dirty="0" err="1"/>
                  <a:t>intersect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nl-NL" dirty="0"/>
                  <a:t> geeft</a:t>
                </a: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907663"/>
                <a:ext cx="3405286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61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4191390" y="3953829"/>
                <a:ext cx="1173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=156,25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390" y="3953829"/>
                <a:ext cx="1173976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2604" r="-52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/>
          <p:cNvSpPr txBox="1"/>
          <p:nvPr/>
        </p:nvSpPr>
        <p:spPr>
          <a:xfrm>
            <a:off x="1143000" y="3572539"/>
            <a:ext cx="194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Neem </a:t>
            </a:r>
            <a:r>
              <a:rPr lang="nl-NL" dirty="0" err="1"/>
              <a:t>Xmax</a:t>
            </a:r>
            <a:r>
              <a:rPr lang="nl-NL" dirty="0"/>
              <a:t> = 200.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1229465" y="4276995"/>
                <a:ext cx="1771319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156,25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87,89…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=1,77…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65" y="4276995"/>
                <a:ext cx="1771319" cy="55528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/>
          <p:cNvSpPr txBox="1"/>
          <p:nvPr/>
        </p:nvSpPr>
        <p:spPr>
          <a:xfrm>
            <a:off x="1105563" y="4832275"/>
            <a:ext cx="296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Walter heeft geen gelijk.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7516053" y="1704945"/>
            <a:ext cx="321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accent6"/>
                </a:solidFill>
              </a:rPr>
              <a:t>(zou meer dan 25 moeten zijn ?)</a:t>
            </a:r>
          </a:p>
        </p:txBody>
      </p:sp>
    </p:spTree>
    <p:extLst>
      <p:ext uri="{BB962C8B-B14F-4D97-AF65-F5344CB8AC3E}">
        <p14:creationId xmlns:p14="http://schemas.microsoft.com/office/powerpoint/2010/main" val="25981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696</Words>
  <Application>Microsoft Office PowerPoint</Application>
  <PresentationFormat>Breedbeeld</PresentationFormat>
  <Paragraphs>80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Kantoorthema</vt:lpstr>
      <vt:lpstr>Opgave 10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Opgave 10</dc:title>
  <dc:creator>Verrijth</dc:creator>
  <cp:lastModifiedBy>Herbert Keijers</cp:lastModifiedBy>
  <cp:revision>18</cp:revision>
  <dcterms:created xsi:type="dcterms:W3CDTF">2016-01-02T08:11:27Z</dcterms:created>
  <dcterms:modified xsi:type="dcterms:W3CDTF">2017-10-09T16:10:46Z</dcterms:modified>
</cp:coreProperties>
</file>