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43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81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686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635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46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65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50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912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734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67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87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97D23-19CC-48BB-B1B1-43DEAD77EF95}" type="datetimeFigureOut">
              <a:rPr lang="nl-NL" smtClean="0"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6C6AB-8563-4302-8DD8-178DC86F3F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16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5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5.png"/><Relationship Id="rId10" Type="http://schemas.openxmlformats.org/officeDocument/2006/relationships/image" Target="../media/image30.png"/><Relationship Id="rId4" Type="http://schemas.openxmlformats.org/officeDocument/2006/relationships/image" Target="../media/image1.jp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04446" y="57150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32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03" y="1696873"/>
            <a:ext cx="10268712" cy="21579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472" y="270409"/>
            <a:ext cx="5888736" cy="1426464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404446" y="4178864"/>
            <a:ext cx="701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Hoeveel gemeenten hebben meer inwoners dan West Maas en Waal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3085924" y="4677419"/>
                <a:ext cx="14683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0,75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∙56=42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924" y="4677419"/>
                <a:ext cx="1468351" cy="276999"/>
              </a:xfrm>
              <a:prstGeom prst="rect">
                <a:avLst/>
              </a:prstGeom>
              <a:blipFill>
                <a:blip r:embed="rId4"/>
                <a:stretch>
                  <a:fillRect l="-3320" r="-37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/>
          <p:cNvSpPr txBox="1"/>
          <p:nvPr/>
        </p:nvSpPr>
        <p:spPr>
          <a:xfrm>
            <a:off x="4554275" y="4621128"/>
            <a:ext cx="125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gemeenten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991722" y="4677412"/>
                <a:ext cx="16710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75%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van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56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dus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722" y="4677412"/>
                <a:ext cx="1671098" cy="276999"/>
              </a:xfrm>
              <a:prstGeom prst="rect">
                <a:avLst/>
              </a:prstGeom>
              <a:blipFill>
                <a:blip r:embed="rId5"/>
                <a:stretch>
                  <a:fillRect l="-2555" r="-2555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/>
          <p:cNvSpPr txBox="1"/>
          <p:nvPr/>
        </p:nvSpPr>
        <p:spPr>
          <a:xfrm>
            <a:off x="404446" y="5158595"/>
            <a:ext cx="5995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Schat het aantal gemeenten met meer dan 30000 inwoners.</a:t>
            </a:r>
          </a:p>
        </p:txBody>
      </p:sp>
      <p:cxnSp>
        <p:nvCxnSpPr>
          <p:cNvPr id="15" name="Rechte verbindingslijn 14"/>
          <p:cNvCxnSpPr/>
          <p:nvPr/>
        </p:nvCxnSpPr>
        <p:spPr>
          <a:xfrm flipV="1">
            <a:off x="2702560" y="2500998"/>
            <a:ext cx="0" cy="59616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2712720" y="3007360"/>
            <a:ext cx="558800" cy="0"/>
          </a:xfrm>
          <a:prstGeom prst="straightConnector1">
            <a:avLst/>
          </a:prstGeom>
          <a:ln w="127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>
            <a:off x="3303386" y="3007360"/>
            <a:ext cx="7029334" cy="21213"/>
          </a:xfrm>
          <a:prstGeom prst="straightConnector1">
            <a:avLst/>
          </a:prstGeom>
          <a:ln w="127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>
                <a:off x="5831252" y="2751601"/>
                <a:ext cx="3991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252" y="2751601"/>
                <a:ext cx="399147" cy="215444"/>
              </a:xfrm>
              <a:prstGeom prst="rect">
                <a:avLst/>
              </a:prstGeom>
              <a:blipFill>
                <a:blip r:embed="rId6"/>
                <a:stretch>
                  <a:fillRect l="-10769" r="-12308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1578998" y="5676606"/>
                <a:ext cx="24686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0,25∙56+0,25∙56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998" y="5676606"/>
                <a:ext cx="2468625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/>
              <p:cNvSpPr txBox="1"/>
              <p:nvPr/>
            </p:nvSpPr>
            <p:spPr>
              <a:xfrm>
                <a:off x="4047623" y="5828936"/>
                <a:ext cx="8479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24,77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623" y="5828936"/>
                <a:ext cx="847989" cy="276999"/>
              </a:xfrm>
              <a:prstGeom prst="rect">
                <a:avLst/>
              </a:prstGeom>
              <a:blipFill>
                <a:blip r:embed="rId8"/>
                <a:stretch>
                  <a:fillRect l="-2878" r="-647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5367495" y="5782769"/>
                <a:ext cx="2901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nl-NL" dirty="0"/>
                  <a:t> gemeenten</a:t>
                </a:r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495" y="5782769"/>
                <a:ext cx="2901115" cy="369332"/>
              </a:xfrm>
              <a:prstGeom prst="rect">
                <a:avLst/>
              </a:prstGeom>
              <a:blipFill>
                <a:blip r:embed="rId9"/>
                <a:stretch>
                  <a:fillRect l="-1681" t="-10000" r="-168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/>
              <p:cNvSpPr txBox="1"/>
              <p:nvPr/>
            </p:nvSpPr>
            <p:spPr>
              <a:xfrm>
                <a:off x="6146212" y="2182641"/>
                <a:ext cx="3991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75%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212" y="2182641"/>
                <a:ext cx="399147" cy="215444"/>
              </a:xfrm>
              <a:prstGeom prst="rect">
                <a:avLst/>
              </a:prstGeom>
              <a:blipFill>
                <a:blip r:embed="rId10"/>
                <a:stretch>
                  <a:fillRect l="-10606" r="-10606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echte verbindingslijn met pijl 29"/>
          <p:cNvCxnSpPr/>
          <p:nvPr/>
        </p:nvCxnSpPr>
        <p:spPr>
          <a:xfrm>
            <a:off x="2022389" y="2182641"/>
            <a:ext cx="8310331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1569270" y="5657150"/>
            <a:ext cx="1543581" cy="61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3039089" y="3216566"/>
                <a:ext cx="5370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40000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089" y="3216566"/>
                <a:ext cx="537006" cy="215444"/>
              </a:xfrm>
              <a:prstGeom prst="rect">
                <a:avLst/>
              </a:prstGeom>
              <a:blipFill>
                <a:blip r:embed="rId11"/>
                <a:stretch>
                  <a:fillRect l="-6818" r="-6818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Rechte verbindingslijn met pijl 33"/>
          <p:cNvCxnSpPr/>
          <p:nvPr/>
        </p:nvCxnSpPr>
        <p:spPr>
          <a:xfrm flipH="1" flipV="1">
            <a:off x="2712720" y="3097163"/>
            <a:ext cx="2120120" cy="2061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/>
              <p:cNvSpPr txBox="1"/>
              <p:nvPr/>
            </p:nvSpPr>
            <p:spPr>
              <a:xfrm>
                <a:off x="8818123" y="5142821"/>
                <a:ext cx="1979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40000−27000=13000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8123" y="5142821"/>
                <a:ext cx="1979708" cy="215444"/>
              </a:xfrm>
              <a:prstGeom prst="rect">
                <a:avLst/>
              </a:prstGeom>
              <a:blipFill>
                <a:blip r:embed="rId12"/>
                <a:stretch>
                  <a:fillRect l="-1543" r="-1543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8818123" y="5461162"/>
                <a:ext cx="19797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40000−30000=10000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8123" y="5461162"/>
                <a:ext cx="1979709" cy="215444"/>
              </a:xfrm>
              <a:prstGeom prst="rect">
                <a:avLst/>
              </a:prstGeom>
              <a:blipFill>
                <a:blip r:embed="rId13"/>
                <a:stretch>
                  <a:fillRect l="-1543" r="-1543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hthoek 36"/>
          <p:cNvSpPr/>
          <p:nvPr/>
        </p:nvSpPr>
        <p:spPr>
          <a:xfrm>
            <a:off x="8742967" y="4990460"/>
            <a:ext cx="2271409" cy="8384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666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1" grpId="0"/>
      <p:bldP spid="22" grpId="0"/>
      <p:bldP spid="24" grpId="0"/>
      <p:bldP spid="25" grpId="0"/>
      <p:bldP spid="28" grpId="0"/>
      <p:bldP spid="31" grpId="0" animBg="1"/>
      <p:bldP spid="32" grpId="0"/>
      <p:bldP spid="35" grpId="0"/>
      <p:bldP spid="36" grpId="0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86080" y="426720"/>
            <a:ext cx="9780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De gemeente Groesbeek heeft 20000 inwoners. Schat hoeveel gemeenten minder inwoners hebben.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43" y="955193"/>
            <a:ext cx="10268712" cy="2157984"/>
          </a:xfrm>
          <a:prstGeom prst="rect">
            <a:avLst/>
          </a:prstGeom>
        </p:spPr>
      </p:pic>
      <p:cxnSp>
        <p:nvCxnSpPr>
          <p:cNvPr id="7" name="Rechte verbindingslijn 6"/>
          <p:cNvCxnSpPr/>
          <p:nvPr/>
        </p:nvCxnSpPr>
        <p:spPr>
          <a:xfrm flipV="1">
            <a:off x="2265680" y="1757680"/>
            <a:ext cx="0" cy="6096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>
            <a:off x="1148080" y="2326640"/>
            <a:ext cx="985520" cy="0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2143213" y="2336800"/>
            <a:ext cx="133174" cy="0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>
            <a:off x="2143213" y="2712720"/>
            <a:ext cx="559347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1432560" y="3349969"/>
                <a:ext cx="2425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27000−18000=9000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0" y="3349969"/>
                <a:ext cx="2425344" cy="276999"/>
              </a:xfrm>
              <a:prstGeom prst="rect">
                <a:avLst/>
              </a:prstGeom>
              <a:blipFill>
                <a:blip r:embed="rId3"/>
                <a:stretch>
                  <a:fillRect l="-1759" r="-175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1432560" y="3757167"/>
                <a:ext cx="2425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20000−18000=2000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0" y="3757167"/>
                <a:ext cx="2425344" cy="276999"/>
              </a:xfrm>
              <a:prstGeom prst="rect">
                <a:avLst/>
              </a:prstGeom>
              <a:blipFill>
                <a:blip r:embed="rId4"/>
                <a:stretch>
                  <a:fillRect l="-1759" r="-175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1441266" y="2111196"/>
                <a:ext cx="3991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266" y="2111196"/>
                <a:ext cx="399147" cy="215444"/>
              </a:xfrm>
              <a:prstGeom prst="rect">
                <a:avLst/>
              </a:prstGeom>
              <a:blipFill>
                <a:blip r:embed="rId5"/>
                <a:stretch>
                  <a:fillRect l="-10606" r="-10606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5807243" y="3389840"/>
                <a:ext cx="141865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∙0,25∙56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243" y="3389840"/>
                <a:ext cx="1418657" cy="5203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/>
          <p:cNvSpPr txBox="1"/>
          <p:nvPr/>
        </p:nvSpPr>
        <p:spPr>
          <a:xfrm>
            <a:off x="4275635" y="348569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7305040" y="3511539"/>
                <a:ext cx="8479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17,11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040" y="3511539"/>
                <a:ext cx="847989" cy="276999"/>
              </a:xfrm>
              <a:prstGeom prst="rect">
                <a:avLst/>
              </a:prstGeom>
              <a:blipFill>
                <a:blip r:embed="rId7"/>
                <a:stretch>
                  <a:fillRect l="-2878" r="-719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8528946" y="3465374"/>
                <a:ext cx="24939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nl-NL" dirty="0"/>
                  <a:t> gemeenten</a:t>
                </a:r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946" y="3465374"/>
                <a:ext cx="2493952" cy="369332"/>
              </a:xfrm>
              <a:prstGeom prst="rect">
                <a:avLst/>
              </a:prstGeom>
              <a:blipFill>
                <a:blip r:embed="rId8"/>
                <a:stretch>
                  <a:fillRect l="-1956" t="-8197" r="-195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 rot="16200000">
                <a:off x="5882640" y="341782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882640" y="341782"/>
                <a:ext cx="401777" cy="8842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6004560" y="1014244"/>
                <a:ext cx="12978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van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de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56 )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4560" y="1014244"/>
                <a:ext cx="1297856" cy="276999"/>
              </a:xfrm>
              <a:prstGeom prst="rect">
                <a:avLst/>
              </a:prstGeom>
              <a:blipFill>
                <a:blip r:embed="rId10"/>
                <a:stretch>
                  <a:fillRect l="-4225" t="-2174" r="-4695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386080" y="4310118"/>
                <a:ext cx="50221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d) Schat het aantal inwoners van de middelste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50%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80" y="4310118"/>
                <a:ext cx="5022144" cy="369332"/>
              </a:xfrm>
              <a:prstGeom prst="rect">
                <a:avLst/>
              </a:prstGeom>
              <a:blipFill>
                <a:blip r:embed="rId11"/>
                <a:stretch>
                  <a:fillRect l="-97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/>
          <p:cNvSpPr txBox="1"/>
          <p:nvPr/>
        </p:nvSpPr>
        <p:spPr>
          <a:xfrm>
            <a:off x="676371" y="4823909"/>
            <a:ext cx="6626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Gebruik voor elk deel het gemiddelde van de linker- en rechtergrens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940694" y="5499270"/>
                <a:ext cx="429444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18000+27000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27000+40000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694" y="5499270"/>
                <a:ext cx="4294444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/>
          <p:cNvSpPr txBox="1"/>
          <p:nvPr/>
        </p:nvSpPr>
        <p:spPr>
          <a:xfrm>
            <a:off x="8528946" y="5584930"/>
            <a:ext cx="104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inwoners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hoek 27"/>
              <p:cNvSpPr/>
              <p:nvPr/>
            </p:nvSpPr>
            <p:spPr>
              <a:xfrm>
                <a:off x="4762457" y="3485694"/>
                <a:ext cx="10951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0,25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Rechthoe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457" y="3485694"/>
                <a:ext cx="109517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hthoek 28"/>
              <p:cNvSpPr/>
              <p:nvPr/>
            </p:nvSpPr>
            <p:spPr>
              <a:xfrm>
                <a:off x="5171760" y="5593120"/>
                <a:ext cx="33602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=315000+469000=784000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Rechthoe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760" y="5593120"/>
                <a:ext cx="336021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met pijl 30"/>
          <p:cNvCxnSpPr/>
          <p:nvPr/>
        </p:nvCxnSpPr>
        <p:spPr>
          <a:xfrm flipH="1">
            <a:off x="2276387" y="700391"/>
            <a:ext cx="1581517" cy="1333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hoek 1">
            <a:extLst>
              <a:ext uri="{FF2B5EF4-FFF2-40B4-BE49-F238E27FC236}">
                <a16:creationId xmlns:a16="http://schemas.microsoft.com/office/drawing/2014/main" id="{5902C761-084C-4392-92E4-F8EED03FEF4F}"/>
              </a:ext>
            </a:extLst>
          </p:cNvPr>
          <p:cNvSpPr/>
          <p:nvPr/>
        </p:nvSpPr>
        <p:spPr>
          <a:xfrm>
            <a:off x="3206663" y="5525314"/>
            <a:ext cx="2028474" cy="487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ballon: rechthoek met afgeronde hoeken 2">
            <a:extLst>
              <a:ext uri="{FF2B5EF4-FFF2-40B4-BE49-F238E27FC236}">
                <a16:creationId xmlns:a16="http://schemas.microsoft.com/office/drawing/2014/main" id="{7CD21372-2CC7-4202-9C9A-9968B9C47D95}"/>
              </a:ext>
            </a:extLst>
          </p:cNvPr>
          <p:cNvSpPr/>
          <p:nvPr/>
        </p:nvSpPr>
        <p:spPr>
          <a:xfrm>
            <a:off x="2209801" y="6160785"/>
            <a:ext cx="1227992" cy="354315"/>
          </a:xfrm>
          <a:prstGeom prst="wedgeRoundRectCallout">
            <a:avLst>
              <a:gd name="adj1" fmla="val -9003"/>
              <a:gd name="adj2" fmla="val -11125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25% van 56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5865D9EE-1DE1-41A9-8684-7C94856D49E5}"/>
              </a:ext>
            </a:extLst>
          </p:cNvPr>
          <p:cNvSpPr/>
          <p:nvPr/>
        </p:nvSpPr>
        <p:spPr>
          <a:xfrm>
            <a:off x="2702560" y="5610704"/>
            <a:ext cx="242863" cy="309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8BBD123-32C5-41F0-A445-6829100FE603}"/>
                  </a:ext>
                </a:extLst>
              </p:cNvPr>
              <p:cNvSpPr txBox="1"/>
              <p:nvPr/>
            </p:nvSpPr>
            <p:spPr>
              <a:xfrm>
                <a:off x="3169290" y="2480408"/>
                <a:ext cx="5370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40000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8BBD123-32C5-41F0-A445-6829100FE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290" y="2480408"/>
                <a:ext cx="537006" cy="215444"/>
              </a:xfrm>
              <a:prstGeom prst="rect">
                <a:avLst/>
              </a:prstGeom>
              <a:blipFill>
                <a:blip r:embed="rId15"/>
                <a:stretch>
                  <a:fillRect l="-6818" r="-6818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09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2" grpId="0" animBg="1"/>
      <p:bldP spid="3" grpId="0" animBg="1"/>
      <p:bldP spid="6" grpId="0" animBg="1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/>
              <p:cNvSpPr txBox="1"/>
              <p:nvPr/>
            </p:nvSpPr>
            <p:spPr>
              <a:xfrm>
                <a:off x="467360" y="406400"/>
                <a:ext cx="34705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e) Rozendaal heeft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1500</m:t>
                    </m:r>
                  </m:oMath>
                </a14:m>
                <a:r>
                  <a:rPr lang="nl-NL" dirty="0"/>
                  <a:t> inwoners.</a:t>
                </a:r>
              </a:p>
            </p:txBody>
          </p:sp>
        </mc:Choice>
        <mc:Fallback xmlns=""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60" y="406400"/>
                <a:ext cx="3470565" cy="369332"/>
              </a:xfrm>
              <a:prstGeom prst="rect">
                <a:avLst/>
              </a:prstGeom>
              <a:blipFill>
                <a:blip r:embed="rId2"/>
                <a:stretch>
                  <a:fillRect l="-1582" t="-10000" r="-87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727976" y="775732"/>
                <a:ext cx="70355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Schat hoeveel procent van de inwoners van Gelderland in de gemeenten </a:t>
                </a:r>
                <a:br>
                  <a:rPr lang="nl-NL" dirty="0"/>
                </a:br>
                <a:r>
                  <a:rPr lang="nl-NL" dirty="0"/>
                  <a:t>met de kleinste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25%</m:t>
                    </m:r>
                  </m:oMath>
                </a14:m>
                <a:r>
                  <a:rPr lang="nl-NL" dirty="0"/>
                  <a:t> van de inwoneraantallen woont</a:t>
                </a:r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76" y="775732"/>
                <a:ext cx="7035580" cy="646331"/>
              </a:xfrm>
              <a:prstGeom prst="rect">
                <a:avLst/>
              </a:prstGeom>
              <a:blipFill>
                <a:blip r:embed="rId3"/>
                <a:stretch>
                  <a:fillRect l="-693" t="-4717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03" y="1696873"/>
            <a:ext cx="10268712" cy="2157984"/>
          </a:xfrm>
          <a:prstGeom prst="rect">
            <a:avLst/>
          </a:prstGeom>
        </p:spPr>
      </p:pic>
      <p:cxnSp>
        <p:nvCxnSpPr>
          <p:cNvPr id="7" name="Rechte verbindingslijn met pijl 6"/>
          <p:cNvCxnSpPr/>
          <p:nvPr/>
        </p:nvCxnSpPr>
        <p:spPr>
          <a:xfrm>
            <a:off x="1016000" y="3027680"/>
            <a:ext cx="985520" cy="0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1309186" y="2812236"/>
                <a:ext cx="3991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186" y="2812236"/>
                <a:ext cx="399147" cy="215444"/>
              </a:xfrm>
              <a:prstGeom prst="rect">
                <a:avLst/>
              </a:prstGeom>
              <a:blipFill>
                <a:blip r:embed="rId5"/>
                <a:stretch>
                  <a:fillRect l="-10769" r="-12308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1047733" y="4251816"/>
                <a:ext cx="1907573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1500+18000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33" y="4251816"/>
                <a:ext cx="1907573" cy="5241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3058160" y="4375407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=136500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160" y="4375407"/>
                <a:ext cx="1059585" cy="276999"/>
              </a:xfrm>
              <a:prstGeom prst="rect">
                <a:avLst/>
              </a:prstGeom>
              <a:blipFill>
                <a:blip r:embed="rId7"/>
                <a:stretch>
                  <a:fillRect l="-2312" r="-635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4220599" y="4316420"/>
                <a:ext cx="47006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inwoners in de gemeenten met de kleinste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25%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0599" y="4316420"/>
                <a:ext cx="4700646" cy="369332"/>
              </a:xfrm>
              <a:prstGeom prst="rect">
                <a:avLst/>
              </a:prstGeom>
              <a:blipFill>
                <a:blip r:embed="rId8"/>
                <a:stretch>
                  <a:fillRect l="-103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/>
          <p:cNvSpPr txBox="1"/>
          <p:nvPr/>
        </p:nvSpPr>
        <p:spPr>
          <a:xfrm>
            <a:off x="1037773" y="518566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1708333" y="5107341"/>
                <a:ext cx="1708801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136500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1960000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333" y="5107341"/>
                <a:ext cx="1708801" cy="5259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3534220" y="5261715"/>
                <a:ext cx="9249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6,96%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220" y="5261715"/>
                <a:ext cx="924933" cy="276999"/>
              </a:xfrm>
              <a:prstGeom prst="rect">
                <a:avLst/>
              </a:prstGeom>
              <a:blipFill>
                <a:blip r:embed="rId10"/>
                <a:stretch>
                  <a:fillRect l="-2649" r="-7285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4886960" y="5251555"/>
                <a:ext cx="12984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ongeveer</m:t>
                    </m:r>
                    <m: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dirty="0"/>
                  <a:t>7%</a:t>
                </a:r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960" y="5251555"/>
                <a:ext cx="1298432" cy="276999"/>
              </a:xfrm>
              <a:prstGeom prst="rect">
                <a:avLst/>
              </a:prstGeom>
              <a:blipFill>
                <a:blip r:embed="rId11"/>
                <a:stretch>
                  <a:fillRect l="-6573" t="-28261" r="-9859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met pijl 16"/>
          <p:cNvCxnSpPr/>
          <p:nvPr/>
        </p:nvCxnSpPr>
        <p:spPr>
          <a:xfrm flipH="1">
            <a:off x="1047733" y="661481"/>
            <a:ext cx="1569007" cy="1935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ballon: rechthoek met afgeronde hoeken 17"/>
          <p:cNvSpPr/>
          <p:nvPr/>
        </p:nvSpPr>
        <p:spPr>
          <a:xfrm>
            <a:off x="2412460" y="5953328"/>
            <a:ext cx="2977225" cy="498272"/>
          </a:xfrm>
          <a:prstGeom prst="wedgeRoundRectCallout">
            <a:avLst>
              <a:gd name="adj1" fmla="val -45095"/>
              <a:gd name="adj2" fmla="val -10165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Totaal aantal inwoners Gelderland</a:t>
            </a:r>
          </a:p>
        </p:txBody>
      </p:sp>
    </p:spTree>
    <p:extLst>
      <p:ext uri="{BB962C8B-B14F-4D97-AF65-F5344CB8AC3E}">
        <p14:creationId xmlns:p14="http://schemas.microsoft.com/office/powerpoint/2010/main" val="220492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108</TotalTime>
  <Words>191</Words>
  <Application>Microsoft Office PowerPoint</Application>
  <PresentationFormat>Breedbeeld</PresentationFormat>
  <Paragraphs>43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14</cp:revision>
  <dcterms:created xsi:type="dcterms:W3CDTF">2017-09-26T13:36:47Z</dcterms:created>
  <dcterms:modified xsi:type="dcterms:W3CDTF">2018-09-06T14:20:38Z</dcterms:modified>
</cp:coreProperties>
</file>