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12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61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83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85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31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99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06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24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58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06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0F73-BB12-4B4F-B90F-2701C47D7FE7}" type="datetimeFigureOut">
              <a:rPr lang="nl-NL" smtClean="0"/>
              <a:t>1-9-2018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16357-CD46-44E0-8C58-9EAD9206617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7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26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.jp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30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30823" y="41323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25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869051" y="1902010"/>
            <a:ext cx="440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gaat om de leeftijd in </a:t>
            </a:r>
            <a:r>
              <a:rPr lang="nl-NL" b="1" dirty="0"/>
              <a:t>jaren</a:t>
            </a:r>
            <a:r>
              <a:rPr lang="nl-NL" dirty="0"/>
              <a:t>, dus discreet.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65" y="615461"/>
            <a:ext cx="2640330" cy="237629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618365" y="3443345"/>
            <a:ext cx="2396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totale frequentie is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/>
              <p:cNvSpPr txBox="1"/>
              <p:nvPr/>
            </p:nvSpPr>
            <p:spPr>
              <a:xfrm>
                <a:off x="9316720" y="285325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720" y="2853258"/>
                <a:ext cx="309380" cy="276999"/>
              </a:xfrm>
              <a:prstGeom prst="rect">
                <a:avLst/>
              </a:prstGeom>
              <a:blipFill>
                <a:blip r:embed="rId3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/>
          <p:cNvCxnSpPr/>
          <p:nvPr/>
        </p:nvCxnSpPr>
        <p:spPr>
          <a:xfrm>
            <a:off x="9123680" y="267208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/>
              <p:cNvSpPr txBox="1"/>
              <p:nvPr/>
            </p:nvSpPr>
            <p:spPr>
              <a:xfrm>
                <a:off x="10095878" y="2533580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5878" y="2533580"/>
                <a:ext cx="226024" cy="276999"/>
              </a:xfrm>
              <a:prstGeom prst="rect">
                <a:avLst/>
              </a:prstGeom>
              <a:blipFill>
                <a:blip r:embed="rId4"/>
                <a:stretch>
                  <a:fillRect l="-21622" r="-216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3056657" y="3509831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657" y="3509831"/>
                <a:ext cx="309380" cy="276999"/>
              </a:xfrm>
              <a:prstGeom prst="rect">
                <a:avLst/>
              </a:prstGeom>
              <a:blipFill>
                <a:blip r:embed="rId5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618365" y="3830574"/>
            <a:ext cx="9567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kleinst mogelijke gemiddelde krijg je door te rekenen met de laagst mogelijke leeftijd per klasse:</a:t>
            </a:r>
          </a:p>
        </p:txBody>
      </p:sp>
      <p:sp>
        <p:nvSpPr>
          <p:cNvPr id="15" name="Rechthoek 14"/>
          <p:cNvSpPr/>
          <p:nvPr/>
        </p:nvSpPr>
        <p:spPr>
          <a:xfrm>
            <a:off x="1116205" y="4426929"/>
            <a:ext cx="2964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kleinst mogelijke gemiddelde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/>
              <p:cNvSpPr txBox="1"/>
              <p:nvPr/>
            </p:nvSpPr>
            <p:spPr>
              <a:xfrm>
                <a:off x="3982720" y="4303300"/>
                <a:ext cx="358591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∙18+35∙3+45∙40+55∙9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720" y="4303300"/>
                <a:ext cx="3585918" cy="5241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/>
              <p:cNvSpPr txBox="1"/>
              <p:nvPr/>
            </p:nvSpPr>
            <p:spPr>
              <a:xfrm>
                <a:off x="7632452" y="4290696"/>
                <a:ext cx="803105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2850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452" y="4290696"/>
                <a:ext cx="803105" cy="5241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/>
              <p:cNvSpPr txBox="1"/>
              <p:nvPr/>
            </p:nvSpPr>
            <p:spPr>
              <a:xfrm>
                <a:off x="8499371" y="4417305"/>
                <a:ext cx="847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40,71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9371" y="4417305"/>
                <a:ext cx="847989" cy="276999"/>
              </a:xfrm>
              <a:prstGeom prst="rect">
                <a:avLst/>
              </a:prstGeom>
              <a:blipFill>
                <a:blip r:embed="rId8"/>
                <a:stretch>
                  <a:fillRect l="-2878" r="-719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9458685" y="4417304"/>
                <a:ext cx="7357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41)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685" y="4417304"/>
                <a:ext cx="735779" cy="276999"/>
              </a:xfrm>
              <a:prstGeom prst="rect">
                <a:avLst/>
              </a:prstGeom>
              <a:blipFill>
                <a:blip r:embed="rId9"/>
                <a:stretch>
                  <a:fillRect l="-10833" t="-4444" r="-11667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/>
          <p:cNvSpPr txBox="1"/>
          <p:nvPr/>
        </p:nvSpPr>
        <p:spPr>
          <a:xfrm>
            <a:off x="638685" y="5179112"/>
            <a:ext cx="971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grootst mogelijke gemiddelde krijg je door te rekenen met de hoogst mogelijke leeftijd per klasse:</a:t>
            </a:r>
          </a:p>
        </p:txBody>
      </p:sp>
      <p:sp>
        <p:nvSpPr>
          <p:cNvPr id="21" name="Rechthoek 20"/>
          <p:cNvSpPr/>
          <p:nvPr/>
        </p:nvSpPr>
        <p:spPr>
          <a:xfrm>
            <a:off x="1116205" y="5769316"/>
            <a:ext cx="3023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grootst mogelijke gemiddelde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/>
              <p:cNvSpPr txBox="1"/>
              <p:nvPr/>
            </p:nvSpPr>
            <p:spPr>
              <a:xfrm>
                <a:off x="4107599" y="5668663"/>
                <a:ext cx="3585918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∙18+44∙3+54∙40+64∙9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599" y="5668663"/>
                <a:ext cx="3585918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/>
              <p:cNvSpPr txBox="1"/>
              <p:nvPr/>
            </p:nvSpPr>
            <p:spPr>
              <a:xfrm>
                <a:off x="7835652" y="5668663"/>
                <a:ext cx="80310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3480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5652" y="5668663"/>
                <a:ext cx="803105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/>
              <p:cNvSpPr txBox="1"/>
              <p:nvPr/>
            </p:nvSpPr>
            <p:spPr>
              <a:xfrm>
                <a:off x="8688427" y="5799797"/>
                <a:ext cx="847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49,71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8427" y="5799797"/>
                <a:ext cx="847989" cy="276999"/>
              </a:xfrm>
              <a:prstGeom prst="rect">
                <a:avLst/>
              </a:prstGeom>
              <a:blipFill>
                <a:blip r:embed="rId12"/>
                <a:stretch>
                  <a:fillRect l="-2878" r="-71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9647741" y="5799796"/>
                <a:ext cx="7357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7741" y="5799796"/>
                <a:ext cx="735779" cy="276999"/>
              </a:xfrm>
              <a:prstGeom prst="rect">
                <a:avLst/>
              </a:prstGeom>
              <a:blipFill>
                <a:blip r:embed="rId13"/>
                <a:stretch>
                  <a:fillRect l="-10833" t="-2174" r="-1166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85EF79B8-25E6-4B4F-A14C-41798807740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42" y="343049"/>
            <a:ext cx="5246370" cy="8161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3906136-DBAC-43DD-BEF2-EC41073F650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88" y="1319248"/>
            <a:ext cx="4772254" cy="536296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AE6743FF-7C20-4836-926D-89027236337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65" y="2567470"/>
            <a:ext cx="5114239" cy="8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3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58800" y="721360"/>
            <a:ext cx="420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In welke leeftijdsklasse ligt de mediaan ?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65" y="615461"/>
            <a:ext cx="2640330" cy="23762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9316720" y="285325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720" y="2853258"/>
                <a:ext cx="309380" cy="276999"/>
              </a:xfrm>
              <a:prstGeom prst="rect">
                <a:avLst/>
              </a:prstGeom>
              <a:blipFill>
                <a:blip r:embed="rId3"/>
                <a:stretch>
                  <a:fillRect l="-17647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Rechte verbindingslijn 6"/>
          <p:cNvCxnSpPr/>
          <p:nvPr/>
        </p:nvCxnSpPr>
        <p:spPr>
          <a:xfrm>
            <a:off x="9123680" y="267208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10095878" y="2533580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5878" y="2533580"/>
                <a:ext cx="226024" cy="276999"/>
              </a:xfrm>
              <a:prstGeom prst="rect">
                <a:avLst/>
              </a:prstGeom>
              <a:blipFill>
                <a:blip r:embed="rId4"/>
                <a:stretch>
                  <a:fillRect l="-21622" r="-2162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Rechte verbindingslijn met pijl 9"/>
          <p:cNvCxnSpPr/>
          <p:nvPr/>
        </p:nvCxnSpPr>
        <p:spPr>
          <a:xfrm>
            <a:off x="924560" y="1910080"/>
            <a:ext cx="22047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3129280" y="1910080"/>
            <a:ext cx="22047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711200" y="1249680"/>
            <a:ext cx="1824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 zij 70 plaatsen.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812800" y="3391100"/>
                <a:ext cx="587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mediaan is het gemiddelde van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𝑠𝑡𝑒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 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𝑠𝑡𝑒</m:t>
                        </m:r>
                      </m:sup>
                    </m:sSup>
                  </m:oMath>
                </a14:m>
                <a:r>
                  <a:rPr lang="nl-NL" dirty="0"/>
                  <a:t> plaats</a:t>
                </a:r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0" y="3391100"/>
                <a:ext cx="5872890" cy="369332"/>
              </a:xfrm>
              <a:prstGeom prst="rect">
                <a:avLst/>
              </a:prstGeom>
              <a:blipFill>
                <a:blip r:embed="rId5"/>
                <a:stretch>
                  <a:fillRect l="-830" t="-8197" r="-10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hoek 13"/>
              <p:cNvSpPr/>
              <p:nvPr/>
            </p:nvSpPr>
            <p:spPr>
              <a:xfrm>
                <a:off x="812800" y="1969592"/>
                <a:ext cx="48340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4" name="Rechthoe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0" y="1969592"/>
                <a:ext cx="48340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hoek 14"/>
              <p:cNvSpPr/>
              <p:nvPr/>
            </p:nvSpPr>
            <p:spPr>
              <a:xfrm>
                <a:off x="2576745" y="1985556"/>
                <a:ext cx="56836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e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5" name="Rechthoe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745" y="1985556"/>
                <a:ext cx="568361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hoek 15"/>
              <p:cNvSpPr/>
              <p:nvPr/>
            </p:nvSpPr>
            <p:spPr>
              <a:xfrm>
                <a:off x="3079284" y="1985556"/>
                <a:ext cx="56836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e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6" name="Rechthoe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284" y="1985556"/>
                <a:ext cx="56836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hoek 16"/>
              <p:cNvSpPr/>
              <p:nvPr/>
            </p:nvSpPr>
            <p:spPr>
              <a:xfrm>
                <a:off x="4896119" y="1985556"/>
                <a:ext cx="56836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2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  <m:sup>
                          <m:r>
                            <a:rPr lang="nl-NL" sz="1200" i="1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7" name="Rechthoe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119" y="1985556"/>
                <a:ext cx="56836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/>
          <p:cNvCxnSpPr/>
          <p:nvPr/>
        </p:nvCxnSpPr>
        <p:spPr>
          <a:xfrm>
            <a:off x="3124786" y="1615440"/>
            <a:ext cx="0" cy="9753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812800" y="2908777"/>
                <a:ext cx="6049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Zowel het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𝑠𝑡𝑒</m:t>
                        </m:r>
                      </m:sup>
                    </m:sSup>
                  </m:oMath>
                </a14:m>
                <a:r>
                  <a:rPr lang="nl-NL" dirty="0"/>
                  <a:t> als het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𝑠𝑡𝑒</m:t>
                        </m:r>
                      </m:sup>
                    </m:sSup>
                  </m:oMath>
                </a14:m>
                <a:r>
                  <a:rPr lang="nl-NL" dirty="0"/>
                  <a:t> getal valt in de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45 − &lt;55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0" y="2908777"/>
                <a:ext cx="6049477" cy="369332"/>
              </a:xfrm>
              <a:prstGeom prst="rect">
                <a:avLst/>
              </a:prstGeom>
              <a:blipFill>
                <a:blip r:embed="rId10"/>
                <a:stretch>
                  <a:fillRect l="-80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836490" y="3816032"/>
                <a:ext cx="5053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mediaan valt dus in de leeftijdsklasse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45 − &lt;55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90" y="3816032"/>
                <a:ext cx="5053948" cy="369332"/>
              </a:xfrm>
              <a:prstGeom prst="rect">
                <a:avLst/>
              </a:prstGeom>
              <a:blipFill>
                <a:blip r:embed="rId11"/>
                <a:stretch>
                  <a:fillRect l="-965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558800" y="4337765"/>
                <a:ext cx="38610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d) Waarom kan de modus niet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nl-NL" dirty="0"/>
                  <a:t> zijn ?</a:t>
                </a:r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00" y="4337765"/>
                <a:ext cx="3861057" cy="369332"/>
              </a:xfrm>
              <a:prstGeom prst="rect">
                <a:avLst/>
              </a:prstGeom>
              <a:blipFill>
                <a:blip r:embed="rId12"/>
                <a:stretch>
                  <a:fillRect l="-1422" t="-10000" r="-47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 rot="16200000">
                <a:off x="4074090" y="1333298"/>
                <a:ext cx="281679" cy="21652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74090" y="1333298"/>
                <a:ext cx="281679" cy="21652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4003070" y="2605689"/>
                <a:ext cx="73597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nl-NL" sz="1200" dirty="0"/>
                  <a:t> plaatsen</a:t>
                </a:r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070" y="2605689"/>
                <a:ext cx="735971" cy="184666"/>
              </a:xfrm>
              <a:prstGeom prst="rect">
                <a:avLst/>
              </a:prstGeom>
              <a:blipFill>
                <a:blip r:embed="rId14"/>
                <a:stretch>
                  <a:fillRect l="-8333" t="-25806" r="-12500" b="-483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/>
              <p:cNvSpPr txBox="1"/>
              <p:nvPr/>
            </p:nvSpPr>
            <p:spPr>
              <a:xfrm rot="16200000">
                <a:off x="1806887" y="1248453"/>
                <a:ext cx="328103" cy="23154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806887" y="1248453"/>
                <a:ext cx="328103" cy="231544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1710439" y="2605689"/>
                <a:ext cx="73597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12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nl-NL" sz="1200" dirty="0"/>
                  <a:t> plaatsen</a:t>
                </a:r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439" y="2605689"/>
                <a:ext cx="735971" cy="184666"/>
              </a:xfrm>
              <a:prstGeom prst="rect">
                <a:avLst/>
              </a:prstGeom>
              <a:blipFill>
                <a:blip r:embed="rId14"/>
                <a:stretch>
                  <a:fillRect l="-8333" t="-25806" r="-12500" b="-483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924560" y="4820088"/>
                <a:ext cx="45900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de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35 − &lt;45</m:t>
                    </m:r>
                  </m:oMath>
                </a14:m>
                <a:r>
                  <a:rPr lang="nl-NL" dirty="0"/>
                  <a:t>  zijn 3 leeftijden geteld.</a:t>
                </a:r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60" y="4820088"/>
                <a:ext cx="4590039" cy="369332"/>
              </a:xfrm>
              <a:prstGeom prst="rect">
                <a:avLst/>
              </a:prstGeom>
              <a:blipFill>
                <a:blip r:embed="rId16"/>
                <a:stretch>
                  <a:fillRect l="-1195" t="-10000" r="-53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924486" y="5189420"/>
                <a:ext cx="90133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de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45− &lt;55</m:t>
                    </m:r>
                  </m:oMath>
                </a14:m>
                <a:r>
                  <a:rPr lang="nl-NL" dirty="0"/>
                  <a:t> vallen 10 leeftijden, namelijk 45, 46, 47, 48, 49, 50, 51, 52, 53 en 54.</a:t>
                </a:r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486" y="5189420"/>
                <a:ext cx="9013365" cy="369332"/>
              </a:xfrm>
              <a:prstGeom prst="rect">
                <a:avLst/>
              </a:prstGeom>
              <a:blipFill>
                <a:blip r:embed="rId17"/>
                <a:stretch>
                  <a:fillRect l="-60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/>
          <p:cNvSpPr txBox="1"/>
          <p:nvPr/>
        </p:nvSpPr>
        <p:spPr>
          <a:xfrm>
            <a:off x="912295" y="5597305"/>
            <a:ext cx="9287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Doordat deze klasse frequentie 40 heeft komt er een leeftijd uit deze klasse </a:t>
            </a:r>
            <a:r>
              <a:rPr lang="nl-NL" b="1" dirty="0"/>
              <a:t>minstens</a:t>
            </a:r>
            <a:r>
              <a:rPr lang="nl-NL" dirty="0"/>
              <a:t> 4 keer voor.</a:t>
            </a:r>
          </a:p>
        </p:txBody>
      </p:sp>
    </p:spTree>
    <p:extLst>
      <p:ext uri="{BB962C8B-B14F-4D97-AF65-F5344CB8AC3E}">
        <p14:creationId xmlns:p14="http://schemas.microsoft.com/office/powerpoint/2010/main" val="40549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59</TotalTime>
  <Words>216</Words>
  <Application>Microsoft Office PowerPoint</Application>
  <PresentationFormat>Breedbeeld</PresentationFormat>
  <Paragraphs>37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2017-09-11T16:18:46Z</dcterms:created>
  <dcterms:modified xsi:type="dcterms:W3CDTF">2018-09-01T11:06:55Z</dcterms:modified>
</cp:coreProperties>
</file>