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0" r:id="rId3"/>
    <p:sldId id="261" r:id="rId4"/>
    <p:sldId id="263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rgerjon, L.J.M." initials="BL" lastIdx="1" clrIdx="0">
    <p:extLst>
      <p:ext uri="{19B8F6BF-5375-455C-9EA6-DF929625EA0E}">
        <p15:presenceInfo xmlns:p15="http://schemas.microsoft.com/office/powerpoint/2012/main" userId="S-1-5-21-1895577662-1677200029-1617787245-9454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3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E192B-4721-426B-B278-883D7B02A632}" type="datetimeFigureOut">
              <a:rPr lang="en-US" smtClean="0"/>
              <a:t>07-Dec-18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5345E-38E3-4684-BC4F-84EF9D04F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1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729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53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373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49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88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811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9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032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49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2141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60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3380-93F7-4245-842D-E146D6D34E97}" type="datetimeFigureOut">
              <a:rPr lang="nl-NL" smtClean="0"/>
              <a:t>7-12-2018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67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Opgave 59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DCA016-7917-449F-850B-16190FF92EDC}"/>
              </a:ext>
            </a:extLst>
          </p:cNvPr>
          <p:cNvSpPr txBox="1"/>
          <p:nvPr/>
        </p:nvSpPr>
        <p:spPr>
          <a:xfrm>
            <a:off x="1847461" y="605307"/>
            <a:ext cx="101638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 </a:t>
            </a:r>
            <a:r>
              <a:rPr lang="en-US" err="1"/>
              <a:t>opgave</a:t>
            </a:r>
            <a:r>
              <a:rPr lang="en-US"/>
              <a:t> 56 </a:t>
            </a:r>
            <a:r>
              <a:rPr lang="en-US" err="1"/>
              <a:t>heb</a:t>
            </a:r>
            <a:r>
              <a:rPr lang="en-US"/>
              <a:t> </a:t>
            </a:r>
            <a:r>
              <a:rPr lang="en-US" err="1"/>
              <a:t>je</a:t>
            </a:r>
            <a:r>
              <a:rPr lang="en-US"/>
              <a:t> </a:t>
            </a:r>
            <a:r>
              <a:rPr lang="en-US" err="1"/>
              <a:t>gewerkt</a:t>
            </a:r>
            <a:r>
              <a:rPr lang="en-US"/>
              <a:t> met de </a:t>
            </a:r>
            <a:r>
              <a:rPr lang="en-US" err="1"/>
              <a:t>formule</a:t>
            </a:r>
            <a:r>
              <a:rPr lang="en-US"/>
              <a:t> van Flesch en Kincaid </a:t>
            </a:r>
            <a:r>
              <a:rPr lang="en-US" err="1"/>
              <a:t>waarmee</a:t>
            </a:r>
            <a:r>
              <a:rPr lang="en-US"/>
              <a:t> de </a:t>
            </a:r>
            <a:r>
              <a:rPr lang="en-US" err="1"/>
              <a:t>leesbaarheid</a:t>
            </a:r>
            <a:r>
              <a:rPr lang="en-US"/>
              <a:t> van </a:t>
            </a:r>
            <a:r>
              <a:rPr lang="en-US" err="1"/>
              <a:t>een</a:t>
            </a:r>
            <a:r>
              <a:rPr lang="en-US"/>
              <a:t> </a:t>
            </a:r>
            <a:r>
              <a:rPr lang="en-US" err="1"/>
              <a:t>tekst</a:t>
            </a:r>
            <a:endParaRPr lang="en-US"/>
          </a:p>
          <a:p>
            <a:r>
              <a:rPr lang="en-US" err="1"/>
              <a:t>kan</a:t>
            </a:r>
            <a:r>
              <a:rPr lang="en-US"/>
              <a:t> </a:t>
            </a:r>
            <a:r>
              <a:rPr lang="en-US" err="1"/>
              <a:t>worden</a:t>
            </a:r>
            <a:r>
              <a:rPr lang="en-US"/>
              <a:t> </a:t>
            </a:r>
            <a:r>
              <a:rPr lang="en-US" err="1"/>
              <a:t>bepaald</a:t>
            </a:r>
            <a:r>
              <a:rPr lang="en-US"/>
              <a:t>. </a:t>
            </a:r>
            <a:r>
              <a:rPr lang="en-US" err="1"/>
              <a:t>Daarbij</a:t>
            </a:r>
            <a:r>
              <a:rPr lang="en-US"/>
              <a:t> had </a:t>
            </a:r>
            <a:r>
              <a:rPr lang="en-US" err="1"/>
              <a:t>je</a:t>
            </a:r>
            <a:r>
              <a:rPr lang="en-US"/>
              <a:t> </a:t>
            </a:r>
            <a:r>
              <a:rPr lang="en-US" err="1"/>
              <a:t>onder</a:t>
            </a:r>
            <a:r>
              <a:rPr lang="en-US"/>
              <a:t> </a:t>
            </a:r>
            <a:r>
              <a:rPr lang="en-US" err="1"/>
              <a:t>andere</a:t>
            </a:r>
            <a:r>
              <a:rPr lang="en-US"/>
              <a:t> het </a:t>
            </a:r>
            <a:r>
              <a:rPr lang="en-US" err="1"/>
              <a:t>aantal</a:t>
            </a:r>
            <a:r>
              <a:rPr lang="en-US"/>
              <a:t> </a:t>
            </a:r>
            <a:r>
              <a:rPr lang="en-US" err="1"/>
              <a:t>lettergrepen</a:t>
            </a:r>
            <a:r>
              <a:rPr lang="en-US"/>
              <a:t> per </a:t>
            </a:r>
            <a:r>
              <a:rPr lang="en-US" err="1"/>
              <a:t>woorden</a:t>
            </a:r>
            <a:r>
              <a:rPr lang="en-US"/>
              <a:t> </a:t>
            </a:r>
            <a:r>
              <a:rPr lang="en-US" err="1"/>
              <a:t>nodig</a:t>
            </a:r>
            <a:r>
              <a:rPr lang="en-US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231B5F-F0D3-4531-9355-937C06C48D6C}"/>
              </a:ext>
            </a:extLst>
          </p:cNvPr>
          <p:cNvSpPr txBox="1"/>
          <p:nvPr/>
        </p:nvSpPr>
        <p:spPr>
          <a:xfrm>
            <a:off x="1847461" y="1251638"/>
            <a:ext cx="103378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/>
              <a:t>Er</a:t>
            </a:r>
            <a:r>
              <a:rPr lang="en-US"/>
              <a:t> </a:t>
            </a:r>
            <a:r>
              <a:rPr lang="en-US" err="1"/>
              <a:t>zijn</a:t>
            </a:r>
            <a:r>
              <a:rPr lang="en-US"/>
              <a:t> </a:t>
            </a:r>
            <a:r>
              <a:rPr lang="en-US" err="1"/>
              <a:t>meer</a:t>
            </a:r>
            <a:r>
              <a:rPr lang="en-US"/>
              <a:t> van </a:t>
            </a:r>
            <a:r>
              <a:rPr lang="en-US" err="1"/>
              <a:t>dit</a:t>
            </a:r>
            <a:r>
              <a:rPr lang="en-US"/>
              <a:t> </a:t>
            </a:r>
            <a:r>
              <a:rPr lang="en-US" err="1"/>
              <a:t>soort</a:t>
            </a:r>
            <a:r>
              <a:rPr lang="en-US"/>
              <a:t> </a:t>
            </a:r>
            <a:r>
              <a:rPr lang="en-US" err="1"/>
              <a:t>formules</a:t>
            </a:r>
            <a:r>
              <a:rPr lang="en-US"/>
              <a:t>. </a:t>
            </a:r>
            <a:r>
              <a:rPr lang="en-US" err="1"/>
              <a:t>Ook</a:t>
            </a:r>
            <a:r>
              <a:rPr lang="en-US"/>
              <a:t> </a:t>
            </a:r>
            <a:r>
              <a:rPr lang="en-US" err="1"/>
              <a:t>zijn</a:t>
            </a:r>
            <a:r>
              <a:rPr lang="en-US"/>
              <a:t> </a:t>
            </a:r>
            <a:r>
              <a:rPr lang="en-US" err="1"/>
              <a:t>er</a:t>
            </a:r>
            <a:r>
              <a:rPr lang="en-US"/>
              <a:t> websites die van </a:t>
            </a:r>
            <a:r>
              <a:rPr lang="en-US" err="1"/>
              <a:t>een</a:t>
            </a:r>
            <a:r>
              <a:rPr lang="en-US"/>
              <a:t> </a:t>
            </a:r>
            <a:r>
              <a:rPr lang="en-US" err="1"/>
              <a:t>ingevoerde</a:t>
            </a:r>
            <a:r>
              <a:rPr lang="en-US"/>
              <a:t> </a:t>
            </a:r>
            <a:r>
              <a:rPr lang="en-US" err="1"/>
              <a:t>tekst</a:t>
            </a:r>
            <a:r>
              <a:rPr lang="en-US"/>
              <a:t> </a:t>
            </a:r>
            <a:r>
              <a:rPr lang="en-US" err="1"/>
              <a:t>bij</a:t>
            </a:r>
            <a:r>
              <a:rPr lang="en-US"/>
              <a:t> </a:t>
            </a:r>
            <a:r>
              <a:rPr lang="en-US" err="1"/>
              <a:t>enkele</a:t>
            </a:r>
            <a:r>
              <a:rPr lang="en-US"/>
              <a:t> van </a:t>
            </a:r>
            <a:r>
              <a:rPr lang="en-US" err="1"/>
              <a:t>deze</a:t>
            </a:r>
            <a:endParaRPr lang="en-US"/>
          </a:p>
          <a:p>
            <a:r>
              <a:rPr lang="en-US" err="1"/>
              <a:t>formules</a:t>
            </a:r>
            <a:r>
              <a:rPr lang="en-US"/>
              <a:t> de </a:t>
            </a:r>
            <a:r>
              <a:rPr lang="en-US" err="1"/>
              <a:t>leesbaarheid</a:t>
            </a:r>
            <a:r>
              <a:rPr lang="en-US"/>
              <a:t> </a:t>
            </a:r>
            <a:r>
              <a:rPr lang="en-US" err="1"/>
              <a:t>berekenen</a:t>
            </a:r>
            <a:r>
              <a:rPr lang="en-US"/>
              <a:t>. Het </a:t>
            </a:r>
            <a:r>
              <a:rPr lang="en-US" err="1"/>
              <a:t>programma</a:t>
            </a:r>
            <a:r>
              <a:rPr lang="en-US"/>
              <a:t> </a:t>
            </a:r>
            <a:r>
              <a:rPr lang="en-US" err="1"/>
              <a:t>telt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onder</a:t>
            </a:r>
            <a:r>
              <a:rPr lang="en-US"/>
              <a:t> </a:t>
            </a:r>
            <a:r>
              <a:rPr lang="en-US" err="1"/>
              <a:t>meer</a:t>
            </a:r>
            <a:r>
              <a:rPr lang="en-US"/>
              <a:t> het </a:t>
            </a:r>
            <a:r>
              <a:rPr lang="en-US" err="1"/>
              <a:t>aantal</a:t>
            </a:r>
            <a:r>
              <a:rPr lang="en-US"/>
              <a:t> </a:t>
            </a:r>
            <a:r>
              <a:rPr lang="en-US" err="1"/>
              <a:t>woorden</a:t>
            </a:r>
            <a:r>
              <a:rPr lang="en-US"/>
              <a:t> en het </a:t>
            </a:r>
            <a:r>
              <a:rPr lang="en-US" err="1"/>
              <a:t>aantal</a:t>
            </a:r>
            <a:endParaRPr lang="en-US"/>
          </a:p>
          <a:p>
            <a:r>
              <a:rPr lang="en-US" err="1"/>
              <a:t>zinnen</a:t>
            </a:r>
            <a:r>
              <a:rPr lang="en-US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72EC76-AB50-4EB3-9184-394B599CACC1}"/>
              </a:ext>
            </a:extLst>
          </p:cNvPr>
          <p:cNvSpPr txBox="1"/>
          <p:nvPr/>
        </p:nvSpPr>
        <p:spPr>
          <a:xfrm>
            <a:off x="1847461" y="2174968"/>
            <a:ext cx="10367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/>
              <a:t>Omdat</a:t>
            </a:r>
            <a:r>
              <a:rPr lang="en-US"/>
              <a:t> het </a:t>
            </a:r>
            <a:r>
              <a:rPr lang="en-US" err="1"/>
              <a:t>aantal</a:t>
            </a:r>
            <a:r>
              <a:rPr lang="en-US"/>
              <a:t> </a:t>
            </a:r>
            <a:r>
              <a:rPr lang="en-US" err="1"/>
              <a:t>lettergrepen</a:t>
            </a:r>
            <a:r>
              <a:rPr lang="en-US"/>
              <a:t> per word door </a:t>
            </a:r>
            <a:r>
              <a:rPr lang="en-US" err="1"/>
              <a:t>een</a:t>
            </a:r>
            <a:r>
              <a:rPr lang="en-US"/>
              <a:t> computer </a:t>
            </a:r>
            <a:r>
              <a:rPr lang="en-US" err="1"/>
              <a:t>soms</a:t>
            </a:r>
            <a:r>
              <a:rPr lang="en-US"/>
              <a:t> </a:t>
            </a:r>
            <a:r>
              <a:rPr lang="en-US" err="1"/>
              <a:t>moeilijk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</a:t>
            </a:r>
            <a:r>
              <a:rPr lang="en-US" err="1"/>
              <a:t>bepalen</a:t>
            </a:r>
            <a:r>
              <a:rPr lang="en-US"/>
              <a:t> is, </a:t>
            </a:r>
            <a:r>
              <a:rPr lang="en-US" err="1"/>
              <a:t>bijvoorbeeld</a:t>
            </a:r>
            <a:r>
              <a:rPr lang="en-US"/>
              <a:t> </a:t>
            </a:r>
            <a:r>
              <a:rPr lang="en-US" err="1"/>
              <a:t>omdat</a:t>
            </a:r>
            <a:endParaRPr lang="en-US"/>
          </a:p>
          <a:p>
            <a:r>
              <a:rPr lang="en-US" err="1"/>
              <a:t>dit</a:t>
            </a:r>
            <a:r>
              <a:rPr lang="en-US"/>
              <a:t> per </a:t>
            </a:r>
            <a:r>
              <a:rPr lang="en-US" err="1"/>
              <a:t>taal</a:t>
            </a:r>
            <a:r>
              <a:rPr lang="en-US"/>
              <a:t> </a:t>
            </a:r>
            <a:r>
              <a:rPr lang="en-US" err="1"/>
              <a:t>nogal</a:t>
            </a:r>
            <a:r>
              <a:rPr lang="en-US"/>
              <a:t> </a:t>
            </a:r>
            <a:r>
              <a:rPr lang="en-US" err="1"/>
              <a:t>verschilt</a:t>
            </a:r>
            <a:r>
              <a:rPr lang="en-US"/>
              <a:t>, is de </a:t>
            </a:r>
            <a:r>
              <a:rPr lang="en-US" i="1"/>
              <a:t>Automated Readability Index</a:t>
            </a:r>
            <a:r>
              <a:rPr lang="en-US"/>
              <a:t> </a:t>
            </a:r>
            <a:r>
              <a:rPr lang="en-US" i="1"/>
              <a:t>(ARI)</a:t>
            </a:r>
            <a:r>
              <a:rPr lang="en-US"/>
              <a:t> </a:t>
            </a:r>
            <a:r>
              <a:rPr lang="en-US" err="1"/>
              <a:t>ontwikkeld</a:t>
            </a:r>
            <a:r>
              <a:rPr lang="en-US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99995A-0BF9-40D3-A79B-60D085DCB339}"/>
                  </a:ext>
                </a:extLst>
              </p:cNvPr>
              <p:cNvSpPr txBox="1"/>
              <p:nvPr/>
            </p:nvSpPr>
            <p:spPr>
              <a:xfrm>
                <a:off x="1847461" y="2821299"/>
                <a:ext cx="10281469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/>
                  <a:t>De </a:t>
                </a:r>
                <a:r>
                  <a:rPr lang="en-US" i="1"/>
                  <a:t>ARI</a:t>
                </a:r>
                <a:r>
                  <a:rPr lang="en-US"/>
                  <a:t> </a:t>
                </a:r>
                <a:r>
                  <a:rPr lang="en-US" err="1"/>
                  <a:t>gebruikt</a:t>
                </a:r>
                <a:r>
                  <a:rPr lang="en-US"/>
                  <a:t> per </a:t>
                </a:r>
                <a:r>
                  <a:rPr lang="en-US" err="1"/>
                  <a:t>woord</a:t>
                </a:r>
                <a:r>
                  <a:rPr lang="en-US"/>
                  <a:t> het </a:t>
                </a:r>
                <a:r>
                  <a:rPr lang="en-US" err="1"/>
                  <a:t>aantal</a:t>
                </a:r>
                <a:r>
                  <a:rPr lang="en-US"/>
                  <a:t> </a:t>
                </a:r>
                <a:r>
                  <a:rPr lang="en-US" err="1"/>
                  <a:t>tekens</a:t>
                </a:r>
                <a:r>
                  <a:rPr lang="en-US"/>
                  <a:t> in </a:t>
                </a:r>
                <a:r>
                  <a:rPr lang="en-US" err="1"/>
                  <a:t>plaats</a:t>
                </a:r>
                <a:r>
                  <a:rPr lang="en-US"/>
                  <a:t> van het </a:t>
                </a:r>
                <a:r>
                  <a:rPr lang="en-US" err="1"/>
                  <a:t>aantal</a:t>
                </a:r>
                <a:r>
                  <a:rPr lang="en-US"/>
                  <a:t> </a:t>
                </a:r>
                <a:r>
                  <a:rPr lang="en-US" err="1"/>
                  <a:t>lettergrepen</a:t>
                </a:r>
                <a:r>
                  <a:rPr lang="en-US"/>
                  <a:t>. De </a:t>
                </a:r>
                <a:r>
                  <a:rPr lang="en-US" err="1"/>
                  <a:t>formule</a:t>
                </a:r>
                <a:r>
                  <a:rPr lang="en-US"/>
                  <a:t> is</a:t>
                </a:r>
              </a:p>
              <a:p>
                <a:pPr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𝐴𝑅𝐼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=4,71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+0,5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−21,43</m:t>
                    </m:r>
                  </m:oMath>
                </a14:m>
                <a:r>
                  <a:rPr lang="en-US"/>
                  <a:t>. </a:t>
                </a:r>
                <a:r>
                  <a:rPr lang="en-US" err="1"/>
                  <a:t>Hierin</a:t>
                </a:r>
                <a:r>
                  <a:rPr lang="en-US"/>
                  <a:t> is </a:t>
                </a:r>
                <a:r>
                  <a:rPr lang="en-US" i="1"/>
                  <a:t>T</a:t>
                </a:r>
                <a:r>
                  <a:rPr lang="en-US"/>
                  <a:t> het </a:t>
                </a:r>
                <a:r>
                  <a:rPr lang="en-US" err="1"/>
                  <a:t>gemiddeld</a:t>
                </a:r>
                <a:r>
                  <a:rPr lang="en-US"/>
                  <a:t> </a:t>
                </a:r>
                <a:r>
                  <a:rPr lang="en-US" err="1"/>
                  <a:t>aantal</a:t>
                </a:r>
                <a:r>
                  <a:rPr lang="en-US"/>
                  <a:t> </a:t>
                </a:r>
                <a:r>
                  <a:rPr lang="en-US" err="1"/>
                  <a:t>tekens</a:t>
                </a:r>
                <a:r>
                  <a:rPr lang="en-US"/>
                  <a:t> per </a:t>
                </a:r>
                <a:r>
                  <a:rPr lang="en-US" err="1"/>
                  <a:t>woord</a:t>
                </a:r>
                <a:r>
                  <a:rPr lang="en-US"/>
                  <a:t> en </a:t>
                </a:r>
                <a:r>
                  <a:rPr lang="en-US" i="1"/>
                  <a:t>Z</a:t>
                </a:r>
                <a:r>
                  <a:rPr lang="en-US"/>
                  <a:t> het </a:t>
                </a:r>
                <a:r>
                  <a:rPr lang="en-US" err="1"/>
                  <a:t>gemiddeld</a:t>
                </a:r>
                <a:r>
                  <a:rPr lang="en-US"/>
                  <a:t> </a:t>
                </a:r>
                <a:r>
                  <a:rPr lang="en-US" err="1"/>
                  <a:t>aantal</a:t>
                </a:r>
                <a:endParaRPr lang="en-US"/>
              </a:p>
              <a:p>
                <a:pPr/>
                <a:r>
                  <a:rPr lang="en-US" err="1"/>
                  <a:t>woorden</a:t>
                </a:r>
                <a:r>
                  <a:rPr lang="en-US"/>
                  <a:t> per zin.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99995A-0BF9-40D3-A79B-60D085DCB3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461" y="2821299"/>
                <a:ext cx="10281469" cy="923330"/>
              </a:xfrm>
              <a:prstGeom prst="rect">
                <a:avLst/>
              </a:prstGeom>
              <a:blipFill>
                <a:blip r:embed="rId2"/>
                <a:stretch>
                  <a:fillRect l="-474" t="-3974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695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Opgave 59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99995A-0BF9-40D3-A79B-60D085DCB339}"/>
                  </a:ext>
                </a:extLst>
              </p:cNvPr>
              <p:cNvSpPr txBox="1"/>
              <p:nvPr/>
            </p:nvSpPr>
            <p:spPr>
              <a:xfrm>
                <a:off x="1828746" y="605307"/>
                <a:ext cx="10281469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/>
                  <a:t>De </a:t>
                </a:r>
                <a:r>
                  <a:rPr lang="en-US" i="1"/>
                  <a:t>ARI</a:t>
                </a:r>
                <a:r>
                  <a:rPr lang="en-US"/>
                  <a:t> </a:t>
                </a:r>
                <a:r>
                  <a:rPr lang="en-US" err="1"/>
                  <a:t>gebruikt</a:t>
                </a:r>
                <a:r>
                  <a:rPr lang="en-US"/>
                  <a:t> per </a:t>
                </a:r>
                <a:r>
                  <a:rPr lang="en-US" err="1"/>
                  <a:t>woord</a:t>
                </a:r>
                <a:r>
                  <a:rPr lang="en-US"/>
                  <a:t> het </a:t>
                </a:r>
                <a:r>
                  <a:rPr lang="en-US" err="1"/>
                  <a:t>aantal</a:t>
                </a:r>
                <a:r>
                  <a:rPr lang="en-US"/>
                  <a:t> </a:t>
                </a:r>
                <a:r>
                  <a:rPr lang="en-US" err="1"/>
                  <a:t>tekens</a:t>
                </a:r>
                <a:r>
                  <a:rPr lang="en-US"/>
                  <a:t> in </a:t>
                </a:r>
                <a:r>
                  <a:rPr lang="en-US" err="1"/>
                  <a:t>plaats</a:t>
                </a:r>
                <a:r>
                  <a:rPr lang="en-US"/>
                  <a:t> van het </a:t>
                </a:r>
                <a:r>
                  <a:rPr lang="en-US" err="1"/>
                  <a:t>aantal</a:t>
                </a:r>
                <a:r>
                  <a:rPr lang="en-US"/>
                  <a:t> </a:t>
                </a:r>
                <a:r>
                  <a:rPr lang="en-US" err="1"/>
                  <a:t>lettergrepen</a:t>
                </a:r>
                <a:r>
                  <a:rPr lang="en-US"/>
                  <a:t>. De </a:t>
                </a:r>
                <a:r>
                  <a:rPr lang="en-US" err="1"/>
                  <a:t>formule</a:t>
                </a:r>
                <a:r>
                  <a:rPr lang="en-US"/>
                  <a:t> is</a:t>
                </a:r>
              </a:p>
              <a:p>
                <a:pPr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𝐴𝑅𝐼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=4,71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+0,5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−21,43</m:t>
                    </m:r>
                  </m:oMath>
                </a14:m>
                <a:r>
                  <a:rPr lang="en-US"/>
                  <a:t>. </a:t>
                </a:r>
                <a:r>
                  <a:rPr lang="en-US" err="1"/>
                  <a:t>Hierin</a:t>
                </a:r>
                <a:r>
                  <a:rPr lang="en-US"/>
                  <a:t> is </a:t>
                </a:r>
                <a:r>
                  <a:rPr lang="en-US" i="1"/>
                  <a:t>T</a:t>
                </a:r>
                <a:r>
                  <a:rPr lang="en-US"/>
                  <a:t> het </a:t>
                </a:r>
                <a:r>
                  <a:rPr lang="en-US" err="1"/>
                  <a:t>gemiddeld</a:t>
                </a:r>
                <a:r>
                  <a:rPr lang="en-US"/>
                  <a:t> </a:t>
                </a:r>
                <a:r>
                  <a:rPr lang="en-US" err="1"/>
                  <a:t>aantal</a:t>
                </a:r>
                <a:r>
                  <a:rPr lang="en-US"/>
                  <a:t> </a:t>
                </a:r>
                <a:r>
                  <a:rPr lang="en-US" err="1"/>
                  <a:t>tekens</a:t>
                </a:r>
                <a:r>
                  <a:rPr lang="en-US"/>
                  <a:t> per </a:t>
                </a:r>
                <a:r>
                  <a:rPr lang="en-US" err="1"/>
                  <a:t>woord</a:t>
                </a:r>
                <a:r>
                  <a:rPr lang="en-US"/>
                  <a:t> en </a:t>
                </a:r>
                <a:r>
                  <a:rPr lang="en-US" i="1"/>
                  <a:t>Z</a:t>
                </a:r>
                <a:r>
                  <a:rPr lang="en-US"/>
                  <a:t> het </a:t>
                </a:r>
                <a:r>
                  <a:rPr lang="en-US" err="1"/>
                  <a:t>gemiddeld</a:t>
                </a:r>
                <a:r>
                  <a:rPr lang="en-US"/>
                  <a:t> </a:t>
                </a:r>
                <a:r>
                  <a:rPr lang="en-US" err="1"/>
                  <a:t>aantal</a:t>
                </a:r>
                <a:endParaRPr lang="en-US"/>
              </a:p>
              <a:p>
                <a:pPr/>
                <a:r>
                  <a:rPr lang="en-US" err="1"/>
                  <a:t>woorden</a:t>
                </a:r>
                <a:r>
                  <a:rPr lang="en-US"/>
                  <a:t> per zin.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99995A-0BF9-40D3-A79B-60D085DCB3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746" y="605307"/>
                <a:ext cx="10281469" cy="923330"/>
              </a:xfrm>
              <a:prstGeom prst="rect">
                <a:avLst/>
              </a:prstGeom>
              <a:blipFill>
                <a:blip r:embed="rId2"/>
                <a:stretch>
                  <a:fillRect l="-533" t="-3289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062E0880-B8A0-4DDE-B01C-D2F0381DFD3D}"/>
              </a:ext>
            </a:extLst>
          </p:cNvPr>
          <p:cNvSpPr txBox="1"/>
          <p:nvPr/>
        </p:nvSpPr>
        <p:spPr>
          <a:xfrm>
            <a:off x="1828746" y="1528637"/>
            <a:ext cx="8624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a </a:t>
            </a:r>
            <a:r>
              <a:rPr lang="en-US" err="1"/>
              <a:t>Een</a:t>
            </a:r>
            <a:r>
              <a:rPr lang="en-US"/>
              <a:t> </a:t>
            </a:r>
            <a:r>
              <a:rPr lang="en-US" err="1"/>
              <a:t>tekst</a:t>
            </a:r>
            <a:r>
              <a:rPr lang="en-US"/>
              <a:t> </a:t>
            </a:r>
            <a:r>
              <a:rPr lang="en-US" err="1"/>
              <a:t>bestaat</a:t>
            </a:r>
            <a:r>
              <a:rPr lang="en-US"/>
              <a:t> </a:t>
            </a:r>
            <a:r>
              <a:rPr lang="en-US" err="1"/>
              <a:t>uit</a:t>
            </a:r>
            <a:r>
              <a:rPr lang="en-US"/>
              <a:t> 12 </a:t>
            </a:r>
            <a:r>
              <a:rPr lang="en-US" err="1"/>
              <a:t>zinnen</a:t>
            </a:r>
            <a:r>
              <a:rPr lang="en-US"/>
              <a:t> met in </a:t>
            </a:r>
            <a:r>
              <a:rPr lang="en-US" err="1"/>
              <a:t>totaal</a:t>
            </a:r>
            <a:r>
              <a:rPr lang="en-US"/>
              <a:t> 90 </a:t>
            </a:r>
            <a:r>
              <a:rPr lang="en-US" err="1"/>
              <a:t>woorden</a:t>
            </a:r>
            <a:r>
              <a:rPr lang="en-US"/>
              <a:t> en 495 </a:t>
            </a:r>
            <a:r>
              <a:rPr lang="en-US" err="1"/>
              <a:t>tekens</a:t>
            </a:r>
            <a:r>
              <a:rPr lang="en-US"/>
              <a:t>. </a:t>
            </a:r>
            <a:r>
              <a:rPr lang="en-US" err="1"/>
              <a:t>Bereken</a:t>
            </a:r>
            <a:r>
              <a:rPr lang="en-US"/>
              <a:t> de </a:t>
            </a:r>
            <a:r>
              <a:rPr lang="en-US" i="1"/>
              <a:t>ARI</a:t>
            </a:r>
            <a:r>
              <a:rPr lang="en-US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9706FD9-174C-4C88-8839-2A2616041AF3}"/>
                  </a:ext>
                </a:extLst>
              </p:cNvPr>
              <p:cNvSpPr txBox="1"/>
              <p:nvPr/>
            </p:nvSpPr>
            <p:spPr>
              <a:xfrm>
                <a:off x="1828746" y="2142811"/>
                <a:ext cx="1672509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495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=5,5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9706FD9-174C-4C88-8839-2A2616041A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746" y="2142811"/>
                <a:ext cx="1672509" cy="6183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D1AF268-DEE2-4CCD-A355-D6C44020A131}"/>
                  </a:ext>
                </a:extLst>
              </p:cNvPr>
              <p:cNvSpPr txBox="1"/>
              <p:nvPr/>
            </p:nvSpPr>
            <p:spPr>
              <a:xfrm>
                <a:off x="3501255" y="2142811"/>
                <a:ext cx="154324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=7,5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D1AF268-DEE2-4CCD-A355-D6C44020A1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1255" y="2142811"/>
                <a:ext cx="1543243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174E1FF-1468-4A5A-93B1-543C913DD119}"/>
                  </a:ext>
                </a:extLst>
              </p:cNvPr>
              <p:cNvSpPr txBox="1"/>
              <p:nvPr/>
            </p:nvSpPr>
            <p:spPr>
              <a:xfrm>
                <a:off x="1828746" y="2821299"/>
                <a:ext cx="45858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𝐴𝑅𝐼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=4,71∙5,5+0,5∙7,5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−21,43=8,225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174E1FF-1468-4A5A-93B1-543C913DD1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746" y="2821299"/>
                <a:ext cx="458580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3B73F3F9-9183-44C4-B8CE-58BD22B5DE01}"/>
              </a:ext>
            </a:extLst>
          </p:cNvPr>
          <p:cNvSpPr txBox="1"/>
          <p:nvPr/>
        </p:nvSpPr>
        <p:spPr>
          <a:xfrm>
            <a:off x="1828746" y="3247054"/>
            <a:ext cx="10304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b </a:t>
            </a:r>
            <a:r>
              <a:rPr lang="en-US" err="1"/>
              <a:t>Iemand</a:t>
            </a:r>
            <a:r>
              <a:rPr lang="en-US"/>
              <a:t> </a:t>
            </a:r>
            <a:r>
              <a:rPr lang="en-US" err="1"/>
              <a:t>voegt</a:t>
            </a:r>
            <a:r>
              <a:rPr lang="en-US"/>
              <a:t> </a:t>
            </a:r>
            <a:r>
              <a:rPr lang="en-US" err="1"/>
              <a:t>drie</a:t>
            </a:r>
            <a:r>
              <a:rPr lang="en-US"/>
              <a:t> </a:t>
            </a:r>
            <a:r>
              <a:rPr lang="en-US" err="1"/>
              <a:t>zinnen</a:t>
            </a:r>
            <a:r>
              <a:rPr lang="en-US"/>
              <a:t> van de </a:t>
            </a:r>
            <a:r>
              <a:rPr lang="en-US" err="1"/>
              <a:t>tekst</a:t>
            </a:r>
            <a:r>
              <a:rPr lang="en-US"/>
              <a:t> van </a:t>
            </a:r>
            <a:r>
              <a:rPr lang="en-US" err="1"/>
              <a:t>vraag</a:t>
            </a:r>
            <a:r>
              <a:rPr lang="en-US"/>
              <a:t> a </a:t>
            </a:r>
            <a:r>
              <a:rPr lang="en-US" err="1"/>
              <a:t>samen</a:t>
            </a:r>
            <a:r>
              <a:rPr lang="en-US"/>
              <a:t> tot </a:t>
            </a:r>
            <a:r>
              <a:rPr lang="en-US" err="1"/>
              <a:t>één</a:t>
            </a:r>
            <a:r>
              <a:rPr lang="en-US"/>
              <a:t> zin. Het </a:t>
            </a:r>
            <a:r>
              <a:rPr lang="en-US" err="1"/>
              <a:t>totale</a:t>
            </a:r>
            <a:r>
              <a:rPr lang="en-US"/>
              <a:t> </a:t>
            </a:r>
            <a:r>
              <a:rPr lang="en-US" err="1"/>
              <a:t>aantal</a:t>
            </a:r>
            <a:r>
              <a:rPr lang="en-US"/>
              <a:t> </a:t>
            </a:r>
            <a:r>
              <a:rPr lang="en-US" err="1"/>
              <a:t>woorden</a:t>
            </a:r>
            <a:r>
              <a:rPr lang="en-US"/>
              <a:t> en </a:t>
            </a:r>
            <a:r>
              <a:rPr lang="en-US" err="1"/>
              <a:t>tekens</a:t>
            </a:r>
            <a:endParaRPr lang="en-US"/>
          </a:p>
          <a:p>
            <a:r>
              <a:rPr lang="en-US"/>
              <a:t>van de </a:t>
            </a:r>
            <a:r>
              <a:rPr lang="en-US" err="1"/>
              <a:t>tekst</a:t>
            </a:r>
            <a:r>
              <a:rPr lang="en-US"/>
              <a:t> </a:t>
            </a:r>
            <a:r>
              <a:rPr lang="en-US" err="1"/>
              <a:t>verandert</a:t>
            </a:r>
            <a:r>
              <a:rPr lang="en-US"/>
              <a:t> </a:t>
            </a:r>
            <a:r>
              <a:rPr lang="en-US" err="1"/>
              <a:t>niet</a:t>
            </a:r>
            <a:r>
              <a:rPr lang="en-US"/>
              <a:t>. </a:t>
            </a:r>
            <a:r>
              <a:rPr lang="en-US" err="1"/>
              <a:t>Bereken</a:t>
            </a:r>
            <a:r>
              <a:rPr lang="en-US"/>
              <a:t> hoe de </a:t>
            </a:r>
            <a:r>
              <a:rPr lang="en-US" i="1"/>
              <a:t>ARI</a:t>
            </a:r>
            <a:r>
              <a:rPr lang="en-US"/>
              <a:t> </a:t>
            </a:r>
            <a:r>
              <a:rPr lang="en-US" err="1"/>
              <a:t>verandert</a:t>
            </a:r>
            <a:r>
              <a:rPr lang="en-US"/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CCA80A-F939-4014-B5C6-B629F18914D8}"/>
              </a:ext>
            </a:extLst>
          </p:cNvPr>
          <p:cNvSpPr txBox="1"/>
          <p:nvPr/>
        </p:nvSpPr>
        <p:spPr>
          <a:xfrm>
            <a:off x="1828746" y="3949808"/>
            <a:ext cx="1701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T</a:t>
            </a:r>
            <a:r>
              <a:rPr lang="en-US"/>
              <a:t> </a:t>
            </a:r>
            <a:r>
              <a:rPr lang="en-US" err="1"/>
              <a:t>blijft</a:t>
            </a:r>
            <a:r>
              <a:rPr lang="en-US"/>
              <a:t> </a:t>
            </a:r>
            <a:r>
              <a:rPr lang="en-US" err="1"/>
              <a:t>hetzelfde</a:t>
            </a:r>
            <a:endParaRPr lang="en-US" i="1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F2E2DE9-0FF9-4826-9F4C-3511E331F6BD}"/>
                  </a:ext>
                </a:extLst>
              </p:cNvPr>
              <p:cNvSpPr txBox="1"/>
              <p:nvPr/>
            </p:nvSpPr>
            <p:spPr>
              <a:xfrm>
                <a:off x="3501255" y="3893385"/>
                <a:ext cx="2662139" cy="485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/>
                  <a:t>10 </a:t>
                </a:r>
                <a:r>
                  <a:rPr lang="en-US" err="1"/>
                  <a:t>zinnen</a:t>
                </a:r>
                <a:r>
                  <a:rPr lang="en-US"/>
                  <a:t>, </a:t>
                </a:r>
                <a:r>
                  <a:rPr lang="en-US" err="1"/>
                  <a:t>dus</a:t>
                </a:r>
                <a:r>
                  <a:rPr lang="en-US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endParaRPr lang="en-US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F2E2DE9-0FF9-4826-9F4C-3511E331F6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1255" y="3893385"/>
                <a:ext cx="2662139" cy="485774"/>
              </a:xfrm>
              <a:prstGeom prst="rect">
                <a:avLst/>
              </a:prstGeom>
              <a:blipFill>
                <a:blip r:embed="rId6"/>
                <a:stretch>
                  <a:fillRect l="-1831" b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674E685-2580-409D-A4F1-EFDEFA1038B1}"/>
                  </a:ext>
                </a:extLst>
              </p:cNvPr>
              <p:cNvSpPr txBox="1"/>
              <p:nvPr/>
            </p:nvSpPr>
            <p:spPr>
              <a:xfrm>
                <a:off x="1828746" y="4355050"/>
                <a:ext cx="44094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𝐴𝑅𝐼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=4,71∙5,5+0,5∙9−2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1,43=8,975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674E685-2580-409D-A4F1-EFDEFA1038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746" y="4355050"/>
                <a:ext cx="440947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B687D78-7CE4-46BD-AF9B-57BDBCAC65EF}"/>
                  </a:ext>
                </a:extLst>
              </p:cNvPr>
              <p:cNvSpPr txBox="1"/>
              <p:nvPr/>
            </p:nvSpPr>
            <p:spPr>
              <a:xfrm>
                <a:off x="1828746" y="4760292"/>
                <a:ext cx="39861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err="1"/>
                  <a:t>dus</a:t>
                </a:r>
                <a:r>
                  <a:rPr lang="en-US"/>
                  <a:t> </a:t>
                </a:r>
                <a:r>
                  <a:rPr lang="en-US" err="1"/>
                  <a:t>toename</a:t>
                </a:r>
                <a:r>
                  <a:rPr lang="en-US"/>
                  <a:t> van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8,975−8,225=0,75</m:t>
                    </m:r>
                  </m:oMath>
                </a14:m>
                <a:endParaRPr lang="en-US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B687D78-7CE4-46BD-AF9B-57BDBCAC65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746" y="4760292"/>
                <a:ext cx="3986156" cy="369332"/>
              </a:xfrm>
              <a:prstGeom prst="rect">
                <a:avLst/>
              </a:prstGeom>
              <a:blipFill>
                <a:blip r:embed="rId8"/>
                <a:stretch>
                  <a:fillRect l="-1376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AE32CC13-834A-4785-80E3-F9B59209468D}"/>
              </a:ext>
            </a:extLst>
          </p:cNvPr>
          <p:cNvSpPr txBox="1"/>
          <p:nvPr/>
        </p:nvSpPr>
        <p:spPr>
          <a:xfrm>
            <a:off x="1828746" y="5129624"/>
            <a:ext cx="7070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c</a:t>
            </a:r>
            <a:r>
              <a:rPr lang="en-US"/>
              <a:t> </a:t>
            </a:r>
            <a:r>
              <a:rPr lang="en-US" err="1"/>
              <a:t>Maak</a:t>
            </a:r>
            <a:r>
              <a:rPr lang="en-US"/>
              <a:t> </a:t>
            </a:r>
            <a:r>
              <a:rPr lang="en-US" err="1"/>
              <a:t>een</a:t>
            </a:r>
            <a:r>
              <a:rPr lang="en-US"/>
              <a:t> </a:t>
            </a:r>
            <a:r>
              <a:rPr lang="en-US" err="1"/>
              <a:t>tekst</a:t>
            </a:r>
            <a:r>
              <a:rPr lang="en-US"/>
              <a:t> van </a:t>
            </a:r>
            <a:r>
              <a:rPr lang="en-US" err="1"/>
              <a:t>minstens</a:t>
            </a:r>
            <a:r>
              <a:rPr lang="en-US"/>
              <a:t> </a:t>
            </a:r>
            <a:r>
              <a:rPr lang="en-US" err="1"/>
              <a:t>drie</a:t>
            </a:r>
            <a:r>
              <a:rPr lang="en-US"/>
              <a:t> </a:t>
            </a:r>
            <a:r>
              <a:rPr lang="en-US" err="1"/>
              <a:t>zinnen</a:t>
            </a:r>
            <a:r>
              <a:rPr lang="en-US"/>
              <a:t> met </a:t>
            </a:r>
            <a:r>
              <a:rPr lang="en-US" err="1"/>
              <a:t>een</a:t>
            </a:r>
            <a:r>
              <a:rPr lang="en-US"/>
              <a:t> zo </a:t>
            </a:r>
            <a:r>
              <a:rPr lang="en-US" err="1"/>
              <a:t>laag</a:t>
            </a:r>
            <a:r>
              <a:rPr lang="en-US"/>
              <a:t> </a:t>
            </a:r>
            <a:r>
              <a:rPr lang="en-US" err="1"/>
              <a:t>mogelijke</a:t>
            </a:r>
            <a:r>
              <a:rPr lang="en-US"/>
              <a:t> </a:t>
            </a:r>
            <a:r>
              <a:rPr lang="en-US" i="1"/>
              <a:t>ARI.</a:t>
            </a:r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6D4A98-1DFC-4B21-9036-2E2E80C34423}"/>
              </a:ext>
            </a:extLst>
          </p:cNvPr>
          <p:cNvSpPr txBox="1"/>
          <p:nvPr/>
        </p:nvSpPr>
        <p:spPr>
          <a:xfrm>
            <a:off x="1828746" y="5486902"/>
            <a:ext cx="8681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/>
              <a:t>Aantal</a:t>
            </a:r>
            <a:r>
              <a:rPr lang="en-US"/>
              <a:t> </a:t>
            </a:r>
            <a:r>
              <a:rPr lang="en-US" err="1"/>
              <a:t>lettergrepen</a:t>
            </a:r>
            <a:r>
              <a:rPr lang="en-US"/>
              <a:t> per </a:t>
            </a:r>
            <a:r>
              <a:rPr lang="en-US" err="1"/>
              <a:t>woord</a:t>
            </a:r>
            <a:r>
              <a:rPr lang="en-US"/>
              <a:t> zo laag mogelijk en aantal woorden per zin zo laag mogelijk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D077B52-D9F4-45BE-8E5A-E03D055380C0}"/>
              </a:ext>
            </a:extLst>
          </p:cNvPr>
          <p:cNvSpPr txBox="1"/>
          <p:nvPr/>
        </p:nvSpPr>
        <p:spPr>
          <a:xfrm>
            <a:off x="1828746" y="5854579"/>
            <a:ext cx="3482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Bijvoorbeeld: “Ik ren. Ik zie. Ik zeg.”</a:t>
            </a:r>
          </a:p>
        </p:txBody>
      </p:sp>
    </p:spTree>
    <p:extLst>
      <p:ext uri="{BB962C8B-B14F-4D97-AF65-F5344CB8AC3E}">
        <p14:creationId xmlns:p14="http://schemas.microsoft.com/office/powerpoint/2010/main" val="117031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Opgave 59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99995A-0BF9-40D3-A79B-60D085DCB339}"/>
                  </a:ext>
                </a:extLst>
              </p:cNvPr>
              <p:cNvSpPr txBox="1"/>
              <p:nvPr/>
            </p:nvSpPr>
            <p:spPr>
              <a:xfrm>
                <a:off x="1828746" y="605307"/>
                <a:ext cx="10281469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/>
                  <a:t>De </a:t>
                </a:r>
                <a:r>
                  <a:rPr lang="en-US" i="1"/>
                  <a:t>ARI</a:t>
                </a:r>
                <a:r>
                  <a:rPr lang="en-US"/>
                  <a:t> </a:t>
                </a:r>
                <a:r>
                  <a:rPr lang="en-US" err="1"/>
                  <a:t>gebruikt</a:t>
                </a:r>
                <a:r>
                  <a:rPr lang="en-US"/>
                  <a:t> per </a:t>
                </a:r>
                <a:r>
                  <a:rPr lang="en-US" err="1"/>
                  <a:t>woord</a:t>
                </a:r>
                <a:r>
                  <a:rPr lang="en-US"/>
                  <a:t> het </a:t>
                </a:r>
                <a:r>
                  <a:rPr lang="en-US" err="1"/>
                  <a:t>aantal</a:t>
                </a:r>
                <a:r>
                  <a:rPr lang="en-US"/>
                  <a:t> </a:t>
                </a:r>
                <a:r>
                  <a:rPr lang="en-US" err="1"/>
                  <a:t>tekens</a:t>
                </a:r>
                <a:r>
                  <a:rPr lang="en-US"/>
                  <a:t> in </a:t>
                </a:r>
                <a:r>
                  <a:rPr lang="en-US" err="1"/>
                  <a:t>plaats</a:t>
                </a:r>
                <a:r>
                  <a:rPr lang="en-US"/>
                  <a:t> van het </a:t>
                </a:r>
                <a:r>
                  <a:rPr lang="en-US" err="1"/>
                  <a:t>aantal</a:t>
                </a:r>
                <a:r>
                  <a:rPr lang="en-US"/>
                  <a:t> </a:t>
                </a:r>
                <a:r>
                  <a:rPr lang="en-US" err="1"/>
                  <a:t>lettergrepen</a:t>
                </a:r>
                <a:r>
                  <a:rPr lang="en-US"/>
                  <a:t>. De </a:t>
                </a:r>
                <a:r>
                  <a:rPr lang="en-US" err="1"/>
                  <a:t>formule</a:t>
                </a:r>
                <a:r>
                  <a:rPr lang="en-US"/>
                  <a:t> is</a:t>
                </a:r>
              </a:p>
              <a:p>
                <a:pPr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𝐴𝑅𝐼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=4,71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+0,5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−21,43</m:t>
                    </m:r>
                  </m:oMath>
                </a14:m>
                <a:r>
                  <a:rPr lang="en-US"/>
                  <a:t>. </a:t>
                </a:r>
                <a:r>
                  <a:rPr lang="en-US" err="1"/>
                  <a:t>Hierin</a:t>
                </a:r>
                <a:r>
                  <a:rPr lang="en-US"/>
                  <a:t> is </a:t>
                </a:r>
                <a:r>
                  <a:rPr lang="en-US" i="1"/>
                  <a:t>T</a:t>
                </a:r>
                <a:r>
                  <a:rPr lang="en-US"/>
                  <a:t> het </a:t>
                </a:r>
                <a:r>
                  <a:rPr lang="en-US" err="1"/>
                  <a:t>gemiddeld</a:t>
                </a:r>
                <a:r>
                  <a:rPr lang="en-US"/>
                  <a:t> </a:t>
                </a:r>
                <a:r>
                  <a:rPr lang="en-US" err="1"/>
                  <a:t>aantal</a:t>
                </a:r>
                <a:r>
                  <a:rPr lang="en-US"/>
                  <a:t> </a:t>
                </a:r>
                <a:r>
                  <a:rPr lang="en-US" err="1"/>
                  <a:t>tekens</a:t>
                </a:r>
                <a:r>
                  <a:rPr lang="en-US"/>
                  <a:t> per </a:t>
                </a:r>
                <a:r>
                  <a:rPr lang="en-US" err="1"/>
                  <a:t>woord</a:t>
                </a:r>
                <a:r>
                  <a:rPr lang="en-US"/>
                  <a:t> en </a:t>
                </a:r>
                <a:r>
                  <a:rPr lang="en-US" i="1"/>
                  <a:t>Z</a:t>
                </a:r>
                <a:r>
                  <a:rPr lang="en-US"/>
                  <a:t> het </a:t>
                </a:r>
                <a:r>
                  <a:rPr lang="en-US" err="1"/>
                  <a:t>gemiddeld</a:t>
                </a:r>
                <a:r>
                  <a:rPr lang="en-US"/>
                  <a:t> </a:t>
                </a:r>
                <a:r>
                  <a:rPr lang="en-US" err="1"/>
                  <a:t>aantal</a:t>
                </a:r>
                <a:endParaRPr lang="en-US"/>
              </a:p>
              <a:p>
                <a:pPr/>
                <a:r>
                  <a:rPr lang="en-US" err="1"/>
                  <a:t>woorden</a:t>
                </a:r>
                <a:r>
                  <a:rPr lang="en-US"/>
                  <a:t> per zin.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99995A-0BF9-40D3-A79B-60D085DCB3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746" y="605307"/>
                <a:ext cx="10281469" cy="923330"/>
              </a:xfrm>
              <a:prstGeom prst="rect">
                <a:avLst/>
              </a:prstGeom>
              <a:blipFill>
                <a:blip r:embed="rId2"/>
                <a:stretch>
                  <a:fillRect l="-533" t="-3289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3B73F3F9-9183-44C4-B8CE-58BD22B5DE01}"/>
              </a:ext>
            </a:extLst>
          </p:cNvPr>
          <p:cNvSpPr txBox="1"/>
          <p:nvPr/>
        </p:nvSpPr>
        <p:spPr>
          <a:xfrm>
            <a:off x="1828746" y="1528637"/>
            <a:ext cx="97682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d</a:t>
            </a:r>
            <a:r>
              <a:rPr lang="en-US"/>
              <a:t> Een website waarop je een tekst kunt invoeren waarna bijvoorbeeld de </a:t>
            </a:r>
            <a:r>
              <a:rPr lang="en-US" i="1"/>
              <a:t>ARI</a:t>
            </a:r>
            <a:r>
              <a:rPr lang="en-US"/>
              <a:t> wordt berekend is</a:t>
            </a:r>
          </a:p>
          <a:p>
            <a:r>
              <a:rPr lang="en-US"/>
              <a:t>Online-Utility.org. Kies hierop English Language en Readability Test And Improve. Voer op deze site, via</a:t>
            </a:r>
          </a:p>
          <a:p>
            <a:r>
              <a:rPr lang="en-US"/>
              <a:t>kopiëren en plakken, enkele teksten van jezelf in en laat de </a:t>
            </a:r>
            <a:r>
              <a:rPr lang="en-US" i="1"/>
              <a:t>ARI</a:t>
            </a:r>
            <a:r>
              <a:rPr lang="en-US"/>
              <a:t> berekenen.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6326D7A-06A9-4F56-B3FC-A0D20E2F5AD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272" t="7755" r="5638" b="8826"/>
          <a:stretch/>
        </p:blipFill>
        <p:spPr>
          <a:xfrm>
            <a:off x="1646349" y="2795186"/>
            <a:ext cx="5066523" cy="272971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E093A9B-57AE-4B66-A9AA-237CAA21E0B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893" t="14212" r="7245" b="5578"/>
          <a:stretch/>
        </p:blipFill>
        <p:spPr>
          <a:xfrm>
            <a:off x="6764829" y="2795186"/>
            <a:ext cx="4832169" cy="250993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FFAFE36-8795-4F2D-B220-BDC072A3E3D4}"/>
                  </a:ext>
                </a:extLst>
              </p:cNvPr>
              <p:cNvSpPr txBox="1"/>
              <p:nvPr/>
            </p:nvSpPr>
            <p:spPr>
              <a:xfrm>
                <a:off x="8436510" y="5648340"/>
                <a:ext cx="1488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𝐴𝑅𝐼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=10,33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FFAFE36-8795-4F2D-B220-BDC072A3E3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6510" y="5648340"/>
                <a:ext cx="148880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760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Opgave 59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99995A-0BF9-40D3-A79B-60D085DCB339}"/>
                  </a:ext>
                </a:extLst>
              </p:cNvPr>
              <p:cNvSpPr txBox="1"/>
              <p:nvPr/>
            </p:nvSpPr>
            <p:spPr>
              <a:xfrm>
                <a:off x="1828746" y="605307"/>
                <a:ext cx="10281469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/>
                  <a:t>De </a:t>
                </a:r>
                <a:r>
                  <a:rPr lang="en-US" i="1"/>
                  <a:t>ARI</a:t>
                </a:r>
                <a:r>
                  <a:rPr lang="en-US"/>
                  <a:t> </a:t>
                </a:r>
                <a:r>
                  <a:rPr lang="en-US" err="1"/>
                  <a:t>gebruikt</a:t>
                </a:r>
                <a:r>
                  <a:rPr lang="en-US"/>
                  <a:t> per </a:t>
                </a:r>
                <a:r>
                  <a:rPr lang="en-US" err="1"/>
                  <a:t>woord</a:t>
                </a:r>
                <a:r>
                  <a:rPr lang="en-US"/>
                  <a:t> het </a:t>
                </a:r>
                <a:r>
                  <a:rPr lang="en-US" err="1"/>
                  <a:t>aantal</a:t>
                </a:r>
                <a:r>
                  <a:rPr lang="en-US"/>
                  <a:t> </a:t>
                </a:r>
                <a:r>
                  <a:rPr lang="en-US" err="1"/>
                  <a:t>tekens</a:t>
                </a:r>
                <a:r>
                  <a:rPr lang="en-US"/>
                  <a:t> in </a:t>
                </a:r>
                <a:r>
                  <a:rPr lang="en-US" err="1"/>
                  <a:t>plaats</a:t>
                </a:r>
                <a:r>
                  <a:rPr lang="en-US"/>
                  <a:t> van het </a:t>
                </a:r>
                <a:r>
                  <a:rPr lang="en-US" err="1"/>
                  <a:t>aantal</a:t>
                </a:r>
                <a:r>
                  <a:rPr lang="en-US"/>
                  <a:t> </a:t>
                </a:r>
                <a:r>
                  <a:rPr lang="en-US" err="1"/>
                  <a:t>lettergrepen</a:t>
                </a:r>
                <a:r>
                  <a:rPr lang="en-US"/>
                  <a:t>. De </a:t>
                </a:r>
                <a:r>
                  <a:rPr lang="en-US" err="1"/>
                  <a:t>formule</a:t>
                </a:r>
                <a:r>
                  <a:rPr lang="en-US"/>
                  <a:t> is</a:t>
                </a:r>
              </a:p>
              <a:p>
                <a:pPr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𝐴𝑅𝐼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=4,71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+0,5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−21,43</m:t>
                    </m:r>
                  </m:oMath>
                </a14:m>
                <a:r>
                  <a:rPr lang="en-US"/>
                  <a:t>. </a:t>
                </a:r>
                <a:r>
                  <a:rPr lang="en-US" err="1"/>
                  <a:t>Hierin</a:t>
                </a:r>
                <a:r>
                  <a:rPr lang="en-US"/>
                  <a:t> is </a:t>
                </a:r>
                <a:r>
                  <a:rPr lang="en-US" i="1"/>
                  <a:t>T</a:t>
                </a:r>
                <a:r>
                  <a:rPr lang="en-US"/>
                  <a:t> het </a:t>
                </a:r>
                <a:r>
                  <a:rPr lang="en-US" err="1"/>
                  <a:t>gemiddeld</a:t>
                </a:r>
                <a:r>
                  <a:rPr lang="en-US"/>
                  <a:t> </a:t>
                </a:r>
                <a:r>
                  <a:rPr lang="en-US" err="1"/>
                  <a:t>aantal</a:t>
                </a:r>
                <a:r>
                  <a:rPr lang="en-US"/>
                  <a:t> </a:t>
                </a:r>
                <a:r>
                  <a:rPr lang="en-US" err="1"/>
                  <a:t>tekens</a:t>
                </a:r>
                <a:r>
                  <a:rPr lang="en-US"/>
                  <a:t> per </a:t>
                </a:r>
                <a:r>
                  <a:rPr lang="en-US" err="1"/>
                  <a:t>woord</a:t>
                </a:r>
                <a:r>
                  <a:rPr lang="en-US"/>
                  <a:t> en </a:t>
                </a:r>
                <a:r>
                  <a:rPr lang="en-US" i="1"/>
                  <a:t>Z</a:t>
                </a:r>
                <a:r>
                  <a:rPr lang="en-US"/>
                  <a:t> het </a:t>
                </a:r>
                <a:r>
                  <a:rPr lang="en-US" err="1"/>
                  <a:t>gemiddeld</a:t>
                </a:r>
                <a:r>
                  <a:rPr lang="en-US"/>
                  <a:t> </a:t>
                </a:r>
                <a:r>
                  <a:rPr lang="en-US" err="1"/>
                  <a:t>aantal</a:t>
                </a:r>
                <a:endParaRPr lang="en-US"/>
              </a:p>
              <a:p>
                <a:pPr/>
                <a:r>
                  <a:rPr lang="en-US" err="1"/>
                  <a:t>woorden</a:t>
                </a:r>
                <a:r>
                  <a:rPr lang="en-US"/>
                  <a:t> per zin.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99995A-0BF9-40D3-A79B-60D085DCB3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746" y="605307"/>
                <a:ext cx="10281469" cy="923330"/>
              </a:xfrm>
              <a:prstGeom prst="rect">
                <a:avLst/>
              </a:prstGeom>
              <a:blipFill>
                <a:blip r:embed="rId2"/>
                <a:stretch>
                  <a:fillRect l="-533" t="-3289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62E0880-B8A0-4DDE-B01C-D2F0381DFD3D}"/>
                  </a:ext>
                </a:extLst>
              </p:cNvPr>
              <p:cNvSpPr txBox="1"/>
              <p:nvPr/>
            </p:nvSpPr>
            <p:spPr>
              <a:xfrm>
                <a:off x="1828746" y="1528637"/>
                <a:ext cx="970368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/>
                  <a:t>e</a:t>
                </a:r>
                <a:r>
                  <a:rPr lang="en-US"/>
                  <a:t> Voor teksten waarvoor geldt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US"/>
                  <a:t> is de formule van </a:t>
                </a:r>
                <a:r>
                  <a:rPr lang="en-US" i="1"/>
                  <a:t>ARI</a:t>
                </a:r>
                <a:r>
                  <a:rPr lang="en-US"/>
                  <a:t> te schrijven in de vorm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𝐴𝑅𝐼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/>
              </a:p>
              <a:p>
                <a:r>
                  <a:rPr lang="en-US"/>
                  <a:t>bereken </a:t>
                </a:r>
                <a:r>
                  <a:rPr lang="en-US" i="1"/>
                  <a:t>a</a:t>
                </a:r>
                <a:r>
                  <a:rPr lang="en-US"/>
                  <a:t> en </a:t>
                </a:r>
                <a:r>
                  <a:rPr lang="en-US" i="1"/>
                  <a:t>b</a:t>
                </a:r>
                <a:r>
                  <a:rPr lang="en-US"/>
                  <a:t>.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62E0880-B8A0-4DDE-B01C-D2F0381DFD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746" y="1528637"/>
                <a:ext cx="9703682" cy="646331"/>
              </a:xfrm>
              <a:prstGeom prst="rect">
                <a:avLst/>
              </a:prstGeom>
              <a:blipFill>
                <a:blip r:embed="rId3"/>
                <a:stretch>
                  <a:fillRect l="-565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7C9E4968-F248-4EBF-8459-CC731CF9F31E}"/>
                  </a:ext>
                </a:extLst>
              </p:cNvPr>
              <p:cNvSpPr/>
              <p:nvPr/>
            </p:nvSpPr>
            <p:spPr>
              <a:xfrm>
                <a:off x="1828746" y="2155653"/>
                <a:ext cx="30624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𝐴𝑅𝐼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=4,71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+0,5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−21,43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7C9E4968-F248-4EBF-8459-CC731CF9F3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746" y="2155653"/>
                <a:ext cx="306244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8394084-965D-43B7-94C4-0568B18BB321}"/>
                  </a:ext>
                </a:extLst>
              </p:cNvPr>
              <p:cNvSpPr/>
              <p:nvPr/>
            </p:nvSpPr>
            <p:spPr>
              <a:xfrm>
                <a:off x="1828746" y="2524985"/>
                <a:ext cx="122770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8394084-965D-43B7-94C4-0568B18BB3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746" y="2524985"/>
                <a:ext cx="122770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2A79B19-D8EF-4FFD-89A7-E0862E40C495}"/>
                  </a:ext>
                </a:extLst>
              </p:cNvPr>
              <p:cNvSpPr txBox="1"/>
              <p:nvPr/>
            </p:nvSpPr>
            <p:spPr>
              <a:xfrm rot="10800000">
                <a:off x="4453812" y="2155653"/>
                <a:ext cx="564129" cy="7101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2A79B19-D8EF-4FFD-89A7-E0862E40C4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453812" y="2155653"/>
                <a:ext cx="564129" cy="71019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3E562B2-178A-4452-9B73-0D06979978DB}"/>
                  </a:ext>
                </a:extLst>
              </p:cNvPr>
              <p:cNvSpPr txBox="1"/>
              <p:nvPr/>
            </p:nvSpPr>
            <p:spPr>
              <a:xfrm>
                <a:off x="5017941" y="2326084"/>
                <a:ext cx="36590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𝐴𝑅𝐼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=4,71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+0,5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−21,43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3E562B2-178A-4452-9B73-0D06979978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941" y="2326084"/>
                <a:ext cx="3659015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03924DA-9B12-4C08-9B63-39FCFC2FBD9C}"/>
                  </a:ext>
                </a:extLst>
              </p:cNvPr>
              <p:cNvSpPr txBox="1"/>
              <p:nvPr/>
            </p:nvSpPr>
            <p:spPr>
              <a:xfrm>
                <a:off x="5486146" y="2709651"/>
                <a:ext cx="31908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=4,71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+0,5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+1,5−21,43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03924DA-9B12-4C08-9B63-39FCFC2FBD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146" y="2709651"/>
                <a:ext cx="319081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B3D9E93-34F4-48B1-8FE9-3FA066402D11}"/>
                  </a:ext>
                </a:extLst>
              </p:cNvPr>
              <p:cNvSpPr txBox="1"/>
              <p:nvPr/>
            </p:nvSpPr>
            <p:spPr>
              <a:xfrm>
                <a:off x="5486146" y="3059668"/>
                <a:ext cx="18873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=5,21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−19,93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B3D9E93-34F4-48B1-8FE9-3FA066402D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146" y="3059668"/>
                <a:ext cx="188731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5DE8685-99A2-4061-9DE1-2494538BB69E}"/>
                  </a:ext>
                </a:extLst>
              </p:cNvPr>
              <p:cNvSpPr txBox="1"/>
              <p:nvPr/>
            </p:nvSpPr>
            <p:spPr>
              <a:xfrm>
                <a:off x="1828746" y="3807487"/>
                <a:ext cx="29477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/>
                  <a:t>dus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=5,21</m:t>
                    </m:r>
                  </m:oMath>
                </a14:m>
                <a:r>
                  <a:rPr lang="en-US"/>
                  <a:t> 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=−19,93</m:t>
                    </m:r>
                  </m:oMath>
                </a14:m>
                <a:endParaRPr lang="en-US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5DE8685-99A2-4061-9DE1-2494538BB6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746" y="3807487"/>
                <a:ext cx="2947730" cy="369332"/>
              </a:xfrm>
              <a:prstGeom prst="rect">
                <a:avLst/>
              </a:prstGeom>
              <a:blipFill>
                <a:blip r:embed="rId10"/>
                <a:stretch>
                  <a:fillRect l="-1860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112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14" grpId="0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752</TotalTime>
  <Words>574</Words>
  <Application>Microsoft Office PowerPoint</Application>
  <PresentationFormat>Widescreen</PresentationFormat>
  <Paragraphs>49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Thema1</vt:lpstr>
      <vt:lpstr>PowerPoint Presentation</vt:lpstr>
      <vt:lpstr>PowerPoint Presentation</vt:lpstr>
      <vt:lpstr>PowerPoint Presentation</vt:lpstr>
      <vt:lpstr>PowerPoint Presentation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Burgerjon, L.J.M.</cp:lastModifiedBy>
  <cp:revision>41</cp:revision>
  <dcterms:created xsi:type="dcterms:W3CDTF">2018-11-23T07:51:58Z</dcterms:created>
  <dcterms:modified xsi:type="dcterms:W3CDTF">2018-12-07T07:17:31Z</dcterms:modified>
</cp:coreProperties>
</file>