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12303-6787-417F-841D-DFD230AF64F8}" type="datetimeFigureOut">
              <a:rPr lang="nl-NL" smtClean="0"/>
              <a:t>17-1-2018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C0FB8-99FE-457F-B941-6046203EAD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3455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12303-6787-417F-841D-DFD230AF64F8}" type="datetimeFigureOut">
              <a:rPr lang="nl-NL" smtClean="0"/>
              <a:t>17-1-2018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C0FB8-99FE-457F-B941-6046203EAD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6413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12303-6787-417F-841D-DFD230AF64F8}" type="datetimeFigureOut">
              <a:rPr lang="nl-NL" smtClean="0"/>
              <a:t>17-1-2018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C0FB8-99FE-457F-B941-6046203EAD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2110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12303-6787-417F-841D-DFD230AF64F8}" type="datetimeFigureOut">
              <a:rPr lang="nl-NL" smtClean="0"/>
              <a:t>17-1-2018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C0FB8-99FE-457F-B941-6046203EAD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8655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12303-6787-417F-841D-DFD230AF64F8}" type="datetimeFigureOut">
              <a:rPr lang="nl-NL" smtClean="0"/>
              <a:t>17-1-2018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C0FB8-99FE-457F-B941-6046203EAD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8067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12303-6787-417F-841D-DFD230AF64F8}" type="datetimeFigureOut">
              <a:rPr lang="nl-NL" smtClean="0"/>
              <a:t>17-1-2018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C0FB8-99FE-457F-B941-6046203EAD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100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12303-6787-417F-841D-DFD230AF64F8}" type="datetimeFigureOut">
              <a:rPr lang="nl-NL" smtClean="0"/>
              <a:t>17-1-2018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C0FB8-99FE-457F-B941-6046203EAD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9334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12303-6787-417F-841D-DFD230AF64F8}" type="datetimeFigureOut">
              <a:rPr lang="nl-NL" smtClean="0"/>
              <a:t>17-1-2018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C0FB8-99FE-457F-B941-6046203EAD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4418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12303-6787-417F-841D-DFD230AF64F8}" type="datetimeFigureOut">
              <a:rPr lang="nl-NL" smtClean="0"/>
              <a:t>17-1-2018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C0FB8-99FE-457F-B941-6046203EAD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1449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12303-6787-417F-841D-DFD230AF64F8}" type="datetimeFigureOut">
              <a:rPr lang="nl-NL" smtClean="0"/>
              <a:t>17-1-2018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C0FB8-99FE-457F-B941-6046203EAD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1127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12303-6787-417F-841D-DFD230AF64F8}" type="datetimeFigureOut">
              <a:rPr lang="nl-NL" smtClean="0"/>
              <a:t>17-1-2018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C0FB8-99FE-457F-B941-6046203EAD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2783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12303-6787-417F-841D-DFD230AF64F8}" type="datetimeFigureOut">
              <a:rPr lang="nl-NL" smtClean="0"/>
              <a:t>17-1-2018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C0FB8-99FE-457F-B941-6046203EAD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609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17" Type="http://schemas.openxmlformats.org/officeDocument/2006/relationships/image" Target="../media/image28.png"/><Relationship Id="rId2" Type="http://schemas.openxmlformats.org/officeDocument/2006/relationships/image" Target="../media/image13.jpg"/><Relationship Id="rId16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5" Type="http://schemas.openxmlformats.org/officeDocument/2006/relationships/image" Target="../media/image2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Relationship Id="rId14" Type="http://schemas.openxmlformats.org/officeDocument/2006/relationships/image" Target="../media/image2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../media/image40.png"/><Relationship Id="rId18" Type="http://schemas.openxmlformats.org/officeDocument/2006/relationships/image" Target="../media/image4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17" Type="http://schemas.openxmlformats.org/officeDocument/2006/relationships/image" Target="../media/image44.png"/><Relationship Id="rId2" Type="http://schemas.openxmlformats.org/officeDocument/2006/relationships/image" Target="../media/image29.jpg"/><Relationship Id="rId16" Type="http://schemas.openxmlformats.org/officeDocument/2006/relationships/image" Target="../media/image43.png"/><Relationship Id="rId20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5" Type="http://schemas.openxmlformats.org/officeDocument/2006/relationships/image" Target="../media/image42.png"/><Relationship Id="rId10" Type="http://schemas.openxmlformats.org/officeDocument/2006/relationships/image" Target="../media/image37.png"/><Relationship Id="rId19" Type="http://schemas.openxmlformats.org/officeDocument/2006/relationships/image" Target="../media/image46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Relationship Id="rId14" Type="http://schemas.openxmlformats.org/officeDocument/2006/relationships/image" Target="../media/image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5D05100D-F605-4121-97D0-7E512848C020}"/>
              </a:ext>
            </a:extLst>
          </p:cNvPr>
          <p:cNvSpPr txBox="1"/>
          <p:nvPr/>
        </p:nvSpPr>
        <p:spPr>
          <a:xfrm>
            <a:off x="404446" y="562708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60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F80A11C-03F0-428B-AA6E-125D7BCEB8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961" y="455159"/>
            <a:ext cx="6468466" cy="240304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189117FA-EBEA-49CE-B2E5-6640E04D1328}"/>
                  </a:ext>
                </a:extLst>
              </p:cNvPr>
              <p:cNvSpPr txBox="1"/>
              <p:nvPr/>
            </p:nvSpPr>
            <p:spPr>
              <a:xfrm>
                <a:off x="282526" y="2987040"/>
                <a:ext cx="51475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a) Substitutie van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=−0,002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+3,10</m:t>
                    </m:r>
                  </m:oMath>
                </a14:m>
                <a:r>
                  <a:rPr lang="nl-NL" dirty="0"/>
                  <a:t>  in 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189117FA-EBEA-49CE-B2E5-6640E04D13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526" y="2987040"/>
                <a:ext cx="5147563" cy="369332"/>
              </a:xfrm>
              <a:prstGeom prst="rect">
                <a:avLst/>
              </a:prstGeom>
              <a:blipFill>
                <a:blip r:embed="rId3"/>
                <a:stretch>
                  <a:fillRect l="-947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kstvak 7">
            <a:extLst>
              <a:ext uri="{FF2B5EF4-FFF2-40B4-BE49-F238E27FC236}">
                <a16:creationId xmlns:a16="http://schemas.microsoft.com/office/drawing/2014/main" id="{B53DDA2E-4D20-484E-8086-F2C43220C027}"/>
              </a:ext>
            </a:extLst>
          </p:cNvPr>
          <p:cNvSpPr txBox="1"/>
          <p:nvPr/>
        </p:nvSpPr>
        <p:spPr>
          <a:xfrm>
            <a:off x="538480" y="3485210"/>
            <a:ext cx="730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AC2DC92A-1D18-41B0-ACA7-B915A42B1A80}"/>
                  </a:ext>
                </a:extLst>
              </p:cNvPr>
              <p:cNvSpPr txBox="1"/>
              <p:nvPr/>
            </p:nvSpPr>
            <p:spPr>
              <a:xfrm>
                <a:off x="782320" y="4047912"/>
                <a:ext cx="257512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−0,002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+3,10</m:t>
                          </m: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AC2DC92A-1D18-41B0-ACA7-B915A42B1A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320" y="4047912"/>
                <a:ext cx="2575129" cy="276999"/>
              </a:xfrm>
              <a:prstGeom prst="rect">
                <a:avLst/>
              </a:prstGeom>
              <a:blipFill>
                <a:blip r:embed="rId4"/>
                <a:stretch>
                  <a:fillRect l="-1655" r="-1418" b="-3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FD171B43-B49B-4FE3-876D-D3681971D515}"/>
                  </a:ext>
                </a:extLst>
              </p:cNvPr>
              <p:cNvSpPr txBox="1"/>
              <p:nvPr/>
            </p:nvSpPr>
            <p:spPr>
              <a:xfrm>
                <a:off x="782320" y="4546082"/>
                <a:ext cx="23225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=−0,002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+3,10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FD171B43-B49B-4FE3-876D-D3681971D5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320" y="4546082"/>
                <a:ext cx="2322559" cy="276999"/>
              </a:xfrm>
              <a:prstGeom prst="rect">
                <a:avLst/>
              </a:prstGeom>
              <a:blipFill>
                <a:blip r:embed="rId5"/>
                <a:stretch>
                  <a:fillRect l="-1837" t="-4444" r="-2887" b="-3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CA4E8E7E-73CF-4D46-85E1-AFACC143F25B}"/>
              </a:ext>
            </a:extLst>
          </p:cNvPr>
          <p:cNvCxnSpPr/>
          <p:nvPr/>
        </p:nvCxnSpPr>
        <p:spPr>
          <a:xfrm>
            <a:off x="5628640" y="3068320"/>
            <a:ext cx="0" cy="3302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7DB6C583-AC6F-4B3F-A68D-2EE4BDE0FF91}"/>
                  </a:ext>
                </a:extLst>
              </p:cNvPr>
              <p:cNvSpPr txBox="1"/>
              <p:nvPr/>
            </p:nvSpPr>
            <p:spPr>
              <a:xfrm>
                <a:off x="5741384" y="2987040"/>
                <a:ext cx="39197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b)   500 ijsjes per dag betekent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=500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7DB6C583-AC6F-4B3F-A68D-2EE4BDE0FF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1384" y="2987040"/>
                <a:ext cx="3919791" cy="369332"/>
              </a:xfrm>
              <a:prstGeom prst="rect">
                <a:avLst/>
              </a:prstGeom>
              <a:blipFill>
                <a:blip r:embed="rId6"/>
                <a:stretch>
                  <a:fillRect l="-1400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kstvak 13">
            <a:extLst>
              <a:ext uri="{FF2B5EF4-FFF2-40B4-BE49-F238E27FC236}">
                <a16:creationId xmlns:a16="http://schemas.microsoft.com/office/drawing/2014/main" id="{F948EE94-3909-4AEF-BBDA-A5BD90D21F3A}"/>
              </a:ext>
            </a:extLst>
          </p:cNvPr>
          <p:cNvSpPr txBox="1"/>
          <p:nvPr/>
        </p:nvSpPr>
        <p:spPr>
          <a:xfrm>
            <a:off x="5827192" y="3519922"/>
            <a:ext cx="1205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invullen in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hthoek 14">
                <a:extLst>
                  <a:ext uri="{FF2B5EF4-FFF2-40B4-BE49-F238E27FC236}">
                    <a16:creationId xmlns:a16="http://schemas.microsoft.com/office/drawing/2014/main" id="{C1A4EF9B-098D-4A09-8A95-9D0FEAC85715}"/>
                  </a:ext>
                </a:extLst>
              </p:cNvPr>
              <p:cNvSpPr/>
              <p:nvPr/>
            </p:nvSpPr>
            <p:spPr>
              <a:xfrm>
                <a:off x="6904041" y="3505860"/>
                <a:ext cx="224471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nl-NL" i="1">
                          <a:latin typeface="Cambria Math" panose="02040503050406030204" pitchFamily="18" charset="0"/>
                        </a:rPr>
                        <m:t>=−0,002</m:t>
                      </m:r>
                      <m:r>
                        <a:rPr lang="nl-NL" i="1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nl-NL" i="1">
                          <a:latin typeface="Cambria Math" panose="02040503050406030204" pitchFamily="18" charset="0"/>
                        </a:rPr>
                        <m:t>+3,10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Rechthoek 14">
                <a:extLst>
                  <a:ext uri="{FF2B5EF4-FFF2-40B4-BE49-F238E27FC236}">
                    <a16:creationId xmlns:a16="http://schemas.microsoft.com/office/drawing/2014/main" id="{C1A4EF9B-098D-4A09-8A95-9D0FEAC8571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4041" y="3505860"/>
                <a:ext cx="2244717" cy="369332"/>
              </a:xfrm>
              <a:prstGeom prst="rect">
                <a:avLst/>
              </a:prstGeom>
              <a:blipFill>
                <a:blip r:embed="rId7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kstvak 15">
            <a:extLst>
              <a:ext uri="{FF2B5EF4-FFF2-40B4-BE49-F238E27FC236}">
                <a16:creationId xmlns:a16="http://schemas.microsoft.com/office/drawing/2014/main" id="{B98A71E6-C5DA-49E4-8EEE-90556F27106B}"/>
              </a:ext>
            </a:extLst>
          </p:cNvPr>
          <p:cNvSpPr txBox="1"/>
          <p:nvPr/>
        </p:nvSpPr>
        <p:spPr>
          <a:xfrm>
            <a:off x="5827192" y="3926322"/>
            <a:ext cx="730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39125154-1E18-49F3-9674-DEB617CAE47A}"/>
                  </a:ext>
                </a:extLst>
              </p:cNvPr>
              <p:cNvSpPr txBox="1"/>
              <p:nvPr/>
            </p:nvSpPr>
            <p:spPr>
              <a:xfrm>
                <a:off x="6751116" y="3972488"/>
                <a:ext cx="24810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=−0,002∙500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+3,10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39125154-1E18-49F3-9674-DEB617CAE4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1116" y="3972488"/>
                <a:ext cx="2481064" cy="276999"/>
              </a:xfrm>
              <a:prstGeom prst="rect">
                <a:avLst/>
              </a:prstGeom>
              <a:blipFill>
                <a:blip r:embed="rId8"/>
                <a:stretch>
                  <a:fillRect l="-1966" r="-1966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C5C3CCD7-69C4-47CF-84C9-E3FBDF7B32E8}"/>
                  </a:ext>
                </a:extLst>
              </p:cNvPr>
              <p:cNvSpPr txBox="1"/>
              <p:nvPr/>
            </p:nvSpPr>
            <p:spPr>
              <a:xfrm>
                <a:off x="9232180" y="3966962"/>
                <a:ext cx="7229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=2,10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C5C3CCD7-69C4-47CF-84C9-E3FBDF7B32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2180" y="3966962"/>
                <a:ext cx="722955" cy="276999"/>
              </a:xfrm>
              <a:prstGeom prst="rect">
                <a:avLst/>
              </a:prstGeom>
              <a:blipFill>
                <a:blip r:embed="rId9"/>
                <a:stretch>
                  <a:fillRect l="-2521" r="-7563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79875405-9F90-46CF-9834-D2C9D449856A}"/>
                  </a:ext>
                </a:extLst>
              </p:cNvPr>
              <p:cNvSpPr txBox="1"/>
              <p:nvPr/>
            </p:nvSpPr>
            <p:spPr>
              <a:xfrm>
                <a:off x="5827192" y="4453749"/>
                <a:ext cx="25778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Een ijsje kost dan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€ 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𝟏𝟎</m:t>
                    </m:r>
                  </m:oMath>
                </a14:m>
                <a:endParaRPr lang="nl-NL" b="1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79875405-9F90-46CF-9834-D2C9D44985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7192" y="4453749"/>
                <a:ext cx="2577822" cy="369332"/>
              </a:xfrm>
              <a:prstGeom prst="rect">
                <a:avLst/>
              </a:prstGeom>
              <a:blipFill>
                <a:blip r:embed="rId10"/>
                <a:stretch>
                  <a:fillRect l="-2128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73C387CA-78E1-4428-9FF3-AA4E783A6206}"/>
                  </a:ext>
                </a:extLst>
              </p:cNvPr>
              <p:cNvSpPr txBox="1"/>
              <p:nvPr/>
            </p:nvSpPr>
            <p:spPr>
              <a:xfrm>
                <a:off x="5959824" y="5027343"/>
                <a:ext cx="9398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73C387CA-78E1-4428-9FF3-AA4E783A62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9824" y="5027343"/>
                <a:ext cx="939873" cy="276999"/>
              </a:xfrm>
              <a:prstGeom prst="rect">
                <a:avLst/>
              </a:prstGeom>
              <a:blipFill>
                <a:blip r:embed="rId11"/>
                <a:stretch>
                  <a:fillRect l="-5844" r="-5195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429489DD-1574-4D8B-A6C9-078F468A8940}"/>
                  </a:ext>
                </a:extLst>
              </p:cNvPr>
              <p:cNvSpPr txBox="1"/>
              <p:nvPr/>
            </p:nvSpPr>
            <p:spPr>
              <a:xfrm>
                <a:off x="6899697" y="5027342"/>
                <a:ext cx="209031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=2,10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∙500=1050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429489DD-1574-4D8B-A6C9-078F468A89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9697" y="5027342"/>
                <a:ext cx="2090316" cy="276999"/>
              </a:xfrm>
              <a:prstGeom prst="rect">
                <a:avLst/>
              </a:prstGeom>
              <a:blipFill>
                <a:blip r:embed="rId12"/>
                <a:stretch>
                  <a:fillRect l="-875" r="-2624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36EAA02B-A6BD-4468-A7ED-847C55BB0FEE}"/>
                  </a:ext>
                </a:extLst>
              </p:cNvPr>
              <p:cNvSpPr txBox="1"/>
              <p:nvPr/>
            </p:nvSpPr>
            <p:spPr>
              <a:xfrm>
                <a:off x="5827192" y="5563072"/>
                <a:ext cx="28094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De dagopbrengst is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€ 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𝟏𝟎𝟓𝟎</m:t>
                    </m:r>
                  </m:oMath>
                </a14:m>
                <a:endParaRPr lang="nl-NL" b="1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36EAA02B-A6BD-4468-A7ED-847C55BB0F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7192" y="5563072"/>
                <a:ext cx="2809423" cy="369332"/>
              </a:xfrm>
              <a:prstGeom prst="rect">
                <a:avLst/>
              </a:prstGeom>
              <a:blipFill>
                <a:blip r:embed="rId13"/>
                <a:stretch>
                  <a:fillRect l="-1952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6071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53D8F6AD-4168-4911-9593-B4024C6BDE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881" y="299203"/>
            <a:ext cx="6468466" cy="212323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DA63F865-9417-49F4-8AA1-A36278A50C53}"/>
                  </a:ext>
                </a:extLst>
              </p:cNvPr>
              <p:cNvSpPr txBox="1"/>
              <p:nvPr/>
            </p:nvSpPr>
            <p:spPr>
              <a:xfrm>
                <a:off x="437864" y="2580640"/>
                <a:ext cx="39197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c)   500 ijsjes per dag betekent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=500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DA63F865-9417-49F4-8AA1-A36278A50C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864" y="2580640"/>
                <a:ext cx="3919791" cy="369332"/>
              </a:xfrm>
              <a:prstGeom prst="rect">
                <a:avLst/>
              </a:prstGeom>
              <a:blipFill>
                <a:blip r:embed="rId3"/>
                <a:stretch>
                  <a:fillRect l="-1400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kstvak 6">
            <a:extLst>
              <a:ext uri="{FF2B5EF4-FFF2-40B4-BE49-F238E27FC236}">
                <a16:creationId xmlns:a16="http://schemas.microsoft.com/office/drawing/2014/main" id="{CBAEAAE6-DF5D-4C6F-A326-24812323BB8F}"/>
              </a:ext>
            </a:extLst>
          </p:cNvPr>
          <p:cNvSpPr txBox="1"/>
          <p:nvPr/>
        </p:nvSpPr>
        <p:spPr>
          <a:xfrm>
            <a:off x="712721" y="3116546"/>
            <a:ext cx="1152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invullen in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841B8563-2D45-4FBC-A79A-744E46315CE9}"/>
                  </a:ext>
                </a:extLst>
              </p:cNvPr>
              <p:cNvSpPr txBox="1"/>
              <p:nvPr/>
            </p:nvSpPr>
            <p:spPr>
              <a:xfrm>
                <a:off x="1864960" y="3154612"/>
                <a:ext cx="17484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=0,70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+180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841B8563-2D45-4FBC-A79A-744E46315C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4960" y="3154612"/>
                <a:ext cx="1748427" cy="276999"/>
              </a:xfrm>
              <a:prstGeom prst="rect">
                <a:avLst/>
              </a:prstGeom>
              <a:blipFill>
                <a:blip r:embed="rId4"/>
                <a:stretch>
                  <a:fillRect l="-2787" r="-2787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kstvak 8">
            <a:extLst>
              <a:ext uri="{FF2B5EF4-FFF2-40B4-BE49-F238E27FC236}">
                <a16:creationId xmlns:a16="http://schemas.microsoft.com/office/drawing/2014/main" id="{93A4B325-6EED-42C6-A6FF-BD643F570407}"/>
              </a:ext>
            </a:extLst>
          </p:cNvPr>
          <p:cNvSpPr txBox="1"/>
          <p:nvPr/>
        </p:nvSpPr>
        <p:spPr>
          <a:xfrm>
            <a:off x="712721" y="3652452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42FCF690-5D17-43BA-9B1D-BDBA0760AACC}"/>
                  </a:ext>
                </a:extLst>
              </p:cNvPr>
              <p:cNvSpPr txBox="1"/>
              <p:nvPr/>
            </p:nvSpPr>
            <p:spPr>
              <a:xfrm>
                <a:off x="1864960" y="3690518"/>
                <a:ext cx="21694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=0,70∙500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+180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42FCF690-5D17-43BA-9B1D-BDBA0760AA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4960" y="3690518"/>
                <a:ext cx="2169440" cy="276999"/>
              </a:xfrm>
              <a:prstGeom prst="rect">
                <a:avLst/>
              </a:prstGeom>
              <a:blipFill>
                <a:blip r:embed="rId5"/>
                <a:stretch>
                  <a:fillRect l="-2247" r="-1966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6F0A9234-680C-4B27-B0DF-A3BB8A6904B5}"/>
                  </a:ext>
                </a:extLst>
              </p:cNvPr>
              <p:cNvSpPr txBox="1"/>
              <p:nvPr/>
            </p:nvSpPr>
            <p:spPr>
              <a:xfrm>
                <a:off x="1864960" y="4172157"/>
                <a:ext cx="90787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=530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6F0A9234-680C-4B27-B0DF-A3BB8A6904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4960" y="4172157"/>
                <a:ext cx="907877" cy="276999"/>
              </a:xfrm>
              <a:prstGeom prst="rect">
                <a:avLst/>
              </a:prstGeom>
              <a:blipFill>
                <a:blip r:embed="rId6"/>
                <a:stretch>
                  <a:fillRect l="-6040" r="-604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8AB07E2D-FCB0-4D4A-B9D8-D2D199BA72C6}"/>
                  </a:ext>
                </a:extLst>
              </p:cNvPr>
              <p:cNvSpPr txBox="1"/>
              <p:nvPr/>
            </p:nvSpPr>
            <p:spPr>
              <a:xfrm>
                <a:off x="712721" y="4523397"/>
                <a:ext cx="29491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De kosten per dag zijn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€ 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𝟓𝟑𝟎</m:t>
                    </m:r>
                  </m:oMath>
                </a14:m>
                <a:endParaRPr lang="nl-NL" b="1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8AB07E2D-FCB0-4D4A-B9D8-D2D199BA72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721" y="4523397"/>
                <a:ext cx="2949141" cy="369332"/>
              </a:xfrm>
              <a:prstGeom prst="rect">
                <a:avLst/>
              </a:prstGeom>
              <a:blipFill>
                <a:blip r:embed="rId7"/>
                <a:stretch>
                  <a:fillRect l="-1860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C688C548-25C8-4A88-8D2D-0B47E4F8AE78}"/>
                  </a:ext>
                </a:extLst>
              </p:cNvPr>
              <p:cNvSpPr txBox="1"/>
              <p:nvPr/>
            </p:nvSpPr>
            <p:spPr>
              <a:xfrm>
                <a:off x="712721" y="5175729"/>
                <a:ext cx="28421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winst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opbrengst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kosten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C688C548-25C8-4A88-8D2D-0B47E4F8AE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721" y="5175729"/>
                <a:ext cx="2842124" cy="276999"/>
              </a:xfrm>
              <a:prstGeom prst="rect">
                <a:avLst/>
              </a:prstGeom>
              <a:blipFill>
                <a:blip r:embed="rId8"/>
                <a:stretch>
                  <a:fillRect l="-1502" t="-2222" r="-1931" b="-3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EF2B6A6C-3EB5-492F-8F8C-2B4180AB5D14}"/>
                  </a:ext>
                </a:extLst>
              </p:cNvPr>
              <p:cNvSpPr txBox="1"/>
              <p:nvPr/>
            </p:nvSpPr>
            <p:spPr>
              <a:xfrm>
                <a:off x="3554845" y="5175729"/>
                <a:ext cx="21496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=1050−530=520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EF2B6A6C-3EB5-492F-8F8C-2B4180AB5D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4845" y="5175729"/>
                <a:ext cx="2149627" cy="276999"/>
              </a:xfrm>
              <a:prstGeom prst="rect">
                <a:avLst/>
              </a:prstGeom>
              <a:blipFill>
                <a:blip r:embed="rId9"/>
                <a:stretch>
                  <a:fillRect l="-567" r="-2266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0B901518-1A32-44AC-AD33-A4D0C9A00330}"/>
                  </a:ext>
                </a:extLst>
              </p:cNvPr>
              <p:cNvSpPr txBox="1"/>
              <p:nvPr/>
            </p:nvSpPr>
            <p:spPr>
              <a:xfrm>
                <a:off x="712721" y="5680256"/>
                <a:ext cx="26539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De winst per dag is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€ 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𝟓𝟐𝟎</m:t>
                    </m:r>
                  </m:oMath>
                </a14:m>
                <a:endParaRPr lang="nl-NL" b="1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0B901518-1A32-44AC-AD33-A4D0C9A003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721" y="5680256"/>
                <a:ext cx="2653932" cy="369332"/>
              </a:xfrm>
              <a:prstGeom prst="rect">
                <a:avLst/>
              </a:prstGeom>
              <a:blipFill>
                <a:blip r:embed="rId10"/>
                <a:stretch>
                  <a:fillRect l="-2069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A82FBDBA-12F4-49E1-B884-85BC5E2DE9C8}"/>
              </a:ext>
            </a:extLst>
          </p:cNvPr>
          <p:cNvCxnSpPr/>
          <p:nvPr/>
        </p:nvCxnSpPr>
        <p:spPr>
          <a:xfrm>
            <a:off x="6136640" y="2499360"/>
            <a:ext cx="0" cy="39624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ballon: rechthoek met afgeronde hoeken 17">
            <a:extLst>
              <a:ext uri="{FF2B5EF4-FFF2-40B4-BE49-F238E27FC236}">
                <a16:creationId xmlns:a16="http://schemas.microsoft.com/office/drawing/2014/main" id="{A2E441AC-8DF9-40AA-A15A-E284F4D0C9F6}"/>
              </a:ext>
            </a:extLst>
          </p:cNvPr>
          <p:cNvSpPr/>
          <p:nvPr/>
        </p:nvSpPr>
        <p:spPr>
          <a:xfrm>
            <a:off x="4033169" y="4338753"/>
            <a:ext cx="1037305" cy="443573"/>
          </a:xfrm>
          <a:prstGeom prst="wedgeRoundRectCallout">
            <a:avLst>
              <a:gd name="adj1" fmla="val -41402"/>
              <a:gd name="adj2" fmla="val 117472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zie b)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F5DCBACB-B6E6-44A8-91AD-9557B5EFF5B0}"/>
                  </a:ext>
                </a:extLst>
              </p:cNvPr>
              <p:cNvSpPr txBox="1"/>
              <p:nvPr/>
            </p:nvSpPr>
            <p:spPr>
              <a:xfrm>
                <a:off x="6880908" y="2626806"/>
                <a:ext cx="23225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=−0,002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+3,10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F5DCBACB-B6E6-44A8-91AD-9557B5EFF5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0908" y="2626806"/>
                <a:ext cx="2322559" cy="276999"/>
              </a:xfrm>
              <a:prstGeom prst="rect">
                <a:avLst/>
              </a:prstGeom>
              <a:blipFill>
                <a:blip r:embed="rId11"/>
                <a:stretch>
                  <a:fillRect l="-2100" t="-4444" r="-2625" b="-3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kstvak 19">
            <a:extLst>
              <a:ext uri="{FF2B5EF4-FFF2-40B4-BE49-F238E27FC236}">
                <a16:creationId xmlns:a16="http://schemas.microsoft.com/office/drawing/2014/main" id="{8C0A65E9-FD5A-4737-8258-C1432411490B}"/>
              </a:ext>
            </a:extLst>
          </p:cNvPr>
          <p:cNvSpPr txBox="1"/>
          <p:nvPr/>
        </p:nvSpPr>
        <p:spPr>
          <a:xfrm>
            <a:off x="6271382" y="258064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ECC70EDC-8E0F-409F-B6E9-6BF25E3415F9}"/>
                  </a:ext>
                </a:extLst>
              </p:cNvPr>
              <p:cNvSpPr txBox="1"/>
              <p:nvPr/>
            </p:nvSpPr>
            <p:spPr>
              <a:xfrm>
                <a:off x="6880908" y="3099068"/>
                <a:ext cx="17484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=0,70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+180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ECC70EDC-8E0F-409F-B6E9-6BF25E3415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0908" y="3099068"/>
                <a:ext cx="1748427" cy="276999"/>
              </a:xfrm>
              <a:prstGeom prst="rect">
                <a:avLst/>
              </a:prstGeom>
              <a:blipFill>
                <a:blip r:embed="rId12"/>
                <a:stretch>
                  <a:fillRect l="-2787" r="-2787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19DFBBF9-0F43-41D0-A33F-D5E9911A114C}"/>
                  </a:ext>
                </a:extLst>
              </p:cNvPr>
              <p:cNvSpPr txBox="1"/>
              <p:nvPr/>
            </p:nvSpPr>
            <p:spPr>
              <a:xfrm>
                <a:off x="6444363" y="3592921"/>
                <a:ext cx="118173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nl-NL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𝐾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19DFBBF9-0F43-41D0-A33F-D5E9911A11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363" y="3592921"/>
                <a:ext cx="1181734" cy="276999"/>
              </a:xfrm>
              <a:prstGeom prst="rect">
                <a:avLst/>
              </a:prstGeom>
              <a:blipFill>
                <a:blip r:embed="rId13"/>
                <a:stretch>
                  <a:fillRect l="-4124" r="-412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1BD2E562-51D6-49A3-993E-32964A99D61B}"/>
                  </a:ext>
                </a:extLst>
              </p:cNvPr>
              <p:cNvSpPr txBox="1"/>
              <p:nvPr/>
            </p:nvSpPr>
            <p:spPr>
              <a:xfrm>
                <a:off x="6717310" y="4086774"/>
                <a:ext cx="37968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−0,002</m:t>
                      </m:r>
                      <m:sSup>
                        <m:sSupPr>
                          <m:ctrlPr>
                            <a:rPr lang="nl-N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nl-N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+3,10</m:t>
                      </m:r>
                      <m:r>
                        <a:rPr lang="nl-NL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0,70</m:t>
                          </m:r>
                          <m:r>
                            <a:rPr lang="nl-NL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nl-NL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+180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1BD2E562-51D6-49A3-993E-32964A99D6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7310" y="4086774"/>
                <a:ext cx="3796809" cy="276999"/>
              </a:xfrm>
              <a:prstGeom prst="rect">
                <a:avLst/>
              </a:prstGeom>
              <a:blipFill>
                <a:blip r:embed="rId14"/>
                <a:stretch>
                  <a:fillRect l="-321" t="-4348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4D11826B-1712-4FA7-BFB2-63962BA80046}"/>
                  </a:ext>
                </a:extLst>
              </p:cNvPr>
              <p:cNvSpPr txBox="1"/>
              <p:nvPr/>
            </p:nvSpPr>
            <p:spPr>
              <a:xfrm>
                <a:off x="6761489" y="4582456"/>
                <a:ext cx="36052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i="1">
                          <a:latin typeface="Cambria Math" panose="02040503050406030204" pitchFamily="18" charset="0"/>
                        </a:rPr>
                        <m:t>−0,002</m:t>
                      </m:r>
                      <m:sSup>
                        <m:sSupPr>
                          <m:ctrlPr>
                            <a:rPr lang="nl-NL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i="1">
                          <a:latin typeface="Cambria Math" panose="02040503050406030204" pitchFamily="18" charset="0"/>
                        </a:rPr>
                        <m:t>+3,10</m:t>
                      </m:r>
                      <m:r>
                        <a:rPr lang="nl-NL" i="1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nl-NL" i="1">
                          <a:latin typeface="Cambria Math" panose="02040503050406030204" pitchFamily="18" charset="0"/>
                        </a:rPr>
                        <m:t>0,70</m:t>
                      </m:r>
                      <m:r>
                        <a:rPr lang="nl-NL" i="1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nl-NL" i="1">
                          <a:latin typeface="Cambria Math" panose="02040503050406030204" pitchFamily="18" charset="0"/>
                        </a:rPr>
                        <m:t>180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4D11826B-1712-4FA7-BFB2-63962BA800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1489" y="4582456"/>
                <a:ext cx="3605218" cy="276999"/>
              </a:xfrm>
              <a:prstGeom prst="rect">
                <a:avLst/>
              </a:prstGeom>
              <a:blipFill>
                <a:blip r:embed="rId15"/>
                <a:stretch>
                  <a:fillRect l="-169" t="-4444" r="-1182" b="-3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3BBDC5B4-B384-44DA-855C-A435D043ED1E}"/>
                  </a:ext>
                </a:extLst>
              </p:cNvPr>
              <p:cNvSpPr txBox="1"/>
              <p:nvPr/>
            </p:nvSpPr>
            <p:spPr>
              <a:xfrm>
                <a:off x="6777391" y="5074480"/>
                <a:ext cx="27646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i="1">
                          <a:latin typeface="Cambria Math" panose="02040503050406030204" pitchFamily="18" charset="0"/>
                        </a:rPr>
                        <m:t>−0,002</m:t>
                      </m:r>
                      <m:sSup>
                        <m:sSupPr>
                          <m:ctrlPr>
                            <a:rPr lang="nl-NL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nl-NL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nl-NL" i="1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nl-NL" i="1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nl-NL" i="1">
                          <a:latin typeface="Cambria Math" panose="02040503050406030204" pitchFamily="18" charset="0"/>
                        </a:rPr>
                        <m:t>180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3BBDC5B4-B384-44DA-855C-A435D043ED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7391" y="5074480"/>
                <a:ext cx="2764668" cy="276999"/>
              </a:xfrm>
              <a:prstGeom prst="rect">
                <a:avLst/>
              </a:prstGeom>
              <a:blipFill>
                <a:blip r:embed="rId16"/>
                <a:stretch>
                  <a:fillRect l="-662" t="-4348" r="-1545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8AC153C3-1016-428E-8F1F-1452E20AB507}"/>
                  </a:ext>
                </a:extLst>
              </p:cNvPr>
              <p:cNvSpPr txBox="1"/>
              <p:nvPr/>
            </p:nvSpPr>
            <p:spPr>
              <a:xfrm>
                <a:off x="6444363" y="5864922"/>
                <a:ext cx="44178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0" smtClean="0">
                          <a:latin typeface="Cambria Math" panose="02040503050406030204" pitchFamily="18" charset="0"/>
                        </a:rPr>
                        <m:t>𝐝𝐮𝐬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𝟎𝟎𝟐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  , 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𝟒𝟎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𝒆𝒏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𝟏𝟖𝟎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8AC153C3-1016-428E-8F1F-1452E20AB5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363" y="5864922"/>
                <a:ext cx="4417876" cy="276999"/>
              </a:xfrm>
              <a:prstGeom prst="rect">
                <a:avLst/>
              </a:prstGeom>
              <a:blipFill>
                <a:blip r:embed="rId17"/>
                <a:stretch>
                  <a:fillRect l="-828" r="-966" b="-869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30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8" grpId="0" animBg="1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8C7D52C1-A1DE-41CE-9548-9C499BCE47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426" y="459110"/>
            <a:ext cx="6443777" cy="117683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7036305C-A51F-4312-A735-AED570EB609C}"/>
                  </a:ext>
                </a:extLst>
              </p:cNvPr>
              <p:cNvSpPr txBox="1"/>
              <p:nvPr/>
            </p:nvSpPr>
            <p:spPr>
              <a:xfrm>
                <a:off x="2947807" y="2057845"/>
                <a:ext cx="30574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=−0,0</m:t>
                      </m:r>
                      <m:r>
                        <a:rPr lang="nl-NL" i="1">
                          <a:latin typeface="Cambria Math" panose="02040503050406030204" pitchFamily="18" charset="0"/>
                        </a:rPr>
                        <m:t>02</m:t>
                      </m:r>
                      <m:sSup>
                        <m:sSupPr>
                          <m:ctrlPr>
                            <a:rPr lang="nl-NL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nl-NL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nl-NL" i="1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nl-NL" i="1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nl-NL" i="1">
                          <a:latin typeface="Cambria Math" panose="02040503050406030204" pitchFamily="18" charset="0"/>
                        </a:rPr>
                        <m:t>180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7036305C-A51F-4312-A735-AED570EB60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7807" y="2057845"/>
                <a:ext cx="3057440" cy="276999"/>
              </a:xfrm>
              <a:prstGeom prst="rect">
                <a:avLst/>
              </a:prstGeom>
              <a:blipFill>
                <a:blip r:embed="rId3"/>
                <a:stretch>
                  <a:fillRect l="-1397" t="-4444" r="-1397" b="-3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kstvak 6">
            <a:extLst>
              <a:ext uri="{FF2B5EF4-FFF2-40B4-BE49-F238E27FC236}">
                <a16:creationId xmlns:a16="http://schemas.microsoft.com/office/drawing/2014/main" id="{97078CCC-1ED2-482D-A173-ABE1934652D5}"/>
              </a:ext>
            </a:extLst>
          </p:cNvPr>
          <p:cNvSpPr txBox="1"/>
          <p:nvPr/>
        </p:nvSpPr>
        <p:spPr>
          <a:xfrm>
            <a:off x="487680" y="2011680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2E95BDD1-FDFC-4BFA-A836-1752A2762867}"/>
                  </a:ext>
                </a:extLst>
              </p:cNvPr>
              <p:cNvSpPr txBox="1"/>
              <p:nvPr/>
            </p:nvSpPr>
            <p:spPr>
              <a:xfrm>
                <a:off x="883920" y="2057846"/>
                <a:ext cx="8710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2E95BDD1-FDFC-4BFA-A836-1752A27628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920" y="2057846"/>
                <a:ext cx="871008" cy="276999"/>
              </a:xfrm>
              <a:prstGeom prst="rect">
                <a:avLst/>
              </a:prstGeom>
              <a:blipFill>
                <a:blip r:embed="rId4"/>
                <a:stretch>
                  <a:fillRect l="-6294" r="-5594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kstvak 8">
            <a:extLst>
              <a:ext uri="{FF2B5EF4-FFF2-40B4-BE49-F238E27FC236}">
                <a16:creationId xmlns:a16="http://schemas.microsoft.com/office/drawing/2014/main" id="{257B21DF-D076-4151-9E5A-699C34E26318}"/>
              </a:ext>
            </a:extLst>
          </p:cNvPr>
          <p:cNvSpPr txBox="1"/>
          <p:nvPr/>
        </p:nvSpPr>
        <p:spPr>
          <a:xfrm>
            <a:off x="1775248" y="2011680"/>
            <a:ext cx="1152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invullen in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3995E574-A63D-4659-8929-8EEBEF7327A5}"/>
              </a:ext>
            </a:extLst>
          </p:cNvPr>
          <p:cNvSpPr txBox="1"/>
          <p:nvPr/>
        </p:nvSpPr>
        <p:spPr>
          <a:xfrm>
            <a:off x="762000" y="2572082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79B6AF2E-0672-4EB6-B248-6A5AFC3C092A}"/>
                  </a:ext>
                </a:extLst>
              </p:cNvPr>
              <p:cNvSpPr txBox="1"/>
              <p:nvPr/>
            </p:nvSpPr>
            <p:spPr>
              <a:xfrm>
                <a:off x="1564640" y="2618246"/>
                <a:ext cx="38994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=−0,002∙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600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+2,40∙600−180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79B6AF2E-0672-4EB6-B248-6A5AFC3C09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4640" y="2618246"/>
                <a:ext cx="3899465" cy="276999"/>
              </a:xfrm>
              <a:prstGeom prst="rect">
                <a:avLst/>
              </a:prstGeom>
              <a:blipFill>
                <a:blip r:embed="rId5"/>
                <a:stretch>
                  <a:fillRect l="-1095" t="-4444" r="-1095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BB2174D3-021D-431C-B7F9-A22B1B6D3714}"/>
                  </a:ext>
                </a:extLst>
              </p:cNvPr>
              <p:cNvSpPr txBox="1"/>
              <p:nvPr/>
            </p:nvSpPr>
            <p:spPr>
              <a:xfrm>
                <a:off x="1564640" y="2993979"/>
                <a:ext cx="9676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=540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BB2174D3-021D-431C-B7F9-A22B1B6D37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4640" y="2993979"/>
                <a:ext cx="967637" cy="276999"/>
              </a:xfrm>
              <a:prstGeom prst="rect">
                <a:avLst/>
              </a:prstGeom>
              <a:blipFill>
                <a:blip r:embed="rId6"/>
                <a:stretch>
                  <a:fillRect l="-5696" r="-632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59D8D863-9A56-4D6C-B1E8-3E0E4158DC50}"/>
                  </a:ext>
                </a:extLst>
              </p:cNvPr>
              <p:cNvSpPr txBox="1"/>
              <p:nvPr/>
            </p:nvSpPr>
            <p:spPr>
              <a:xfrm>
                <a:off x="762000" y="3508216"/>
                <a:ext cx="26539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De winst per dag is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€ 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𝟓𝟒𝟎</m:t>
                    </m:r>
                  </m:oMath>
                </a14:m>
                <a:endParaRPr lang="nl-NL" b="1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59D8D863-9A56-4D6C-B1E8-3E0E4158DC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508216"/>
                <a:ext cx="2653932" cy="369332"/>
              </a:xfrm>
              <a:prstGeom prst="rect">
                <a:avLst/>
              </a:prstGeom>
              <a:blipFill>
                <a:blip r:embed="rId7"/>
                <a:stretch>
                  <a:fillRect l="-1839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hthoek 13">
                <a:extLst>
                  <a:ext uri="{FF2B5EF4-FFF2-40B4-BE49-F238E27FC236}">
                    <a16:creationId xmlns:a16="http://schemas.microsoft.com/office/drawing/2014/main" id="{E8B6AC6C-AD0D-48E4-BB6B-0A93A202FC4D}"/>
                  </a:ext>
                </a:extLst>
              </p:cNvPr>
              <p:cNvSpPr/>
              <p:nvPr/>
            </p:nvSpPr>
            <p:spPr>
              <a:xfrm>
                <a:off x="2959343" y="4075018"/>
                <a:ext cx="224471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nl-NL" i="1">
                        <a:latin typeface="Cambria Math" panose="02040503050406030204" pitchFamily="18" charset="0"/>
                      </a:rPr>
                      <m:t>=−0,002</m:t>
                    </m:r>
                    <m:r>
                      <a:rPr lang="nl-NL" i="1">
                        <a:latin typeface="Cambria Math" panose="02040503050406030204" pitchFamily="18" charset="0"/>
                      </a:rPr>
                      <m:t>𝑞</m:t>
                    </m:r>
                    <m:r>
                      <a:rPr lang="nl-NL" i="1">
                        <a:latin typeface="Cambria Math" panose="02040503050406030204" pitchFamily="18" charset="0"/>
                      </a:rPr>
                      <m:t>+3,10</m:t>
                    </m:r>
                  </m:oMath>
                </a14:m>
                <a:r>
                  <a:rPr lang="nl-NL" dirty="0"/>
                  <a:t> </a:t>
                </a:r>
              </a:p>
            </p:txBody>
          </p:sp>
        </mc:Choice>
        <mc:Fallback>
          <p:sp>
            <p:nvSpPr>
              <p:cNvPr id="14" name="Rechthoek 13">
                <a:extLst>
                  <a:ext uri="{FF2B5EF4-FFF2-40B4-BE49-F238E27FC236}">
                    <a16:creationId xmlns:a16="http://schemas.microsoft.com/office/drawing/2014/main" id="{E8B6AC6C-AD0D-48E4-BB6B-0A93A202FC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9343" y="4075018"/>
                <a:ext cx="2244717" cy="369332"/>
              </a:xfrm>
              <a:prstGeom prst="rect">
                <a:avLst/>
              </a:prstGeom>
              <a:blipFill>
                <a:blip r:embed="rId8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372701C2-16F2-49F1-A842-99BD09EA859A}"/>
                  </a:ext>
                </a:extLst>
              </p:cNvPr>
              <p:cNvSpPr txBox="1"/>
              <p:nvPr/>
            </p:nvSpPr>
            <p:spPr>
              <a:xfrm>
                <a:off x="915776" y="4121187"/>
                <a:ext cx="8710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372701C2-16F2-49F1-A842-99BD09EA85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776" y="4121187"/>
                <a:ext cx="871008" cy="276999"/>
              </a:xfrm>
              <a:prstGeom prst="rect">
                <a:avLst/>
              </a:prstGeom>
              <a:blipFill>
                <a:blip r:embed="rId9"/>
                <a:stretch>
                  <a:fillRect l="-6294" r="-6294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kstvak 15">
            <a:extLst>
              <a:ext uri="{FF2B5EF4-FFF2-40B4-BE49-F238E27FC236}">
                <a16:creationId xmlns:a16="http://schemas.microsoft.com/office/drawing/2014/main" id="{FC893D8C-830D-47D1-A839-7D8BEB9E5B90}"/>
              </a:ext>
            </a:extLst>
          </p:cNvPr>
          <p:cNvSpPr txBox="1"/>
          <p:nvPr/>
        </p:nvSpPr>
        <p:spPr>
          <a:xfrm>
            <a:off x="1807104" y="4075021"/>
            <a:ext cx="1152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invullen in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A2B547F1-DFE0-468E-8772-33562D4925B0}"/>
              </a:ext>
            </a:extLst>
          </p:cNvPr>
          <p:cNvSpPr txBox="1"/>
          <p:nvPr/>
        </p:nvSpPr>
        <p:spPr>
          <a:xfrm>
            <a:off x="896637" y="4490519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Rechthoek 17">
                <a:extLst>
                  <a:ext uri="{FF2B5EF4-FFF2-40B4-BE49-F238E27FC236}">
                    <a16:creationId xmlns:a16="http://schemas.microsoft.com/office/drawing/2014/main" id="{18E0F187-C348-4976-A5B1-9B6570F63F87}"/>
                  </a:ext>
                </a:extLst>
              </p:cNvPr>
              <p:cNvSpPr/>
              <p:nvPr/>
            </p:nvSpPr>
            <p:spPr>
              <a:xfrm>
                <a:off x="1648703" y="4483689"/>
                <a:ext cx="339990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nl-NL" i="1" smtClean="0">
                        <a:latin typeface="Cambria Math" panose="02040503050406030204" pitchFamily="18" charset="0"/>
                      </a:rPr>
                      <m:t>=−0,002∙600</m:t>
                    </m:r>
                    <m:r>
                      <a:rPr lang="nl-NL" i="1">
                        <a:latin typeface="Cambria Math" panose="02040503050406030204" pitchFamily="18" charset="0"/>
                      </a:rPr>
                      <m:t>+3,10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=1,90</m:t>
                    </m:r>
                  </m:oMath>
                </a14:m>
                <a:r>
                  <a:rPr lang="nl-NL" dirty="0"/>
                  <a:t> </a:t>
                </a:r>
              </a:p>
            </p:txBody>
          </p:sp>
        </mc:Choice>
        <mc:Fallback>
          <p:sp>
            <p:nvSpPr>
              <p:cNvPr id="18" name="Rechthoek 17">
                <a:extLst>
                  <a:ext uri="{FF2B5EF4-FFF2-40B4-BE49-F238E27FC236}">
                    <a16:creationId xmlns:a16="http://schemas.microsoft.com/office/drawing/2014/main" id="{18E0F187-C348-4976-A5B1-9B6570F63F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8703" y="4483689"/>
                <a:ext cx="3399905" cy="369332"/>
              </a:xfrm>
              <a:prstGeom prst="rect">
                <a:avLst/>
              </a:prstGeom>
              <a:blipFill>
                <a:blip r:embed="rId10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01F995A3-7EDF-4F62-AB74-6B4DC846C3E2}"/>
                  </a:ext>
                </a:extLst>
              </p:cNvPr>
              <p:cNvSpPr txBox="1"/>
              <p:nvPr/>
            </p:nvSpPr>
            <p:spPr>
              <a:xfrm>
                <a:off x="7154616" y="2667544"/>
                <a:ext cx="8710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01F995A3-7EDF-4F62-AB74-6B4DC846C3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4616" y="2667544"/>
                <a:ext cx="871008" cy="276999"/>
              </a:xfrm>
              <a:prstGeom prst="rect">
                <a:avLst/>
              </a:prstGeom>
              <a:blipFill>
                <a:blip r:embed="rId11"/>
                <a:stretch>
                  <a:fillRect l="-6294" r="-5594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89E2400F-57B9-430E-8820-0C738A9F7412}"/>
                  </a:ext>
                </a:extLst>
              </p:cNvPr>
              <p:cNvSpPr txBox="1"/>
              <p:nvPr/>
            </p:nvSpPr>
            <p:spPr>
              <a:xfrm>
                <a:off x="858294" y="5130800"/>
                <a:ext cx="30971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De prijs van een ijsje is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€ 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𝟗𝟎</m:t>
                    </m:r>
                  </m:oMath>
                </a14:m>
                <a:endParaRPr lang="nl-NL" b="1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89E2400F-57B9-430E-8820-0C738A9F74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294" y="5130800"/>
                <a:ext cx="3097130" cy="369332"/>
              </a:xfrm>
              <a:prstGeom prst="rect">
                <a:avLst/>
              </a:prstGeom>
              <a:blipFill>
                <a:blip r:embed="rId12"/>
                <a:stretch>
                  <a:fillRect l="-1772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77B2C79E-FDC7-4BF7-B919-47F81F3F4025}"/>
              </a:ext>
            </a:extLst>
          </p:cNvPr>
          <p:cNvCxnSpPr/>
          <p:nvPr/>
        </p:nvCxnSpPr>
        <p:spPr>
          <a:xfrm>
            <a:off x="6309360" y="2057845"/>
            <a:ext cx="0" cy="399751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kstvak 22">
            <a:extLst>
              <a:ext uri="{FF2B5EF4-FFF2-40B4-BE49-F238E27FC236}">
                <a16:creationId xmlns:a16="http://schemas.microsoft.com/office/drawing/2014/main" id="{8110D85F-625F-4514-9263-853AADA2A63E}"/>
              </a:ext>
            </a:extLst>
          </p:cNvPr>
          <p:cNvSpPr txBox="1"/>
          <p:nvPr/>
        </p:nvSpPr>
        <p:spPr>
          <a:xfrm>
            <a:off x="6540005" y="2055705"/>
            <a:ext cx="329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f)</a:t>
            </a:r>
          </a:p>
        </p:txBody>
      </p:sp>
      <p:sp>
        <p:nvSpPr>
          <p:cNvPr id="24" name="Pijl: rechts 23">
            <a:extLst>
              <a:ext uri="{FF2B5EF4-FFF2-40B4-BE49-F238E27FC236}">
                <a16:creationId xmlns:a16="http://schemas.microsoft.com/office/drawing/2014/main" id="{027AE819-ADAB-4748-956B-BEC88D6AA9F5}"/>
              </a:ext>
            </a:extLst>
          </p:cNvPr>
          <p:cNvSpPr/>
          <p:nvPr/>
        </p:nvSpPr>
        <p:spPr>
          <a:xfrm>
            <a:off x="8263982" y="2708808"/>
            <a:ext cx="416560" cy="1705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4EF6633C-911B-47D0-AB04-67F141908A24}"/>
              </a:ext>
            </a:extLst>
          </p:cNvPr>
          <p:cNvSpPr txBox="1"/>
          <p:nvPr/>
        </p:nvSpPr>
        <p:spPr>
          <a:xfrm>
            <a:off x="6962507" y="2030396"/>
            <a:ext cx="156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Via GR, voer in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3A785277-D96D-4D2A-A9EA-897D47AD3F59}"/>
                  </a:ext>
                </a:extLst>
              </p:cNvPr>
              <p:cNvSpPr txBox="1"/>
              <p:nvPr/>
            </p:nvSpPr>
            <p:spPr>
              <a:xfrm>
                <a:off x="8663297" y="2070494"/>
                <a:ext cx="30348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=−0,002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+2,40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−180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3A785277-D96D-4D2A-A9EA-897D47AD3F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3297" y="2070494"/>
                <a:ext cx="3034805" cy="276999"/>
              </a:xfrm>
              <a:prstGeom prst="rect">
                <a:avLst/>
              </a:prstGeom>
              <a:blipFill>
                <a:blip r:embed="rId13"/>
                <a:stretch>
                  <a:fillRect l="-1205" t="-4444" r="-1606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kstballon: rechthoek met afgeronde hoeken 26">
            <a:extLst>
              <a:ext uri="{FF2B5EF4-FFF2-40B4-BE49-F238E27FC236}">
                <a16:creationId xmlns:a16="http://schemas.microsoft.com/office/drawing/2014/main" id="{473B961A-89F7-491F-969A-49CD9034A3E1}"/>
              </a:ext>
            </a:extLst>
          </p:cNvPr>
          <p:cNvSpPr/>
          <p:nvPr/>
        </p:nvSpPr>
        <p:spPr>
          <a:xfrm>
            <a:off x="8386480" y="894080"/>
            <a:ext cx="1834480" cy="670560"/>
          </a:xfrm>
          <a:prstGeom prst="wedgeRoundRectCallout">
            <a:avLst>
              <a:gd name="adj1" fmla="val -16402"/>
              <a:gd name="adj2" fmla="val 106439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Voer de winst in </a:t>
            </a:r>
            <a:r>
              <a:rPr lang="nl-NL" dirty="0" err="1">
                <a:solidFill>
                  <a:schemeClr val="tx1"/>
                </a:solidFill>
              </a:rPr>
              <a:t>in</a:t>
            </a:r>
            <a:r>
              <a:rPr lang="nl-NL" dirty="0">
                <a:solidFill>
                  <a:schemeClr val="tx1"/>
                </a:solidFill>
              </a:rPr>
              <a:t> de GR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0EE7A1C3-5A3A-4F66-8FD8-CB1376137488}"/>
                  </a:ext>
                </a:extLst>
              </p:cNvPr>
              <p:cNvSpPr txBox="1"/>
              <p:nvPr/>
            </p:nvSpPr>
            <p:spPr>
              <a:xfrm>
                <a:off x="8908950" y="2667544"/>
                <a:ext cx="9676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=460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0EE7A1C3-5A3A-4F66-8FD8-CB13761374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08950" y="2667544"/>
                <a:ext cx="967637" cy="276999"/>
              </a:xfrm>
              <a:prstGeom prst="rect">
                <a:avLst/>
              </a:prstGeom>
              <a:blipFill>
                <a:blip r:embed="rId14"/>
                <a:stretch>
                  <a:fillRect l="-5031" r="-566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5F54AF91-74D2-4678-8150-4790DB01CBEF}"/>
                  </a:ext>
                </a:extLst>
              </p:cNvPr>
              <p:cNvSpPr txBox="1"/>
              <p:nvPr/>
            </p:nvSpPr>
            <p:spPr>
              <a:xfrm>
                <a:off x="7154616" y="3132478"/>
                <a:ext cx="8710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5F54AF91-74D2-4678-8150-4790DB01CB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4616" y="3132478"/>
                <a:ext cx="871008" cy="276999"/>
              </a:xfrm>
              <a:prstGeom prst="rect">
                <a:avLst/>
              </a:prstGeom>
              <a:blipFill>
                <a:blip r:embed="rId15"/>
                <a:stretch>
                  <a:fillRect l="-6294" r="-5594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Pijl: rechts 29">
            <a:extLst>
              <a:ext uri="{FF2B5EF4-FFF2-40B4-BE49-F238E27FC236}">
                <a16:creationId xmlns:a16="http://schemas.microsoft.com/office/drawing/2014/main" id="{5CA76DBB-94C1-4679-B0E7-A133FEF8C64C}"/>
              </a:ext>
            </a:extLst>
          </p:cNvPr>
          <p:cNvSpPr/>
          <p:nvPr/>
        </p:nvSpPr>
        <p:spPr>
          <a:xfrm>
            <a:off x="8263982" y="3173742"/>
            <a:ext cx="416560" cy="1705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04329581-C83C-4F46-83A1-27FDCBAF7A4A}"/>
                  </a:ext>
                </a:extLst>
              </p:cNvPr>
              <p:cNvSpPr txBox="1"/>
              <p:nvPr/>
            </p:nvSpPr>
            <p:spPr>
              <a:xfrm>
                <a:off x="8908950" y="3132478"/>
                <a:ext cx="9676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=540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04329581-C83C-4F46-83A1-27FDCBAF7A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08950" y="3132478"/>
                <a:ext cx="967637" cy="276999"/>
              </a:xfrm>
              <a:prstGeom prst="rect">
                <a:avLst/>
              </a:prstGeom>
              <a:blipFill>
                <a:blip r:embed="rId16"/>
                <a:stretch>
                  <a:fillRect l="-5031" r="-566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72C2F890-8C67-4A03-93BC-D018339AE582}"/>
                  </a:ext>
                </a:extLst>
              </p:cNvPr>
              <p:cNvSpPr txBox="1"/>
              <p:nvPr/>
            </p:nvSpPr>
            <p:spPr>
              <a:xfrm>
                <a:off x="7020511" y="3941708"/>
                <a:ext cx="2300310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540−460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460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=0,1739…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72C2F890-8C67-4A03-93BC-D018339AE5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511" y="3941708"/>
                <a:ext cx="2300310" cy="525978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kstballon: rechthoek met afgeronde hoeken 32">
                <a:extLst>
                  <a:ext uri="{FF2B5EF4-FFF2-40B4-BE49-F238E27FC236}">
                    <a16:creationId xmlns:a16="http://schemas.microsoft.com/office/drawing/2014/main" id="{FB498D50-8F7D-4896-B864-3C7AA6700262}"/>
                  </a:ext>
                </a:extLst>
              </p:cNvPr>
              <p:cNvSpPr/>
              <p:nvPr/>
            </p:nvSpPr>
            <p:spPr>
              <a:xfrm>
                <a:off x="9876587" y="3924404"/>
                <a:ext cx="1834480" cy="670560"/>
              </a:xfrm>
              <a:prstGeom prst="wedgeRoundRectCallout">
                <a:avLst>
                  <a:gd name="adj1" fmla="val -49078"/>
                  <a:gd name="adj2" fmla="val 14015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𝑛𝑖𝑒𝑢𝑤</m:t>
                          </m:r>
                          <m:r>
                            <a:rPr lang="nl-NL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nl-NL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𝑜𝑢𝑑</m:t>
                          </m:r>
                        </m:num>
                        <m:den>
                          <m:r>
                            <a:rPr lang="nl-NL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𝑜𝑢𝑑</m:t>
                          </m:r>
                        </m:den>
                      </m:f>
                    </m:oMath>
                  </m:oMathPara>
                </a14:m>
                <a:endParaRPr lang="nl-NL" sz="1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3" name="Tekstballon: rechthoek met afgeronde hoeken 32">
                <a:extLst>
                  <a:ext uri="{FF2B5EF4-FFF2-40B4-BE49-F238E27FC236}">
                    <a16:creationId xmlns:a16="http://schemas.microsoft.com/office/drawing/2014/main" id="{FB498D50-8F7D-4896-B864-3C7AA670026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6587" y="3924404"/>
                <a:ext cx="1834480" cy="670560"/>
              </a:xfrm>
              <a:prstGeom prst="wedgeRoundRectCallout">
                <a:avLst>
                  <a:gd name="adj1" fmla="val -49078"/>
                  <a:gd name="adj2" fmla="val 14015"/>
                  <a:gd name="adj3" fmla="val 16667"/>
                </a:avLst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38277F9C-314D-4782-8DF8-1E0AFF5306FC}"/>
                  </a:ext>
                </a:extLst>
              </p:cNvPr>
              <p:cNvSpPr txBox="1"/>
              <p:nvPr/>
            </p:nvSpPr>
            <p:spPr>
              <a:xfrm>
                <a:off x="6866404" y="5109891"/>
                <a:ext cx="36674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De winst neemt dan met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𝟏𝟕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nl-NL" b="1" dirty="0"/>
                  <a:t> toe</a:t>
                </a:r>
              </a:p>
            </p:txBody>
          </p:sp>
        </mc:Choice>
        <mc:Fallback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38277F9C-314D-4782-8DF8-1E0AFF5306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6404" y="5109891"/>
                <a:ext cx="3667479" cy="369332"/>
              </a:xfrm>
              <a:prstGeom prst="rect">
                <a:avLst/>
              </a:prstGeom>
              <a:blipFill>
                <a:blip r:embed="rId19"/>
                <a:stretch>
                  <a:fillRect l="-1329" t="-8197" r="-664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6" name="Afbeelding 35">
            <a:extLst>
              <a:ext uri="{FF2B5EF4-FFF2-40B4-BE49-F238E27FC236}">
                <a16:creationId xmlns:a16="http://schemas.microsoft.com/office/drawing/2014/main" id="{F4A6FB72-89B4-4081-A0D7-2D354B9435A1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3634" y="2572082"/>
            <a:ext cx="30861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83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3" grpId="0"/>
      <p:bldP spid="24" grpId="0" animBg="1"/>
      <p:bldP spid="25" grpId="0"/>
      <p:bldP spid="26" grpId="0"/>
      <p:bldP spid="27" grpId="0" animBg="1"/>
      <p:bldP spid="28" grpId="0"/>
      <p:bldP spid="29" grpId="0"/>
      <p:bldP spid="30" grpId="0" animBg="1"/>
      <p:bldP spid="31" grpId="0"/>
      <p:bldP spid="32" grpId="0"/>
      <p:bldP spid="33" grpId="0" animBg="1"/>
      <p:bldP spid="34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73</TotalTime>
  <Words>327</Words>
  <Application>Microsoft Office PowerPoint</Application>
  <PresentationFormat>Breedbeeld</PresentationFormat>
  <Paragraphs>59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8</cp:revision>
  <dcterms:created xsi:type="dcterms:W3CDTF">2018-01-17T14:13:49Z</dcterms:created>
  <dcterms:modified xsi:type="dcterms:W3CDTF">2018-01-17T15:27:37Z</dcterms:modified>
</cp:coreProperties>
</file>