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7" r:id="rId6"/>
    <p:sldId id="258" r:id="rId7"/>
    <p:sldId id="261" r:id="rId8"/>
    <p:sldId id="262" r:id="rId9"/>
    <p:sldId id="263" r:id="rId10"/>
    <p:sldId id="265" r:id="rId11"/>
    <p:sldId id="266" r:id="rId12"/>
    <p:sldId id="267" r:id="rId13"/>
    <p:sldId id="268" r:id="rId14"/>
    <p:sldId id="269" r:id="rId15"/>
    <p:sldId id="270" r:id="rId16"/>
    <p:sldId id="271" r:id="rId17"/>
    <p:sldId id="264" r:id="rId18"/>
    <p:sldId id="272" r:id="rId19"/>
    <p:sldId id="259" r:id="rId20"/>
    <p:sldId id="260" r:id="rId21"/>
    <p:sldId id="273" r:id="rId22"/>
    <p:sldId id="274" r:id="rId23"/>
    <p:sldId id="275" r:id="rId24"/>
    <p:sldId id="276" r:id="rId25"/>
    <p:sldId id="277"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14" d="100"/>
          <a:sy n="114" d="100"/>
        </p:scale>
        <p:origin x="4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C315DC2-A494-4794-AD12-B1FC13488B92}"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2F64F2-3DFC-4436-936A-14551FE72FE6}" type="slidenum">
              <a:rPr lang="nl-NL" smtClean="0"/>
              <a:t>‹nr.›</a:t>
            </a:fld>
            <a:endParaRPr lang="nl-NL"/>
          </a:p>
        </p:txBody>
      </p:sp>
    </p:spTree>
    <p:extLst>
      <p:ext uri="{BB962C8B-B14F-4D97-AF65-F5344CB8AC3E}">
        <p14:creationId xmlns:p14="http://schemas.microsoft.com/office/powerpoint/2010/main" val="114329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315DC2-A494-4794-AD12-B1FC13488B92}"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2F64F2-3DFC-4436-936A-14551FE72FE6}" type="slidenum">
              <a:rPr lang="nl-NL" smtClean="0"/>
              <a:t>‹nr.›</a:t>
            </a:fld>
            <a:endParaRPr lang="nl-NL"/>
          </a:p>
        </p:txBody>
      </p:sp>
    </p:spTree>
    <p:extLst>
      <p:ext uri="{BB962C8B-B14F-4D97-AF65-F5344CB8AC3E}">
        <p14:creationId xmlns:p14="http://schemas.microsoft.com/office/powerpoint/2010/main" val="294502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315DC2-A494-4794-AD12-B1FC13488B92}"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2F64F2-3DFC-4436-936A-14551FE72FE6}" type="slidenum">
              <a:rPr lang="nl-NL" smtClean="0"/>
              <a:t>‹nr.›</a:t>
            </a:fld>
            <a:endParaRPr lang="nl-NL"/>
          </a:p>
        </p:txBody>
      </p:sp>
    </p:spTree>
    <p:extLst>
      <p:ext uri="{BB962C8B-B14F-4D97-AF65-F5344CB8AC3E}">
        <p14:creationId xmlns:p14="http://schemas.microsoft.com/office/powerpoint/2010/main" val="139105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DDE0F73-BB12-4B4F-B90F-2701C47D7FE7}"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5D16357-CD46-44E0-8C58-9EAD92066178}" type="slidenum">
              <a:rPr lang="nl-NL" smtClean="0"/>
              <a:t>‹nr.›</a:t>
            </a:fld>
            <a:endParaRPr lang="nl-NL"/>
          </a:p>
        </p:txBody>
      </p:sp>
    </p:spTree>
    <p:extLst>
      <p:ext uri="{BB962C8B-B14F-4D97-AF65-F5344CB8AC3E}">
        <p14:creationId xmlns:p14="http://schemas.microsoft.com/office/powerpoint/2010/main" val="210688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DDE0F73-BB12-4B4F-B90F-2701C47D7FE7}"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5D16357-CD46-44E0-8C58-9EAD92066178}" type="slidenum">
              <a:rPr lang="nl-NL" smtClean="0"/>
              <a:t>‹nr.›</a:t>
            </a:fld>
            <a:endParaRPr lang="nl-NL"/>
          </a:p>
        </p:txBody>
      </p:sp>
    </p:spTree>
    <p:extLst>
      <p:ext uri="{BB962C8B-B14F-4D97-AF65-F5344CB8AC3E}">
        <p14:creationId xmlns:p14="http://schemas.microsoft.com/office/powerpoint/2010/main" val="1619172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7DDE0F73-BB12-4B4F-B90F-2701C47D7FE7}"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5D16357-CD46-44E0-8C58-9EAD92066178}" type="slidenum">
              <a:rPr lang="nl-NL" smtClean="0"/>
              <a:t>‹nr.›</a:t>
            </a:fld>
            <a:endParaRPr lang="nl-NL"/>
          </a:p>
        </p:txBody>
      </p:sp>
    </p:spTree>
    <p:extLst>
      <p:ext uri="{BB962C8B-B14F-4D97-AF65-F5344CB8AC3E}">
        <p14:creationId xmlns:p14="http://schemas.microsoft.com/office/powerpoint/2010/main" val="250573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DDE0F73-BB12-4B4F-B90F-2701C47D7FE7}" type="datetimeFigureOut">
              <a:rPr lang="nl-NL" smtClean="0"/>
              <a:t>10-6-2019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5D16357-CD46-44E0-8C58-9EAD92066178}" type="slidenum">
              <a:rPr lang="nl-NL" smtClean="0"/>
              <a:t>‹nr.›</a:t>
            </a:fld>
            <a:endParaRPr lang="nl-NL"/>
          </a:p>
        </p:txBody>
      </p:sp>
    </p:spTree>
    <p:extLst>
      <p:ext uri="{BB962C8B-B14F-4D97-AF65-F5344CB8AC3E}">
        <p14:creationId xmlns:p14="http://schemas.microsoft.com/office/powerpoint/2010/main" val="113829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DDE0F73-BB12-4B4F-B90F-2701C47D7FE7}" type="datetimeFigureOut">
              <a:rPr lang="nl-NL" smtClean="0"/>
              <a:t>10-6-2019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5D16357-CD46-44E0-8C58-9EAD92066178}" type="slidenum">
              <a:rPr lang="nl-NL" smtClean="0"/>
              <a:t>‹nr.›</a:t>
            </a:fld>
            <a:endParaRPr lang="nl-NL"/>
          </a:p>
        </p:txBody>
      </p:sp>
    </p:spTree>
    <p:extLst>
      <p:ext uri="{BB962C8B-B14F-4D97-AF65-F5344CB8AC3E}">
        <p14:creationId xmlns:p14="http://schemas.microsoft.com/office/powerpoint/2010/main" val="1020785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DDE0F73-BB12-4B4F-B90F-2701C47D7FE7}" type="datetimeFigureOut">
              <a:rPr lang="nl-NL" smtClean="0"/>
              <a:t>10-6-2019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5D16357-CD46-44E0-8C58-9EAD92066178}" type="slidenum">
              <a:rPr lang="nl-NL" smtClean="0"/>
              <a:t>‹nr.›</a:t>
            </a:fld>
            <a:endParaRPr lang="nl-NL"/>
          </a:p>
        </p:txBody>
      </p:sp>
    </p:spTree>
    <p:extLst>
      <p:ext uri="{BB962C8B-B14F-4D97-AF65-F5344CB8AC3E}">
        <p14:creationId xmlns:p14="http://schemas.microsoft.com/office/powerpoint/2010/main" val="3418369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DDE0F73-BB12-4B4F-B90F-2701C47D7FE7}" type="datetimeFigureOut">
              <a:rPr lang="nl-NL" smtClean="0"/>
              <a:t>10-6-2019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5D16357-CD46-44E0-8C58-9EAD92066178}" type="slidenum">
              <a:rPr lang="nl-NL" smtClean="0"/>
              <a:t>‹nr.›</a:t>
            </a:fld>
            <a:endParaRPr lang="nl-NL"/>
          </a:p>
        </p:txBody>
      </p:sp>
    </p:spTree>
    <p:extLst>
      <p:ext uri="{BB962C8B-B14F-4D97-AF65-F5344CB8AC3E}">
        <p14:creationId xmlns:p14="http://schemas.microsoft.com/office/powerpoint/2010/main" val="1542344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DDE0F73-BB12-4B4F-B90F-2701C47D7FE7}" type="datetimeFigureOut">
              <a:rPr lang="nl-NL" smtClean="0"/>
              <a:t>10-6-2019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5D16357-CD46-44E0-8C58-9EAD92066178}" type="slidenum">
              <a:rPr lang="nl-NL" smtClean="0"/>
              <a:t>‹nr.›</a:t>
            </a:fld>
            <a:endParaRPr lang="nl-NL"/>
          </a:p>
        </p:txBody>
      </p:sp>
    </p:spTree>
    <p:extLst>
      <p:ext uri="{BB962C8B-B14F-4D97-AF65-F5344CB8AC3E}">
        <p14:creationId xmlns:p14="http://schemas.microsoft.com/office/powerpoint/2010/main" val="3052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315DC2-A494-4794-AD12-B1FC13488B92}"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2F64F2-3DFC-4436-936A-14551FE72FE6}" type="slidenum">
              <a:rPr lang="nl-NL" smtClean="0"/>
              <a:t>‹nr.›</a:t>
            </a:fld>
            <a:endParaRPr lang="nl-NL"/>
          </a:p>
        </p:txBody>
      </p:sp>
    </p:spTree>
    <p:extLst>
      <p:ext uri="{BB962C8B-B14F-4D97-AF65-F5344CB8AC3E}">
        <p14:creationId xmlns:p14="http://schemas.microsoft.com/office/powerpoint/2010/main" val="201189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DDE0F73-BB12-4B4F-B90F-2701C47D7FE7}" type="datetimeFigureOut">
              <a:rPr lang="nl-NL" smtClean="0"/>
              <a:t>10-6-2019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5D16357-CD46-44E0-8C58-9EAD92066178}" type="slidenum">
              <a:rPr lang="nl-NL" smtClean="0"/>
              <a:t>‹nr.›</a:t>
            </a:fld>
            <a:endParaRPr lang="nl-NL"/>
          </a:p>
        </p:txBody>
      </p:sp>
    </p:spTree>
    <p:extLst>
      <p:ext uri="{BB962C8B-B14F-4D97-AF65-F5344CB8AC3E}">
        <p14:creationId xmlns:p14="http://schemas.microsoft.com/office/powerpoint/2010/main" val="3316548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DDE0F73-BB12-4B4F-B90F-2701C47D7FE7}"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5D16357-CD46-44E0-8C58-9EAD92066178}" type="slidenum">
              <a:rPr lang="nl-NL" smtClean="0"/>
              <a:t>‹nr.›</a:t>
            </a:fld>
            <a:endParaRPr lang="nl-NL"/>
          </a:p>
        </p:txBody>
      </p:sp>
    </p:spTree>
    <p:extLst>
      <p:ext uri="{BB962C8B-B14F-4D97-AF65-F5344CB8AC3E}">
        <p14:creationId xmlns:p14="http://schemas.microsoft.com/office/powerpoint/2010/main" val="306893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DDE0F73-BB12-4B4F-B90F-2701C47D7FE7}"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5D16357-CD46-44E0-8C58-9EAD92066178}" type="slidenum">
              <a:rPr lang="nl-NL" smtClean="0"/>
              <a:t>‹nr.›</a:t>
            </a:fld>
            <a:endParaRPr lang="nl-NL"/>
          </a:p>
        </p:txBody>
      </p:sp>
    </p:spTree>
    <p:extLst>
      <p:ext uri="{BB962C8B-B14F-4D97-AF65-F5344CB8AC3E}">
        <p14:creationId xmlns:p14="http://schemas.microsoft.com/office/powerpoint/2010/main" val="1444283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1BCC15FC-36AA-463E-B49E-E92FAA9A6E28}"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C6570F0-2741-4C61-B982-B9F6114199CB}" type="slidenum">
              <a:rPr lang="nl-NL" smtClean="0"/>
              <a:t>‹nr.›</a:t>
            </a:fld>
            <a:endParaRPr lang="nl-NL"/>
          </a:p>
        </p:txBody>
      </p:sp>
    </p:spTree>
    <p:extLst>
      <p:ext uri="{BB962C8B-B14F-4D97-AF65-F5344CB8AC3E}">
        <p14:creationId xmlns:p14="http://schemas.microsoft.com/office/powerpoint/2010/main" val="567426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BCC15FC-36AA-463E-B49E-E92FAA9A6E28}"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C6570F0-2741-4C61-B982-B9F6114199CB}" type="slidenum">
              <a:rPr lang="nl-NL" smtClean="0"/>
              <a:t>‹nr.›</a:t>
            </a:fld>
            <a:endParaRPr lang="nl-NL"/>
          </a:p>
        </p:txBody>
      </p:sp>
    </p:spTree>
    <p:extLst>
      <p:ext uri="{BB962C8B-B14F-4D97-AF65-F5344CB8AC3E}">
        <p14:creationId xmlns:p14="http://schemas.microsoft.com/office/powerpoint/2010/main" val="2939550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1BCC15FC-36AA-463E-B49E-E92FAA9A6E28}"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C6570F0-2741-4C61-B982-B9F6114199CB}" type="slidenum">
              <a:rPr lang="nl-NL" smtClean="0"/>
              <a:t>‹nr.›</a:t>
            </a:fld>
            <a:endParaRPr lang="nl-NL"/>
          </a:p>
        </p:txBody>
      </p:sp>
    </p:spTree>
    <p:extLst>
      <p:ext uri="{BB962C8B-B14F-4D97-AF65-F5344CB8AC3E}">
        <p14:creationId xmlns:p14="http://schemas.microsoft.com/office/powerpoint/2010/main" val="834940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BCC15FC-36AA-463E-B49E-E92FAA9A6E28}" type="datetimeFigureOut">
              <a:rPr lang="nl-NL" smtClean="0"/>
              <a:t>10-6-2019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C6570F0-2741-4C61-B982-B9F6114199CB}" type="slidenum">
              <a:rPr lang="nl-NL" smtClean="0"/>
              <a:t>‹nr.›</a:t>
            </a:fld>
            <a:endParaRPr lang="nl-NL"/>
          </a:p>
        </p:txBody>
      </p:sp>
    </p:spTree>
    <p:extLst>
      <p:ext uri="{BB962C8B-B14F-4D97-AF65-F5344CB8AC3E}">
        <p14:creationId xmlns:p14="http://schemas.microsoft.com/office/powerpoint/2010/main" val="3949069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BCC15FC-36AA-463E-B49E-E92FAA9A6E28}" type="datetimeFigureOut">
              <a:rPr lang="nl-NL" smtClean="0"/>
              <a:t>10-6-2019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C6570F0-2741-4C61-B982-B9F6114199CB}" type="slidenum">
              <a:rPr lang="nl-NL" smtClean="0"/>
              <a:t>‹nr.›</a:t>
            </a:fld>
            <a:endParaRPr lang="nl-NL"/>
          </a:p>
        </p:txBody>
      </p:sp>
    </p:spTree>
    <p:extLst>
      <p:ext uri="{BB962C8B-B14F-4D97-AF65-F5344CB8AC3E}">
        <p14:creationId xmlns:p14="http://schemas.microsoft.com/office/powerpoint/2010/main" val="1987268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1BCC15FC-36AA-463E-B49E-E92FAA9A6E28}" type="datetimeFigureOut">
              <a:rPr lang="nl-NL" smtClean="0"/>
              <a:t>10-6-2019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C6570F0-2741-4C61-B982-B9F6114199CB}" type="slidenum">
              <a:rPr lang="nl-NL" smtClean="0"/>
              <a:t>‹nr.›</a:t>
            </a:fld>
            <a:endParaRPr lang="nl-NL"/>
          </a:p>
        </p:txBody>
      </p:sp>
    </p:spTree>
    <p:extLst>
      <p:ext uri="{BB962C8B-B14F-4D97-AF65-F5344CB8AC3E}">
        <p14:creationId xmlns:p14="http://schemas.microsoft.com/office/powerpoint/2010/main" val="952831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BCC15FC-36AA-463E-B49E-E92FAA9A6E28}" type="datetimeFigureOut">
              <a:rPr lang="nl-NL" smtClean="0"/>
              <a:t>10-6-2019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C6570F0-2741-4C61-B982-B9F6114199CB}" type="slidenum">
              <a:rPr lang="nl-NL" smtClean="0"/>
              <a:t>‹nr.›</a:t>
            </a:fld>
            <a:endParaRPr lang="nl-NL"/>
          </a:p>
        </p:txBody>
      </p:sp>
    </p:spTree>
    <p:extLst>
      <p:ext uri="{BB962C8B-B14F-4D97-AF65-F5344CB8AC3E}">
        <p14:creationId xmlns:p14="http://schemas.microsoft.com/office/powerpoint/2010/main" val="147746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C315DC2-A494-4794-AD12-B1FC13488B92}"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2F64F2-3DFC-4436-936A-14551FE72FE6}" type="slidenum">
              <a:rPr lang="nl-NL" smtClean="0"/>
              <a:t>‹nr.›</a:t>
            </a:fld>
            <a:endParaRPr lang="nl-NL"/>
          </a:p>
        </p:txBody>
      </p:sp>
    </p:spTree>
    <p:extLst>
      <p:ext uri="{BB962C8B-B14F-4D97-AF65-F5344CB8AC3E}">
        <p14:creationId xmlns:p14="http://schemas.microsoft.com/office/powerpoint/2010/main" val="4001775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BCC15FC-36AA-463E-B49E-E92FAA9A6E28}" type="datetimeFigureOut">
              <a:rPr lang="nl-NL" smtClean="0"/>
              <a:t>10-6-2019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C6570F0-2741-4C61-B982-B9F6114199CB}" type="slidenum">
              <a:rPr lang="nl-NL" smtClean="0"/>
              <a:t>‹nr.›</a:t>
            </a:fld>
            <a:endParaRPr lang="nl-NL"/>
          </a:p>
        </p:txBody>
      </p:sp>
    </p:spTree>
    <p:extLst>
      <p:ext uri="{BB962C8B-B14F-4D97-AF65-F5344CB8AC3E}">
        <p14:creationId xmlns:p14="http://schemas.microsoft.com/office/powerpoint/2010/main" val="3461024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BCC15FC-36AA-463E-B49E-E92FAA9A6E28}" type="datetimeFigureOut">
              <a:rPr lang="nl-NL" smtClean="0"/>
              <a:t>10-6-2019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C6570F0-2741-4C61-B982-B9F6114199CB}" type="slidenum">
              <a:rPr lang="nl-NL" smtClean="0"/>
              <a:t>‹nr.›</a:t>
            </a:fld>
            <a:endParaRPr lang="nl-NL"/>
          </a:p>
        </p:txBody>
      </p:sp>
    </p:spTree>
    <p:extLst>
      <p:ext uri="{BB962C8B-B14F-4D97-AF65-F5344CB8AC3E}">
        <p14:creationId xmlns:p14="http://schemas.microsoft.com/office/powerpoint/2010/main" val="404841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BCC15FC-36AA-463E-B49E-E92FAA9A6E28}"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C6570F0-2741-4C61-B982-B9F6114199CB}" type="slidenum">
              <a:rPr lang="nl-NL" smtClean="0"/>
              <a:t>‹nr.›</a:t>
            </a:fld>
            <a:endParaRPr lang="nl-NL"/>
          </a:p>
        </p:txBody>
      </p:sp>
    </p:spTree>
    <p:extLst>
      <p:ext uri="{BB962C8B-B14F-4D97-AF65-F5344CB8AC3E}">
        <p14:creationId xmlns:p14="http://schemas.microsoft.com/office/powerpoint/2010/main" val="2144465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BCC15FC-36AA-463E-B49E-E92FAA9A6E28}"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C6570F0-2741-4C61-B982-B9F6114199CB}" type="slidenum">
              <a:rPr lang="nl-NL" smtClean="0"/>
              <a:t>‹nr.›</a:t>
            </a:fld>
            <a:endParaRPr lang="nl-NL"/>
          </a:p>
        </p:txBody>
      </p:sp>
    </p:spTree>
    <p:extLst>
      <p:ext uri="{BB962C8B-B14F-4D97-AF65-F5344CB8AC3E}">
        <p14:creationId xmlns:p14="http://schemas.microsoft.com/office/powerpoint/2010/main" val="860674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FD9A58BD-DBEB-4F23-9221-6A811895033C}"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D761B42-B91C-473B-AB66-32C1F9931BFD}" type="slidenum">
              <a:rPr lang="nl-NL" smtClean="0"/>
              <a:t>‹nr.›</a:t>
            </a:fld>
            <a:endParaRPr lang="nl-NL"/>
          </a:p>
        </p:txBody>
      </p:sp>
    </p:spTree>
    <p:extLst>
      <p:ext uri="{BB962C8B-B14F-4D97-AF65-F5344CB8AC3E}">
        <p14:creationId xmlns:p14="http://schemas.microsoft.com/office/powerpoint/2010/main" val="273124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D9A58BD-DBEB-4F23-9221-6A811895033C}"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D761B42-B91C-473B-AB66-32C1F9931BFD}" type="slidenum">
              <a:rPr lang="nl-NL" smtClean="0"/>
              <a:t>‹nr.›</a:t>
            </a:fld>
            <a:endParaRPr lang="nl-NL"/>
          </a:p>
        </p:txBody>
      </p:sp>
    </p:spTree>
    <p:extLst>
      <p:ext uri="{BB962C8B-B14F-4D97-AF65-F5344CB8AC3E}">
        <p14:creationId xmlns:p14="http://schemas.microsoft.com/office/powerpoint/2010/main" val="1268938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FD9A58BD-DBEB-4F23-9221-6A811895033C}"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D761B42-B91C-473B-AB66-32C1F9931BFD}" type="slidenum">
              <a:rPr lang="nl-NL" smtClean="0"/>
              <a:t>‹nr.›</a:t>
            </a:fld>
            <a:endParaRPr lang="nl-NL"/>
          </a:p>
        </p:txBody>
      </p:sp>
    </p:spTree>
    <p:extLst>
      <p:ext uri="{BB962C8B-B14F-4D97-AF65-F5344CB8AC3E}">
        <p14:creationId xmlns:p14="http://schemas.microsoft.com/office/powerpoint/2010/main" val="2796158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D9A58BD-DBEB-4F23-9221-6A811895033C}" type="datetimeFigureOut">
              <a:rPr lang="nl-NL" smtClean="0"/>
              <a:t>10-6-2019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D761B42-B91C-473B-AB66-32C1F9931BFD}" type="slidenum">
              <a:rPr lang="nl-NL" smtClean="0"/>
              <a:t>‹nr.›</a:t>
            </a:fld>
            <a:endParaRPr lang="nl-NL"/>
          </a:p>
        </p:txBody>
      </p:sp>
    </p:spTree>
    <p:extLst>
      <p:ext uri="{BB962C8B-B14F-4D97-AF65-F5344CB8AC3E}">
        <p14:creationId xmlns:p14="http://schemas.microsoft.com/office/powerpoint/2010/main" val="1980202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D9A58BD-DBEB-4F23-9221-6A811895033C}" type="datetimeFigureOut">
              <a:rPr lang="nl-NL" smtClean="0"/>
              <a:t>10-6-2019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D761B42-B91C-473B-AB66-32C1F9931BFD}" type="slidenum">
              <a:rPr lang="nl-NL" smtClean="0"/>
              <a:t>‹nr.›</a:t>
            </a:fld>
            <a:endParaRPr lang="nl-NL"/>
          </a:p>
        </p:txBody>
      </p:sp>
    </p:spTree>
    <p:extLst>
      <p:ext uri="{BB962C8B-B14F-4D97-AF65-F5344CB8AC3E}">
        <p14:creationId xmlns:p14="http://schemas.microsoft.com/office/powerpoint/2010/main" val="3537905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FD9A58BD-DBEB-4F23-9221-6A811895033C}" type="datetimeFigureOut">
              <a:rPr lang="nl-NL" smtClean="0"/>
              <a:t>10-6-2019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D761B42-B91C-473B-AB66-32C1F9931BFD}" type="slidenum">
              <a:rPr lang="nl-NL" smtClean="0"/>
              <a:t>‹nr.›</a:t>
            </a:fld>
            <a:endParaRPr lang="nl-NL"/>
          </a:p>
        </p:txBody>
      </p:sp>
    </p:spTree>
    <p:extLst>
      <p:ext uri="{BB962C8B-B14F-4D97-AF65-F5344CB8AC3E}">
        <p14:creationId xmlns:p14="http://schemas.microsoft.com/office/powerpoint/2010/main" val="121279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C315DC2-A494-4794-AD12-B1FC13488B92}" type="datetimeFigureOut">
              <a:rPr lang="nl-NL" smtClean="0"/>
              <a:t>10-6-2019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B2F64F2-3DFC-4436-936A-14551FE72FE6}" type="slidenum">
              <a:rPr lang="nl-NL" smtClean="0"/>
              <a:t>‹nr.›</a:t>
            </a:fld>
            <a:endParaRPr lang="nl-NL"/>
          </a:p>
        </p:txBody>
      </p:sp>
    </p:spTree>
    <p:extLst>
      <p:ext uri="{BB962C8B-B14F-4D97-AF65-F5344CB8AC3E}">
        <p14:creationId xmlns:p14="http://schemas.microsoft.com/office/powerpoint/2010/main" val="4207748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D9A58BD-DBEB-4F23-9221-6A811895033C}" type="datetimeFigureOut">
              <a:rPr lang="nl-NL" smtClean="0"/>
              <a:t>10-6-2019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D761B42-B91C-473B-AB66-32C1F9931BFD}" type="slidenum">
              <a:rPr lang="nl-NL" smtClean="0"/>
              <a:t>‹nr.›</a:t>
            </a:fld>
            <a:endParaRPr lang="nl-NL"/>
          </a:p>
        </p:txBody>
      </p:sp>
    </p:spTree>
    <p:extLst>
      <p:ext uri="{BB962C8B-B14F-4D97-AF65-F5344CB8AC3E}">
        <p14:creationId xmlns:p14="http://schemas.microsoft.com/office/powerpoint/2010/main" val="62864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D9A58BD-DBEB-4F23-9221-6A811895033C}" type="datetimeFigureOut">
              <a:rPr lang="nl-NL" smtClean="0"/>
              <a:t>10-6-2019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D761B42-B91C-473B-AB66-32C1F9931BFD}" type="slidenum">
              <a:rPr lang="nl-NL" smtClean="0"/>
              <a:t>‹nr.›</a:t>
            </a:fld>
            <a:endParaRPr lang="nl-NL"/>
          </a:p>
        </p:txBody>
      </p:sp>
    </p:spTree>
    <p:extLst>
      <p:ext uri="{BB962C8B-B14F-4D97-AF65-F5344CB8AC3E}">
        <p14:creationId xmlns:p14="http://schemas.microsoft.com/office/powerpoint/2010/main" val="2273271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D9A58BD-DBEB-4F23-9221-6A811895033C}" type="datetimeFigureOut">
              <a:rPr lang="nl-NL" smtClean="0"/>
              <a:t>10-6-2019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D761B42-B91C-473B-AB66-32C1F9931BFD}" type="slidenum">
              <a:rPr lang="nl-NL" smtClean="0"/>
              <a:t>‹nr.›</a:t>
            </a:fld>
            <a:endParaRPr lang="nl-NL"/>
          </a:p>
        </p:txBody>
      </p:sp>
    </p:spTree>
    <p:extLst>
      <p:ext uri="{BB962C8B-B14F-4D97-AF65-F5344CB8AC3E}">
        <p14:creationId xmlns:p14="http://schemas.microsoft.com/office/powerpoint/2010/main" val="3399903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D9A58BD-DBEB-4F23-9221-6A811895033C}"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D761B42-B91C-473B-AB66-32C1F9931BFD}" type="slidenum">
              <a:rPr lang="nl-NL" smtClean="0"/>
              <a:t>‹nr.›</a:t>
            </a:fld>
            <a:endParaRPr lang="nl-NL"/>
          </a:p>
        </p:txBody>
      </p:sp>
    </p:spTree>
    <p:extLst>
      <p:ext uri="{BB962C8B-B14F-4D97-AF65-F5344CB8AC3E}">
        <p14:creationId xmlns:p14="http://schemas.microsoft.com/office/powerpoint/2010/main" val="1725767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D9A58BD-DBEB-4F23-9221-6A811895033C}" type="datetimeFigureOut">
              <a:rPr lang="nl-NL" smtClean="0"/>
              <a:t>10-6-2019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D761B42-B91C-473B-AB66-32C1F9931BFD}" type="slidenum">
              <a:rPr lang="nl-NL" smtClean="0"/>
              <a:t>‹nr.›</a:t>
            </a:fld>
            <a:endParaRPr lang="nl-NL"/>
          </a:p>
        </p:txBody>
      </p:sp>
    </p:spTree>
    <p:extLst>
      <p:ext uri="{BB962C8B-B14F-4D97-AF65-F5344CB8AC3E}">
        <p14:creationId xmlns:p14="http://schemas.microsoft.com/office/powerpoint/2010/main" val="6117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C315DC2-A494-4794-AD12-B1FC13488B92}" type="datetimeFigureOut">
              <a:rPr lang="nl-NL" smtClean="0"/>
              <a:t>10-6-2019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B2F64F2-3DFC-4436-936A-14551FE72FE6}" type="slidenum">
              <a:rPr lang="nl-NL" smtClean="0"/>
              <a:t>‹nr.›</a:t>
            </a:fld>
            <a:endParaRPr lang="nl-NL"/>
          </a:p>
        </p:txBody>
      </p:sp>
    </p:spTree>
    <p:extLst>
      <p:ext uri="{BB962C8B-B14F-4D97-AF65-F5344CB8AC3E}">
        <p14:creationId xmlns:p14="http://schemas.microsoft.com/office/powerpoint/2010/main" val="253169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C315DC2-A494-4794-AD12-B1FC13488B92}" type="datetimeFigureOut">
              <a:rPr lang="nl-NL" smtClean="0"/>
              <a:t>10-6-2019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B2F64F2-3DFC-4436-936A-14551FE72FE6}" type="slidenum">
              <a:rPr lang="nl-NL" smtClean="0"/>
              <a:t>‹nr.›</a:t>
            </a:fld>
            <a:endParaRPr lang="nl-NL"/>
          </a:p>
        </p:txBody>
      </p:sp>
    </p:spTree>
    <p:extLst>
      <p:ext uri="{BB962C8B-B14F-4D97-AF65-F5344CB8AC3E}">
        <p14:creationId xmlns:p14="http://schemas.microsoft.com/office/powerpoint/2010/main" val="385774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315DC2-A494-4794-AD12-B1FC13488B92}" type="datetimeFigureOut">
              <a:rPr lang="nl-NL" smtClean="0"/>
              <a:t>10-6-2019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B2F64F2-3DFC-4436-936A-14551FE72FE6}" type="slidenum">
              <a:rPr lang="nl-NL" smtClean="0"/>
              <a:t>‹nr.›</a:t>
            </a:fld>
            <a:endParaRPr lang="nl-NL"/>
          </a:p>
        </p:txBody>
      </p:sp>
    </p:spTree>
    <p:extLst>
      <p:ext uri="{BB962C8B-B14F-4D97-AF65-F5344CB8AC3E}">
        <p14:creationId xmlns:p14="http://schemas.microsoft.com/office/powerpoint/2010/main" val="360303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C315DC2-A494-4794-AD12-B1FC13488B92}" type="datetimeFigureOut">
              <a:rPr lang="nl-NL" smtClean="0"/>
              <a:t>10-6-2019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B2F64F2-3DFC-4436-936A-14551FE72FE6}" type="slidenum">
              <a:rPr lang="nl-NL" smtClean="0"/>
              <a:t>‹nr.›</a:t>
            </a:fld>
            <a:endParaRPr lang="nl-NL"/>
          </a:p>
        </p:txBody>
      </p:sp>
    </p:spTree>
    <p:extLst>
      <p:ext uri="{BB962C8B-B14F-4D97-AF65-F5344CB8AC3E}">
        <p14:creationId xmlns:p14="http://schemas.microsoft.com/office/powerpoint/2010/main" val="323650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C315DC2-A494-4794-AD12-B1FC13488B92}" type="datetimeFigureOut">
              <a:rPr lang="nl-NL" smtClean="0"/>
              <a:t>10-6-2019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B2F64F2-3DFC-4436-936A-14551FE72FE6}" type="slidenum">
              <a:rPr lang="nl-NL" smtClean="0"/>
              <a:t>‹nr.›</a:t>
            </a:fld>
            <a:endParaRPr lang="nl-NL"/>
          </a:p>
        </p:txBody>
      </p:sp>
    </p:spTree>
    <p:extLst>
      <p:ext uri="{BB962C8B-B14F-4D97-AF65-F5344CB8AC3E}">
        <p14:creationId xmlns:p14="http://schemas.microsoft.com/office/powerpoint/2010/main" val="373353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15DC2-A494-4794-AD12-B1FC13488B92}" type="datetimeFigureOut">
              <a:rPr lang="nl-NL" smtClean="0"/>
              <a:t>10-6-2019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F64F2-3DFC-4436-936A-14551FE72FE6}" type="slidenum">
              <a:rPr lang="nl-NL" smtClean="0"/>
              <a:t>‹nr.›</a:t>
            </a:fld>
            <a:endParaRPr lang="nl-NL"/>
          </a:p>
        </p:txBody>
      </p:sp>
    </p:spTree>
    <p:extLst>
      <p:ext uri="{BB962C8B-B14F-4D97-AF65-F5344CB8AC3E}">
        <p14:creationId xmlns:p14="http://schemas.microsoft.com/office/powerpoint/2010/main" val="2396955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4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E0F73-BB12-4B4F-B90F-2701C47D7FE7}" type="datetimeFigureOut">
              <a:rPr lang="nl-NL" smtClean="0"/>
              <a:t>10-6-2019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16357-CD46-44E0-8C58-9EAD92066178}" type="slidenum">
              <a:rPr lang="nl-NL" smtClean="0"/>
              <a:t>‹nr.›</a:t>
            </a:fld>
            <a:endParaRPr lang="nl-NL"/>
          </a:p>
        </p:txBody>
      </p:sp>
    </p:spTree>
    <p:extLst>
      <p:ext uri="{BB962C8B-B14F-4D97-AF65-F5344CB8AC3E}">
        <p14:creationId xmlns:p14="http://schemas.microsoft.com/office/powerpoint/2010/main" val="2677397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4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C15FC-36AA-463E-B49E-E92FAA9A6E28}" type="datetimeFigureOut">
              <a:rPr lang="nl-NL" smtClean="0"/>
              <a:t>10-6-2019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570F0-2741-4C61-B982-B9F6114199CB}" type="slidenum">
              <a:rPr lang="nl-NL" smtClean="0"/>
              <a:t>‹nr.›</a:t>
            </a:fld>
            <a:endParaRPr lang="nl-NL"/>
          </a:p>
        </p:txBody>
      </p:sp>
    </p:spTree>
    <p:extLst>
      <p:ext uri="{BB962C8B-B14F-4D97-AF65-F5344CB8AC3E}">
        <p14:creationId xmlns:p14="http://schemas.microsoft.com/office/powerpoint/2010/main" val="1879628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A58BD-DBEB-4F23-9221-6A811895033C}" type="datetimeFigureOut">
              <a:rPr lang="nl-NL" smtClean="0"/>
              <a:t>10-6-2019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61B42-B91C-473B-AB66-32C1F9931BFD}" type="slidenum">
              <a:rPr lang="nl-NL" smtClean="0"/>
              <a:t>‹nr.›</a:t>
            </a:fld>
            <a:endParaRPr lang="nl-NL"/>
          </a:p>
        </p:txBody>
      </p:sp>
    </p:spTree>
    <p:extLst>
      <p:ext uri="{BB962C8B-B14F-4D97-AF65-F5344CB8AC3E}">
        <p14:creationId xmlns:p14="http://schemas.microsoft.com/office/powerpoint/2010/main" val="14020411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image" Target="../media/image77.png"/><Relationship Id="rId1" Type="http://schemas.openxmlformats.org/officeDocument/2006/relationships/slideLayout" Target="../slideLayouts/slideLayout29.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1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29.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12.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image" Target="../media/image99.png"/><Relationship Id="rId1" Type="http://schemas.openxmlformats.org/officeDocument/2006/relationships/slideLayout" Target="../slideLayouts/slideLayout29.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13.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18" Type="http://schemas.openxmlformats.org/officeDocument/2006/relationships/image" Target="../media/image129.png"/><Relationship Id="rId3" Type="http://schemas.openxmlformats.org/officeDocument/2006/relationships/image" Target="../media/image114.png"/><Relationship Id="rId21" Type="http://schemas.openxmlformats.org/officeDocument/2006/relationships/image" Target="../media/image132.png"/><Relationship Id="rId7" Type="http://schemas.openxmlformats.org/officeDocument/2006/relationships/image" Target="../media/image118.png"/><Relationship Id="rId12" Type="http://schemas.openxmlformats.org/officeDocument/2006/relationships/image" Target="../media/image123.png"/><Relationship Id="rId17" Type="http://schemas.openxmlformats.org/officeDocument/2006/relationships/image" Target="../media/image128.png"/><Relationship Id="rId2" Type="http://schemas.openxmlformats.org/officeDocument/2006/relationships/image" Target="../media/image113.png"/><Relationship Id="rId16" Type="http://schemas.openxmlformats.org/officeDocument/2006/relationships/image" Target="../media/image127.png"/><Relationship Id="rId20" Type="http://schemas.openxmlformats.org/officeDocument/2006/relationships/image" Target="../media/image131.png"/><Relationship Id="rId1" Type="http://schemas.openxmlformats.org/officeDocument/2006/relationships/slideLayout" Target="../slideLayouts/slideLayout29.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5" Type="http://schemas.openxmlformats.org/officeDocument/2006/relationships/image" Target="../media/image126.png"/><Relationship Id="rId10" Type="http://schemas.openxmlformats.org/officeDocument/2006/relationships/image" Target="../media/image121.png"/><Relationship Id="rId19" Type="http://schemas.openxmlformats.org/officeDocument/2006/relationships/image" Target="../media/image130.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5.png"/></Relationships>
</file>

<file path=ppt/slides/_rels/slide14.xml.rels><?xml version="1.0" encoding="UTF-8" standalone="yes"?>
<Relationships xmlns="http://schemas.openxmlformats.org/package/2006/relationships"><Relationship Id="rId8" Type="http://schemas.openxmlformats.org/officeDocument/2006/relationships/image" Target="../media/image710.png"/><Relationship Id="rId13" Type="http://schemas.openxmlformats.org/officeDocument/2006/relationships/image" Target="../media/image133.png"/><Relationship Id="rId18" Type="http://schemas.openxmlformats.org/officeDocument/2006/relationships/image" Target="../media/image135.png"/><Relationship Id="rId3" Type="http://schemas.openxmlformats.org/officeDocument/2006/relationships/image" Target="../media/image210.png"/><Relationship Id="rId7" Type="http://schemas.openxmlformats.org/officeDocument/2006/relationships/image" Target="../media/image610.png"/><Relationship Id="rId12" Type="http://schemas.openxmlformats.org/officeDocument/2006/relationships/image" Target="../media/image1100.png"/><Relationship Id="rId17" Type="http://schemas.openxmlformats.org/officeDocument/2006/relationships/image" Target="../media/image134.png"/><Relationship Id="rId2" Type="http://schemas.openxmlformats.org/officeDocument/2006/relationships/image" Target="../media/image100.jpg"/><Relationship Id="rId16" Type="http://schemas.openxmlformats.org/officeDocument/2006/relationships/image" Target="../media/image150.png"/><Relationship Id="rId1" Type="http://schemas.openxmlformats.org/officeDocument/2006/relationships/slideLayout" Target="../slideLayouts/slideLayout23.xml"/><Relationship Id="rId6" Type="http://schemas.openxmlformats.org/officeDocument/2006/relationships/image" Target="../media/image510.png"/><Relationship Id="rId11" Type="http://schemas.openxmlformats.org/officeDocument/2006/relationships/image" Target="../media/image1000.png"/><Relationship Id="rId5" Type="http://schemas.openxmlformats.org/officeDocument/2006/relationships/image" Target="../media/image400.png"/><Relationship Id="rId15" Type="http://schemas.openxmlformats.org/officeDocument/2006/relationships/image" Target="../media/image140.png"/><Relationship Id="rId10" Type="http://schemas.openxmlformats.org/officeDocument/2006/relationships/image" Target="../media/image910.png"/><Relationship Id="rId4" Type="http://schemas.openxmlformats.org/officeDocument/2006/relationships/image" Target="../media/image360.png"/><Relationship Id="rId9" Type="http://schemas.openxmlformats.org/officeDocument/2006/relationships/image" Target="../media/image810.png"/><Relationship Id="rId14" Type="http://schemas.openxmlformats.org/officeDocument/2006/relationships/image" Target="../media/image1310.png"/></Relationships>
</file>

<file path=ppt/slides/_rels/slide15.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8.png"/><Relationship Id="rId7" Type="http://schemas.openxmlformats.org/officeDocument/2006/relationships/image" Target="../media/image143.png"/><Relationship Id="rId2" Type="http://schemas.openxmlformats.org/officeDocument/2006/relationships/image" Target="../media/image136.png"/><Relationship Id="rId1" Type="http://schemas.openxmlformats.org/officeDocument/2006/relationships/slideLayout" Target="../slideLayouts/slideLayout29.xml"/><Relationship Id="rId6" Type="http://schemas.openxmlformats.org/officeDocument/2006/relationships/image" Target="../media/image142.png"/><Relationship Id="rId11" Type="http://schemas.openxmlformats.org/officeDocument/2006/relationships/image" Target="../media/image147.png"/><Relationship Id="rId5" Type="http://schemas.openxmlformats.org/officeDocument/2006/relationships/image" Target="../media/image141.png"/><Relationship Id="rId10" Type="http://schemas.openxmlformats.org/officeDocument/2006/relationships/image" Target="../media/image146.png"/><Relationship Id="rId4" Type="http://schemas.openxmlformats.org/officeDocument/2006/relationships/image" Target="../media/image139.png"/><Relationship Id="rId9" Type="http://schemas.openxmlformats.org/officeDocument/2006/relationships/image" Target="../media/image145.png"/></Relationships>
</file>

<file path=ppt/slides/_rels/slide16.xml.rels><?xml version="1.0" encoding="UTF-8" standalone="yes"?>
<Relationships xmlns="http://schemas.openxmlformats.org/package/2006/relationships"><Relationship Id="rId8" Type="http://schemas.openxmlformats.org/officeDocument/2006/relationships/image" Target="../media/image700.png"/><Relationship Id="rId3" Type="http://schemas.openxmlformats.org/officeDocument/2006/relationships/image" Target="../media/image138.jpg"/><Relationship Id="rId7" Type="http://schemas.openxmlformats.org/officeDocument/2006/relationships/image" Target="../media/image600.png"/><Relationship Id="rId2" Type="http://schemas.openxmlformats.org/officeDocument/2006/relationships/image" Target="../media/image137.jpg"/><Relationship Id="rId1" Type="http://schemas.openxmlformats.org/officeDocument/2006/relationships/slideLayout" Target="../slideLayouts/slideLayout23.xml"/><Relationship Id="rId6" Type="http://schemas.openxmlformats.org/officeDocument/2006/relationships/image" Target="../media/image500.png"/><Relationship Id="rId5" Type="http://schemas.openxmlformats.org/officeDocument/2006/relationships/image" Target="../media/image140.jpg"/><Relationship Id="rId10" Type="http://schemas.openxmlformats.org/officeDocument/2006/relationships/image" Target="../media/image900.png"/><Relationship Id="rId4" Type="http://schemas.openxmlformats.org/officeDocument/2006/relationships/image" Target="../media/image139.jpg"/><Relationship Id="rId9" Type="http://schemas.openxmlformats.org/officeDocument/2006/relationships/image" Target="../media/image800.png"/></Relationships>
</file>

<file path=ppt/slides/_rels/slide17.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image" Target="../media/image141.jpg"/><Relationship Id="rId1" Type="http://schemas.openxmlformats.org/officeDocument/2006/relationships/slideLayout" Target="../slideLayouts/slideLayout24.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38.jpg"/></Relationships>
</file>

<file path=ppt/slides/_rels/slide18.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165.png"/><Relationship Id="rId18" Type="http://schemas.openxmlformats.org/officeDocument/2006/relationships/image" Target="../media/image170.png"/><Relationship Id="rId3" Type="http://schemas.openxmlformats.org/officeDocument/2006/relationships/image" Target="../media/image155.png"/><Relationship Id="rId21" Type="http://schemas.openxmlformats.org/officeDocument/2006/relationships/image" Target="../media/image173.png"/><Relationship Id="rId7" Type="http://schemas.openxmlformats.org/officeDocument/2006/relationships/image" Target="../media/image159.png"/><Relationship Id="rId12" Type="http://schemas.openxmlformats.org/officeDocument/2006/relationships/image" Target="../media/image164.png"/><Relationship Id="rId17" Type="http://schemas.openxmlformats.org/officeDocument/2006/relationships/image" Target="../media/image169.png"/><Relationship Id="rId2" Type="http://schemas.openxmlformats.org/officeDocument/2006/relationships/image" Target="../media/image154.png"/><Relationship Id="rId16" Type="http://schemas.openxmlformats.org/officeDocument/2006/relationships/image" Target="../media/image168.png"/><Relationship Id="rId20" Type="http://schemas.openxmlformats.org/officeDocument/2006/relationships/image" Target="../media/image172.png"/><Relationship Id="rId1" Type="http://schemas.openxmlformats.org/officeDocument/2006/relationships/slideLayout" Target="../slideLayouts/slideLayout29.xml"/><Relationship Id="rId6" Type="http://schemas.openxmlformats.org/officeDocument/2006/relationships/image" Target="../media/image158.png"/><Relationship Id="rId11" Type="http://schemas.openxmlformats.org/officeDocument/2006/relationships/image" Target="../media/image163.png"/><Relationship Id="rId5" Type="http://schemas.openxmlformats.org/officeDocument/2006/relationships/image" Target="../media/image157.png"/><Relationship Id="rId15" Type="http://schemas.openxmlformats.org/officeDocument/2006/relationships/image" Target="../media/image167.png"/><Relationship Id="rId23" Type="http://schemas.openxmlformats.org/officeDocument/2006/relationships/image" Target="../media/image175.png"/><Relationship Id="rId10" Type="http://schemas.openxmlformats.org/officeDocument/2006/relationships/image" Target="../media/image162.png"/><Relationship Id="rId19" Type="http://schemas.openxmlformats.org/officeDocument/2006/relationships/image" Target="../media/image171.png"/><Relationship Id="rId4" Type="http://schemas.openxmlformats.org/officeDocument/2006/relationships/image" Target="../media/image156.png"/><Relationship Id="rId9" Type="http://schemas.openxmlformats.org/officeDocument/2006/relationships/image" Target="../media/image161.png"/><Relationship Id="rId14" Type="http://schemas.openxmlformats.org/officeDocument/2006/relationships/image" Target="../media/image166.png"/><Relationship Id="rId22" Type="http://schemas.openxmlformats.org/officeDocument/2006/relationships/image" Target="../media/image174.png"/></Relationships>
</file>

<file path=ppt/slides/_rels/slide19.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image" Target="../media/image176.png"/><Relationship Id="rId1" Type="http://schemas.openxmlformats.org/officeDocument/2006/relationships/slideLayout" Target="../slideLayouts/slideLayout29.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 Id="rId9" Type="http://schemas.openxmlformats.org/officeDocument/2006/relationships/image" Target="../media/image18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6"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3.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jpg"/></Relationships>
</file>

<file path=ppt/slides/_rels/slide20.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200.png"/><Relationship Id="rId3" Type="http://schemas.openxmlformats.org/officeDocument/2006/relationships/image" Target="../media/image185.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png"/><Relationship Id="rId2" Type="http://schemas.openxmlformats.org/officeDocument/2006/relationships/image" Target="../media/image184.png"/><Relationship Id="rId16" Type="http://schemas.openxmlformats.org/officeDocument/2006/relationships/image" Target="../media/image198.png"/><Relationship Id="rId1" Type="http://schemas.openxmlformats.org/officeDocument/2006/relationships/slideLayout" Target="../slideLayouts/slideLayout29.xml"/><Relationship Id="rId6" Type="http://schemas.openxmlformats.org/officeDocument/2006/relationships/image" Target="../media/image188.png"/><Relationship Id="rId11" Type="http://schemas.openxmlformats.org/officeDocument/2006/relationships/image" Target="../media/image193.png"/><Relationship Id="rId5" Type="http://schemas.openxmlformats.org/officeDocument/2006/relationships/image" Target="../media/image187.png"/><Relationship Id="rId15" Type="http://schemas.openxmlformats.org/officeDocument/2006/relationships/image" Target="../media/image197.png"/><Relationship Id="rId10" Type="http://schemas.openxmlformats.org/officeDocument/2006/relationships/image" Target="../media/image192.png"/><Relationship Id="rId4" Type="http://schemas.openxmlformats.org/officeDocument/2006/relationships/image" Target="../media/image186.png"/><Relationship Id="rId9" Type="http://schemas.openxmlformats.org/officeDocument/2006/relationships/image" Target="../media/image148.png"/><Relationship Id="rId14" Type="http://schemas.openxmlformats.org/officeDocument/2006/relationships/image" Target="../media/image196.png"/></Relationships>
</file>

<file path=ppt/slides/_rels/slide21.xml.rels><?xml version="1.0" encoding="UTF-8" standalone="yes"?>
<Relationships xmlns="http://schemas.openxmlformats.org/package/2006/relationships"><Relationship Id="rId8" Type="http://schemas.openxmlformats.org/officeDocument/2006/relationships/image" Target="../media/image207.png"/><Relationship Id="rId13" Type="http://schemas.openxmlformats.org/officeDocument/2006/relationships/image" Target="../media/image213.png"/><Relationship Id="rId3" Type="http://schemas.openxmlformats.org/officeDocument/2006/relationships/image" Target="../media/image202.png"/><Relationship Id="rId7" Type="http://schemas.openxmlformats.org/officeDocument/2006/relationships/image" Target="../media/image206.png"/><Relationship Id="rId12" Type="http://schemas.openxmlformats.org/officeDocument/2006/relationships/image" Target="../media/image212.png"/><Relationship Id="rId17" Type="http://schemas.openxmlformats.org/officeDocument/2006/relationships/image" Target="../media/image217.png"/><Relationship Id="rId2" Type="http://schemas.openxmlformats.org/officeDocument/2006/relationships/image" Target="../media/image201.png"/><Relationship Id="rId16" Type="http://schemas.openxmlformats.org/officeDocument/2006/relationships/image" Target="../media/image216.png"/><Relationship Id="rId1" Type="http://schemas.openxmlformats.org/officeDocument/2006/relationships/slideLayout" Target="../slideLayouts/slideLayout29.xml"/><Relationship Id="rId6" Type="http://schemas.openxmlformats.org/officeDocument/2006/relationships/image" Target="../media/image205.png"/><Relationship Id="rId11" Type="http://schemas.openxmlformats.org/officeDocument/2006/relationships/image" Target="../media/image211.png"/><Relationship Id="rId5" Type="http://schemas.openxmlformats.org/officeDocument/2006/relationships/image" Target="../media/image204.png"/><Relationship Id="rId15" Type="http://schemas.openxmlformats.org/officeDocument/2006/relationships/image" Target="../media/image215.png"/><Relationship Id="rId10" Type="http://schemas.openxmlformats.org/officeDocument/2006/relationships/image" Target="../media/image209.png"/><Relationship Id="rId4" Type="http://schemas.openxmlformats.org/officeDocument/2006/relationships/image" Target="../media/image203.png"/><Relationship Id="rId9" Type="http://schemas.openxmlformats.org/officeDocument/2006/relationships/image" Target="../media/image208.png"/><Relationship Id="rId14" Type="http://schemas.openxmlformats.org/officeDocument/2006/relationships/image" Target="../media/image214.png"/></Relationships>
</file>

<file path=ppt/slides/_rels/slide22.xml.rels><?xml version="1.0" encoding="UTF-8" standalone="yes"?>
<Relationships xmlns="http://schemas.openxmlformats.org/package/2006/relationships"><Relationship Id="rId8" Type="http://schemas.openxmlformats.org/officeDocument/2006/relationships/image" Target="../media/image224.png"/><Relationship Id="rId13" Type="http://schemas.openxmlformats.org/officeDocument/2006/relationships/image" Target="../media/image149.png"/><Relationship Id="rId18" Type="http://schemas.openxmlformats.org/officeDocument/2006/relationships/image" Target="../media/image229.png"/><Relationship Id="rId3" Type="http://schemas.openxmlformats.org/officeDocument/2006/relationships/image" Target="../media/image219.png"/><Relationship Id="rId7" Type="http://schemas.openxmlformats.org/officeDocument/2006/relationships/image" Target="../media/image1480.png"/><Relationship Id="rId12" Type="http://schemas.openxmlformats.org/officeDocument/2006/relationships/image" Target="../media/image228.png"/><Relationship Id="rId17" Type="http://schemas.openxmlformats.org/officeDocument/2006/relationships/image" Target="../media/image223.png"/><Relationship Id="rId2" Type="http://schemas.openxmlformats.org/officeDocument/2006/relationships/image" Target="../media/image218.png"/><Relationship Id="rId16" Type="http://schemas.openxmlformats.org/officeDocument/2006/relationships/image" Target="../media/image153.png"/><Relationship Id="rId1" Type="http://schemas.openxmlformats.org/officeDocument/2006/relationships/slideLayout" Target="../slideLayouts/slideLayout29.xml"/><Relationship Id="rId6" Type="http://schemas.openxmlformats.org/officeDocument/2006/relationships/image" Target="../media/image222.png"/><Relationship Id="rId11" Type="http://schemas.openxmlformats.org/officeDocument/2006/relationships/image" Target="../media/image227.png"/><Relationship Id="rId5" Type="http://schemas.openxmlformats.org/officeDocument/2006/relationships/image" Target="../media/image221.png"/><Relationship Id="rId15" Type="http://schemas.openxmlformats.org/officeDocument/2006/relationships/image" Target="../media/image152.png"/><Relationship Id="rId10" Type="http://schemas.openxmlformats.org/officeDocument/2006/relationships/image" Target="../media/image226.png"/><Relationship Id="rId19" Type="http://schemas.openxmlformats.org/officeDocument/2006/relationships/image" Target="../media/image230.png"/><Relationship Id="rId4" Type="http://schemas.openxmlformats.org/officeDocument/2006/relationships/image" Target="../media/image220.png"/><Relationship Id="rId9" Type="http://schemas.openxmlformats.org/officeDocument/2006/relationships/image" Target="../media/image225.png"/><Relationship Id="rId14" Type="http://schemas.openxmlformats.org/officeDocument/2006/relationships/image" Target="../media/image15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26.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jpg"/><Relationship Id="rId16"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30.pn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8.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7.png"/><Relationship Id="rId16" Type="http://schemas.openxmlformats.org/officeDocument/2006/relationships/image" Target="../media/image42.png"/><Relationship Id="rId1" Type="http://schemas.openxmlformats.org/officeDocument/2006/relationships/slideLayout" Target="../slideLayouts/slideLayout35.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29.png"/><Relationship Id="rId9" Type="http://schemas.openxmlformats.org/officeDocument/2006/relationships/image" Target="../media/image35.png"/><Relationship Id="rId1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35.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35.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29.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0.png"/><Relationship Id="rId16" Type="http://schemas.openxmlformats.org/officeDocument/2006/relationships/image" Target="../media/image76.png"/><Relationship Id="rId1" Type="http://schemas.openxmlformats.org/officeDocument/2006/relationships/slideLayout" Target="../slideLayouts/slideLayout29.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Havo 4 wiskunde A</a:t>
            </a:r>
          </a:p>
        </p:txBody>
      </p:sp>
      <p:sp>
        <p:nvSpPr>
          <p:cNvPr id="3" name="Ondertitel 2"/>
          <p:cNvSpPr>
            <a:spLocks noGrp="1"/>
          </p:cNvSpPr>
          <p:nvPr>
            <p:ph type="subTitle" idx="1"/>
          </p:nvPr>
        </p:nvSpPr>
        <p:spPr/>
        <p:txBody>
          <a:bodyPr/>
          <a:lstStyle/>
          <a:p>
            <a:r>
              <a:rPr lang="nl-NL" dirty="0"/>
              <a:t>Uitwerkingen diagnostische toets</a:t>
            </a:r>
          </a:p>
        </p:txBody>
      </p:sp>
    </p:spTree>
    <p:extLst>
      <p:ext uri="{BB962C8B-B14F-4D97-AF65-F5344CB8AC3E}">
        <p14:creationId xmlns:p14="http://schemas.microsoft.com/office/powerpoint/2010/main" val="3043432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66206" y="418011"/>
            <a:ext cx="470263" cy="369332"/>
          </a:xfrm>
          <a:prstGeom prst="rect">
            <a:avLst/>
          </a:prstGeom>
          <a:noFill/>
        </p:spPr>
        <p:txBody>
          <a:bodyPr wrap="square" rtlCol="0">
            <a:spAutoFit/>
          </a:bodyPr>
          <a:lstStyle/>
          <a:p>
            <a:r>
              <a:rPr lang="nl-NL" dirty="0"/>
              <a:t>c.</a:t>
            </a:r>
          </a:p>
        </p:txBody>
      </p:sp>
      <p:sp>
        <p:nvSpPr>
          <p:cNvPr id="3" name="Tekstvak 2"/>
          <p:cNvSpPr txBox="1"/>
          <p:nvPr/>
        </p:nvSpPr>
        <p:spPr>
          <a:xfrm>
            <a:off x="1136469" y="418011"/>
            <a:ext cx="9614262" cy="369332"/>
          </a:xfrm>
          <a:prstGeom prst="rect">
            <a:avLst/>
          </a:prstGeom>
          <a:noFill/>
        </p:spPr>
        <p:txBody>
          <a:bodyPr wrap="square" rtlCol="0">
            <a:spAutoFit/>
          </a:bodyPr>
          <a:lstStyle/>
          <a:p>
            <a:r>
              <a:rPr lang="nl-NL" dirty="0"/>
              <a:t>In welk jaar wonen er in het nieuwbouwdeel precies twee keer zo veel inwoners als in de oude kern?</a:t>
            </a:r>
          </a:p>
        </p:txBody>
      </p:sp>
      <p:sp>
        <p:nvSpPr>
          <p:cNvPr id="4" name="Tekstvak 3"/>
          <p:cNvSpPr txBox="1"/>
          <p:nvPr/>
        </p:nvSpPr>
        <p:spPr>
          <a:xfrm>
            <a:off x="1436914" y="787343"/>
            <a:ext cx="1162595" cy="369332"/>
          </a:xfrm>
          <a:prstGeom prst="rect">
            <a:avLst/>
          </a:prstGeom>
          <a:noFill/>
        </p:spPr>
        <p:txBody>
          <a:bodyPr wrap="square" rtlCol="0">
            <a:spAutoFit/>
          </a:bodyPr>
          <a:lstStyle/>
          <a:p>
            <a:r>
              <a:rPr lang="nl-NL" dirty="0"/>
              <a:t>Gevraagd: </a:t>
            </a:r>
          </a:p>
        </p:txBody>
      </p:sp>
      <p:sp>
        <p:nvSpPr>
          <p:cNvPr id="5" name="Tekstvak 4"/>
          <p:cNvSpPr txBox="1"/>
          <p:nvPr/>
        </p:nvSpPr>
        <p:spPr>
          <a:xfrm>
            <a:off x="2599509" y="787343"/>
            <a:ext cx="7994468" cy="646331"/>
          </a:xfrm>
          <a:prstGeom prst="rect">
            <a:avLst/>
          </a:prstGeom>
          <a:noFill/>
        </p:spPr>
        <p:txBody>
          <a:bodyPr wrap="square" rtlCol="0">
            <a:spAutoFit/>
          </a:bodyPr>
          <a:lstStyle/>
          <a:p>
            <a:r>
              <a:rPr lang="nl-NL" dirty="0"/>
              <a:t>In welk jaar is het aantal inwoners van de nieuwe kern hetzelfde als twee keer het aantal inwoners in de oude kern?</a:t>
            </a:r>
          </a:p>
        </p:txBody>
      </p:sp>
      <p:sp>
        <p:nvSpPr>
          <p:cNvPr id="6" name="Tekstvak 5"/>
          <p:cNvSpPr txBox="1"/>
          <p:nvPr/>
        </p:nvSpPr>
        <p:spPr>
          <a:xfrm>
            <a:off x="1436914" y="1433674"/>
            <a:ext cx="1502229" cy="369332"/>
          </a:xfrm>
          <a:prstGeom prst="rect">
            <a:avLst/>
          </a:prstGeom>
          <a:noFill/>
        </p:spPr>
        <p:txBody>
          <a:bodyPr wrap="square" rtlCol="0">
            <a:spAutoFit/>
          </a:bodyPr>
          <a:lstStyle/>
          <a:p>
            <a:r>
              <a:rPr lang="nl-NL" dirty="0"/>
              <a:t>Los op:</a:t>
            </a:r>
          </a:p>
        </p:txBody>
      </p:sp>
      <mc:AlternateContent xmlns:mc="http://schemas.openxmlformats.org/markup-compatibility/2006" xmlns:a14="http://schemas.microsoft.com/office/drawing/2010/main">
        <mc:Choice Requires="a14">
          <p:sp>
            <p:nvSpPr>
              <p:cNvPr id="7" name="Tekstvak 6"/>
              <p:cNvSpPr txBox="1"/>
              <p:nvPr/>
            </p:nvSpPr>
            <p:spPr>
              <a:xfrm>
                <a:off x="2599509" y="1479840"/>
                <a:ext cx="18001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i="1" smtClean="0">
                              <a:latin typeface="Cambria Math" panose="02040503050406030204" pitchFamily="18" charset="0"/>
                            </a:rPr>
                          </m:ctrlPr>
                        </m:sSubPr>
                        <m:e>
                          <m:r>
                            <a:rPr lang="nl-NL" b="0" i="1" smtClean="0">
                              <a:latin typeface="Cambria Math" panose="02040503050406030204" pitchFamily="18" charset="0"/>
                            </a:rPr>
                            <m:t>𝑁</m:t>
                          </m:r>
                        </m:e>
                        <m:sub>
                          <m:r>
                            <a:rPr lang="nl-NL" b="0" i="1" smtClean="0">
                              <a:latin typeface="Cambria Math" panose="02040503050406030204" pitchFamily="18" charset="0"/>
                            </a:rPr>
                            <m:t>𝑛𝑖𝑒𝑢𝑤</m:t>
                          </m:r>
                        </m:sub>
                      </m:sSub>
                      <m:r>
                        <a:rPr lang="nl-NL" b="0" i="1" smtClean="0">
                          <a:latin typeface="Cambria Math" panose="02040503050406030204" pitchFamily="18" charset="0"/>
                        </a:rPr>
                        <m:t>=2</m:t>
                      </m:r>
                      <m:r>
                        <a:rPr lang="nl-NL" b="0" i="1" smtClean="0">
                          <a:latin typeface="Cambria Math" panose="02040503050406030204" pitchFamily="18" charset="0"/>
                          <a:ea typeface="Cambria Math" panose="02040503050406030204" pitchFamily="18" charset="0"/>
                        </a:rPr>
                        <m:t>∙</m:t>
                      </m:r>
                      <m:sSub>
                        <m:sSubPr>
                          <m:ctrlPr>
                            <a:rPr lang="nl-NL" b="0" i="1" smtClean="0">
                              <a:latin typeface="Cambria Math" panose="02040503050406030204" pitchFamily="18" charset="0"/>
                              <a:ea typeface="Cambria Math" panose="02040503050406030204" pitchFamily="18" charset="0"/>
                            </a:rPr>
                          </m:ctrlPr>
                        </m:sSubPr>
                        <m:e>
                          <m:r>
                            <a:rPr lang="nl-NL" b="0" i="1" smtClean="0">
                              <a:latin typeface="Cambria Math" panose="02040503050406030204" pitchFamily="18" charset="0"/>
                              <a:ea typeface="Cambria Math" panose="02040503050406030204" pitchFamily="18" charset="0"/>
                            </a:rPr>
                            <m:t>𝑁</m:t>
                          </m:r>
                        </m:e>
                        <m:sub>
                          <m:r>
                            <a:rPr lang="nl-NL" b="0" i="1" smtClean="0">
                              <a:latin typeface="Cambria Math" panose="02040503050406030204" pitchFamily="18" charset="0"/>
                              <a:ea typeface="Cambria Math" panose="02040503050406030204" pitchFamily="18" charset="0"/>
                            </a:rPr>
                            <m:t>𝑜𝑢𝑑</m:t>
                          </m:r>
                        </m:sub>
                      </m:sSub>
                    </m:oMath>
                  </m:oMathPara>
                </a14:m>
                <a:endParaRPr lang="nl-NL" dirty="0"/>
              </a:p>
            </p:txBody>
          </p:sp>
        </mc:Choice>
        <mc:Fallback xmlns="">
          <p:sp>
            <p:nvSpPr>
              <p:cNvPr id="7" name="Tekstvak 6"/>
              <p:cNvSpPr txBox="1">
                <a:spLocks noRot="1" noChangeAspect="1" noMove="1" noResize="1" noEditPoints="1" noAdjustHandles="1" noChangeArrowheads="1" noChangeShapeType="1" noTextEdit="1"/>
              </p:cNvSpPr>
              <p:nvPr/>
            </p:nvSpPr>
            <p:spPr>
              <a:xfrm>
                <a:off x="2599509" y="1479840"/>
                <a:ext cx="1800173" cy="276999"/>
              </a:xfrm>
              <a:prstGeom prst="rect">
                <a:avLst/>
              </a:prstGeom>
              <a:blipFill>
                <a:blip r:embed="rId2"/>
                <a:stretch>
                  <a:fillRect l="-2365" r="-676" b="-17778"/>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kstvak 7"/>
              <p:cNvSpPr txBox="1"/>
              <p:nvPr/>
            </p:nvSpPr>
            <p:spPr>
              <a:xfrm>
                <a:off x="2599509" y="1849172"/>
                <a:ext cx="35571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650</m:t>
                      </m:r>
                      <m:r>
                        <a:rPr lang="nl-NL" b="0" i="1" smtClean="0">
                          <a:latin typeface="Cambria Math" panose="02040503050406030204" pitchFamily="18" charset="0"/>
                        </a:rPr>
                        <m:t>𝑡</m:t>
                      </m:r>
                      <m:r>
                        <a:rPr lang="nl-NL" b="0" i="1" smtClean="0">
                          <a:latin typeface="Cambria Math" panose="02040503050406030204" pitchFamily="18" charset="0"/>
                        </a:rPr>
                        <m:t>+5280=2∙(−350</m:t>
                      </m:r>
                      <m:r>
                        <a:rPr lang="nl-NL" b="0" i="1" smtClean="0">
                          <a:latin typeface="Cambria Math" panose="02040503050406030204" pitchFamily="18" charset="0"/>
                          <a:ea typeface="Cambria Math" panose="02040503050406030204" pitchFamily="18" charset="0"/>
                        </a:rPr>
                        <m:t>𝑡</m:t>
                      </m:r>
                      <m:r>
                        <a:rPr lang="nl-NL" b="0" i="1" smtClean="0">
                          <a:latin typeface="Cambria Math" panose="02040503050406030204" pitchFamily="18" charset="0"/>
                          <a:ea typeface="Cambria Math" panose="02040503050406030204" pitchFamily="18" charset="0"/>
                        </a:rPr>
                        <m:t>+8760)</m:t>
                      </m:r>
                    </m:oMath>
                  </m:oMathPara>
                </a14:m>
                <a:endParaRPr lang="nl-NL" dirty="0"/>
              </a:p>
            </p:txBody>
          </p:sp>
        </mc:Choice>
        <mc:Fallback xmlns="">
          <p:sp>
            <p:nvSpPr>
              <p:cNvPr id="8" name="Tekstvak 7"/>
              <p:cNvSpPr txBox="1">
                <a:spLocks noRot="1" noChangeAspect="1" noMove="1" noResize="1" noEditPoints="1" noAdjustHandles="1" noChangeArrowheads="1" noChangeShapeType="1" noTextEdit="1"/>
              </p:cNvSpPr>
              <p:nvPr/>
            </p:nvSpPr>
            <p:spPr>
              <a:xfrm>
                <a:off x="2599509" y="1849172"/>
                <a:ext cx="3557128" cy="276999"/>
              </a:xfrm>
              <a:prstGeom prst="rect">
                <a:avLst/>
              </a:prstGeom>
              <a:blipFill>
                <a:blip r:embed="rId3"/>
                <a:stretch>
                  <a:fillRect l="-1199" t="-2174" r="-1884" b="-3260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ekstvak 8"/>
              <p:cNvSpPr txBox="1"/>
              <p:nvPr/>
            </p:nvSpPr>
            <p:spPr>
              <a:xfrm>
                <a:off x="2599509" y="2218504"/>
                <a:ext cx="32926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650</m:t>
                      </m:r>
                      <m:r>
                        <a:rPr lang="nl-NL" b="0" i="1" smtClean="0">
                          <a:latin typeface="Cambria Math" panose="02040503050406030204" pitchFamily="18" charset="0"/>
                        </a:rPr>
                        <m:t>𝑡</m:t>
                      </m:r>
                      <m:r>
                        <a:rPr lang="nl-NL" b="0" i="1" smtClean="0">
                          <a:latin typeface="Cambria Math" panose="02040503050406030204" pitchFamily="18" charset="0"/>
                        </a:rPr>
                        <m:t>+5280=−700</m:t>
                      </m:r>
                      <m:r>
                        <a:rPr lang="nl-NL" b="0" i="1" smtClean="0">
                          <a:latin typeface="Cambria Math" panose="02040503050406030204" pitchFamily="18" charset="0"/>
                        </a:rPr>
                        <m:t>𝑡</m:t>
                      </m:r>
                      <m:r>
                        <a:rPr lang="nl-NL" b="0" i="1" smtClean="0">
                          <a:latin typeface="Cambria Math" panose="02040503050406030204" pitchFamily="18" charset="0"/>
                        </a:rPr>
                        <m:t>+17520</m:t>
                      </m:r>
                    </m:oMath>
                  </m:oMathPara>
                </a14:m>
                <a:endParaRPr lang="nl-NL" dirty="0"/>
              </a:p>
            </p:txBody>
          </p:sp>
        </mc:Choice>
        <mc:Fallback xmlns="">
          <p:sp>
            <p:nvSpPr>
              <p:cNvPr id="9" name="Tekstvak 8"/>
              <p:cNvSpPr txBox="1">
                <a:spLocks noRot="1" noChangeAspect="1" noMove="1" noResize="1" noEditPoints="1" noAdjustHandles="1" noChangeArrowheads="1" noChangeShapeType="1" noTextEdit="1"/>
              </p:cNvSpPr>
              <p:nvPr/>
            </p:nvSpPr>
            <p:spPr>
              <a:xfrm>
                <a:off x="2599509" y="2218504"/>
                <a:ext cx="3292633" cy="276999"/>
              </a:xfrm>
              <a:prstGeom prst="rect">
                <a:avLst/>
              </a:prstGeom>
              <a:blipFill>
                <a:blip r:embed="rId4"/>
                <a:stretch>
                  <a:fillRect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0" name="Tekstvak 9"/>
              <p:cNvSpPr txBox="1"/>
              <p:nvPr/>
            </p:nvSpPr>
            <p:spPr>
              <a:xfrm>
                <a:off x="3317967" y="2587836"/>
                <a:ext cx="16054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1350</m:t>
                      </m:r>
                      <m:r>
                        <a:rPr lang="nl-NL" b="0" i="1" smtClean="0">
                          <a:latin typeface="Cambria Math" panose="02040503050406030204" pitchFamily="18" charset="0"/>
                        </a:rPr>
                        <m:t>𝑡</m:t>
                      </m:r>
                      <m:r>
                        <a:rPr lang="nl-NL" b="0" i="1" smtClean="0">
                          <a:latin typeface="Cambria Math" panose="02040503050406030204" pitchFamily="18" charset="0"/>
                        </a:rPr>
                        <m:t>=12240</m:t>
                      </m:r>
                    </m:oMath>
                  </m:oMathPara>
                </a14:m>
                <a:endParaRPr lang="nl-NL" dirty="0"/>
              </a:p>
            </p:txBody>
          </p:sp>
        </mc:Choice>
        <mc:Fallback xmlns="">
          <p:sp>
            <p:nvSpPr>
              <p:cNvPr id="10" name="Tekstvak 9"/>
              <p:cNvSpPr txBox="1">
                <a:spLocks noRot="1" noChangeAspect="1" noMove="1" noResize="1" noEditPoints="1" noAdjustHandles="1" noChangeArrowheads="1" noChangeShapeType="1" noTextEdit="1"/>
              </p:cNvSpPr>
              <p:nvPr/>
            </p:nvSpPr>
            <p:spPr>
              <a:xfrm>
                <a:off x="3317967" y="2587836"/>
                <a:ext cx="1605439" cy="276999"/>
              </a:xfrm>
              <a:prstGeom prst="rect">
                <a:avLst/>
              </a:prstGeom>
              <a:blipFill>
                <a:blip r:embed="rId5"/>
                <a:stretch>
                  <a:fillRect l="-3030" r="-3409"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1" name="Tekstvak 10"/>
              <p:cNvSpPr txBox="1"/>
              <p:nvPr/>
            </p:nvSpPr>
            <p:spPr>
              <a:xfrm>
                <a:off x="3852194" y="2957168"/>
                <a:ext cx="12335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𝑡</m:t>
                      </m:r>
                      <m:r>
                        <a:rPr lang="nl-NL" b="0" i="1" smtClean="0">
                          <a:latin typeface="Cambria Math" panose="02040503050406030204" pitchFamily="18" charset="0"/>
                        </a:rPr>
                        <m:t>=9,066...</m:t>
                      </m:r>
                    </m:oMath>
                  </m:oMathPara>
                </a14:m>
                <a:endParaRPr lang="nl-NL" dirty="0"/>
              </a:p>
            </p:txBody>
          </p:sp>
        </mc:Choice>
        <mc:Fallback xmlns="">
          <p:sp>
            <p:nvSpPr>
              <p:cNvPr id="11" name="Tekstvak 10"/>
              <p:cNvSpPr txBox="1">
                <a:spLocks noRot="1" noChangeAspect="1" noMove="1" noResize="1" noEditPoints="1" noAdjustHandles="1" noChangeArrowheads="1" noChangeShapeType="1" noTextEdit="1"/>
              </p:cNvSpPr>
              <p:nvPr/>
            </p:nvSpPr>
            <p:spPr>
              <a:xfrm>
                <a:off x="3852194" y="2957168"/>
                <a:ext cx="1233543" cy="276999"/>
              </a:xfrm>
              <a:prstGeom prst="rect">
                <a:avLst/>
              </a:prstGeom>
              <a:blipFill>
                <a:blip r:embed="rId6"/>
                <a:stretch>
                  <a:fillRect l="-3960" b="-6522"/>
                </a:stretch>
              </a:blipFill>
            </p:spPr>
            <p:txBody>
              <a:bodyPr/>
              <a:lstStyle/>
              <a:p>
                <a:r>
                  <a:rPr lang="nl-NL">
                    <a:noFill/>
                  </a:rPr>
                  <a:t> </a:t>
                </a:r>
              </a:p>
            </p:txBody>
          </p:sp>
        </mc:Fallback>
      </mc:AlternateContent>
      <p:sp>
        <p:nvSpPr>
          <p:cNvPr id="12" name="Rechteraccolade 11"/>
          <p:cNvSpPr/>
          <p:nvPr/>
        </p:nvSpPr>
        <p:spPr>
          <a:xfrm>
            <a:off x="6287689" y="1805149"/>
            <a:ext cx="420087" cy="14290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Tekstvak 12"/>
          <p:cNvSpPr txBox="1"/>
          <p:nvPr/>
        </p:nvSpPr>
        <p:spPr>
          <a:xfrm>
            <a:off x="6883945" y="1767226"/>
            <a:ext cx="755570" cy="375417"/>
          </a:xfrm>
          <a:prstGeom prst="rect">
            <a:avLst/>
          </a:prstGeom>
          <a:noFill/>
        </p:spPr>
        <p:txBody>
          <a:bodyPr wrap="square" rtlCol="0">
            <a:spAutoFit/>
          </a:bodyPr>
          <a:lstStyle/>
          <a:p>
            <a:r>
              <a:rPr lang="nl-NL" dirty="0"/>
              <a:t>Of:</a:t>
            </a:r>
          </a:p>
        </p:txBody>
      </p:sp>
      <p:sp>
        <p:nvSpPr>
          <p:cNvPr id="14" name="Tekstvak 13"/>
          <p:cNvSpPr txBox="1"/>
          <p:nvPr/>
        </p:nvSpPr>
        <p:spPr>
          <a:xfrm>
            <a:off x="7306065" y="1767226"/>
            <a:ext cx="1449978" cy="369332"/>
          </a:xfrm>
          <a:prstGeom prst="rect">
            <a:avLst/>
          </a:prstGeom>
          <a:noFill/>
        </p:spPr>
        <p:txBody>
          <a:bodyPr wrap="square" rtlCol="0">
            <a:spAutoFit/>
          </a:bodyPr>
          <a:lstStyle/>
          <a:p>
            <a:r>
              <a:rPr lang="nl-NL" dirty="0"/>
              <a:t>Voer in:</a:t>
            </a:r>
          </a:p>
        </p:txBody>
      </p:sp>
      <mc:AlternateContent xmlns:mc="http://schemas.openxmlformats.org/markup-compatibility/2006" xmlns:a14="http://schemas.microsoft.com/office/drawing/2010/main">
        <mc:Choice Requires="a14">
          <p:sp>
            <p:nvSpPr>
              <p:cNvPr id="15" name="Tekstvak 14"/>
              <p:cNvSpPr txBox="1"/>
              <p:nvPr/>
            </p:nvSpPr>
            <p:spPr>
              <a:xfrm>
                <a:off x="8295118" y="1815537"/>
                <a:ext cx="18829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𝑦</m:t>
                          </m:r>
                        </m:e>
                        <m:sub>
                          <m:r>
                            <a:rPr lang="nl-NL" b="0" i="1" smtClean="0">
                              <a:latin typeface="Cambria Math" panose="02040503050406030204" pitchFamily="18" charset="0"/>
                            </a:rPr>
                            <m:t>1</m:t>
                          </m:r>
                        </m:sub>
                      </m:sSub>
                      <m:r>
                        <a:rPr lang="nl-NL" b="0" i="1" smtClean="0">
                          <a:latin typeface="Cambria Math" panose="02040503050406030204" pitchFamily="18" charset="0"/>
                        </a:rPr>
                        <m:t>=650</m:t>
                      </m:r>
                      <m:r>
                        <a:rPr lang="nl-NL" b="0" i="1" smtClean="0">
                          <a:latin typeface="Cambria Math" panose="02040503050406030204" pitchFamily="18" charset="0"/>
                        </a:rPr>
                        <m:t>𝑥</m:t>
                      </m:r>
                      <m:r>
                        <a:rPr lang="nl-NL" b="0" i="1" smtClean="0">
                          <a:latin typeface="Cambria Math" panose="02040503050406030204" pitchFamily="18" charset="0"/>
                        </a:rPr>
                        <m:t>+5280</m:t>
                      </m:r>
                    </m:oMath>
                  </m:oMathPara>
                </a14:m>
                <a:endParaRPr lang="nl-NL" dirty="0"/>
              </a:p>
            </p:txBody>
          </p:sp>
        </mc:Choice>
        <mc:Fallback xmlns="">
          <p:sp>
            <p:nvSpPr>
              <p:cNvPr id="15" name="Tekstvak 14"/>
              <p:cNvSpPr txBox="1">
                <a:spLocks noRot="1" noChangeAspect="1" noMove="1" noResize="1" noEditPoints="1" noAdjustHandles="1" noChangeArrowheads="1" noChangeShapeType="1" noTextEdit="1"/>
              </p:cNvSpPr>
              <p:nvPr/>
            </p:nvSpPr>
            <p:spPr>
              <a:xfrm>
                <a:off x="8295118" y="1815537"/>
                <a:ext cx="1882951" cy="276999"/>
              </a:xfrm>
              <a:prstGeom prst="rect">
                <a:avLst/>
              </a:prstGeom>
              <a:blipFill>
                <a:blip r:embed="rId7"/>
                <a:stretch>
                  <a:fillRect l="-2589" r="-2913" b="-2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kstvak 15"/>
              <p:cNvSpPr txBox="1"/>
              <p:nvPr/>
            </p:nvSpPr>
            <p:spPr>
              <a:xfrm>
                <a:off x="8295118" y="2160806"/>
                <a:ext cx="23819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𝑦</m:t>
                          </m:r>
                        </m:e>
                        <m:sub>
                          <m:r>
                            <a:rPr lang="nl-NL" b="0" i="1" smtClean="0">
                              <a:latin typeface="Cambria Math" panose="02040503050406030204" pitchFamily="18" charset="0"/>
                            </a:rPr>
                            <m:t>2</m:t>
                          </m:r>
                        </m:sub>
                      </m:sSub>
                      <m:r>
                        <a:rPr lang="nl-NL" b="0" i="1" smtClean="0">
                          <a:latin typeface="Cambria Math" panose="02040503050406030204" pitchFamily="18" charset="0"/>
                        </a:rPr>
                        <m:t>=2(−350</m:t>
                      </m:r>
                      <m:r>
                        <a:rPr lang="nl-NL" b="0" i="1" smtClean="0">
                          <a:latin typeface="Cambria Math" panose="02040503050406030204" pitchFamily="18" charset="0"/>
                        </a:rPr>
                        <m:t>𝑥</m:t>
                      </m:r>
                      <m:r>
                        <a:rPr lang="nl-NL" b="0" i="1" smtClean="0">
                          <a:latin typeface="Cambria Math" panose="02040503050406030204" pitchFamily="18" charset="0"/>
                        </a:rPr>
                        <m:t>+8760)</m:t>
                      </m:r>
                    </m:oMath>
                  </m:oMathPara>
                </a14:m>
                <a:endParaRPr lang="nl-NL" dirty="0"/>
              </a:p>
            </p:txBody>
          </p:sp>
        </mc:Choice>
        <mc:Fallback xmlns="">
          <p:sp>
            <p:nvSpPr>
              <p:cNvPr id="16" name="Tekstvak 15"/>
              <p:cNvSpPr txBox="1">
                <a:spLocks noRot="1" noChangeAspect="1" noMove="1" noResize="1" noEditPoints="1" noAdjustHandles="1" noChangeArrowheads="1" noChangeShapeType="1" noTextEdit="1"/>
              </p:cNvSpPr>
              <p:nvPr/>
            </p:nvSpPr>
            <p:spPr>
              <a:xfrm>
                <a:off x="8295118" y="2160806"/>
                <a:ext cx="2381999" cy="276999"/>
              </a:xfrm>
              <a:prstGeom prst="rect">
                <a:avLst/>
              </a:prstGeom>
              <a:blipFill>
                <a:blip r:embed="rId8"/>
                <a:stretch>
                  <a:fillRect l="-2051" t="-2174" r="-3590" b="-32609"/>
                </a:stretch>
              </a:blipFill>
            </p:spPr>
            <p:txBody>
              <a:bodyPr/>
              <a:lstStyle/>
              <a:p>
                <a:r>
                  <a:rPr lang="nl-NL">
                    <a:noFill/>
                  </a:rPr>
                  <a:t> </a:t>
                </a:r>
              </a:p>
            </p:txBody>
          </p:sp>
        </mc:Fallback>
      </mc:AlternateContent>
      <p:sp>
        <p:nvSpPr>
          <p:cNvPr id="17" name="Tekstvak 16"/>
          <p:cNvSpPr txBox="1"/>
          <p:nvPr/>
        </p:nvSpPr>
        <p:spPr>
          <a:xfrm>
            <a:off x="7306065" y="2437444"/>
            <a:ext cx="1130285" cy="367601"/>
          </a:xfrm>
          <a:prstGeom prst="rect">
            <a:avLst/>
          </a:prstGeom>
          <a:noFill/>
        </p:spPr>
        <p:txBody>
          <a:bodyPr wrap="square" rtlCol="0">
            <a:spAutoFit/>
          </a:bodyPr>
          <a:lstStyle/>
          <a:p>
            <a:r>
              <a:rPr lang="nl-NL" dirty="0"/>
              <a:t>Venster:</a:t>
            </a:r>
          </a:p>
        </p:txBody>
      </p:sp>
      <mc:AlternateContent xmlns:mc="http://schemas.openxmlformats.org/markup-compatibility/2006" xmlns:a14="http://schemas.microsoft.com/office/drawing/2010/main">
        <mc:Choice Requires="a14">
          <p:sp>
            <p:nvSpPr>
              <p:cNvPr id="18" name="Tekstvak 17"/>
              <p:cNvSpPr txBox="1"/>
              <p:nvPr/>
            </p:nvSpPr>
            <p:spPr>
              <a:xfrm>
                <a:off x="8265552" y="2501395"/>
                <a:ext cx="264790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𝑋𝑚𝑖𝑛</m:t>
                      </m:r>
                      <m:r>
                        <a:rPr lang="nl-NL" b="0" i="1" smtClean="0">
                          <a:latin typeface="Cambria Math" panose="02040503050406030204" pitchFamily="18" charset="0"/>
                        </a:rPr>
                        <m:t>=0, </m:t>
                      </m:r>
                      <m:r>
                        <a:rPr lang="nl-NL" b="0" i="1" smtClean="0">
                          <a:latin typeface="Cambria Math" panose="02040503050406030204" pitchFamily="18" charset="0"/>
                        </a:rPr>
                        <m:t>𝑋𝑚𝑎𝑥</m:t>
                      </m:r>
                      <m:r>
                        <a:rPr lang="nl-NL" b="0" i="1" smtClean="0">
                          <a:latin typeface="Cambria Math" panose="02040503050406030204" pitchFamily="18" charset="0"/>
                        </a:rPr>
                        <m:t>=20, </m:t>
                      </m:r>
                    </m:oMath>
                  </m:oMathPara>
                </a14:m>
                <a:endParaRPr lang="nl-NL"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𝑌𝑚𝑖𝑛</m:t>
                      </m:r>
                      <m:r>
                        <a:rPr lang="nl-NL" b="0" i="1" smtClean="0">
                          <a:latin typeface="Cambria Math" panose="02040503050406030204" pitchFamily="18" charset="0"/>
                        </a:rPr>
                        <m:t>=0, </m:t>
                      </m:r>
                      <m:r>
                        <a:rPr lang="nl-NL" b="0" i="1" smtClean="0">
                          <a:latin typeface="Cambria Math" panose="02040503050406030204" pitchFamily="18" charset="0"/>
                        </a:rPr>
                        <m:t>𝑌𝑚𝑎𝑥</m:t>
                      </m:r>
                      <m:r>
                        <a:rPr lang="nl-NL" b="0" i="1" smtClean="0">
                          <a:latin typeface="Cambria Math" panose="02040503050406030204" pitchFamily="18" charset="0"/>
                        </a:rPr>
                        <m:t>=20000</m:t>
                      </m:r>
                    </m:oMath>
                  </m:oMathPara>
                </a14:m>
                <a:endParaRPr lang="nl-NL" dirty="0"/>
              </a:p>
            </p:txBody>
          </p:sp>
        </mc:Choice>
        <mc:Fallback xmlns="">
          <p:sp>
            <p:nvSpPr>
              <p:cNvPr id="18" name="Tekstvak 17"/>
              <p:cNvSpPr txBox="1">
                <a:spLocks noRot="1" noChangeAspect="1" noMove="1" noResize="1" noEditPoints="1" noAdjustHandles="1" noChangeArrowheads="1" noChangeShapeType="1" noTextEdit="1"/>
              </p:cNvSpPr>
              <p:nvPr/>
            </p:nvSpPr>
            <p:spPr>
              <a:xfrm>
                <a:off x="8265552" y="2501395"/>
                <a:ext cx="2647904" cy="553998"/>
              </a:xfrm>
              <a:prstGeom prst="rect">
                <a:avLst/>
              </a:prstGeom>
              <a:blipFill>
                <a:blip r:embed="rId9"/>
                <a:stretch>
                  <a:fillRect l="-1843" r="-1843" b="-329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9" name="Tekstvak 18"/>
              <p:cNvSpPr txBox="1"/>
              <p:nvPr/>
            </p:nvSpPr>
            <p:spPr>
              <a:xfrm>
                <a:off x="7367717" y="3104748"/>
                <a:ext cx="3345018" cy="276999"/>
              </a:xfrm>
              <a:prstGeom prst="rect">
                <a:avLst/>
              </a:prstGeom>
              <a:noFill/>
            </p:spPr>
            <p:txBody>
              <a:bodyPr wrap="none" lIns="0" tIns="0" rIns="0" bIns="0" rtlCol="0">
                <a:spAutoFit/>
              </a:bodyPr>
              <a:lstStyle/>
              <a:p>
                <a14:m>
                  <m:oMath xmlns:m="http://schemas.openxmlformats.org/officeDocument/2006/math">
                    <m:r>
                      <a:rPr lang="nl-NL" b="0" i="1" smtClean="0">
                        <a:latin typeface="Cambria Math" panose="02040503050406030204" pitchFamily="18" charset="0"/>
                      </a:rPr>
                      <m:t>𝐶𝐴𝐿𝐶</m:t>
                    </m:r>
                    <m:r>
                      <a:rPr lang="nl-NL" b="0" i="1" smtClean="0">
                        <a:latin typeface="Cambria Math" panose="02040503050406030204" pitchFamily="18" charset="0"/>
                      </a:rPr>
                      <m:t> </m:t>
                    </m:r>
                    <m:r>
                      <a:rPr lang="nl-NL" b="0" i="1" smtClean="0">
                        <a:latin typeface="Cambria Math" panose="02040503050406030204" pitchFamily="18" charset="0"/>
                      </a:rPr>
                      <m:t>𝑖𝑛𝑡𝑒𝑟𝑠𝑒𝑐𝑡</m:t>
                    </m:r>
                  </m:oMath>
                </a14:m>
                <a:r>
                  <a:rPr lang="nl-NL" dirty="0"/>
                  <a:t> geeft </a:t>
                </a:r>
                <a14:m>
                  <m:oMath xmlns:m="http://schemas.openxmlformats.org/officeDocument/2006/math">
                    <m:r>
                      <a:rPr lang="nl-NL" b="0" i="1" smtClean="0">
                        <a:latin typeface="Cambria Math" panose="02040503050406030204" pitchFamily="18" charset="0"/>
                      </a:rPr>
                      <m:t>𝑥</m:t>
                    </m:r>
                    <m:r>
                      <a:rPr lang="nl-NL" b="0" i="1" smtClean="0">
                        <a:latin typeface="Cambria Math" panose="02040503050406030204" pitchFamily="18" charset="0"/>
                      </a:rPr>
                      <m:t>=9,066…</m:t>
                    </m:r>
                  </m:oMath>
                </a14:m>
                <a:endParaRPr lang="nl-NL" dirty="0"/>
              </a:p>
            </p:txBody>
          </p:sp>
        </mc:Choice>
        <mc:Fallback xmlns="">
          <p:sp>
            <p:nvSpPr>
              <p:cNvPr id="19" name="Tekstvak 18"/>
              <p:cNvSpPr txBox="1">
                <a:spLocks noRot="1" noChangeAspect="1" noMove="1" noResize="1" noEditPoints="1" noAdjustHandles="1" noChangeArrowheads="1" noChangeShapeType="1" noTextEdit="1"/>
              </p:cNvSpPr>
              <p:nvPr/>
            </p:nvSpPr>
            <p:spPr>
              <a:xfrm>
                <a:off x="7367717" y="3104748"/>
                <a:ext cx="3345018" cy="276999"/>
              </a:xfrm>
              <a:prstGeom prst="rect">
                <a:avLst/>
              </a:prstGeom>
              <a:blipFill>
                <a:blip r:embed="rId10"/>
                <a:stretch>
                  <a:fillRect l="-2555" t="-28261" b="-50000"/>
                </a:stretch>
              </a:blipFill>
            </p:spPr>
            <p:txBody>
              <a:bodyPr/>
              <a:lstStyle/>
              <a:p>
                <a:r>
                  <a:rPr lang="nl-NL">
                    <a:noFill/>
                  </a:rPr>
                  <a:t> </a:t>
                </a:r>
              </a:p>
            </p:txBody>
          </p:sp>
        </mc:Fallback>
      </mc:AlternateContent>
      <p:sp>
        <p:nvSpPr>
          <p:cNvPr id="20" name="Tekstvak 19"/>
          <p:cNvSpPr txBox="1"/>
          <p:nvPr/>
        </p:nvSpPr>
        <p:spPr>
          <a:xfrm>
            <a:off x="1436914" y="3455695"/>
            <a:ext cx="9653452" cy="369332"/>
          </a:xfrm>
          <a:prstGeom prst="rect">
            <a:avLst/>
          </a:prstGeom>
          <a:noFill/>
        </p:spPr>
        <p:txBody>
          <a:bodyPr wrap="square" rtlCol="0">
            <a:spAutoFit/>
          </a:bodyPr>
          <a:lstStyle/>
          <a:p>
            <a:r>
              <a:rPr lang="nl-NL" dirty="0"/>
              <a:t>Dus in 2017 wonen er in het nieuwbouwdeel precies twee keer zo veel inwoners als in de oude kern.</a:t>
            </a:r>
          </a:p>
        </p:txBody>
      </p:sp>
      <p:sp>
        <p:nvSpPr>
          <p:cNvPr id="21" name="Tekstvak 20"/>
          <p:cNvSpPr txBox="1"/>
          <p:nvPr/>
        </p:nvSpPr>
        <p:spPr>
          <a:xfrm>
            <a:off x="666206" y="3918857"/>
            <a:ext cx="561703" cy="369332"/>
          </a:xfrm>
          <a:prstGeom prst="rect">
            <a:avLst/>
          </a:prstGeom>
          <a:noFill/>
        </p:spPr>
        <p:txBody>
          <a:bodyPr wrap="square" rtlCol="0">
            <a:spAutoFit/>
          </a:bodyPr>
          <a:lstStyle/>
          <a:p>
            <a:r>
              <a:rPr lang="nl-NL" dirty="0"/>
              <a:t>d.</a:t>
            </a:r>
          </a:p>
        </p:txBody>
      </p:sp>
      <mc:AlternateContent xmlns:mc="http://schemas.openxmlformats.org/markup-compatibility/2006" xmlns:a14="http://schemas.microsoft.com/office/drawing/2010/main">
        <mc:Choice Requires="a14">
          <p:sp>
            <p:nvSpPr>
              <p:cNvPr id="22" name="Tekstvak 21"/>
              <p:cNvSpPr txBox="1"/>
              <p:nvPr/>
            </p:nvSpPr>
            <p:spPr>
              <a:xfrm>
                <a:off x="1136469" y="3898975"/>
                <a:ext cx="7067209" cy="369332"/>
              </a:xfrm>
              <a:prstGeom prst="rect">
                <a:avLst/>
              </a:prstGeom>
              <a:noFill/>
            </p:spPr>
            <p:txBody>
              <a:bodyPr wrap="square" rtlCol="0">
                <a:spAutoFit/>
              </a:bodyPr>
              <a:lstStyle/>
              <a:p>
                <a:r>
                  <a:rPr lang="nl-NL" dirty="0"/>
                  <a:t>Stel de formule op van het totale aantal inwoners </a:t>
                </a:r>
                <a14:m>
                  <m:oMath xmlns:m="http://schemas.openxmlformats.org/officeDocument/2006/math">
                    <m:sSub>
                      <m:sSubPr>
                        <m:ctrlPr>
                          <a:rPr lang="nl-NL" i="1" smtClean="0">
                            <a:latin typeface="Cambria Math" panose="02040503050406030204" pitchFamily="18" charset="0"/>
                          </a:rPr>
                        </m:ctrlPr>
                      </m:sSubPr>
                      <m:e>
                        <m:r>
                          <a:rPr lang="nl-NL" b="0" i="1" smtClean="0">
                            <a:latin typeface="Cambria Math" panose="02040503050406030204" pitchFamily="18" charset="0"/>
                          </a:rPr>
                          <m:t>𝑁</m:t>
                        </m:r>
                      </m:e>
                      <m:sub>
                        <m:r>
                          <a:rPr lang="nl-NL" b="0" i="1" smtClean="0">
                            <a:latin typeface="Cambria Math" panose="02040503050406030204" pitchFamily="18" charset="0"/>
                          </a:rPr>
                          <m:t>𝑡𝑜𝑡𝑎𝑎𝑙</m:t>
                        </m:r>
                      </m:sub>
                    </m:sSub>
                  </m:oMath>
                </a14:m>
                <a:r>
                  <a:rPr lang="nl-NL" dirty="0"/>
                  <a:t> van Blauwkerk.</a:t>
                </a:r>
              </a:p>
            </p:txBody>
          </p:sp>
        </mc:Choice>
        <mc:Fallback xmlns="">
          <p:sp>
            <p:nvSpPr>
              <p:cNvPr id="22" name="Tekstvak 21"/>
              <p:cNvSpPr txBox="1">
                <a:spLocks noRot="1" noChangeAspect="1" noMove="1" noResize="1" noEditPoints="1" noAdjustHandles="1" noChangeArrowheads="1" noChangeShapeType="1" noTextEdit="1"/>
              </p:cNvSpPr>
              <p:nvPr/>
            </p:nvSpPr>
            <p:spPr>
              <a:xfrm>
                <a:off x="1136469" y="3898975"/>
                <a:ext cx="7067209" cy="369332"/>
              </a:xfrm>
              <a:prstGeom prst="rect">
                <a:avLst/>
              </a:prstGeom>
              <a:blipFill>
                <a:blip r:embed="rId11"/>
                <a:stretch>
                  <a:fillRect l="-690" t="-10000" b="-2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3" name="Tekstvak 22"/>
              <p:cNvSpPr txBox="1"/>
              <p:nvPr/>
            </p:nvSpPr>
            <p:spPr>
              <a:xfrm>
                <a:off x="1532020" y="4914638"/>
                <a:ext cx="9723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i="1" smtClean="0">
                              <a:latin typeface="Cambria Math" panose="02040503050406030204" pitchFamily="18" charset="0"/>
                            </a:rPr>
                          </m:ctrlPr>
                        </m:sSubPr>
                        <m:e>
                          <m:r>
                            <a:rPr lang="nl-NL" b="0" i="1" smtClean="0">
                              <a:latin typeface="Cambria Math" panose="02040503050406030204" pitchFamily="18" charset="0"/>
                            </a:rPr>
                            <m:t>𝑁</m:t>
                          </m:r>
                        </m:e>
                        <m:sub>
                          <m:r>
                            <a:rPr lang="nl-NL" b="0" i="1" smtClean="0">
                              <a:latin typeface="Cambria Math" panose="02040503050406030204" pitchFamily="18" charset="0"/>
                            </a:rPr>
                            <m:t>𝑡𝑜𝑡𝑎𝑎𝑙</m:t>
                          </m:r>
                        </m:sub>
                      </m:sSub>
                      <m:r>
                        <a:rPr lang="nl-NL" b="0" i="1" smtClean="0">
                          <a:latin typeface="Cambria Math" panose="02040503050406030204" pitchFamily="18" charset="0"/>
                        </a:rPr>
                        <m:t>=</m:t>
                      </m:r>
                    </m:oMath>
                  </m:oMathPara>
                </a14:m>
                <a:endParaRPr lang="nl-NL" dirty="0"/>
              </a:p>
            </p:txBody>
          </p:sp>
        </mc:Choice>
        <mc:Fallback xmlns="">
          <p:sp>
            <p:nvSpPr>
              <p:cNvPr id="23" name="Tekstvak 22"/>
              <p:cNvSpPr txBox="1">
                <a:spLocks noRot="1" noChangeAspect="1" noMove="1" noResize="1" noEditPoints="1" noAdjustHandles="1" noChangeArrowheads="1" noChangeShapeType="1" noTextEdit="1"/>
              </p:cNvSpPr>
              <p:nvPr/>
            </p:nvSpPr>
            <p:spPr>
              <a:xfrm>
                <a:off x="1532020" y="4914638"/>
                <a:ext cx="972382" cy="276999"/>
              </a:xfrm>
              <a:prstGeom prst="rect">
                <a:avLst/>
              </a:prstGeom>
              <a:blipFill>
                <a:blip r:embed="rId12"/>
                <a:stretch>
                  <a:fillRect l="-5000" r="-1875" b="-15217"/>
                </a:stretch>
              </a:blipFill>
            </p:spPr>
            <p:txBody>
              <a:bodyPr/>
              <a:lstStyle/>
              <a:p>
                <a:r>
                  <a:rPr lang="nl-NL">
                    <a:noFill/>
                  </a:rPr>
                  <a:t> </a:t>
                </a:r>
              </a:p>
            </p:txBody>
          </p:sp>
        </mc:Fallback>
      </mc:AlternateContent>
      <p:sp>
        <p:nvSpPr>
          <p:cNvPr id="24" name="Tekstvak 23"/>
          <p:cNvSpPr txBox="1"/>
          <p:nvPr/>
        </p:nvSpPr>
        <p:spPr>
          <a:xfrm>
            <a:off x="1227909" y="4268307"/>
            <a:ext cx="9953897" cy="646331"/>
          </a:xfrm>
          <a:prstGeom prst="rect">
            <a:avLst/>
          </a:prstGeom>
          <a:noFill/>
        </p:spPr>
        <p:txBody>
          <a:bodyPr wrap="square" rtlCol="0">
            <a:spAutoFit/>
          </a:bodyPr>
          <a:lstStyle/>
          <a:p>
            <a:r>
              <a:rPr lang="nl-NL" dirty="0"/>
              <a:t>Het aantal inwoners van Blauwkerk is het aantal inwoners in de oude kern en daarbij opgeteld het aantal in de nieuwe kern.</a:t>
            </a:r>
          </a:p>
        </p:txBody>
      </p:sp>
      <mc:AlternateContent xmlns:mc="http://schemas.openxmlformats.org/markup-compatibility/2006" xmlns:a14="http://schemas.microsoft.com/office/drawing/2010/main">
        <mc:Choice Requires="a14">
          <p:sp>
            <p:nvSpPr>
              <p:cNvPr id="25" name="Tekstvak 24"/>
              <p:cNvSpPr txBox="1"/>
              <p:nvPr/>
            </p:nvSpPr>
            <p:spPr>
              <a:xfrm>
                <a:off x="2578982" y="4923856"/>
                <a:ext cx="14779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i="1" smtClean="0">
                              <a:latin typeface="Cambria Math" panose="02040503050406030204" pitchFamily="18" charset="0"/>
                            </a:rPr>
                          </m:ctrlPr>
                        </m:sSubPr>
                        <m:e>
                          <m:r>
                            <a:rPr lang="nl-NL" b="0" i="1" smtClean="0">
                              <a:latin typeface="Cambria Math" panose="02040503050406030204" pitchFamily="18" charset="0"/>
                            </a:rPr>
                            <m:t>𝑁</m:t>
                          </m:r>
                        </m:e>
                        <m:sub>
                          <m:r>
                            <a:rPr lang="nl-NL" b="0" i="1" smtClean="0">
                              <a:latin typeface="Cambria Math" panose="02040503050406030204" pitchFamily="18" charset="0"/>
                            </a:rPr>
                            <m:t>𝑜𝑢𝑑</m:t>
                          </m:r>
                        </m:sub>
                      </m:sSub>
                      <m:r>
                        <a:rPr lang="nl-NL" b="0" i="1" smtClean="0">
                          <a:latin typeface="Cambria Math" panose="02040503050406030204" pitchFamily="18" charset="0"/>
                        </a:rPr>
                        <m:t>+</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𝑁</m:t>
                          </m:r>
                        </m:e>
                        <m:sub>
                          <m:r>
                            <a:rPr lang="nl-NL" b="0" i="1" smtClean="0">
                              <a:latin typeface="Cambria Math" panose="02040503050406030204" pitchFamily="18" charset="0"/>
                            </a:rPr>
                            <m:t>𝑛𝑖𝑒𝑢𝑤</m:t>
                          </m:r>
                        </m:sub>
                      </m:sSub>
                    </m:oMath>
                  </m:oMathPara>
                </a14:m>
                <a:endParaRPr lang="nl-NL" dirty="0"/>
              </a:p>
            </p:txBody>
          </p:sp>
        </mc:Choice>
        <mc:Fallback xmlns="">
          <p:sp>
            <p:nvSpPr>
              <p:cNvPr id="25" name="Tekstvak 24"/>
              <p:cNvSpPr txBox="1">
                <a:spLocks noRot="1" noChangeAspect="1" noMove="1" noResize="1" noEditPoints="1" noAdjustHandles="1" noChangeArrowheads="1" noChangeShapeType="1" noTextEdit="1"/>
              </p:cNvSpPr>
              <p:nvPr/>
            </p:nvSpPr>
            <p:spPr>
              <a:xfrm>
                <a:off x="2578982" y="4923856"/>
                <a:ext cx="1477969" cy="276999"/>
              </a:xfrm>
              <a:prstGeom prst="rect">
                <a:avLst/>
              </a:prstGeom>
              <a:blipFill>
                <a:blip r:embed="rId13"/>
                <a:stretch>
                  <a:fillRect l="-3292" r="-1646" b="-17778"/>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6" name="Tekstvak 25"/>
              <p:cNvSpPr txBox="1"/>
              <p:nvPr/>
            </p:nvSpPr>
            <p:spPr>
              <a:xfrm>
                <a:off x="2238415" y="5328453"/>
                <a:ext cx="32798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=−350</m:t>
                      </m:r>
                      <m:r>
                        <a:rPr lang="nl-NL" b="0" i="1" smtClean="0">
                          <a:latin typeface="Cambria Math" panose="02040503050406030204" pitchFamily="18" charset="0"/>
                        </a:rPr>
                        <m:t>𝑡</m:t>
                      </m:r>
                      <m:r>
                        <a:rPr lang="nl-NL" b="0" i="1" smtClean="0">
                          <a:latin typeface="Cambria Math" panose="02040503050406030204" pitchFamily="18" charset="0"/>
                        </a:rPr>
                        <m:t>+8760+650</m:t>
                      </m:r>
                      <m:r>
                        <a:rPr lang="nl-NL" b="0" i="1" smtClean="0">
                          <a:latin typeface="Cambria Math" panose="02040503050406030204" pitchFamily="18" charset="0"/>
                        </a:rPr>
                        <m:t>𝑡</m:t>
                      </m:r>
                      <m:r>
                        <a:rPr lang="nl-NL" b="0" i="1" smtClean="0">
                          <a:latin typeface="Cambria Math" panose="02040503050406030204" pitchFamily="18" charset="0"/>
                        </a:rPr>
                        <m:t>+5280</m:t>
                      </m:r>
                    </m:oMath>
                  </m:oMathPara>
                </a14:m>
                <a:endParaRPr lang="nl-NL" dirty="0"/>
              </a:p>
            </p:txBody>
          </p:sp>
        </mc:Choice>
        <mc:Fallback xmlns="">
          <p:sp>
            <p:nvSpPr>
              <p:cNvPr id="26" name="Tekstvak 25"/>
              <p:cNvSpPr txBox="1">
                <a:spLocks noRot="1" noChangeAspect="1" noMove="1" noResize="1" noEditPoints="1" noAdjustHandles="1" noChangeArrowheads="1" noChangeShapeType="1" noTextEdit="1"/>
              </p:cNvSpPr>
              <p:nvPr/>
            </p:nvSpPr>
            <p:spPr>
              <a:xfrm>
                <a:off x="2238415" y="5328453"/>
                <a:ext cx="3279809" cy="276999"/>
              </a:xfrm>
              <a:prstGeom prst="rect">
                <a:avLst/>
              </a:prstGeom>
              <a:blipFill>
                <a:blip r:embed="rId14"/>
                <a:stretch>
                  <a:fillRect l="-186" r="-1487"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7" name="Tekstvak 26"/>
              <p:cNvSpPr txBox="1"/>
              <p:nvPr/>
            </p:nvSpPr>
            <p:spPr>
              <a:xfrm>
                <a:off x="2238415" y="5742268"/>
                <a:ext cx="16887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=300</m:t>
                      </m:r>
                      <m:r>
                        <a:rPr lang="nl-NL" b="0" i="1" smtClean="0">
                          <a:latin typeface="Cambria Math" panose="02040503050406030204" pitchFamily="18" charset="0"/>
                        </a:rPr>
                        <m:t>𝑡</m:t>
                      </m:r>
                      <m:r>
                        <a:rPr lang="nl-NL" b="0" i="1" smtClean="0">
                          <a:latin typeface="Cambria Math" panose="02040503050406030204" pitchFamily="18" charset="0"/>
                        </a:rPr>
                        <m:t>+14040</m:t>
                      </m:r>
                    </m:oMath>
                  </m:oMathPara>
                </a14:m>
                <a:endParaRPr lang="nl-NL" dirty="0"/>
              </a:p>
            </p:txBody>
          </p:sp>
        </mc:Choice>
        <mc:Fallback xmlns="">
          <p:sp>
            <p:nvSpPr>
              <p:cNvPr id="27" name="Tekstvak 26"/>
              <p:cNvSpPr txBox="1">
                <a:spLocks noRot="1" noChangeAspect="1" noMove="1" noResize="1" noEditPoints="1" noAdjustHandles="1" noChangeArrowheads="1" noChangeShapeType="1" noTextEdit="1"/>
              </p:cNvSpPr>
              <p:nvPr/>
            </p:nvSpPr>
            <p:spPr>
              <a:xfrm>
                <a:off x="2238415" y="5742268"/>
                <a:ext cx="1688796" cy="276999"/>
              </a:xfrm>
              <a:prstGeom prst="rect">
                <a:avLst/>
              </a:prstGeom>
              <a:blipFill>
                <a:blip r:embed="rId15"/>
                <a:stretch>
                  <a:fillRect l="-722" r="-3249" b="-6667"/>
                </a:stretch>
              </a:blipFill>
            </p:spPr>
            <p:txBody>
              <a:bodyPr/>
              <a:lstStyle/>
              <a:p>
                <a:r>
                  <a:rPr lang="nl-NL">
                    <a:noFill/>
                  </a:rPr>
                  <a:t> </a:t>
                </a:r>
              </a:p>
            </p:txBody>
          </p:sp>
        </mc:Fallback>
      </mc:AlternateContent>
    </p:spTree>
    <p:extLst>
      <p:ext uri="{BB962C8B-B14F-4D97-AF65-F5344CB8AC3E}">
        <p14:creationId xmlns:p14="http://schemas.microsoft.com/office/powerpoint/2010/main" val="94518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animBg="1"/>
      <p:bldP spid="13" grpId="0"/>
      <p:bldP spid="14" grpId="0"/>
      <p:bldP spid="15" grpId="0"/>
      <p:bldP spid="16" grpId="0"/>
      <p:bldP spid="17" grpId="0"/>
      <p:bldP spid="18" grpId="0"/>
      <p:bldP spid="19" grpId="0"/>
      <p:bldP spid="21" grpId="0"/>
      <p:bldP spid="22" grpId="0"/>
      <p:bldP spid="23"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00891" y="444137"/>
            <a:ext cx="692332" cy="369332"/>
          </a:xfrm>
          <a:prstGeom prst="rect">
            <a:avLst/>
          </a:prstGeom>
          <a:noFill/>
        </p:spPr>
        <p:txBody>
          <a:bodyPr wrap="square" rtlCol="0">
            <a:spAutoFit/>
          </a:bodyPr>
          <a:lstStyle/>
          <a:p>
            <a:r>
              <a:rPr lang="nl-NL" dirty="0"/>
              <a:t>e.</a:t>
            </a:r>
          </a:p>
        </p:txBody>
      </p:sp>
      <p:sp>
        <p:nvSpPr>
          <p:cNvPr id="3" name="Tekstvak 2"/>
          <p:cNvSpPr txBox="1"/>
          <p:nvPr/>
        </p:nvSpPr>
        <p:spPr>
          <a:xfrm>
            <a:off x="1293223" y="444137"/>
            <a:ext cx="8621486" cy="646331"/>
          </a:xfrm>
          <a:prstGeom prst="rect">
            <a:avLst/>
          </a:prstGeom>
          <a:noFill/>
        </p:spPr>
        <p:txBody>
          <a:bodyPr wrap="square" rtlCol="0">
            <a:spAutoFit/>
          </a:bodyPr>
          <a:lstStyle/>
          <a:p>
            <a:r>
              <a:rPr lang="nl-NL" dirty="0"/>
              <a:t>Bereken in welk jaar er in Blauwkerk voor het eerst meer dan 20000 inwoners zijn, aangenomen dat deze ontwikkeling zich voortzet. </a:t>
            </a:r>
          </a:p>
        </p:txBody>
      </p:sp>
      <p:sp>
        <p:nvSpPr>
          <p:cNvPr id="4" name="Tekstvak 3"/>
          <p:cNvSpPr txBox="1"/>
          <p:nvPr/>
        </p:nvSpPr>
        <p:spPr>
          <a:xfrm>
            <a:off x="1293223" y="1090468"/>
            <a:ext cx="1280160" cy="369332"/>
          </a:xfrm>
          <a:prstGeom prst="rect">
            <a:avLst/>
          </a:prstGeom>
          <a:noFill/>
        </p:spPr>
        <p:txBody>
          <a:bodyPr wrap="square" rtlCol="0">
            <a:spAutoFit/>
          </a:bodyPr>
          <a:lstStyle/>
          <a:p>
            <a:r>
              <a:rPr lang="nl-NL"/>
              <a:t>Los op:</a:t>
            </a:r>
          </a:p>
        </p:txBody>
      </p:sp>
      <mc:AlternateContent xmlns:mc="http://schemas.openxmlformats.org/markup-compatibility/2006" xmlns:a14="http://schemas.microsoft.com/office/drawing/2010/main">
        <mc:Choice Requires="a14">
          <p:sp>
            <p:nvSpPr>
              <p:cNvPr id="5" name="Tekstvak 4"/>
              <p:cNvSpPr txBox="1"/>
              <p:nvPr/>
            </p:nvSpPr>
            <p:spPr>
              <a:xfrm>
                <a:off x="2331720" y="1136634"/>
                <a:ext cx="16777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i="1" smtClean="0">
                              <a:latin typeface="Cambria Math" panose="02040503050406030204" pitchFamily="18" charset="0"/>
                            </a:rPr>
                          </m:ctrlPr>
                        </m:sSubPr>
                        <m:e>
                          <m:r>
                            <a:rPr lang="nl-NL" b="0" i="1" smtClean="0">
                              <a:latin typeface="Cambria Math" panose="02040503050406030204" pitchFamily="18" charset="0"/>
                            </a:rPr>
                            <m:t>𝑁</m:t>
                          </m:r>
                        </m:e>
                        <m:sub>
                          <m:r>
                            <a:rPr lang="nl-NL" b="0" i="1" smtClean="0">
                              <a:latin typeface="Cambria Math" panose="02040503050406030204" pitchFamily="18" charset="0"/>
                            </a:rPr>
                            <m:t>𝑡𝑜𝑡𝑎𝑎𝑙</m:t>
                          </m:r>
                        </m:sub>
                      </m:sSub>
                      <m:r>
                        <a:rPr lang="nl-NL" b="0" i="1" smtClean="0">
                          <a:latin typeface="Cambria Math" panose="02040503050406030204" pitchFamily="18" charset="0"/>
                        </a:rPr>
                        <m:t>=20000</m:t>
                      </m:r>
                    </m:oMath>
                  </m:oMathPara>
                </a14:m>
                <a:endParaRPr lang="nl-NL" dirty="0"/>
              </a:p>
            </p:txBody>
          </p:sp>
        </mc:Choice>
        <mc:Fallback xmlns="">
          <p:sp>
            <p:nvSpPr>
              <p:cNvPr id="5" name="Tekstvak 4"/>
              <p:cNvSpPr txBox="1">
                <a:spLocks noRot="1" noChangeAspect="1" noMove="1" noResize="1" noEditPoints="1" noAdjustHandles="1" noChangeArrowheads="1" noChangeShapeType="1" noTextEdit="1"/>
              </p:cNvSpPr>
              <p:nvPr/>
            </p:nvSpPr>
            <p:spPr>
              <a:xfrm>
                <a:off x="2331720" y="1136634"/>
                <a:ext cx="1677703" cy="276999"/>
              </a:xfrm>
              <a:prstGeom prst="rect">
                <a:avLst/>
              </a:prstGeom>
              <a:blipFill>
                <a:blip r:embed="rId2"/>
                <a:stretch>
                  <a:fillRect l="-2909" r="-2909" b="-1521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kstvak 5"/>
              <p:cNvSpPr txBox="1"/>
              <p:nvPr/>
            </p:nvSpPr>
            <p:spPr>
              <a:xfrm>
                <a:off x="2331720" y="1598299"/>
                <a:ext cx="23941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300</m:t>
                      </m:r>
                      <m:r>
                        <a:rPr lang="nl-NL" b="0" i="1" smtClean="0">
                          <a:latin typeface="Cambria Math" panose="02040503050406030204" pitchFamily="18" charset="0"/>
                        </a:rPr>
                        <m:t>𝑡</m:t>
                      </m:r>
                      <m:r>
                        <a:rPr lang="nl-NL" b="0" i="1" smtClean="0">
                          <a:latin typeface="Cambria Math" panose="02040503050406030204" pitchFamily="18" charset="0"/>
                        </a:rPr>
                        <m:t>+14040=20000</m:t>
                      </m:r>
                    </m:oMath>
                  </m:oMathPara>
                </a14:m>
                <a:endParaRPr lang="nl-NL" dirty="0"/>
              </a:p>
            </p:txBody>
          </p:sp>
        </mc:Choice>
        <mc:Fallback xmlns="">
          <p:sp>
            <p:nvSpPr>
              <p:cNvPr id="6" name="Tekstvak 5"/>
              <p:cNvSpPr txBox="1">
                <a:spLocks noRot="1" noChangeAspect="1" noMove="1" noResize="1" noEditPoints="1" noAdjustHandles="1" noChangeArrowheads="1" noChangeShapeType="1" noTextEdit="1"/>
              </p:cNvSpPr>
              <p:nvPr/>
            </p:nvSpPr>
            <p:spPr>
              <a:xfrm>
                <a:off x="2331720" y="1598299"/>
                <a:ext cx="2394117" cy="276999"/>
              </a:xfrm>
              <a:prstGeom prst="rect">
                <a:avLst/>
              </a:prstGeom>
              <a:blipFill>
                <a:blip r:embed="rId3"/>
                <a:stretch>
                  <a:fillRect l="-2041" r="-2041"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kstvak 6"/>
              <p:cNvSpPr txBox="1"/>
              <p:nvPr/>
            </p:nvSpPr>
            <p:spPr>
              <a:xfrm>
                <a:off x="2331720" y="2013797"/>
                <a:ext cx="13489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300</m:t>
                      </m:r>
                      <m:r>
                        <a:rPr lang="nl-NL" b="0" i="1" smtClean="0">
                          <a:latin typeface="Cambria Math" panose="02040503050406030204" pitchFamily="18" charset="0"/>
                        </a:rPr>
                        <m:t>𝑡</m:t>
                      </m:r>
                      <m:r>
                        <a:rPr lang="nl-NL" b="0" i="1" smtClean="0">
                          <a:latin typeface="Cambria Math" panose="02040503050406030204" pitchFamily="18" charset="0"/>
                        </a:rPr>
                        <m:t>=5960</m:t>
                      </m:r>
                    </m:oMath>
                  </m:oMathPara>
                </a14:m>
                <a:endParaRPr lang="nl-NL" dirty="0"/>
              </a:p>
            </p:txBody>
          </p:sp>
        </mc:Choice>
        <mc:Fallback xmlns="">
          <p:sp>
            <p:nvSpPr>
              <p:cNvPr id="7" name="Tekstvak 6"/>
              <p:cNvSpPr txBox="1">
                <a:spLocks noRot="1" noChangeAspect="1" noMove="1" noResize="1" noEditPoints="1" noAdjustHandles="1" noChangeArrowheads="1" noChangeShapeType="1" noTextEdit="1"/>
              </p:cNvSpPr>
              <p:nvPr/>
            </p:nvSpPr>
            <p:spPr>
              <a:xfrm>
                <a:off x="2331720" y="2013797"/>
                <a:ext cx="1348959" cy="276999"/>
              </a:xfrm>
              <a:prstGeom prst="rect">
                <a:avLst/>
              </a:prstGeom>
              <a:blipFill>
                <a:blip r:embed="rId4"/>
                <a:stretch>
                  <a:fillRect l="-4072" r="-3620"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kstvak 7"/>
              <p:cNvSpPr txBox="1"/>
              <p:nvPr/>
            </p:nvSpPr>
            <p:spPr>
              <a:xfrm>
                <a:off x="2331720" y="2429295"/>
                <a:ext cx="13521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𝑡</m:t>
                      </m:r>
                      <m:r>
                        <a:rPr lang="nl-NL" b="0" i="1" smtClean="0">
                          <a:latin typeface="Cambria Math" panose="02040503050406030204" pitchFamily="18" charset="0"/>
                        </a:rPr>
                        <m:t>=19,866…</m:t>
                      </m:r>
                    </m:oMath>
                  </m:oMathPara>
                </a14:m>
                <a:endParaRPr lang="nl-NL" dirty="0"/>
              </a:p>
            </p:txBody>
          </p:sp>
        </mc:Choice>
        <mc:Fallback xmlns="">
          <p:sp>
            <p:nvSpPr>
              <p:cNvPr id="8" name="Tekstvak 7"/>
              <p:cNvSpPr txBox="1">
                <a:spLocks noRot="1" noChangeAspect="1" noMove="1" noResize="1" noEditPoints="1" noAdjustHandles="1" noChangeArrowheads="1" noChangeShapeType="1" noTextEdit="1"/>
              </p:cNvSpPr>
              <p:nvPr/>
            </p:nvSpPr>
            <p:spPr>
              <a:xfrm>
                <a:off x="2331720" y="2429295"/>
                <a:ext cx="1352165" cy="276999"/>
              </a:xfrm>
              <a:prstGeom prst="rect">
                <a:avLst/>
              </a:prstGeom>
              <a:blipFill>
                <a:blip r:embed="rId5"/>
                <a:stretch>
                  <a:fillRect l="-3620" b="-6667"/>
                </a:stretch>
              </a:blipFill>
            </p:spPr>
            <p:txBody>
              <a:bodyPr/>
              <a:lstStyle/>
              <a:p>
                <a:r>
                  <a:rPr lang="nl-NL">
                    <a:noFill/>
                  </a:rPr>
                  <a:t> </a:t>
                </a:r>
              </a:p>
            </p:txBody>
          </p:sp>
        </mc:Fallback>
      </mc:AlternateContent>
      <p:sp>
        <p:nvSpPr>
          <p:cNvPr id="9" name="Tekstvak 8"/>
          <p:cNvSpPr txBox="1"/>
          <p:nvPr/>
        </p:nvSpPr>
        <p:spPr>
          <a:xfrm>
            <a:off x="1293223" y="3152312"/>
            <a:ext cx="7537268" cy="369332"/>
          </a:xfrm>
          <a:prstGeom prst="rect">
            <a:avLst/>
          </a:prstGeom>
          <a:noFill/>
        </p:spPr>
        <p:txBody>
          <a:bodyPr wrap="square" rtlCol="0">
            <a:spAutoFit/>
          </a:bodyPr>
          <a:lstStyle/>
          <a:p>
            <a:r>
              <a:rPr lang="nl-NL" dirty="0"/>
              <a:t>Dus in 2027 zal Blauwkerk voor het eerst meer dan 20000 inwoners hebben.</a:t>
            </a:r>
          </a:p>
        </p:txBody>
      </p:sp>
      <p:sp>
        <p:nvSpPr>
          <p:cNvPr id="10" name="Rechteraccolade 9"/>
          <p:cNvSpPr/>
          <p:nvPr/>
        </p:nvSpPr>
        <p:spPr>
          <a:xfrm>
            <a:off x="5151221" y="1497723"/>
            <a:ext cx="420087" cy="12502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1" name="Tekstvak 10"/>
          <p:cNvSpPr txBox="1"/>
          <p:nvPr/>
        </p:nvSpPr>
        <p:spPr>
          <a:xfrm>
            <a:off x="5747477" y="1459799"/>
            <a:ext cx="755570" cy="375417"/>
          </a:xfrm>
          <a:prstGeom prst="rect">
            <a:avLst/>
          </a:prstGeom>
          <a:noFill/>
        </p:spPr>
        <p:txBody>
          <a:bodyPr wrap="square" rtlCol="0">
            <a:spAutoFit/>
          </a:bodyPr>
          <a:lstStyle/>
          <a:p>
            <a:r>
              <a:rPr lang="nl-NL" dirty="0"/>
              <a:t>Of:</a:t>
            </a:r>
          </a:p>
        </p:txBody>
      </p:sp>
      <p:sp>
        <p:nvSpPr>
          <p:cNvPr id="12" name="Tekstvak 11"/>
          <p:cNvSpPr txBox="1"/>
          <p:nvPr/>
        </p:nvSpPr>
        <p:spPr>
          <a:xfrm>
            <a:off x="6169597" y="1459799"/>
            <a:ext cx="1449978" cy="369332"/>
          </a:xfrm>
          <a:prstGeom prst="rect">
            <a:avLst/>
          </a:prstGeom>
          <a:noFill/>
        </p:spPr>
        <p:txBody>
          <a:bodyPr wrap="square" rtlCol="0">
            <a:spAutoFit/>
          </a:bodyPr>
          <a:lstStyle/>
          <a:p>
            <a:r>
              <a:rPr lang="nl-NL" dirty="0"/>
              <a:t>Voer in:</a:t>
            </a:r>
          </a:p>
        </p:txBody>
      </p:sp>
      <mc:AlternateContent xmlns:mc="http://schemas.openxmlformats.org/markup-compatibility/2006" xmlns:a14="http://schemas.microsoft.com/office/drawing/2010/main">
        <mc:Choice Requires="a14">
          <p:sp>
            <p:nvSpPr>
              <p:cNvPr id="13" name="Tekstvak 12"/>
              <p:cNvSpPr txBox="1"/>
              <p:nvPr/>
            </p:nvSpPr>
            <p:spPr>
              <a:xfrm>
                <a:off x="7158650" y="1508110"/>
                <a:ext cx="2011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𝑦</m:t>
                          </m:r>
                        </m:e>
                        <m:sub>
                          <m:r>
                            <a:rPr lang="nl-NL" b="0" i="1" smtClean="0">
                              <a:latin typeface="Cambria Math" panose="02040503050406030204" pitchFamily="18" charset="0"/>
                            </a:rPr>
                            <m:t>1</m:t>
                          </m:r>
                        </m:sub>
                      </m:sSub>
                      <m:r>
                        <a:rPr lang="nl-NL" b="0" i="1" smtClean="0">
                          <a:latin typeface="Cambria Math" panose="02040503050406030204" pitchFamily="18" charset="0"/>
                        </a:rPr>
                        <m:t>=300</m:t>
                      </m:r>
                      <m:r>
                        <a:rPr lang="nl-NL" b="0" i="1" smtClean="0">
                          <a:latin typeface="Cambria Math" panose="02040503050406030204" pitchFamily="18" charset="0"/>
                        </a:rPr>
                        <m:t>𝑥</m:t>
                      </m:r>
                      <m:r>
                        <a:rPr lang="nl-NL" b="0" i="1" smtClean="0">
                          <a:latin typeface="Cambria Math" panose="02040503050406030204" pitchFamily="18" charset="0"/>
                        </a:rPr>
                        <m:t>+14040</m:t>
                      </m:r>
                    </m:oMath>
                  </m:oMathPara>
                </a14:m>
                <a:endParaRPr lang="nl-NL" dirty="0"/>
              </a:p>
            </p:txBody>
          </p:sp>
        </mc:Choice>
        <mc:Fallback xmlns="">
          <p:sp>
            <p:nvSpPr>
              <p:cNvPr id="13" name="Tekstvak 12"/>
              <p:cNvSpPr txBox="1">
                <a:spLocks noRot="1" noChangeAspect="1" noMove="1" noResize="1" noEditPoints="1" noAdjustHandles="1" noChangeArrowheads="1" noChangeShapeType="1" noTextEdit="1"/>
              </p:cNvSpPr>
              <p:nvPr/>
            </p:nvSpPr>
            <p:spPr>
              <a:xfrm>
                <a:off x="7158650" y="1508110"/>
                <a:ext cx="2011192" cy="276999"/>
              </a:xfrm>
              <a:prstGeom prst="rect">
                <a:avLst/>
              </a:prstGeom>
              <a:blipFill>
                <a:blip r:embed="rId6"/>
                <a:stretch>
                  <a:fillRect l="-2424" r="-2727" b="-23913"/>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4" name="Tekstvak 13"/>
              <p:cNvSpPr txBox="1"/>
              <p:nvPr/>
            </p:nvSpPr>
            <p:spPr>
              <a:xfrm>
                <a:off x="7158650" y="1853379"/>
                <a:ext cx="12256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𝑦</m:t>
                          </m:r>
                        </m:e>
                        <m:sub>
                          <m:r>
                            <a:rPr lang="nl-NL" b="0" i="1" smtClean="0">
                              <a:latin typeface="Cambria Math" panose="02040503050406030204" pitchFamily="18" charset="0"/>
                            </a:rPr>
                            <m:t>2</m:t>
                          </m:r>
                        </m:sub>
                      </m:sSub>
                      <m:r>
                        <a:rPr lang="nl-NL" b="0" i="1" smtClean="0">
                          <a:latin typeface="Cambria Math" panose="02040503050406030204" pitchFamily="18" charset="0"/>
                        </a:rPr>
                        <m:t>=20000</m:t>
                      </m:r>
                    </m:oMath>
                  </m:oMathPara>
                </a14:m>
                <a:endParaRPr lang="nl-NL" dirty="0"/>
              </a:p>
            </p:txBody>
          </p:sp>
        </mc:Choice>
        <mc:Fallback xmlns="">
          <p:sp>
            <p:nvSpPr>
              <p:cNvPr id="14" name="Tekstvak 13"/>
              <p:cNvSpPr txBox="1">
                <a:spLocks noRot="1" noChangeAspect="1" noMove="1" noResize="1" noEditPoints="1" noAdjustHandles="1" noChangeArrowheads="1" noChangeShapeType="1" noTextEdit="1"/>
              </p:cNvSpPr>
              <p:nvPr/>
            </p:nvSpPr>
            <p:spPr>
              <a:xfrm>
                <a:off x="7158650" y="1853379"/>
                <a:ext cx="1225656" cy="276999"/>
              </a:xfrm>
              <a:prstGeom prst="rect">
                <a:avLst/>
              </a:prstGeom>
              <a:blipFill>
                <a:blip r:embed="rId7"/>
                <a:stretch>
                  <a:fillRect l="-4478" r="-4975" b="-26667"/>
                </a:stretch>
              </a:blipFill>
            </p:spPr>
            <p:txBody>
              <a:bodyPr/>
              <a:lstStyle/>
              <a:p>
                <a:r>
                  <a:rPr lang="nl-NL">
                    <a:noFill/>
                  </a:rPr>
                  <a:t> </a:t>
                </a:r>
              </a:p>
            </p:txBody>
          </p:sp>
        </mc:Fallback>
      </mc:AlternateContent>
      <p:sp>
        <p:nvSpPr>
          <p:cNvPr id="15" name="Tekstvak 14"/>
          <p:cNvSpPr txBox="1"/>
          <p:nvPr/>
        </p:nvSpPr>
        <p:spPr>
          <a:xfrm>
            <a:off x="6169597" y="2130017"/>
            <a:ext cx="1130285" cy="367601"/>
          </a:xfrm>
          <a:prstGeom prst="rect">
            <a:avLst/>
          </a:prstGeom>
          <a:noFill/>
        </p:spPr>
        <p:txBody>
          <a:bodyPr wrap="square" rtlCol="0">
            <a:spAutoFit/>
          </a:bodyPr>
          <a:lstStyle/>
          <a:p>
            <a:r>
              <a:rPr lang="nl-NL" dirty="0"/>
              <a:t>Venster:</a:t>
            </a:r>
          </a:p>
        </p:txBody>
      </p:sp>
      <mc:AlternateContent xmlns:mc="http://schemas.openxmlformats.org/markup-compatibility/2006" xmlns:a14="http://schemas.microsoft.com/office/drawing/2010/main">
        <mc:Choice Requires="a14">
          <p:sp>
            <p:nvSpPr>
              <p:cNvPr id="16" name="Tekstvak 15"/>
              <p:cNvSpPr txBox="1"/>
              <p:nvPr/>
            </p:nvSpPr>
            <p:spPr>
              <a:xfrm>
                <a:off x="7129084" y="2193968"/>
                <a:ext cx="264790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𝑋𝑚𝑖𝑛</m:t>
                      </m:r>
                      <m:r>
                        <a:rPr lang="nl-NL" b="0" i="1" smtClean="0">
                          <a:latin typeface="Cambria Math" panose="02040503050406030204" pitchFamily="18" charset="0"/>
                        </a:rPr>
                        <m:t>=0, </m:t>
                      </m:r>
                      <m:r>
                        <a:rPr lang="nl-NL" b="0" i="1" smtClean="0">
                          <a:latin typeface="Cambria Math" panose="02040503050406030204" pitchFamily="18" charset="0"/>
                        </a:rPr>
                        <m:t>𝑋𝑚𝑎𝑥</m:t>
                      </m:r>
                      <m:r>
                        <a:rPr lang="nl-NL" b="0" i="1" smtClean="0">
                          <a:latin typeface="Cambria Math" panose="02040503050406030204" pitchFamily="18" charset="0"/>
                        </a:rPr>
                        <m:t>=30, </m:t>
                      </m:r>
                    </m:oMath>
                  </m:oMathPara>
                </a14:m>
                <a:endParaRPr lang="nl-NL"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𝑌𝑚𝑖𝑛</m:t>
                      </m:r>
                      <m:r>
                        <a:rPr lang="nl-NL" b="0" i="1" smtClean="0">
                          <a:latin typeface="Cambria Math" panose="02040503050406030204" pitchFamily="18" charset="0"/>
                        </a:rPr>
                        <m:t>=0, </m:t>
                      </m:r>
                      <m:r>
                        <a:rPr lang="nl-NL" b="0" i="1" smtClean="0">
                          <a:latin typeface="Cambria Math" panose="02040503050406030204" pitchFamily="18" charset="0"/>
                        </a:rPr>
                        <m:t>𝑌𝑚𝑎𝑥</m:t>
                      </m:r>
                      <m:r>
                        <a:rPr lang="nl-NL" b="0" i="1" smtClean="0">
                          <a:latin typeface="Cambria Math" panose="02040503050406030204" pitchFamily="18" charset="0"/>
                        </a:rPr>
                        <m:t>=30000</m:t>
                      </m:r>
                    </m:oMath>
                  </m:oMathPara>
                </a14:m>
                <a:endParaRPr lang="nl-NL" dirty="0"/>
              </a:p>
            </p:txBody>
          </p:sp>
        </mc:Choice>
        <mc:Fallback xmlns="">
          <p:sp>
            <p:nvSpPr>
              <p:cNvPr id="16" name="Tekstvak 15"/>
              <p:cNvSpPr txBox="1">
                <a:spLocks noRot="1" noChangeAspect="1" noMove="1" noResize="1" noEditPoints="1" noAdjustHandles="1" noChangeArrowheads="1" noChangeShapeType="1" noTextEdit="1"/>
              </p:cNvSpPr>
              <p:nvPr/>
            </p:nvSpPr>
            <p:spPr>
              <a:xfrm>
                <a:off x="7129084" y="2193968"/>
                <a:ext cx="2647904" cy="553998"/>
              </a:xfrm>
              <a:prstGeom prst="rect">
                <a:avLst/>
              </a:prstGeom>
              <a:blipFill>
                <a:blip r:embed="rId8"/>
                <a:stretch>
                  <a:fillRect l="-1839" r="-1839" b="-329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kstvak 16"/>
              <p:cNvSpPr txBox="1"/>
              <p:nvPr/>
            </p:nvSpPr>
            <p:spPr>
              <a:xfrm>
                <a:off x="6231249" y="2797321"/>
                <a:ext cx="3473259" cy="276999"/>
              </a:xfrm>
              <a:prstGeom prst="rect">
                <a:avLst/>
              </a:prstGeom>
              <a:noFill/>
            </p:spPr>
            <p:txBody>
              <a:bodyPr wrap="none" lIns="0" tIns="0" rIns="0" bIns="0" rtlCol="0">
                <a:spAutoFit/>
              </a:bodyPr>
              <a:lstStyle/>
              <a:p>
                <a14:m>
                  <m:oMath xmlns:m="http://schemas.openxmlformats.org/officeDocument/2006/math">
                    <m:r>
                      <a:rPr lang="nl-NL" b="0" i="1" smtClean="0">
                        <a:latin typeface="Cambria Math" panose="02040503050406030204" pitchFamily="18" charset="0"/>
                      </a:rPr>
                      <m:t>𝐶𝐴𝐿𝐶</m:t>
                    </m:r>
                    <m:r>
                      <a:rPr lang="nl-NL" b="0" i="1" smtClean="0">
                        <a:latin typeface="Cambria Math" panose="02040503050406030204" pitchFamily="18" charset="0"/>
                      </a:rPr>
                      <m:t> </m:t>
                    </m:r>
                    <m:r>
                      <a:rPr lang="nl-NL" b="0" i="1" smtClean="0">
                        <a:latin typeface="Cambria Math" panose="02040503050406030204" pitchFamily="18" charset="0"/>
                      </a:rPr>
                      <m:t>𝑖𝑛𝑡𝑒𝑟𝑠𝑒𝑐𝑡</m:t>
                    </m:r>
                  </m:oMath>
                </a14:m>
                <a:r>
                  <a:rPr lang="nl-NL" dirty="0"/>
                  <a:t> geeft </a:t>
                </a:r>
                <a14:m>
                  <m:oMath xmlns:m="http://schemas.openxmlformats.org/officeDocument/2006/math">
                    <m:r>
                      <a:rPr lang="nl-NL" b="0" i="1" smtClean="0">
                        <a:latin typeface="Cambria Math" panose="02040503050406030204" pitchFamily="18" charset="0"/>
                      </a:rPr>
                      <m:t>𝑥</m:t>
                    </m:r>
                    <m:r>
                      <a:rPr lang="nl-NL" b="0" i="1" smtClean="0">
                        <a:latin typeface="Cambria Math" panose="02040503050406030204" pitchFamily="18" charset="0"/>
                      </a:rPr>
                      <m:t>=19,866…</m:t>
                    </m:r>
                  </m:oMath>
                </a14:m>
                <a:endParaRPr lang="nl-NL" dirty="0"/>
              </a:p>
            </p:txBody>
          </p:sp>
        </mc:Choice>
        <mc:Fallback xmlns="">
          <p:sp>
            <p:nvSpPr>
              <p:cNvPr id="17" name="Tekstvak 16"/>
              <p:cNvSpPr txBox="1">
                <a:spLocks noRot="1" noChangeAspect="1" noMove="1" noResize="1" noEditPoints="1" noAdjustHandles="1" noChangeArrowheads="1" noChangeShapeType="1" noTextEdit="1"/>
              </p:cNvSpPr>
              <p:nvPr/>
            </p:nvSpPr>
            <p:spPr>
              <a:xfrm>
                <a:off x="6231249" y="2797321"/>
                <a:ext cx="3473259" cy="276999"/>
              </a:xfrm>
              <a:prstGeom prst="rect">
                <a:avLst/>
              </a:prstGeom>
              <a:blipFill>
                <a:blip r:embed="rId9"/>
                <a:stretch>
                  <a:fillRect l="-2281" t="-28889" b="-51111"/>
                </a:stretch>
              </a:blipFill>
            </p:spPr>
            <p:txBody>
              <a:bodyPr/>
              <a:lstStyle/>
              <a:p>
                <a:r>
                  <a:rPr lang="nl-NL">
                    <a:noFill/>
                  </a:rPr>
                  <a:t> </a:t>
                </a:r>
              </a:p>
            </p:txBody>
          </p:sp>
        </mc:Fallback>
      </mc:AlternateContent>
    </p:spTree>
    <p:extLst>
      <p:ext uri="{BB962C8B-B14F-4D97-AF65-F5344CB8AC3E}">
        <p14:creationId xmlns:p14="http://schemas.microsoft.com/office/powerpoint/2010/main" val="4237887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2E5B1DC-2EDB-4A00-819E-B698DA58AD4C}"/>
              </a:ext>
            </a:extLst>
          </p:cNvPr>
          <p:cNvSpPr txBox="1"/>
          <p:nvPr/>
        </p:nvSpPr>
        <p:spPr>
          <a:xfrm>
            <a:off x="360484" y="293858"/>
            <a:ext cx="105753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Opgave 5</a:t>
            </a:r>
          </a:p>
        </p:txBody>
      </p:sp>
      <p:sp>
        <p:nvSpPr>
          <p:cNvPr id="3" name="Tekstvak 2"/>
          <p:cNvSpPr txBox="1"/>
          <p:nvPr/>
        </p:nvSpPr>
        <p:spPr>
          <a:xfrm>
            <a:off x="1724298" y="293858"/>
            <a:ext cx="5460274" cy="1477328"/>
          </a:xfrm>
          <a:prstGeom prst="rect">
            <a:avLst/>
          </a:prstGeom>
          <a:noFill/>
        </p:spPr>
        <p:txBody>
          <a:bodyPr wrap="square" rtlCol="0">
            <a:spAutoFit/>
          </a:bodyPr>
          <a:lstStyle/>
          <a:p>
            <a:r>
              <a:rPr lang="nl-NL" dirty="0"/>
              <a:t>Van een aantal leerlingen is bijgehouden hoeveel minuten ze per dag hun mobiel gebruiken. De resultaten zijn verwerkt in de relatieve cumulatieve frequentiepolygoon in de figuur hiernaast.</a:t>
            </a:r>
            <a:br>
              <a:rPr lang="nl-NL" dirty="0"/>
            </a:br>
            <a:r>
              <a:rPr lang="nl-NL" dirty="0"/>
              <a:t>Maak de </a:t>
            </a:r>
            <a:r>
              <a:rPr lang="nl-NL" dirty="0" err="1"/>
              <a:t>boxplot</a:t>
            </a:r>
            <a:r>
              <a:rPr lang="nl-NL" dirty="0"/>
              <a:t>.</a:t>
            </a:r>
          </a:p>
        </p:txBody>
      </p:sp>
      <p:pic>
        <p:nvPicPr>
          <p:cNvPr id="4" name="Afbeelding 3"/>
          <p:cNvPicPr/>
          <p:nvPr/>
        </p:nvPicPr>
        <p:blipFill rotWithShape="1">
          <a:blip r:embed="rId2">
            <a:extLst>
              <a:ext uri="{28A0092B-C50C-407E-A947-70E740481C1C}">
                <a14:useLocalDpi xmlns:a14="http://schemas.microsoft.com/office/drawing/2010/main" val="0"/>
              </a:ext>
            </a:extLst>
          </a:blip>
          <a:srcRect l="65822" t="52220" r="22670" b="24268"/>
          <a:stretch/>
        </p:blipFill>
        <p:spPr bwMode="auto">
          <a:xfrm>
            <a:off x="8086724" y="478523"/>
            <a:ext cx="3460841" cy="3858345"/>
          </a:xfrm>
          <a:prstGeom prst="rect">
            <a:avLst/>
          </a:prstGeom>
          <a:ln>
            <a:noFill/>
          </a:ln>
          <a:extLst>
            <a:ext uri="{53640926-AAD7-44D8-BBD7-CCE9431645EC}">
              <a14:shadowObscured xmlns:a14="http://schemas.microsoft.com/office/drawing/2010/main"/>
            </a:ext>
          </a:extLst>
        </p:spPr>
      </p:pic>
      <p:sp>
        <p:nvSpPr>
          <p:cNvPr id="5" name="Tekstvak 4"/>
          <p:cNvSpPr txBox="1"/>
          <p:nvPr/>
        </p:nvSpPr>
        <p:spPr>
          <a:xfrm>
            <a:off x="1724298" y="1875689"/>
            <a:ext cx="2037805" cy="369332"/>
          </a:xfrm>
          <a:prstGeom prst="rect">
            <a:avLst/>
          </a:prstGeom>
          <a:noFill/>
        </p:spPr>
        <p:txBody>
          <a:bodyPr wrap="square" rtlCol="0">
            <a:spAutoFit/>
          </a:bodyPr>
          <a:lstStyle/>
          <a:p>
            <a:r>
              <a:rPr lang="nl-NL" dirty="0"/>
              <a:t>Bepaal de mediaan</a:t>
            </a:r>
          </a:p>
        </p:txBody>
      </p:sp>
      <p:sp>
        <p:nvSpPr>
          <p:cNvPr id="6" name="Tekstvak 5"/>
          <p:cNvSpPr txBox="1"/>
          <p:nvPr/>
        </p:nvSpPr>
        <p:spPr>
          <a:xfrm>
            <a:off x="3560036" y="1875689"/>
            <a:ext cx="1894114" cy="369332"/>
          </a:xfrm>
          <a:prstGeom prst="rect">
            <a:avLst/>
          </a:prstGeom>
          <a:noFill/>
        </p:spPr>
        <p:txBody>
          <a:bodyPr wrap="square" rtlCol="0">
            <a:spAutoFit/>
          </a:bodyPr>
          <a:lstStyle/>
          <a:p>
            <a:r>
              <a:rPr lang="nl-NL" dirty="0"/>
              <a:t>- lees af bij 50%</a:t>
            </a:r>
          </a:p>
        </p:txBody>
      </p:sp>
      <p:grpSp>
        <p:nvGrpSpPr>
          <p:cNvPr id="10" name="Groep 9"/>
          <p:cNvGrpSpPr/>
          <p:nvPr/>
        </p:nvGrpSpPr>
        <p:grpSpPr>
          <a:xfrm>
            <a:off x="8460535" y="2473129"/>
            <a:ext cx="1214845" cy="1476000"/>
            <a:chOff x="4715691" y="3662625"/>
            <a:chExt cx="1214845" cy="1476000"/>
          </a:xfrm>
        </p:grpSpPr>
        <p:cxnSp>
          <p:nvCxnSpPr>
            <p:cNvPr id="8" name="Rechte verbindingslijn 7"/>
            <p:cNvCxnSpPr/>
            <p:nvPr/>
          </p:nvCxnSpPr>
          <p:spPr>
            <a:xfrm>
              <a:off x="4715691" y="3662625"/>
              <a:ext cx="12148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rot="5400000">
              <a:off x="5192536" y="4400625"/>
              <a:ext cx="147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ep 13"/>
          <p:cNvGrpSpPr/>
          <p:nvPr/>
        </p:nvGrpSpPr>
        <p:grpSpPr>
          <a:xfrm>
            <a:off x="8460535" y="3211129"/>
            <a:ext cx="396000" cy="756000"/>
            <a:chOff x="8453390" y="3195451"/>
            <a:chExt cx="396000" cy="756000"/>
          </a:xfrm>
        </p:grpSpPr>
        <p:cxnSp>
          <p:nvCxnSpPr>
            <p:cNvPr id="12" name="Rechte verbindingslijn 11"/>
            <p:cNvCxnSpPr/>
            <p:nvPr/>
          </p:nvCxnSpPr>
          <p:spPr>
            <a:xfrm>
              <a:off x="8453390" y="3205835"/>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rot="16200000">
              <a:off x="8471390" y="3573451"/>
              <a:ext cx="75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ep 17"/>
          <p:cNvGrpSpPr/>
          <p:nvPr/>
        </p:nvGrpSpPr>
        <p:grpSpPr>
          <a:xfrm>
            <a:off x="8460535" y="1757328"/>
            <a:ext cx="2124000" cy="2196000"/>
            <a:chOff x="5629961" y="1771186"/>
            <a:chExt cx="2124000" cy="2196000"/>
          </a:xfrm>
        </p:grpSpPr>
        <p:cxnSp>
          <p:nvCxnSpPr>
            <p:cNvPr id="16" name="Rechte verbindingslijn 15"/>
            <p:cNvCxnSpPr/>
            <p:nvPr/>
          </p:nvCxnSpPr>
          <p:spPr>
            <a:xfrm>
              <a:off x="5629961" y="1771186"/>
              <a:ext cx="212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16200000">
              <a:off x="6650009" y="2869186"/>
              <a:ext cx="21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9" name="Tekstvak 18"/>
              <p:cNvSpPr txBox="1"/>
              <p:nvPr/>
            </p:nvSpPr>
            <p:spPr>
              <a:xfrm>
                <a:off x="5156227" y="1931998"/>
                <a:ext cx="5338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− 20</m:t>
                      </m:r>
                    </m:oMath>
                  </m:oMathPara>
                </a14:m>
                <a:endParaRPr lang="nl-NL" dirty="0"/>
              </a:p>
            </p:txBody>
          </p:sp>
        </mc:Choice>
        <mc:Fallback xmlns="">
          <p:sp>
            <p:nvSpPr>
              <p:cNvPr id="19" name="Tekstvak 18"/>
              <p:cNvSpPr txBox="1">
                <a:spLocks noRot="1" noChangeAspect="1" noMove="1" noResize="1" noEditPoints="1" noAdjustHandles="1" noChangeArrowheads="1" noChangeShapeType="1" noTextEdit="1"/>
              </p:cNvSpPr>
              <p:nvPr/>
            </p:nvSpPr>
            <p:spPr>
              <a:xfrm>
                <a:off x="5156227" y="1931998"/>
                <a:ext cx="533800" cy="276999"/>
              </a:xfrm>
              <a:prstGeom prst="rect">
                <a:avLst/>
              </a:prstGeom>
              <a:blipFill>
                <a:blip r:embed="rId3"/>
                <a:stretch>
                  <a:fillRect l="-2299" r="-10345"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0" name="Tekstvak 19"/>
              <p:cNvSpPr txBox="1"/>
              <p:nvPr/>
            </p:nvSpPr>
            <p:spPr>
              <a:xfrm>
                <a:off x="1724298" y="2245021"/>
                <a:ext cx="2037805" cy="369332"/>
              </a:xfrm>
              <a:prstGeom prst="rect">
                <a:avLst/>
              </a:prstGeom>
              <a:noFill/>
            </p:spPr>
            <p:txBody>
              <a:bodyPr wrap="square" rtlCol="0">
                <a:spAutoFit/>
              </a:bodyPr>
              <a:lstStyle/>
              <a:p>
                <a:r>
                  <a:rPr lang="nl-NL" dirty="0"/>
                  <a:t>Bepaal </a:t>
                </a:r>
                <a14:m>
                  <m:oMath xmlns:m="http://schemas.openxmlformats.org/officeDocument/2006/math">
                    <m:sSub>
                      <m:sSubPr>
                        <m:ctrlPr>
                          <a:rPr lang="nl-NL" i="1" dirty="0" smtClean="0">
                            <a:latin typeface="Cambria Math" panose="02040503050406030204" pitchFamily="18" charset="0"/>
                          </a:rPr>
                        </m:ctrlPr>
                      </m:sSubPr>
                      <m:e>
                        <m:r>
                          <a:rPr lang="nl-NL" b="0" i="1" dirty="0" smtClean="0">
                            <a:latin typeface="Cambria Math" panose="02040503050406030204" pitchFamily="18" charset="0"/>
                          </a:rPr>
                          <m:t>𝑄</m:t>
                        </m:r>
                      </m:e>
                      <m:sub>
                        <m:r>
                          <a:rPr lang="nl-NL" b="0" i="1" dirty="0" smtClean="0">
                            <a:latin typeface="Cambria Math" panose="02040503050406030204" pitchFamily="18" charset="0"/>
                          </a:rPr>
                          <m:t>1</m:t>
                        </m:r>
                      </m:sub>
                    </m:sSub>
                  </m:oMath>
                </a14:m>
                <a:endParaRPr lang="nl-NL" dirty="0"/>
              </a:p>
            </p:txBody>
          </p:sp>
        </mc:Choice>
        <mc:Fallback xmlns="">
          <p:sp>
            <p:nvSpPr>
              <p:cNvPr id="20" name="Tekstvak 19"/>
              <p:cNvSpPr txBox="1">
                <a:spLocks noRot="1" noChangeAspect="1" noMove="1" noResize="1" noEditPoints="1" noAdjustHandles="1" noChangeArrowheads="1" noChangeShapeType="1" noTextEdit="1"/>
              </p:cNvSpPr>
              <p:nvPr/>
            </p:nvSpPr>
            <p:spPr>
              <a:xfrm>
                <a:off x="1724298" y="2245021"/>
                <a:ext cx="2037805" cy="369332"/>
              </a:xfrm>
              <a:prstGeom prst="rect">
                <a:avLst/>
              </a:prstGeom>
              <a:blipFill>
                <a:blip r:embed="rId4"/>
                <a:stretch>
                  <a:fillRect l="-2695" t="-8197" b="-24590"/>
                </a:stretch>
              </a:blipFill>
            </p:spPr>
            <p:txBody>
              <a:bodyPr/>
              <a:lstStyle/>
              <a:p>
                <a:r>
                  <a:rPr lang="nl-NL">
                    <a:noFill/>
                  </a:rPr>
                  <a:t> </a:t>
                </a:r>
              </a:p>
            </p:txBody>
          </p:sp>
        </mc:Fallback>
      </mc:AlternateContent>
      <p:sp>
        <p:nvSpPr>
          <p:cNvPr id="21" name="Tekstvak 20"/>
          <p:cNvSpPr txBox="1"/>
          <p:nvPr/>
        </p:nvSpPr>
        <p:spPr>
          <a:xfrm>
            <a:off x="3560036" y="2245021"/>
            <a:ext cx="1894114" cy="369332"/>
          </a:xfrm>
          <a:prstGeom prst="rect">
            <a:avLst/>
          </a:prstGeom>
          <a:noFill/>
        </p:spPr>
        <p:txBody>
          <a:bodyPr wrap="square" rtlCol="0">
            <a:spAutoFit/>
          </a:bodyPr>
          <a:lstStyle/>
          <a:p>
            <a:r>
              <a:rPr lang="nl-NL" dirty="0"/>
              <a:t>- lees af bij 25%</a:t>
            </a:r>
          </a:p>
        </p:txBody>
      </p:sp>
      <mc:AlternateContent xmlns:mc="http://schemas.openxmlformats.org/markup-compatibility/2006" xmlns:a14="http://schemas.microsoft.com/office/drawing/2010/main">
        <mc:Choice Requires="a14">
          <p:sp>
            <p:nvSpPr>
              <p:cNvPr id="22" name="Tekstvak 21"/>
              <p:cNvSpPr txBox="1"/>
              <p:nvPr/>
            </p:nvSpPr>
            <p:spPr>
              <a:xfrm>
                <a:off x="5156227" y="2301330"/>
                <a:ext cx="4055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− 7</m:t>
                      </m:r>
                    </m:oMath>
                  </m:oMathPara>
                </a14:m>
                <a:endParaRPr lang="nl-NL" dirty="0"/>
              </a:p>
            </p:txBody>
          </p:sp>
        </mc:Choice>
        <mc:Fallback xmlns="">
          <p:sp>
            <p:nvSpPr>
              <p:cNvPr id="22" name="Tekstvak 21"/>
              <p:cNvSpPr txBox="1">
                <a:spLocks noRot="1" noChangeAspect="1" noMove="1" noResize="1" noEditPoints="1" noAdjustHandles="1" noChangeArrowheads="1" noChangeShapeType="1" noTextEdit="1"/>
              </p:cNvSpPr>
              <p:nvPr/>
            </p:nvSpPr>
            <p:spPr>
              <a:xfrm>
                <a:off x="5156227" y="2301330"/>
                <a:ext cx="405560" cy="276999"/>
              </a:xfrm>
              <a:prstGeom prst="rect">
                <a:avLst/>
              </a:prstGeom>
              <a:blipFill>
                <a:blip r:embed="rId5"/>
                <a:stretch>
                  <a:fillRect l="-3030" r="-13636"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3" name="Tekstvak 22"/>
              <p:cNvSpPr txBox="1"/>
              <p:nvPr/>
            </p:nvSpPr>
            <p:spPr>
              <a:xfrm>
                <a:off x="1724298" y="2670662"/>
                <a:ext cx="2037805" cy="369332"/>
              </a:xfrm>
              <a:prstGeom prst="rect">
                <a:avLst/>
              </a:prstGeom>
              <a:noFill/>
            </p:spPr>
            <p:txBody>
              <a:bodyPr wrap="square" rtlCol="0">
                <a:spAutoFit/>
              </a:bodyPr>
              <a:lstStyle/>
              <a:p>
                <a:r>
                  <a:rPr lang="nl-NL" dirty="0"/>
                  <a:t>Bepaal </a:t>
                </a:r>
                <a14:m>
                  <m:oMath xmlns:m="http://schemas.openxmlformats.org/officeDocument/2006/math">
                    <m:sSub>
                      <m:sSubPr>
                        <m:ctrlPr>
                          <a:rPr lang="nl-NL" i="1" dirty="0" smtClean="0">
                            <a:latin typeface="Cambria Math" panose="02040503050406030204" pitchFamily="18" charset="0"/>
                          </a:rPr>
                        </m:ctrlPr>
                      </m:sSubPr>
                      <m:e>
                        <m:r>
                          <a:rPr lang="nl-NL" b="0" i="1" dirty="0" smtClean="0">
                            <a:latin typeface="Cambria Math" panose="02040503050406030204" pitchFamily="18" charset="0"/>
                          </a:rPr>
                          <m:t>𝑄</m:t>
                        </m:r>
                      </m:e>
                      <m:sub>
                        <m:r>
                          <a:rPr lang="nl-NL" b="0" i="1" dirty="0" smtClean="0">
                            <a:latin typeface="Cambria Math" panose="02040503050406030204" pitchFamily="18" charset="0"/>
                          </a:rPr>
                          <m:t>3</m:t>
                        </m:r>
                      </m:sub>
                    </m:sSub>
                  </m:oMath>
                </a14:m>
                <a:endParaRPr lang="nl-NL" dirty="0"/>
              </a:p>
            </p:txBody>
          </p:sp>
        </mc:Choice>
        <mc:Fallback xmlns="">
          <p:sp>
            <p:nvSpPr>
              <p:cNvPr id="23" name="Tekstvak 22"/>
              <p:cNvSpPr txBox="1">
                <a:spLocks noRot="1" noChangeAspect="1" noMove="1" noResize="1" noEditPoints="1" noAdjustHandles="1" noChangeArrowheads="1" noChangeShapeType="1" noTextEdit="1"/>
              </p:cNvSpPr>
              <p:nvPr/>
            </p:nvSpPr>
            <p:spPr>
              <a:xfrm>
                <a:off x="1724298" y="2670662"/>
                <a:ext cx="2037805" cy="369332"/>
              </a:xfrm>
              <a:prstGeom prst="rect">
                <a:avLst/>
              </a:prstGeom>
              <a:blipFill>
                <a:blip r:embed="rId6"/>
                <a:stretch>
                  <a:fillRect l="-2695" t="-8197" b="-24590"/>
                </a:stretch>
              </a:blipFill>
            </p:spPr>
            <p:txBody>
              <a:bodyPr/>
              <a:lstStyle/>
              <a:p>
                <a:r>
                  <a:rPr lang="nl-NL">
                    <a:noFill/>
                  </a:rPr>
                  <a:t> </a:t>
                </a:r>
              </a:p>
            </p:txBody>
          </p:sp>
        </mc:Fallback>
      </mc:AlternateContent>
      <p:sp>
        <p:nvSpPr>
          <p:cNvPr id="24" name="Tekstvak 23"/>
          <p:cNvSpPr txBox="1"/>
          <p:nvPr/>
        </p:nvSpPr>
        <p:spPr>
          <a:xfrm>
            <a:off x="3560036" y="2670662"/>
            <a:ext cx="1665107" cy="369332"/>
          </a:xfrm>
          <a:prstGeom prst="rect">
            <a:avLst/>
          </a:prstGeom>
          <a:noFill/>
        </p:spPr>
        <p:txBody>
          <a:bodyPr wrap="square" rtlCol="0">
            <a:spAutoFit/>
          </a:bodyPr>
          <a:lstStyle/>
          <a:p>
            <a:r>
              <a:rPr lang="nl-NL" dirty="0"/>
              <a:t>- lees af bij 75%</a:t>
            </a:r>
          </a:p>
        </p:txBody>
      </p:sp>
      <mc:AlternateContent xmlns:mc="http://schemas.openxmlformats.org/markup-compatibility/2006" xmlns:a14="http://schemas.microsoft.com/office/drawing/2010/main">
        <mc:Choice Requires="a14">
          <p:sp>
            <p:nvSpPr>
              <p:cNvPr id="25" name="Tekstvak 24"/>
              <p:cNvSpPr txBox="1"/>
              <p:nvPr/>
            </p:nvSpPr>
            <p:spPr>
              <a:xfrm>
                <a:off x="5156227" y="2726971"/>
                <a:ext cx="5338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− 35</m:t>
                      </m:r>
                    </m:oMath>
                  </m:oMathPara>
                </a14:m>
                <a:endParaRPr lang="nl-NL" dirty="0"/>
              </a:p>
            </p:txBody>
          </p:sp>
        </mc:Choice>
        <mc:Fallback xmlns="">
          <p:sp>
            <p:nvSpPr>
              <p:cNvPr id="25" name="Tekstvak 24"/>
              <p:cNvSpPr txBox="1">
                <a:spLocks noRot="1" noChangeAspect="1" noMove="1" noResize="1" noEditPoints="1" noAdjustHandles="1" noChangeArrowheads="1" noChangeShapeType="1" noTextEdit="1"/>
              </p:cNvSpPr>
              <p:nvPr/>
            </p:nvSpPr>
            <p:spPr>
              <a:xfrm>
                <a:off x="5156227" y="2726971"/>
                <a:ext cx="533800" cy="276999"/>
              </a:xfrm>
              <a:prstGeom prst="rect">
                <a:avLst/>
              </a:prstGeom>
              <a:blipFill>
                <a:blip r:embed="rId7"/>
                <a:stretch>
                  <a:fillRect l="-2299" r="-11494" b="-6522"/>
                </a:stretch>
              </a:blipFill>
            </p:spPr>
            <p:txBody>
              <a:bodyPr/>
              <a:lstStyle/>
              <a:p>
                <a:r>
                  <a:rPr lang="nl-NL">
                    <a:noFill/>
                  </a:rPr>
                  <a:t> </a:t>
                </a:r>
              </a:p>
            </p:txBody>
          </p:sp>
        </mc:Fallback>
      </mc:AlternateContent>
      <p:sp>
        <p:nvSpPr>
          <p:cNvPr id="26" name="Tekstvak 25"/>
          <p:cNvSpPr txBox="1"/>
          <p:nvPr/>
        </p:nvSpPr>
        <p:spPr>
          <a:xfrm>
            <a:off x="1724298" y="3096303"/>
            <a:ext cx="1288868" cy="369332"/>
          </a:xfrm>
          <a:prstGeom prst="rect">
            <a:avLst/>
          </a:prstGeom>
          <a:noFill/>
        </p:spPr>
        <p:txBody>
          <a:bodyPr wrap="square" rtlCol="0">
            <a:spAutoFit/>
          </a:bodyPr>
          <a:lstStyle/>
          <a:p>
            <a:r>
              <a:rPr lang="nl-NL" dirty="0"/>
              <a:t>Minimum</a:t>
            </a:r>
          </a:p>
        </p:txBody>
      </p:sp>
      <p:sp>
        <p:nvSpPr>
          <p:cNvPr id="27" name="Tekstvak 26"/>
          <p:cNvSpPr txBox="1"/>
          <p:nvPr/>
        </p:nvSpPr>
        <p:spPr>
          <a:xfrm>
            <a:off x="1709000" y="3521944"/>
            <a:ext cx="1288868" cy="369332"/>
          </a:xfrm>
          <a:prstGeom prst="rect">
            <a:avLst/>
          </a:prstGeom>
          <a:noFill/>
        </p:spPr>
        <p:txBody>
          <a:bodyPr wrap="square" rtlCol="0">
            <a:spAutoFit/>
          </a:bodyPr>
          <a:lstStyle/>
          <a:p>
            <a:r>
              <a:rPr lang="nl-NL" dirty="0"/>
              <a:t>Maximum</a:t>
            </a:r>
          </a:p>
        </p:txBody>
      </p:sp>
      <mc:AlternateContent xmlns:mc="http://schemas.openxmlformats.org/markup-compatibility/2006" xmlns:a14="http://schemas.microsoft.com/office/drawing/2010/main">
        <mc:Choice Requires="a14">
          <p:sp>
            <p:nvSpPr>
              <p:cNvPr id="28" name="Tekstvak 27"/>
              <p:cNvSpPr txBox="1"/>
              <p:nvPr/>
            </p:nvSpPr>
            <p:spPr>
              <a:xfrm>
                <a:off x="5195807" y="3184931"/>
                <a:ext cx="4055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− 0</m:t>
                      </m:r>
                    </m:oMath>
                  </m:oMathPara>
                </a14:m>
                <a:endParaRPr lang="nl-NL" dirty="0"/>
              </a:p>
            </p:txBody>
          </p:sp>
        </mc:Choice>
        <mc:Fallback xmlns="">
          <p:sp>
            <p:nvSpPr>
              <p:cNvPr id="28" name="Tekstvak 27"/>
              <p:cNvSpPr txBox="1">
                <a:spLocks noRot="1" noChangeAspect="1" noMove="1" noResize="1" noEditPoints="1" noAdjustHandles="1" noChangeArrowheads="1" noChangeShapeType="1" noTextEdit="1"/>
              </p:cNvSpPr>
              <p:nvPr/>
            </p:nvSpPr>
            <p:spPr>
              <a:xfrm>
                <a:off x="5195807" y="3184931"/>
                <a:ext cx="405559" cy="276999"/>
              </a:xfrm>
              <a:prstGeom prst="rect">
                <a:avLst/>
              </a:prstGeom>
              <a:blipFill>
                <a:blip r:embed="rId8"/>
                <a:stretch>
                  <a:fillRect l="-1493" r="-13433"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9" name="Tekstvak 28"/>
              <p:cNvSpPr txBox="1"/>
              <p:nvPr/>
            </p:nvSpPr>
            <p:spPr>
              <a:xfrm>
                <a:off x="5189630" y="3568110"/>
                <a:ext cx="5337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− 50</m:t>
                      </m:r>
                    </m:oMath>
                  </m:oMathPara>
                </a14:m>
                <a:endParaRPr lang="nl-NL" dirty="0"/>
              </a:p>
            </p:txBody>
          </p:sp>
        </mc:Choice>
        <mc:Fallback xmlns="">
          <p:sp>
            <p:nvSpPr>
              <p:cNvPr id="29" name="Tekstvak 28"/>
              <p:cNvSpPr txBox="1">
                <a:spLocks noRot="1" noChangeAspect="1" noMove="1" noResize="1" noEditPoints="1" noAdjustHandles="1" noChangeArrowheads="1" noChangeShapeType="1" noTextEdit="1"/>
              </p:cNvSpPr>
              <p:nvPr/>
            </p:nvSpPr>
            <p:spPr>
              <a:xfrm>
                <a:off x="5189630" y="3568110"/>
                <a:ext cx="533799" cy="276999"/>
              </a:xfrm>
              <a:prstGeom prst="rect">
                <a:avLst/>
              </a:prstGeom>
              <a:blipFill>
                <a:blip r:embed="rId9"/>
                <a:stretch>
                  <a:fillRect l="-1136" r="-10227" b="-6522"/>
                </a:stretch>
              </a:blipFill>
            </p:spPr>
            <p:txBody>
              <a:bodyPr/>
              <a:lstStyle/>
              <a:p>
                <a:r>
                  <a:rPr lang="nl-NL">
                    <a:noFill/>
                  </a:rPr>
                  <a:t> </a:t>
                </a:r>
              </a:p>
            </p:txBody>
          </p:sp>
        </mc:Fallback>
      </mc:AlternateContent>
      <p:grpSp>
        <p:nvGrpSpPr>
          <p:cNvPr id="52" name="Groep 51"/>
          <p:cNvGrpSpPr/>
          <p:nvPr/>
        </p:nvGrpSpPr>
        <p:grpSpPr>
          <a:xfrm>
            <a:off x="2502019" y="5538309"/>
            <a:ext cx="3864516" cy="425641"/>
            <a:chOff x="2502019" y="5538309"/>
            <a:chExt cx="3864516" cy="425641"/>
          </a:xfrm>
        </p:grpSpPr>
        <p:cxnSp>
          <p:nvCxnSpPr>
            <p:cNvPr id="31" name="Rechte verbindingslijn 30"/>
            <p:cNvCxnSpPr/>
            <p:nvPr/>
          </p:nvCxnSpPr>
          <p:spPr>
            <a:xfrm>
              <a:off x="2592589" y="5538309"/>
              <a:ext cx="36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2592589" y="5538309"/>
              <a:ext cx="0" cy="1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2952589" y="5540293"/>
              <a:ext cx="0" cy="1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3317139" y="5538309"/>
              <a:ext cx="0" cy="1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a:off x="3677139" y="5538309"/>
              <a:ext cx="0" cy="1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4037139" y="5538309"/>
              <a:ext cx="0" cy="1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4748039" y="5538309"/>
              <a:ext cx="0" cy="1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5108039" y="5540293"/>
              <a:ext cx="0" cy="1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5472589" y="5538309"/>
              <a:ext cx="0" cy="1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5832589" y="5538309"/>
              <a:ext cx="0" cy="1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a:off x="6192589" y="5538309"/>
              <a:ext cx="0" cy="1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a:off x="4392589" y="5538309"/>
              <a:ext cx="0" cy="1440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kstvak 45"/>
                <p:cNvSpPr txBox="1"/>
                <p:nvPr/>
              </p:nvSpPr>
              <p:spPr>
                <a:xfrm>
                  <a:off x="2502019" y="5686951"/>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0</m:t>
                        </m:r>
                      </m:oMath>
                    </m:oMathPara>
                  </a14:m>
                  <a:endParaRPr lang="nl-NL" dirty="0"/>
                </a:p>
              </p:txBody>
            </p:sp>
          </mc:Choice>
          <mc:Fallback xmlns="">
            <p:sp>
              <p:nvSpPr>
                <p:cNvPr id="46" name="Tekstvak 45"/>
                <p:cNvSpPr txBox="1">
                  <a:spLocks noRot="1" noChangeAspect="1" noMove="1" noResize="1" noEditPoints="1" noAdjustHandles="1" noChangeArrowheads="1" noChangeShapeType="1" noTextEdit="1"/>
                </p:cNvSpPr>
                <p:nvPr/>
              </p:nvSpPr>
              <p:spPr>
                <a:xfrm>
                  <a:off x="2502019" y="5686951"/>
                  <a:ext cx="181140" cy="276999"/>
                </a:xfrm>
                <a:prstGeom prst="rect">
                  <a:avLst/>
                </a:prstGeom>
                <a:blipFill>
                  <a:blip r:embed="rId10"/>
                  <a:stretch>
                    <a:fillRect l="-30000" r="-30000"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7" name="Tekstvak 46"/>
                <p:cNvSpPr txBox="1"/>
                <p:nvPr/>
              </p:nvSpPr>
              <p:spPr>
                <a:xfrm>
                  <a:off x="3153349" y="5682309"/>
                  <a:ext cx="3093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10</m:t>
                        </m:r>
                      </m:oMath>
                    </m:oMathPara>
                  </a14:m>
                  <a:endParaRPr lang="nl-NL" dirty="0"/>
                </a:p>
              </p:txBody>
            </p:sp>
          </mc:Choice>
          <mc:Fallback xmlns="">
            <p:sp>
              <p:nvSpPr>
                <p:cNvPr id="47" name="Tekstvak 46"/>
                <p:cNvSpPr txBox="1">
                  <a:spLocks noRot="1" noChangeAspect="1" noMove="1" noResize="1" noEditPoints="1" noAdjustHandles="1" noChangeArrowheads="1" noChangeShapeType="1" noTextEdit="1"/>
                </p:cNvSpPr>
                <p:nvPr/>
              </p:nvSpPr>
              <p:spPr>
                <a:xfrm>
                  <a:off x="3153349" y="5682309"/>
                  <a:ext cx="309380" cy="276999"/>
                </a:xfrm>
                <a:prstGeom prst="rect">
                  <a:avLst/>
                </a:prstGeom>
                <a:blipFill>
                  <a:blip r:embed="rId11"/>
                  <a:stretch>
                    <a:fillRect l="-17647" r="-17647"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8" name="Tekstvak 47"/>
                <p:cNvSpPr txBox="1"/>
                <p:nvPr/>
              </p:nvSpPr>
              <p:spPr>
                <a:xfrm>
                  <a:off x="3888967" y="5682308"/>
                  <a:ext cx="3093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20</m:t>
                        </m:r>
                      </m:oMath>
                    </m:oMathPara>
                  </a14:m>
                  <a:endParaRPr lang="nl-NL" dirty="0"/>
                </a:p>
              </p:txBody>
            </p:sp>
          </mc:Choice>
          <mc:Fallback xmlns="">
            <p:sp>
              <p:nvSpPr>
                <p:cNvPr id="48" name="Tekstvak 47"/>
                <p:cNvSpPr txBox="1">
                  <a:spLocks noRot="1" noChangeAspect="1" noMove="1" noResize="1" noEditPoints="1" noAdjustHandles="1" noChangeArrowheads="1" noChangeShapeType="1" noTextEdit="1"/>
                </p:cNvSpPr>
                <p:nvPr/>
              </p:nvSpPr>
              <p:spPr>
                <a:xfrm>
                  <a:off x="3888967" y="5682308"/>
                  <a:ext cx="309380" cy="276999"/>
                </a:xfrm>
                <a:prstGeom prst="rect">
                  <a:avLst/>
                </a:prstGeom>
                <a:blipFill>
                  <a:blip r:embed="rId12"/>
                  <a:stretch>
                    <a:fillRect l="-19608" r="-15686"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9" name="Tekstvak 48"/>
                <p:cNvSpPr txBox="1"/>
                <p:nvPr/>
              </p:nvSpPr>
              <p:spPr>
                <a:xfrm>
                  <a:off x="4590477" y="5680824"/>
                  <a:ext cx="3093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30</m:t>
                        </m:r>
                      </m:oMath>
                    </m:oMathPara>
                  </a14:m>
                  <a:endParaRPr lang="nl-NL" dirty="0"/>
                </a:p>
              </p:txBody>
            </p:sp>
          </mc:Choice>
          <mc:Fallback xmlns="">
            <p:sp>
              <p:nvSpPr>
                <p:cNvPr id="49" name="Tekstvak 48"/>
                <p:cNvSpPr txBox="1">
                  <a:spLocks noRot="1" noChangeAspect="1" noMove="1" noResize="1" noEditPoints="1" noAdjustHandles="1" noChangeArrowheads="1" noChangeShapeType="1" noTextEdit="1"/>
                </p:cNvSpPr>
                <p:nvPr/>
              </p:nvSpPr>
              <p:spPr>
                <a:xfrm>
                  <a:off x="4590477" y="5680824"/>
                  <a:ext cx="309380" cy="276999"/>
                </a:xfrm>
                <a:prstGeom prst="rect">
                  <a:avLst/>
                </a:prstGeom>
                <a:blipFill>
                  <a:blip r:embed="rId13"/>
                  <a:stretch>
                    <a:fillRect l="-17647" r="-17647"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0" name="Tekstvak 49"/>
                <p:cNvSpPr txBox="1"/>
                <p:nvPr/>
              </p:nvSpPr>
              <p:spPr>
                <a:xfrm>
                  <a:off x="5323816" y="5678454"/>
                  <a:ext cx="3093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40</m:t>
                        </m:r>
                      </m:oMath>
                    </m:oMathPara>
                  </a14:m>
                  <a:endParaRPr lang="nl-NL" dirty="0"/>
                </a:p>
              </p:txBody>
            </p:sp>
          </mc:Choice>
          <mc:Fallback xmlns="">
            <p:sp>
              <p:nvSpPr>
                <p:cNvPr id="50" name="Tekstvak 49"/>
                <p:cNvSpPr txBox="1">
                  <a:spLocks noRot="1" noChangeAspect="1" noMove="1" noResize="1" noEditPoints="1" noAdjustHandles="1" noChangeArrowheads="1" noChangeShapeType="1" noTextEdit="1"/>
                </p:cNvSpPr>
                <p:nvPr/>
              </p:nvSpPr>
              <p:spPr>
                <a:xfrm>
                  <a:off x="5323816" y="5678454"/>
                  <a:ext cx="309380" cy="276999"/>
                </a:xfrm>
                <a:prstGeom prst="rect">
                  <a:avLst/>
                </a:prstGeom>
                <a:blipFill>
                  <a:blip r:embed="rId14"/>
                  <a:stretch>
                    <a:fillRect l="-17647" r="-17647"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1" name="Tekstvak 50"/>
                <p:cNvSpPr txBox="1"/>
                <p:nvPr/>
              </p:nvSpPr>
              <p:spPr>
                <a:xfrm>
                  <a:off x="6057155" y="5684778"/>
                  <a:ext cx="3093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50</m:t>
                        </m:r>
                      </m:oMath>
                    </m:oMathPara>
                  </a14:m>
                  <a:endParaRPr lang="nl-NL" dirty="0"/>
                </a:p>
              </p:txBody>
            </p:sp>
          </mc:Choice>
          <mc:Fallback xmlns="">
            <p:sp>
              <p:nvSpPr>
                <p:cNvPr id="51" name="Tekstvak 50"/>
                <p:cNvSpPr txBox="1">
                  <a:spLocks noRot="1" noChangeAspect="1" noMove="1" noResize="1" noEditPoints="1" noAdjustHandles="1" noChangeArrowheads="1" noChangeShapeType="1" noTextEdit="1"/>
                </p:cNvSpPr>
                <p:nvPr/>
              </p:nvSpPr>
              <p:spPr>
                <a:xfrm>
                  <a:off x="6057155" y="5684778"/>
                  <a:ext cx="309380" cy="276999"/>
                </a:xfrm>
                <a:prstGeom prst="rect">
                  <a:avLst/>
                </a:prstGeom>
                <a:blipFill>
                  <a:blip r:embed="rId15"/>
                  <a:stretch>
                    <a:fillRect l="-20000" r="-20000" b="-8889"/>
                  </a:stretch>
                </a:blipFill>
              </p:spPr>
              <p:txBody>
                <a:bodyPr/>
                <a:lstStyle/>
                <a:p>
                  <a:r>
                    <a:rPr lang="nl-NL">
                      <a:noFill/>
                    </a:rPr>
                    <a:t> </a:t>
                  </a:r>
                </a:p>
              </p:txBody>
            </p:sp>
          </mc:Fallback>
        </mc:AlternateContent>
      </p:grpSp>
      <p:cxnSp>
        <p:nvCxnSpPr>
          <p:cNvPr id="54" name="Rechte verbindingslijn 53"/>
          <p:cNvCxnSpPr/>
          <p:nvPr/>
        </p:nvCxnSpPr>
        <p:spPr>
          <a:xfrm>
            <a:off x="6192589" y="5165678"/>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2605492" y="5165678"/>
            <a:ext cx="0" cy="18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4043657" y="5058771"/>
            <a:ext cx="0" cy="36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a:off x="5110461" y="5058771"/>
            <a:ext cx="0" cy="36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a:off x="3117880" y="5055512"/>
            <a:ext cx="0" cy="36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rot="5400000">
            <a:off x="4112232" y="4047512"/>
            <a:ext cx="0" cy="20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rot="5400000">
            <a:off x="4112232" y="4407512"/>
            <a:ext cx="0" cy="20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rot="5400000">
            <a:off x="2852232" y="5003678"/>
            <a:ext cx="0" cy="50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rot="5400000">
            <a:off x="5639392" y="4715678"/>
            <a:ext cx="0" cy="1080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Tekstvak 62"/>
          <p:cNvSpPr txBox="1"/>
          <p:nvPr/>
        </p:nvSpPr>
        <p:spPr>
          <a:xfrm>
            <a:off x="3978068" y="5976120"/>
            <a:ext cx="2423123" cy="369332"/>
          </a:xfrm>
          <a:prstGeom prst="rect">
            <a:avLst/>
          </a:prstGeom>
          <a:noFill/>
        </p:spPr>
        <p:txBody>
          <a:bodyPr wrap="square" rtlCol="0">
            <a:spAutoFit/>
          </a:bodyPr>
          <a:lstStyle/>
          <a:p>
            <a:r>
              <a:rPr lang="nl-NL" dirty="0"/>
              <a:t>aantal minuten per dag</a:t>
            </a:r>
          </a:p>
        </p:txBody>
      </p:sp>
    </p:spTree>
    <p:extLst>
      <p:ext uri="{BB962C8B-B14F-4D97-AF65-F5344CB8AC3E}">
        <p14:creationId xmlns:p14="http://schemas.microsoft.com/office/powerpoint/2010/main" val="135661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6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21" grpId="0"/>
      <p:bldP spid="22" grpId="0"/>
      <p:bldP spid="23" grpId="0"/>
      <p:bldP spid="24" grpId="0"/>
      <p:bldP spid="25" grpId="0"/>
      <p:bldP spid="26" grpId="0"/>
      <p:bldP spid="27" grpId="0"/>
      <p:bldP spid="28" grpId="0"/>
      <p:bldP spid="29"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2E5B1DC-2EDB-4A00-819E-B698DA58AD4C}"/>
              </a:ext>
            </a:extLst>
          </p:cNvPr>
          <p:cNvSpPr txBox="1"/>
          <p:nvPr/>
        </p:nvSpPr>
        <p:spPr>
          <a:xfrm>
            <a:off x="360484" y="293858"/>
            <a:ext cx="105753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Opgave 6</a:t>
            </a:r>
          </a:p>
        </p:txBody>
      </p:sp>
      <p:sp>
        <p:nvSpPr>
          <p:cNvPr id="4" name="Tekstvak 3"/>
          <p:cNvSpPr txBox="1"/>
          <p:nvPr/>
        </p:nvSpPr>
        <p:spPr>
          <a:xfrm>
            <a:off x="2251881" y="293858"/>
            <a:ext cx="6660107" cy="923330"/>
          </a:xfrm>
          <a:prstGeom prst="rect">
            <a:avLst/>
          </a:prstGeom>
          <a:noFill/>
        </p:spPr>
        <p:txBody>
          <a:bodyPr wrap="square" rtlCol="0">
            <a:spAutoFit/>
          </a:bodyPr>
          <a:lstStyle/>
          <a:p>
            <a:r>
              <a:rPr lang="nl-NL" dirty="0"/>
              <a:t>In China zijn er per 12 vrouwen 13 mannen.</a:t>
            </a:r>
            <a:br>
              <a:rPr lang="nl-NL" dirty="0"/>
            </a:br>
            <a:r>
              <a:rPr lang="nl-NL" dirty="0"/>
              <a:t>Het totaal aantal inwoners is 1,36 miljard.</a:t>
            </a:r>
            <a:br>
              <a:rPr lang="nl-NL" dirty="0"/>
            </a:br>
            <a:r>
              <a:rPr lang="nl-NL" dirty="0"/>
              <a:t>Hoeveel mannen telt China meer dan vrouwen?</a:t>
            </a:r>
          </a:p>
        </p:txBody>
      </p:sp>
      <p:sp>
        <p:nvSpPr>
          <p:cNvPr id="5" name="Tekstvak 4"/>
          <p:cNvSpPr txBox="1"/>
          <p:nvPr/>
        </p:nvSpPr>
        <p:spPr>
          <a:xfrm>
            <a:off x="1897039" y="281053"/>
            <a:ext cx="504967" cy="382137"/>
          </a:xfrm>
          <a:prstGeom prst="rect">
            <a:avLst/>
          </a:prstGeom>
          <a:noFill/>
        </p:spPr>
        <p:txBody>
          <a:bodyPr wrap="square" rtlCol="0">
            <a:spAutoFit/>
          </a:bodyPr>
          <a:lstStyle/>
          <a:p>
            <a:r>
              <a:rPr lang="nl-NL" dirty="0"/>
              <a:t>a.</a:t>
            </a:r>
          </a:p>
        </p:txBody>
      </p:sp>
      <p:sp>
        <p:nvSpPr>
          <p:cNvPr id="6" name="Tekstvak 5"/>
          <p:cNvSpPr txBox="1"/>
          <p:nvPr/>
        </p:nvSpPr>
        <p:spPr>
          <a:xfrm>
            <a:off x="2251881" y="1217188"/>
            <a:ext cx="3111689" cy="369332"/>
          </a:xfrm>
          <a:prstGeom prst="rect">
            <a:avLst/>
          </a:prstGeom>
          <a:noFill/>
        </p:spPr>
        <p:txBody>
          <a:bodyPr wrap="square" rtlCol="0">
            <a:spAutoFit/>
          </a:bodyPr>
          <a:lstStyle/>
          <a:p>
            <a:r>
              <a:rPr lang="nl-NL" dirty="0"/>
              <a:t>Gebruik een verhoudingstabel</a:t>
            </a:r>
          </a:p>
        </p:txBody>
      </p:sp>
      <p:grpSp>
        <p:nvGrpSpPr>
          <p:cNvPr id="12" name="Groep 11"/>
          <p:cNvGrpSpPr/>
          <p:nvPr/>
        </p:nvGrpSpPr>
        <p:grpSpPr>
          <a:xfrm>
            <a:off x="6455389" y="1183911"/>
            <a:ext cx="3384000" cy="1224000"/>
            <a:chOff x="6455389" y="1183911"/>
            <a:chExt cx="3384000" cy="1224000"/>
          </a:xfrm>
        </p:grpSpPr>
        <p:cxnSp>
          <p:nvCxnSpPr>
            <p:cNvPr id="8" name="Rechte verbindingslijn 7"/>
            <p:cNvCxnSpPr/>
            <p:nvPr/>
          </p:nvCxnSpPr>
          <p:spPr>
            <a:xfrm>
              <a:off x="8898340" y="1183911"/>
              <a:ext cx="0" cy="12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6455389" y="1586520"/>
              <a:ext cx="33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6455389" y="1981136"/>
              <a:ext cx="3384000" cy="0"/>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Tekstvak 13"/>
              <p:cNvSpPr txBox="1"/>
              <p:nvPr/>
            </p:nvSpPr>
            <p:spPr>
              <a:xfrm>
                <a:off x="8441095" y="1277363"/>
                <a:ext cx="3093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12</m:t>
                      </m:r>
                    </m:oMath>
                  </m:oMathPara>
                </a14:m>
                <a:endParaRPr lang="nl-NL" dirty="0"/>
              </a:p>
            </p:txBody>
          </p:sp>
        </mc:Choice>
        <mc:Fallback xmlns="">
          <p:sp>
            <p:nvSpPr>
              <p:cNvPr id="14" name="Tekstvak 13"/>
              <p:cNvSpPr txBox="1">
                <a:spLocks noRot="1" noChangeAspect="1" noMove="1" noResize="1" noEditPoints="1" noAdjustHandles="1" noChangeArrowheads="1" noChangeShapeType="1" noTextEdit="1"/>
              </p:cNvSpPr>
              <p:nvPr/>
            </p:nvSpPr>
            <p:spPr>
              <a:xfrm>
                <a:off x="8441095" y="1277363"/>
                <a:ext cx="309380" cy="276999"/>
              </a:xfrm>
              <a:prstGeom prst="rect">
                <a:avLst/>
              </a:prstGeom>
              <a:blipFill>
                <a:blip r:embed="rId2"/>
                <a:stretch>
                  <a:fillRect l="-20000" r="-18000"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5" name="Tekstvak 14"/>
              <p:cNvSpPr txBox="1"/>
              <p:nvPr/>
            </p:nvSpPr>
            <p:spPr>
              <a:xfrm>
                <a:off x="8441095" y="1678854"/>
                <a:ext cx="3093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13</m:t>
                      </m:r>
                    </m:oMath>
                  </m:oMathPara>
                </a14:m>
                <a:endParaRPr lang="nl-NL" dirty="0"/>
              </a:p>
            </p:txBody>
          </p:sp>
        </mc:Choice>
        <mc:Fallback xmlns="">
          <p:sp>
            <p:nvSpPr>
              <p:cNvPr id="15" name="Tekstvak 14"/>
              <p:cNvSpPr txBox="1">
                <a:spLocks noRot="1" noChangeAspect="1" noMove="1" noResize="1" noEditPoints="1" noAdjustHandles="1" noChangeArrowheads="1" noChangeShapeType="1" noTextEdit="1"/>
              </p:cNvSpPr>
              <p:nvPr/>
            </p:nvSpPr>
            <p:spPr>
              <a:xfrm>
                <a:off x="8441095" y="1678854"/>
                <a:ext cx="309380" cy="276999"/>
              </a:xfrm>
              <a:prstGeom prst="rect">
                <a:avLst/>
              </a:prstGeom>
              <a:blipFill>
                <a:blip r:embed="rId3"/>
                <a:stretch>
                  <a:fillRect l="-20000" r="-18000"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kstvak 15"/>
              <p:cNvSpPr txBox="1"/>
              <p:nvPr/>
            </p:nvSpPr>
            <p:spPr>
              <a:xfrm>
                <a:off x="8441095" y="2073469"/>
                <a:ext cx="3093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25</m:t>
                      </m:r>
                    </m:oMath>
                  </m:oMathPara>
                </a14:m>
                <a:endParaRPr lang="nl-NL" dirty="0"/>
              </a:p>
            </p:txBody>
          </p:sp>
        </mc:Choice>
        <mc:Fallback xmlns="">
          <p:sp>
            <p:nvSpPr>
              <p:cNvPr id="16" name="Tekstvak 15"/>
              <p:cNvSpPr txBox="1">
                <a:spLocks noRot="1" noChangeAspect="1" noMove="1" noResize="1" noEditPoints="1" noAdjustHandles="1" noChangeArrowheads="1" noChangeShapeType="1" noTextEdit="1"/>
              </p:cNvSpPr>
              <p:nvPr/>
            </p:nvSpPr>
            <p:spPr>
              <a:xfrm>
                <a:off x="8441095" y="2073469"/>
                <a:ext cx="309380" cy="276999"/>
              </a:xfrm>
              <a:prstGeom prst="rect">
                <a:avLst/>
              </a:prstGeom>
              <a:blipFill>
                <a:blip r:embed="rId4"/>
                <a:stretch>
                  <a:fillRect l="-20000" r="-20000" b="-6522"/>
                </a:stretch>
              </a:blipFill>
            </p:spPr>
            <p:txBody>
              <a:bodyPr/>
              <a:lstStyle/>
              <a:p>
                <a:r>
                  <a:rPr lang="nl-NL">
                    <a:noFill/>
                  </a:rPr>
                  <a:t> </a:t>
                </a:r>
              </a:p>
            </p:txBody>
          </p:sp>
        </mc:Fallback>
      </mc:AlternateContent>
      <p:sp>
        <p:nvSpPr>
          <p:cNvPr id="17" name="Tekstvak 16"/>
          <p:cNvSpPr txBox="1"/>
          <p:nvPr/>
        </p:nvSpPr>
        <p:spPr>
          <a:xfrm>
            <a:off x="6851824" y="1229830"/>
            <a:ext cx="1105468" cy="369332"/>
          </a:xfrm>
          <a:prstGeom prst="rect">
            <a:avLst/>
          </a:prstGeom>
          <a:noFill/>
        </p:spPr>
        <p:txBody>
          <a:bodyPr wrap="square" rtlCol="0">
            <a:spAutoFit/>
          </a:bodyPr>
          <a:lstStyle/>
          <a:p>
            <a:r>
              <a:rPr lang="nl-NL" dirty="0"/>
              <a:t>vrouwen</a:t>
            </a:r>
          </a:p>
        </p:txBody>
      </p:sp>
      <p:sp>
        <p:nvSpPr>
          <p:cNvPr id="18" name="Tekstvak 17"/>
          <p:cNvSpPr txBox="1"/>
          <p:nvPr/>
        </p:nvSpPr>
        <p:spPr>
          <a:xfrm>
            <a:off x="6851824" y="1633108"/>
            <a:ext cx="1228298" cy="368490"/>
          </a:xfrm>
          <a:prstGeom prst="rect">
            <a:avLst/>
          </a:prstGeom>
          <a:noFill/>
        </p:spPr>
        <p:txBody>
          <a:bodyPr wrap="square" rtlCol="0">
            <a:spAutoFit/>
          </a:bodyPr>
          <a:lstStyle/>
          <a:p>
            <a:r>
              <a:rPr lang="nl-NL" dirty="0" err="1"/>
              <a:t>mannnen</a:t>
            </a:r>
            <a:endParaRPr lang="nl-NL" dirty="0"/>
          </a:p>
        </p:txBody>
      </p:sp>
      <p:sp>
        <p:nvSpPr>
          <p:cNvPr id="19" name="Tekstvak 18"/>
          <p:cNvSpPr txBox="1"/>
          <p:nvPr/>
        </p:nvSpPr>
        <p:spPr>
          <a:xfrm>
            <a:off x="6851824" y="2035544"/>
            <a:ext cx="1009934" cy="368489"/>
          </a:xfrm>
          <a:prstGeom prst="rect">
            <a:avLst/>
          </a:prstGeom>
          <a:noFill/>
        </p:spPr>
        <p:txBody>
          <a:bodyPr wrap="square" rtlCol="0">
            <a:spAutoFit/>
          </a:bodyPr>
          <a:lstStyle/>
          <a:p>
            <a:r>
              <a:rPr lang="nl-NL" dirty="0"/>
              <a:t>totaal</a:t>
            </a:r>
          </a:p>
        </p:txBody>
      </p:sp>
      <mc:AlternateContent xmlns:mc="http://schemas.openxmlformats.org/markup-compatibility/2006" xmlns:a14="http://schemas.microsoft.com/office/drawing/2010/main">
        <mc:Choice Requires="a14">
          <p:sp>
            <p:nvSpPr>
              <p:cNvPr id="20" name="Tekstvak 19"/>
              <p:cNvSpPr txBox="1"/>
              <p:nvPr/>
            </p:nvSpPr>
            <p:spPr>
              <a:xfrm>
                <a:off x="9086957" y="2073469"/>
                <a:ext cx="4857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1,36</m:t>
                      </m:r>
                    </m:oMath>
                  </m:oMathPara>
                </a14:m>
                <a:endParaRPr lang="nl-NL" dirty="0"/>
              </a:p>
            </p:txBody>
          </p:sp>
        </mc:Choice>
        <mc:Fallback xmlns="">
          <p:sp>
            <p:nvSpPr>
              <p:cNvPr id="20" name="Tekstvak 19"/>
              <p:cNvSpPr txBox="1">
                <a:spLocks noRot="1" noChangeAspect="1" noMove="1" noResize="1" noEditPoints="1" noAdjustHandles="1" noChangeArrowheads="1" noChangeShapeType="1" noTextEdit="1"/>
              </p:cNvSpPr>
              <p:nvPr/>
            </p:nvSpPr>
            <p:spPr>
              <a:xfrm>
                <a:off x="9086957" y="2073469"/>
                <a:ext cx="485710" cy="276999"/>
              </a:xfrm>
              <a:prstGeom prst="rect">
                <a:avLst/>
              </a:prstGeom>
              <a:blipFill>
                <a:blip r:embed="rId5"/>
                <a:stretch>
                  <a:fillRect l="-11392" r="-12658"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1" name="Tekstvak 20"/>
              <p:cNvSpPr txBox="1"/>
              <p:nvPr/>
            </p:nvSpPr>
            <p:spPr>
              <a:xfrm>
                <a:off x="9254471" y="1309521"/>
                <a:ext cx="1506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oMath>
                  </m:oMathPara>
                </a14:m>
                <a:endParaRPr lang="nl-NL" dirty="0"/>
              </a:p>
            </p:txBody>
          </p:sp>
        </mc:Choice>
        <mc:Fallback xmlns="">
          <p:sp>
            <p:nvSpPr>
              <p:cNvPr id="21" name="Tekstvak 20"/>
              <p:cNvSpPr txBox="1">
                <a:spLocks noRot="1" noChangeAspect="1" noMove="1" noResize="1" noEditPoints="1" noAdjustHandles="1" noChangeArrowheads="1" noChangeShapeType="1" noTextEdit="1"/>
              </p:cNvSpPr>
              <p:nvPr/>
            </p:nvSpPr>
            <p:spPr>
              <a:xfrm>
                <a:off x="9254471" y="1309521"/>
                <a:ext cx="150682" cy="276999"/>
              </a:xfrm>
              <a:prstGeom prst="rect">
                <a:avLst/>
              </a:prstGeom>
              <a:blipFill>
                <a:blip r:embed="rId6"/>
                <a:stretch>
                  <a:fillRect l="-36000" r="-36000"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2" name="Tekstvak 21"/>
              <p:cNvSpPr txBox="1"/>
              <p:nvPr/>
            </p:nvSpPr>
            <p:spPr>
              <a:xfrm>
                <a:off x="9482114" y="1263226"/>
                <a:ext cx="862416" cy="323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box>
                        <m:boxPr>
                          <m:ctrlPr>
                            <a:rPr lang="nl-NL" b="0" i="1" smtClean="0">
                              <a:latin typeface="Cambria Math" panose="02040503050406030204" pitchFamily="18" charset="0"/>
                            </a:rPr>
                          </m:ctrlPr>
                        </m:boxPr>
                        <m:e>
                          <m:argPr>
                            <m:argSz m:val="-1"/>
                          </m:argPr>
                          <m:f>
                            <m:fPr>
                              <m:ctrlPr>
                                <a:rPr lang="nl-NL" b="0" i="1" smtClean="0">
                                  <a:latin typeface="Cambria Math" panose="02040503050406030204" pitchFamily="18" charset="0"/>
                                </a:rPr>
                              </m:ctrlPr>
                            </m:fPr>
                            <m:num>
                              <m:r>
                                <a:rPr lang="nl-NL" b="0" i="1" smtClean="0">
                                  <a:latin typeface="Cambria Math" panose="02040503050406030204" pitchFamily="18" charset="0"/>
                                </a:rPr>
                                <m:t>12</m:t>
                              </m:r>
                              <m:r>
                                <a:rPr lang="nl-NL" b="0" i="1" smtClean="0">
                                  <a:latin typeface="Cambria Math" panose="02040503050406030204" pitchFamily="18" charset="0"/>
                                  <a:ea typeface="Cambria Math" panose="02040503050406030204" pitchFamily="18" charset="0"/>
                                </a:rPr>
                                <m:t>∙1,36</m:t>
                              </m:r>
                            </m:num>
                            <m:den>
                              <m:r>
                                <a:rPr lang="nl-NL" b="0" i="1" smtClean="0">
                                  <a:latin typeface="Cambria Math" panose="02040503050406030204" pitchFamily="18" charset="0"/>
                                </a:rPr>
                                <m:t>25</m:t>
                              </m:r>
                            </m:den>
                          </m:f>
                        </m:e>
                      </m:box>
                    </m:oMath>
                  </m:oMathPara>
                </a14:m>
                <a:endParaRPr lang="nl-NL" dirty="0"/>
              </a:p>
            </p:txBody>
          </p:sp>
        </mc:Choice>
        <mc:Fallback xmlns="">
          <p:sp>
            <p:nvSpPr>
              <p:cNvPr id="22" name="Tekstvak 21"/>
              <p:cNvSpPr txBox="1">
                <a:spLocks noRot="1" noChangeAspect="1" noMove="1" noResize="1" noEditPoints="1" noAdjustHandles="1" noChangeArrowheads="1" noChangeShapeType="1" noTextEdit="1"/>
              </p:cNvSpPr>
              <p:nvPr/>
            </p:nvSpPr>
            <p:spPr>
              <a:xfrm>
                <a:off x="9482114" y="1263226"/>
                <a:ext cx="862416" cy="323294"/>
              </a:xfrm>
              <a:prstGeom prst="rect">
                <a:avLst/>
              </a:prstGeom>
              <a:blipFill>
                <a:blip r:embed="rId7"/>
                <a:stretch>
                  <a:fillRect l="-2113" r="-3521" b="-18868"/>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3" name="Tekstvak 22"/>
              <p:cNvSpPr txBox="1"/>
              <p:nvPr/>
            </p:nvSpPr>
            <p:spPr>
              <a:xfrm>
                <a:off x="10405077" y="1309521"/>
                <a:ext cx="9794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=0,6528</m:t>
                      </m:r>
                    </m:oMath>
                  </m:oMathPara>
                </a14:m>
                <a:endParaRPr lang="nl-NL" dirty="0"/>
              </a:p>
            </p:txBody>
          </p:sp>
        </mc:Choice>
        <mc:Fallback xmlns="">
          <p:sp>
            <p:nvSpPr>
              <p:cNvPr id="23" name="Tekstvak 22"/>
              <p:cNvSpPr txBox="1">
                <a:spLocks noRot="1" noChangeAspect="1" noMove="1" noResize="1" noEditPoints="1" noAdjustHandles="1" noChangeArrowheads="1" noChangeShapeType="1" noTextEdit="1"/>
              </p:cNvSpPr>
              <p:nvPr/>
            </p:nvSpPr>
            <p:spPr>
              <a:xfrm>
                <a:off x="10405077" y="1309521"/>
                <a:ext cx="979435" cy="276999"/>
              </a:xfrm>
              <a:prstGeom prst="rect">
                <a:avLst/>
              </a:prstGeom>
              <a:blipFill>
                <a:blip r:embed="rId8"/>
                <a:stretch>
                  <a:fillRect l="-2484" r="-5590"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4" name="Tekstvak 23"/>
              <p:cNvSpPr txBox="1"/>
              <p:nvPr/>
            </p:nvSpPr>
            <p:spPr>
              <a:xfrm>
                <a:off x="9254471" y="1666211"/>
                <a:ext cx="1506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oMath>
                  </m:oMathPara>
                </a14:m>
                <a:endParaRPr lang="nl-NL" dirty="0"/>
              </a:p>
            </p:txBody>
          </p:sp>
        </mc:Choice>
        <mc:Fallback xmlns="">
          <p:sp>
            <p:nvSpPr>
              <p:cNvPr id="24" name="Tekstvak 23"/>
              <p:cNvSpPr txBox="1">
                <a:spLocks noRot="1" noChangeAspect="1" noMove="1" noResize="1" noEditPoints="1" noAdjustHandles="1" noChangeArrowheads="1" noChangeShapeType="1" noTextEdit="1"/>
              </p:cNvSpPr>
              <p:nvPr/>
            </p:nvSpPr>
            <p:spPr>
              <a:xfrm>
                <a:off x="9254471" y="1666211"/>
                <a:ext cx="150682" cy="276999"/>
              </a:xfrm>
              <a:prstGeom prst="rect">
                <a:avLst/>
              </a:prstGeom>
              <a:blipFill>
                <a:blip r:embed="rId9"/>
                <a:stretch>
                  <a:fillRect l="-36000" r="-36000"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5" name="Tekstvak 24"/>
              <p:cNvSpPr txBox="1"/>
              <p:nvPr/>
            </p:nvSpPr>
            <p:spPr>
              <a:xfrm>
                <a:off x="9482114" y="1619916"/>
                <a:ext cx="862416" cy="3250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box>
                        <m:boxPr>
                          <m:ctrlPr>
                            <a:rPr lang="nl-NL" b="0" i="1" smtClean="0">
                              <a:latin typeface="Cambria Math" panose="02040503050406030204" pitchFamily="18" charset="0"/>
                            </a:rPr>
                          </m:ctrlPr>
                        </m:boxPr>
                        <m:e>
                          <m:argPr>
                            <m:argSz m:val="-1"/>
                          </m:argPr>
                          <m:f>
                            <m:fPr>
                              <m:ctrlPr>
                                <a:rPr lang="nl-NL" b="0" i="1" smtClean="0">
                                  <a:latin typeface="Cambria Math" panose="02040503050406030204" pitchFamily="18" charset="0"/>
                                </a:rPr>
                              </m:ctrlPr>
                            </m:fPr>
                            <m:num>
                              <m:r>
                                <a:rPr lang="nl-NL" b="0" i="1" smtClean="0">
                                  <a:latin typeface="Cambria Math" panose="02040503050406030204" pitchFamily="18" charset="0"/>
                                </a:rPr>
                                <m:t>13</m:t>
                              </m:r>
                              <m:r>
                                <a:rPr lang="nl-NL" b="0" i="1" smtClean="0">
                                  <a:latin typeface="Cambria Math" panose="02040503050406030204" pitchFamily="18" charset="0"/>
                                  <a:ea typeface="Cambria Math" panose="02040503050406030204" pitchFamily="18" charset="0"/>
                                </a:rPr>
                                <m:t>∙1,36</m:t>
                              </m:r>
                            </m:num>
                            <m:den>
                              <m:r>
                                <a:rPr lang="nl-NL" b="0" i="1" smtClean="0">
                                  <a:latin typeface="Cambria Math" panose="02040503050406030204" pitchFamily="18" charset="0"/>
                                </a:rPr>
                                <m:t>25</m:t>
                              </m:r>
                            </m:den>
                          </m:f>
                        </m:e>
                      </m:box>
                    </m:oMath>
                  </m:oMathPara>
                </a14:m>
                <a:endParaRPr lang="nl-NL" dirty="0"/>
              </a:p>
            </p:txBody>
          </p:sp>
        </mc:Choice>
        <mc:Fallback xmlns="">
          <p:sp>
            <p:nvSpPr>
              <p:cNvPr id="25" name="Tekstvak 24"/>
              <p:cNvSpPr txBox="1">
                <a:spLocks noRot="1" noChangeAspect="1" noMove="1" noResize="1" noEditPoints="1" noAdjustHandles="1" noChangeArrowheads="1" noChangeShapeType="1" noTextEdit="1"/>
              </p:cNvSpPr>
              <p:nvPr/>
            </p:nvSpPr>
            <p:spPr>
              <a:xfrm>
                <a:off x="9482114" y="1619916"/>
                <a:ext cx="862416" cy="325025"/>
              </a:xfrm>
              <a:prstGeom prst="rect">
                <a:avLst/>
              </a:prstGeom>
              <a:blipFill>
                <a:blip r:embed="rId10"/>
                <a:stretch>
                  <a:fillRect l="-2113" r="-3521" b="-18868"/>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6" name="Tekstvak 25"/>
              <p:cNvSpPr txBox="1"/>
              <p:nvPr/>
            </p:nvSpPr>
            <p:spPr>
              <a:xfrm>
                <a:off x="10405077" y="1666211"/>
                <a:ext cx="9794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=0,7072</m:t>
                      </m:r>
                    </m:oMath>
                  </m:oMathPara>
                </a14:m>
                <a:endParaRPr lang="nl-NL" dirty="0"/>
              </a:p>
            </p:txBody>
          </p:sp>
        </mc:Choice>
        <mc:Fallback xmlns="">
          <p:sp>
            <p:nvSpPr>
              <p:cNvPr id="26" name="Tekstvak 25"/>
              <p:cNvSpPr txBox="1">
                <a:spLocks noRot="1" noChangeAspect="1" noMove="1" noResize="1" noEditPoints="1" noAdjustHandles="1" noChangeArrowheads="1" noChangeShapeType="1" noTextEdit="1"/>
              </p:cNvSpPr>
              <p:nvPr/>
            </p:nvSpPr>
            <p:spPr>
              <a:xfrm>
                <a:off x="10405077" y="1666211"/>
                <a:ext cx="979434" cy="276999"/>
              </a:xfrm>
              <a:prstGeom prst="rect">
                <a:avLst/>
              </a:prstGeom>
              <a:blipFill>
                <a:blip r:embed="rId11"/>
                <a:stretch>
                  <a:fillRect l="-2484" r="-4969"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7" name="Tekstvak 26"/>
              <p:cNvSpPr txBox="1"/>
              <p:nvPr/>
            </p:nvSpPr>
            <p:spPr>
              <a:xfrm>
                <a:off x="2884080" y="2620371"/>
                <a:ext cx="26978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0,7072−0,6528=0,0544</m:t>
                      </m:r>
                    </m:oMath>
                  </m:oMathPara>
                </a14:m>
                <a:endParaRPr lang="nl-NL" dirty="0"/>
              </a:p>
            </p:txBody>
          </p:sp>
        </mc:Choice>
        <mc:Fallback xmlns="">
          <p:sp>
            <p:nvSpPr>
              <p:cNvPr id="27" name="Tekstvak 26"/>
              <p:cNvSpPr txBox="1">
                <a:spLocks noRot="1" noChangeAspect="1" noMove="1" noResize="1" noEditPoints="1" noAdjustHandles="1" noChangeArrowheads="1" noChangeShapeType="1" noTextEdit="1"/>
              </p:cNvSpPr>
              <p:nvPr/>
            </p:nvSpPr>
            <p:spPr>
              <a:xfrm>
                <a:off x="2884080" y="2620371"/>
                <a:ext cx="2697854" cy="276999"/>
              </a:xfrm>
              <a:prstGeom prst="rect">
                <a:avLst/>
              </a:prstGeom>
              <a:blipFill>
                <a:blip r:embed="rId12"/>
                <a:stretch>
                  <a:fillRect l="-1580" r="-1806"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8" name="Tekstvak 27"/>
              <p:cNvSpPr txBox="1"/>
              <p:nvPr/>
            </p:nvSpPr>
            <p:spPr>
              <a:xfrm>
                <a:off x="2834729" y="2989703"/>
                <a:ext cx="7520997" cy="369332"/>
              </a:xfrm>
              <a:prstGeom prst="rect">
                <a:avLst/>
              </a:prstGeom>
              <a:noFill/>
            </p:spPr>
            <p:txBody>
              <a:bodyPr wrap="square" rtlCol="0">
                <a:spAutoFit/>
              </a:bodyPr>
              <a:lstStyle/>
              <a:p>
                <a:r>
                  <a:rPr lang="nl-NL" dirty="0"/>
                  <a:t>Dus China telt </a:t>
                </a:r>
                <a14:m>
                  <m:oMath xmlns:m="http://schemas.openxmlformats.org/officeDocument/2006/math">
                    <m:r>
                      <a:rPr lang="nl-NL" b="0" i="1" smtClean="0">
                        <a:latin typeface="Cambria Math" panose="02040503050406030204" pitchFamily="18" charset="0"/>
                      </a:rPr>
                      <m:t>0,0544</m:t>
                    </m:r>
                  </m:oMath>
                </a14:m>
                <a:r>
                  <a:rPr lang="nl-NL" dirty="0"/>
                  <a:t> miljard ofwel </a:t>
                </a:r>
                <a14:m>
                  <m:oMath xmlns:m="http://schemas.openxmlformats.org/officeDocument/2006/math">
                    <m:r>
                      <a:rPr lang="nl-NL" b="0" i="1" smtClean="0">
                        <a:latin typeface="Cambria Math" panose="02040503050406030204" pitchFamily="18" charset="0"/>
                      </a:rPr>
                      <m:t>54,4</m:t>
                    </m:r>
                  </m:oMath>
                </a14:m>
                <a:r>
                  <a:rPr lang="nl-NL" dirty="0"/>
                  <a:t> miljoen mannen meer dan vrouwen.</a:t>
                </a:r>
              </a:p>
            </p:txBody>
          </p:sp>
        </mc:Choice>
        <mc:Fallback xmlns="">
          <p:sp>
            <p:nvSpPr>
              <p:cNvPr id="28" name="Tekstvak 27"/>
              <p:cNvSpPr txBox="1">
                <a:spLocks noRot="1" noChangeAspect="1" noMove="1" noResize="1" noEditPoints="1" noAdjustHandles="1" noChangeArrowheads="1" noChangeShapeType="1" noTextEdit="1"/>
              </p:cNvSpPr>
              <p:nvPr/>
            </p:nvSpPr>
            <p:spPr>
              <a:xfrm>
                <a:off x="2834729" y="2989703"/>
                <a:ext cx="7520997" cy="369332"/>
              </a:xfrm>
              <a:prstGeom prst="rect">
                <a:avLst/>
              </a:prstGeom>
              <a:blipFill>
                <a:blip r:embed="rId13"/>
                <a:stretch>
                  <a:fillRect l="-648" t="-8197" b="-24590"/>
                </a:stretch>
              </a:blipFill>
            </p:spPr>
            <p:txBody>
              <a:bodyPr/>
              <a:lstStyle/>
              <a:p>
                <a:r>
                  <a:rPr lang="nl-NL">
                    <a:noFill/>
                  </a:rPr>
                  <a:t> </a:t>
                </a:r>
              </a:p>
            </p:txBody>
          </p:sp>
        </mc:Fallback>
      </mc:AlternateContent>
      <p:sp>
        <p:nvSpPr>
          <p:cNvPr id="29" name="Tekstvak 28"/>
          <p:cNvSpPr txBox="1"/>
          <p:nvPr/>
        </p:nvSpPr>
        <p:spPr>
          <a:xfrm>
            <a:off x="1897039" y="3522808"/>
            <a:ext cx="655092" cy="369332"/>
          </a:xfrm>
          <a:prstGeom prst="rect">
            <a:avLst/>
          </a:prstGeom>
          <a:noFill/>
        </p:spPr>
        <p:txBody>
          <a:bodyPr wrap="square" rtlCol="0">
            <a:spAutoFit/>
          </a:bodyPr>
          <a:lstStyle/>
          <a:p>
            <a:r>
              <a:rPr lang="nl-NL" dirty="0"/>
              <a:t>b.</a:t>
            </a:r>
          </a:p>
        </p:txBody>
      </p:sp>
      <p:sp>
        <p:nvSpPr>
          <p:cNvPr id="30" name="Rechthoek 29"/>
          <p:cNvSpPr/>
          <p:nvPr/>
        </p:nvSpPr>
        <p:spPr>
          <a:xfrm>
            <a:off x="2251881" y="3522808"/>
            <a:ext cx="6096000" cy="962058"/>
          </a:xfrm>
          <a:prstGeom prst="rect">
            <a:avLst/>
          </a:prstGeom>
        </p:spPr>
        <p:txBody>
          <a:bodyPr>
            <a:spAutoFit/>
          </a:bodyPr>
          <a:lstStyle/>
          <a:p>
            <a:pPr lvl="0">
              <a:lnSpc>
                <a:spcPct val="107000"/>
              </a:lnSpc>
              <a:spcAft>
                <a:spcPts val="0"/>
              </a:spcAft>
            </a:pPr>
            <a:r>
              <a:rPr lang="nl-NL" dirty="0">
                <a:ea typeface="Calibri" panose="020F0502020204030204" pitchFamily="34" charset="0"/>
                <a:cs typeface="Times New Roman" panose="02020603050405020304" pitchFamily="18" charset="0"/>
              </a:rPr>
              <a:t>In Qatar wonen 24 vrouwen per 100 mannen.</a:t>
            </a:r>
            <a:br>
              <a:rPr lang="nl-NL" dirty="0">
                <a:ea typeface="Calibri" panose="020F0502020204030204" pitchFamily="34" charset="0"/>
                <a:cs typeface="Times New Roman" panose="02020603050405020304" pitchFamily="18" charset="0"/>
              </a:rPr>
            </a:br>
            <a:r>
              <a:rPr lang="nl-NL" dirty="0">
                <a:ea typeface="Calibri" panose="020F0502020204030204" pitchFamily="34" charset="0"/>
                <a:cs typeface="Times New Roman" panose="02020603050405020304" pitchFamily="18" charset="0"/>
              </a:rPr>
              <a:t>Qatar heeft een populatie van 2,05 miljoen inwoners.</a:t>
            </a:r>
          </a:p>
          <a:p>
            <a:r>
              <a:rPr lang="nl-NL" dirty="0">
                <a:ea typeface="Calibri" panose="020F0502020204030204" pitchFamily="34" charset="0"/>
              </a:rPr>
              <a:t>Hoeveel mannen wonen er in Qatar?</a:t>
            </a:r>
            <a:endParaRPr lang="nl-NL" dirty="0"/>
          </a:p>
        </p:txBody>
      </p:sp>
      <p:sp>
        <p:nvSpPr>
          <p:cNvPr id="31" name="Tekstvak 30"/>
          <p:cNvSpPr txBox="1"/>
          <p:nvPr/>
        </p:nvSpPr>
        <p:spPr>
          <a:xfrm>
            <a:off x="2251880" y="4577551"/>
            <a:ext cx="3111689" cy="369332"/>
          </a:xfrm>
          <a:prstGeom prst="rect">
            <a:avLst/>
          </a:prstGeom>
          <a:noFill/>
        </p:spPr>
        <p:txBody>
          <a:bodyPr wrap="square" rtlCol="0">
            <a:spAutoFit/>
          </a:bodyPr>
          <a:lstStyle/>
          <a:p>
            <a:r>
              <a:rPr lang="nl-NL" dirty="0"/>
              <a:t>Gebruik een verhoudingstabel</a:t>
            </a:r>
          </a:p>
        </p:txBody>
      </p:sp>
      <p:grpSp>
        <p:nvGrpSpPr>
          <p:cNvPr id="32" name="Groep 31"/>
          <p:cNvGrpSpPr/>
          <p:nvPr/>
        </p:nvGrpSpPr>
        <p:grpSpPr>
          <a:xfrm>
            <a:off x="6455388" y="4544274"/>
            <a:ext cx="3384000" cy="1224000"/>
            <a:chOff x="6455389" y="1183911"/>
            <a:chExt cx="3384000" cy="1224000"/>
          </a:xfrm>
        </p:grpSpPr>
        <p:cxnSp>
          <p:nvCxnSpPr>
            <p:cNvPr id="33" name="Rechte verbindingslijn 32"/>
            <p:cNvCxnSpPr/>
            <p:nvPr/>
          </p:nvCxnSpPr>
          <p:spPr>
            <a:xfrm>
              <a:off x="8898340" y="1183911"/>
              <a:ext cx="0" cy="12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6455389" y="1586520"/>
              <a:ext cx="33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6455389" y="1981136"/>
              <a:ext cx="3384000" cy="0"/>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6" name="Tekstvak 35"/>
              <p:cNvSpPr txBox="1"/>
              <p:nvPr/>
            </p:nvSpPr>
            <p:spPr>
              <a:xfrm>
                <a:off x="8400172" y="4636489"/>
                <a:ext cx="4376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100</m:t>
                      </m:r>
                    </m:oMath>
                  </m:oMathPara>
                </a14:m>
                <a:endParaRPr lang="nl-NL" dirty="0"/>
              </a:p>
            </p:txBody>
          </p:sp>
        </mc:Choice>
        <mc:Fallback xmlns="">
          <p:sp>
            <p:nvSpPr>
              <p:cNvPr id="36" name="Tekstvak 35"/>
              <p:cNvSpPr txBox="1">
                <a:spLocks noRot="1" noChangeAspect="1" noMove="1" noResize="1" noEditPoints="1" noAdjustHandles="1" noChangeArrowheads="1" noChangeShapeType="1" noTextEdit="1"/>
              </p:cNvSpPr>
              <p:nvPr/>
            </p:nvSpPr>
            <p:spPr>
              <a:xfrm>
                <a:off x="8400172" y="4636489"/>
                <a:ext cx="437620" cy="276999"/>
              </a:xfrm>
              <a:prstGeom prst="rect">
                <a:avLst/>
              </a:prstGeom>
              <a:blipFill>
                <a:blip r:embed="rId14"/>
                <a:stretch>
                  <a:fillRect l="-12500" r="-12500"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7" name="Tekstvak 36"/>
              <p:cNvSpPr txBox="1"/>
              <p:nvPr/>
            </p:nvSpPr>
            <p:spPr>
              <a:xfrm>
                <a:off x="8441094" y="5039217"/>
                <a:ext cx="3093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24</m:t>
                      </m:r>
                    </m:oMath>
                  </m:oMathPara>
                </a14:m>
                <a:endParaRPr lang="nl-NL" dirty="0"/>
              </a:p>
            </p:txBody>
          </p:sp>
        </mc:Choice>
        <mc:Fallback xmlns="">
          <p:sp>
            <p:nvSpPr>
              <p:cNvPr id="37" name="Tekstvak 36"/>
              <p:cNvSpPr txBox="1">
                <a:spLocks noRot="1" noChangeAspect="1" noMove="1" noResize="1" noEditPoints="1" noAdjustHandles="1" noChangeArrowheads="1" noChangeShapeType="1" noTextEdit="1"/>
              </p:cNvSpPr>
              <p:nvPr/>
            </p:nvSpPr>
            <p:spPr>
              <a:xfrm>
                <a:off x="8441094" y="5039217"/>
                <a:ext cx="309380" cy="276999"/>
              </a:xfrm>
              <a:prstGeom prst="rect">
                <a:avLst/>
              </a:prstGeom>
              <a:blipFill>
                <a:blip r:embed="rId15"/>
                <a:stretch>
                  <a:fillRect l="-20000" r="-18000"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8" name="Tekstvak 37"/>
              <p:cNvSpPr txBox="1"/>
              <p:nvPr/>
            </p:nvSpPr>
            <p:spPr>
              <a:xfrm>
                <a:off x="8400172" y="5433832"/>
                <a:ext cx="4376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124</m:t>
                      </m:r>
                    </m:oMath>
                  </m:oMathPara>
                </a14:m>
                <a:endParaRPr lang="nl-NL" dirty="0"/>
              </a:p>
            </p:txBody>
          </p:sp>
        </mc:Choice>
        <mc:Fallback xmlns="">
          <p:sp>
            <p:nvSpPr>
              <p:cNvPr id="38" name="Tekstvak 37"/>
              <p:cNvSpPr txBox="1">
                <a:spLocks noRot="1" noChangeAspect="1" noMove="1" noResize="1" noEditPoints="1" noAdjustHandles="1" noChangeArrowheads="1" noChangeShapeType="1" noTextEdit="1"/>
              </p:cNvSpPr>
              <p:nvPr/>
            </p:nvSpPr>
            <p:spPr>
              <a:xfrm>
                <a:off x="8400172" y="5433832"/>
                <a:ext cx="437620" cy="276999"/>
              </a:xfrm>
              <a:prstGeom prst="rect">
                <a:avLst/>
              </a:prstGeom>
              <a:blipFill>
                <a:blip r:embed="rId16"/>
                <a:stretch>
                  <a:fillRect l="-12500" r="-12500" b="-6522"/>
                </a:stretch>
              </a:blipFill>
            </p:spPr>
            <p:txBody>
              <a:bodyPr/>
              <a:lstStyle/>
              <a:p>
                <a:r>
                  <a:rPr lang="nl-NL">
                    <a:noFill/>
                  </a:rPr>
                  <a:t> </a:t>
                </a:r>
              </a:p>
            </p:txBody>
          </p:sp>
        </mc:Fallback>
      </mc:AlternateContent>
      <p:sp>
        <p:nvSpPr>
          <p:cNvPr id="39" name="Tekstvak 38"/>
          <p:cNvSpPr txBox="1"/>
          <p:nvPr/>
        </p:nvSpPr>
        <p:spPr>
          <a:xfrm>
            <a:off x="6851823" y="4590193"/>
            <a:ext cx="1105468" cy="369332"/>
          </a:xfrm>
          <a:prstGeom prst="rect">
            <a:avLst/>
          </a:prstGeom>
          <a:noFill/>
        </p:spPr>
        <p:txBody>
          <a:bodyPr wrap="square" rtlCol="0">
            <a:spAutoFit/>
          </a:bodyPr>
          <a:lstStyle/>
          <a:p>
            <a:r>
              <a:rPr lang="nl-NL" dirty="0"/>
              <a:t>mannen</a:t>
            </a:r>
          </a:p>
        </p:txBody>
      </p:sp>
      <p:sp>
        <p:nvSpPr>
          <p:cNvPr id="40" name="Tekstvak 39"/>
          <p:cNvSpPr txBox="1"/>
          <p:nvPr/>
        </p:nvSpPr>
        <p:spPr>
          <a:xfrm>
            <a:off x="6851823" y="4993471"/>
            <a:ext cx="1228298" cy="368490"/>
          </a:xfrm>
          <a:prstGeom prst="rect">
            <a:avLst/>
          </a:prstGeom>
          <a:noFill/>
        </p:spPr>
        <p:txBody>
          <a:bodyPr wrap="square" rtlCol="0">
            <a:spAutoFit/>
          </a:bodyPr>
          <a:lstStyle/>
          <a:p>
            <a:r>
              <a:rPr lang="nl-NL" dirty="0"/>
              <a:t>vrouwen</a:t>
            </a:r>
          </a:p>
        </p:txBody>
      </p:sp>
      <p:sp>
        <p:nvSpPr>
          <p:cNvPr id="41" name="Tekstvak 40"/>
          <p:cNvSpPr txBox="1"/>
          <p:nvPr/>
        </p:nvSpPr>
        <p:spPr>
          <a:xfrm>
            <a:off x="6851823" y="5395907"/>
            <a:ext cx="1009934" cy="368489"/>
          </a:xfrm>
          <a:prstGeom prst="rect">
            <a:avLst/>
          </a:prstGeom>
          <a:noFill/>
        </p:spPr>
        <p:txBody>
          <a:bodyPr wrap="square" rtlCol="0">
            <a:spAutoFit/>
          </a:bodyPr>
          <a:lstStyle/>
          <a:p>
            <a:r>
              <a:rPr lang="nl-NL" dirty="0"/>
              <a:t>totaal</a:t>
            </a:r>
          </a:p>
        </p:txBody>
      </p:sp>
      <mc:AlternateContent xmlns:mc="http://schemas.openxmlformats.org/markup-compatibility/2006" xmlns:a14="http://schemas.microsoft.com/office/drawing/2010/main">
        <mc:Choice Requires="a14">
          <p:sp>
            <p:nvSpPr>
              <p:cNvPr id="42" name="Tekstvak 41"/>
              <p:cNvSpPr txBox="1"/>
              <p:nvPr/>
            </p:nvSpPr>
            <p:spPr>
              <a:xfrm>
                <a:off x="9086956" y="5433832"/>
                <a:ext cx="4857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2,05</m:t>
                      </m:r>
                    </m:oMath>
                  </m:oMathPara>
                </a14:m>
                <a:endParaRPr lang="nl-NL" dirty="0"/>
              </a:p>
            </p:txBody>
          </p:sp>
        </mc:Choice>
        <mc:Fallback xmlns="">
          <p:sp>
            <p:nvSpPr>
              <p:cNvPr id="42" name="Tekstvak 41"/>
              <p:cNvSpPr txBox="1">
                <a:spLocks noRot="1" noChangeAspect="1" noMove="1" noResize="1" noEditPoints="1" noAdjustHandles="1" noChangeArrowheads="1" noChangeShapeType="1" noTextEdit="1"/>
              </p:cNvSpPr>
              <p:nvPr/>
            </p:nvSpPr>
            <p:spPr>
              <a:xfrm>
                <a:off x="9086956" y="5433832"/>
                <a:ext cx="485710" cy="276999"/>
              </a:xfrm>
              <a:prstGeom prst="rect">
                <a:avLst/>
              </a:prstGeom>
              <a:blipFill>
                <a:blip r:embed="rId17"/>
                <a:stretch>
                  <a:fillRect l="-11392" r="-13924"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3" name="Tekstvak 42"/>
              <p:cNvSpPr txBox="1"/>
              <p:nvPr/>
            </p:nvSpPr>
            <p:spPr>
              <a:xfrm>
                <a:off x="9254470" y="4669884"/>
                <a:ext cx="1506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oMath>
                  </m:oMathPara>
                </a14:m>
                <a:endParaRPr lang="nl-NL" dirty="0"/>
              </a:p>
            </p:txBody>
          </p:sp>
        </mc:Choice>
        <mc:Fallback xmlns="">
          <p:sp>
            <p:nvSpPr>
              <p:cNvPr id="43" name="Tekstvak 42"/>
              <p:cNvSpPr txBox="1">
                <a:spLocks noRot="1" noChangeAspect="1" noMove="1" noResize="1" noEditPoints="1" noAdjustHandles="1" noChangeArrowheads="1" noChangeShapeType="1" noTextEdit="1"/>
              </p:cNvSpPr>
              <p:nvPr/>
            </p:nvSpPr>
            <p:spPr>
              <a:xfrm>
                <a:off x="9254470" y="4669884"/>
                <a:ext cx="150682" cy="276999"/>
              </a:xfrm>
              <a:prstGeom prst="rect">
                <a:avLst/>
              </a:prstGeom>
              <a:blipFill>
                <a:blip r:embed="rId18"/>
                <a:stretch>
                  <a:fillRect l="-36000" r="-36000"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4" name="Tekstvak 43"/>
              <p:cNvSpPr txBox="1"/>
              <p:nvPr/>
            </p:nvSpPr>
            <p:spPr>
              <a:xfrm>
                <a:off x="9482113" y="4623589"/>
                <a:ext cx="960199" cy="328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box>
                        <m:boxPr>
                          <m:ctrlPr>
                            <a:rPr lang="nl-NL" b="0" i="1" smtClean="0">
                              <a:latin typeface="Cambria Math" panose="02040503050406030204" pitchFamily="18" charset="0"/>
                            </a:rPr>
                          </m:ctrlPr>
                        </m:boxPr>
                        <m:e>
                          <m:argPr>
                            <m:argSz m:val="-1"/>
                          </m:argPr>
                          <m:f>
                            <m:fPr>
                              <m:ctrlPr>
                                <a:rPr lang="nl-NL" b="0" i="1" smtClean="0">
                                  <a:latin typeface="Cambria Math" panose="02040503050406030204" pitchFamily="18" charset="0"/>
                                </a:rPr>
                              </m:ctrlPr>
                            </m:fPr>
                            <m:num>
                              <m:r>
                                <a:rPr lang="nl-NL" b="0" i="1" smtClean="0">
                                  <a:latin typeface="Cambria Math" panose="02040503050406030204" pitchFamily="18" charset="0"/>
                                </a:rPr>
                                <m:t>100</m:t>
                              </m:r>
                              <m:r>
                                <a:rPr lang="nl-NL" b="0" i="1" smtClean="0">
                                  <a:latin typeface="Cambria Math" panose="02040503050406030204" pitchFamily="18" charset="0"/>
                                  <a:ea typeface="Cambria Math" panose="02040503050406030204" pitchFamily="18" charset="0"/>
                                </a:rPr>
                                <m:t>∙2,05</m:t>
                              </m:r>
                            </m:num>
                            <m:den>
                              <m:r>
                                <a:rPr lang="nl-NL" b="0" i="1" smtClean="0">
                                  <a:latin typeface="Cambria Math" panose="02040503050406030204" pitchFamily="18" charset="0"/>
                                </a:rPr>
                                <m:t>124</m:t>
                              </m:r>
                            </m:den>
                          </m:f>
                        </m:e>
                      </m:box>
                    </m:oMath>
                  </m:oMathPara>
                </a14:m>
                <a:endParaRPr lang="nl-NL" dirty="0"/>
              </a:p>
            </p:txBody>
          </p:sp>
        </mc:Choice>
        <mc:Fallback xmlns="">
          <p:sp>
            <p:nvSpPr>
              <p:cNvPr id="44" name="Tekstvak 43"/>
              <p:cNvSpPr txBox="1">
                <a:spLocks noRot="1" noChangeAspect="1" noMove="1" noResize="1" noEditPoints="1" noAdjustHandles="1" noChangeArrowheads="1" noChangeShapeType="1" noTextEdit="1"/>
              </p:cNvSpPr>
              <p:nvPr/>
            </p:nvSpPr>
            <p:spPr>
              <a:xfrm>
                <a:off x="9482113" y="4623589"/>
                <a:ext cx="960199" cy="328936"/>
              </a:xfrm>
              <a:prstGeom prst="rect">
                <a:avLst/>
              </a:prstGeom>
              <a:blipFill>
                <a:blip r:embed="rId19"/>
                <a:stretch>
                  <a:fillRect l="-1899" t="-1852" r="-3165" b="-1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5" name="Tekstvak 44"/>
              <p:cNvSpPr txBox="1"/>
              <p:nvPr/>
            </p:nvSpPr>
            <p:spPr>
              <a:xfrm>
                <a:off x="10405076" y="4669884"/>
                <a:ext cx="10627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=1,653…</m:t>
                      </m:r>
                    </m:oMath>
                  </m:oMathPara>
                </a14:m>
                <a:endParaRPr lang="nl-NL" dirty="0"/>
              </a:p>
            </p:txBody>
          </p:sp>
        </mc:Choice>
        <mc:Fallback xmlns="">
          <p:sp>
            <p:nvSpPr>
              <p:cNvPr id="45" name="Tekstvak 44"/>
              <p:cNvSpPr txBox="1">
                <a:spLocks noRot="1" noChangeAspect="1" noMove="1" noResize="1" noEditPoints="1" noAdjustHandles="1" noChangeArrowheads="1" noChangeShapeType="1" noTextEdit="1"/>
              </p:cNvSpPr>
              <p:nvPr/>
            </p:nvSpPr>
            <p:spPr>
              <a:xfrm>
                <a:off x="10405076" y="4669884"/>
                <a:ext cx="1062791" cy="276999"/>
              </a:xfrm>
              <a:prstGeom prst="rect">
                <a:avLst/>
              </a:prstGeom>
              <a:blipFill>
                <a:blip r:embed="rId20"/>
                <a:stretch>
                  <a:fillRect l="-2299"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9" name="Tekstvak 48"/>
              <p:cNvSpPr txBox="1"/>
              <p:nvPr/>
            </p:nvSpPr>
            <p:spPr>
              <a:xfrm>
                <a:off x="2834729" y="5811406"/>
                <a:ext cx="5027028" cy="369332"/>
              </a:xfrm>
              <a:prstGeom prst="rect">
                <a:avLst/>
              </a:prstGeom>
              <a:noFill/>
            </p:spPr>
            <p:txBody>
              <a:bodyPr wrap="square" rtlCol="0">
                <a:spAutoFit/>
              </a:bodyPr>
              <a:lstStyle/>
              <a:p>
                <a:r>
                  <a:rPr lang="nl-NL" dirty="0"/>
                  <a:t>Dus is Qatar wonen ongeveer </a:t>
                </a:r>
                <a14:m>
                  <m:oMath xmlns:m="http://schemas.openxmlformats.org/officeDocument/2006/math">
                    <m:r>
                      <a:rPr lang="nl-NL" b="0" i="1" smtClean="0">
                        <a:latin typeface="Cambria Math" panose="02040503050406030204" pitchFamily="18" charset="0"/>
                      </a:rPr>
                      <m:t>1,65</m:t>
                    </m:r>
                  </m:oMath>
                </a14:m>
                <a:r>
                  <a:rPr lang="nl-NL" dirty="0"/>
                  <a:t> miljoen mannen.</a:t>
                </a:r>
              </a:p>
            </p:txBody>
          </p:sp>
        </mc:Choice>
        <mc:Fallback xmlns="">
          <p:sp>
            <p:nvSpPr>
              <p:cNvPr id="49" name="Tekstvak 48"/>
              <p:cNvSpPr txBox="1">
                <a:spLocks noRot="1" noChangeAspect="1" noMove="1" noResize="1" noEditPoints="1" noAdjustHandles="1" noChangeArrowheads="1" noChangeShapeType="1" noTextEdit="1"/>
              </p:cNvSpPr>
              <p:nvPr/>
            </p:nvSpPr>
            <p:spPr>
              <a:xfrm>
                <a:off x="2834729" y="5811406"/>
                <a:ext cx="5027028" cy="369332"/>
              </a:xfrm>
              <a:prstGeom prst="rect">
                <a:avLst/>
              </a:prstGeom>
              <a:blipFill>
                <a:blip r:embed="rId21"/>
                <a:stretch>
                  <a:fillRect l="-970" t="-8197" r="-1091" b="-24590"/>
                </a:stretch>
              </a:blipFill>
            </p:spPr>
            <p:txBody>
              <a:bodyPr/>
              <a:lstStyle/>
              <a:p>
                <a:r>
                  <a:rPr lang="nl-NL">
                    <a:noFill/>
                  </a:rPr>
                  <a:t> </a:t>
                </a:r>
              </a:p>
            </p:txBody>
          </p:sp>
        </mc:Fallback>
      </mc:AlternateContent>
    </p:spTree>
    <p:extLst>
      <p:ext uri="{BB962C8B-B14F-4D97-AF65-F5344CB8AC3E}">
        <p14:creationId xmlns:p14="http://schemas.microsoft.com/office/powerpoint/2010/main" val="84507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6" grpId="0"/>
      <p:bldP spid="37" grpId="0"/>
      <p:bldP spid="38" grpId="0"/>
      <p:bldP spid="39" grpId="0"/>
      <p:bldP spid="40" grpId="0"/>
      <p:bldP spid="41" grpId="0"/>
      <p:bldP spid="42" grpId="0"/>
      <p:bldP spid="43" grpId="0"/>
      <p:bldP spid="44" grpId="0"/>
      <p:bldP spid="45"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2E5B1DC-2EDB-4A00-819E-B698DA58AD4C}"/>
              </a:ext>
            </a:extLst>
          </p:cNvPr>
          <p:cNvSpPr txBox="1"/>
          <p:nvPr/>
        </p:nvSpPr>
        <p:spPr>
          <a:xfrm>
            <a:off x="360484" y="293858"/>
            <a:ext cx="105753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Opgave 7</a:t>
            </a:r>
          </a:p>
        </p:txBody>
      </p:sp>
      <p:pic>
        <p:nvPicPr>
          <p:cNvPr id="6" name="Afbeelding 5">
            <a:extLst>
              <a:ext uri="{FF2B5EF4-FFF2-40B4-BE49-F238E27FC236}">
                <a16:creationId xmlns:a16="http://schemas.microsoft.com/office/drawing/2014/main" id="{9708DBB5-5BE5-488A-A6C9-CB8A86EE4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681" y="220139"/>
            <a:ext cx="6627495" cy="2120265"/>
          </a:xfrm>
          <a:prstGeom prst="rect">
            <a:avLst/>
          </a:prstGeom>
        </p:spPr>
      </p:pic>
      <p:sp>
        <p:nvSpPr>
          <p:cNvPr id="7" name="Tekstvak 6">
            <a:extLst>
              <a:ext uri="{FF2B5EF4-FFF2-40B4-BE49-F238E27FC236}">
                <a16:creationId xmlns:a16="http://schemas.microsoft.com/office/drawing/2014/main" id="{FA271E40-3FCE-4E7F-927B-E3F5174823A2}"/>
              </a:ext>
            </a:extLst>
          </p:cNvPr>
          <p:cNvSpPr txBox="1"/>
          <p:nvPr/>
        </p:nvSpPr>
        <p:spPr>
          <a:xfrm>
            <a:off x="366357" y="2529840"/>
            <a:ext cx="3658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cxnSp>
        <p:nvCxnSpPr>
          <p:cNvPr id="9" name="Rechte verbindingslijn 8">
            <a:extLst>
              <a:ext uri="{FF2B5EF4-FFF2-40B4-BE49-F238E27FC236}">
                <a16:creationId xmlns:a16="http://schemas.microsoft.com/office/drawing/2014/main" id="{4E2F9DB1-F894-4BFF-AA2B-7E39BA608B95}"/>
              </a:ext>
            </a:extLst>
          </p:cNvPr>
          <p:cNvCxnSpPr/>
          <p:nvPr/>
        </p:nvCxnSpPr>
        <p:spPr>
          <a:xfrm>
            <a:off x="1986638" y="815126"/>
            <a:ext cx="615696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953A8800-EED4-4FD5-BFEA-ABC1878381A0}"/>
              </a:ext>
            </a:extLst>
          </p:cNvPr>
          <p:cNvCxnSpPr>
            <a:cxnSpLocks/>
          </p:cNvCxnSpPr>
          <p:nvPr/>
        </p:nvCxnSpPr>
        <p:spPr>
          <a:xfrm>
            <a:off x="1986638" y="1109766"/>
            <a:ext cx="2072640" cy="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kstvak 11">
                <a:extLst>
                  <a:ext uri="{FF2B5EF4-FFF2-40B4-BE49-F238E27FC236}">
                    <a16:creationId xmlns:a16="http://schemas.microsoft.com/office/drawing/2014/main" id="{BCDC3E93-C3A3-455E-8468-0B740B483A51}"/>
                  </a:ext>
                </a:extLst>
              </p:cNvPr>
              <p:cNvSpPr txBox="1"/>
              <p:nvPr/>
            </p:nvSpPr>
            <p:spPr>
              <a:xfrm>
                <a:off x="947760" y="2564626"/>
                <a:ext cx="1663661"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=1764</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kstvak 11">
                <a:extLst>
                  <a:ext uri="{FF2B5EF4-FFF2-40B4-BE49-F238E27FC236}">
                    <a16:creationId xmlns:a16="http://schemas.microsoft.com/office/drawing/2014/main" id="{BCDC3E93-C3A3-455E-8468-0B740B483A51}"/>
                  </a:ext>
                </a:extLst>
              </p:cNvPr>
              <p:cNvSpPr txBox="1">
                <a:spLocks noRot="1" noChangeAspect="1" noMove="1" noResize="1" noEditPoints="1" noAdjustHandles="1" noChangeArrowheads="1" noChangeShapeType="1" noTextEdit="1"/>
              </p:cNvSpPr>
              <p:nvPr/>
            </p:nvSpPr>
            <p:spPr>
              <a:xfrm>
                <a:off x="947760" y="2564626"/>
                <a:ext cx="1663661" cy="276999"/>
              </a:xfrm>
              <a:prstGeom prst="rect">
                <a:avLst/>
              </a:prstGeom>
              <a:blipFill>
                <a:blip r:embed="rId3"/>
                <a:stretch>
                  <a:fillRect l="-2930" r="-3297" b="-33333"/>
                </a:stretch>
              </a:blipFill>
            </p:spPr>
            <p:txBody>
              <a:bodyPr/>
              <a:lstStyle/>
              <a:p>
                <a:r>
                  <a:rPr lang="nl-NL">
                    <a:noFill/>
                  </a:rPr>
                  <a:t> </a:t>
                </a:r>
              </a:p>
            </p:txBody>
          </p:sp>
        </mc:Fallback>
      </mc:AlternateContent>
      <p:sp>
        <p:nvSpPr>
          <p:cNvPr id="13" name="Pijl: links 12">
            <a:extLst>
              <a:ext uri="{FF2B5EF4-FFF2-40B4-BE49-F238E27FC236}">
                <a16:creationId xmlns:a16="http://schemas.microsoft.com/office/drawing/2014/main" id="{8F56B5E6-B5B4-42DF-81F8-40952AFD122E}"/>
              </a:ext>
            </a:extLst>
          </p:cNvPr>
          <p:cNvSpPr/>
          <p:nvPr/>
        </p:nvSpPr>
        <p:spPr>
          <a:xfrm>
            <a:off x="3007360" y="2633875"/>
            <a:ext cx="629920" cy="138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kstvak 13">
            <a:extLst>
              <a:ext uri="{FF2B5EF4-FFF2-40B4-BE49-F238E27FC236}">
                <a16:creationId xmlns:a16="http://schemas.microsoft.com/office/drawing/2014/main" id="{B83FDB19-22DA-4963-A1C9-36972671CF88}"/>
              </a:ext>
            </a:extLst>
          </p:cNvPr>
          <p:cNvSpPr txBox="1"/>
          <p:nvPr/>
        </p:nvSpPr>
        <p:spPr>
          <a:xfrm>
            <a:off x="3810000" y="2508299"/>
            <a:ext cx="11376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opbrengst</a:t>
            </a:r>
          </a:p>
        </p:txBody>
      </p:sp>
      <p:sp>
        <p:nvSpPr>
          <p:cNvPr id="15" name="Pijl: links 14">
            <a:extLst>
              <a:ext uri="{FF2B5EF4-FFF2-40B4-BE49-F238E27FC236}">
                <a16:creationId xmlns:a16="http://schemas.microsoft.com/office/drawing/2014/main" id="{02B1B5DB-09A3-4471-B203-77ADB55F5279}"/>
              </a:ext>
            </a:extLst>
          </p:cNvPr>
          <p:cNvSpPr/>
          <p:nvPr/>
        </p:nvSpPr>
        <p:spPr>
          <a:xfrm>
            <a:off x="3027680" y="2969155"/>
            <a:ext cx="629920" cy="13850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B050"/>
              </a:solidFill>
              <a:effectLst/>
              <a:uLnTx/>
              <a:uFillTx/>
              <a:latin typeface="Calibri" panose="020F0502020204030204"/>
              <a:ea typeface="+mn-ea"/>
              <a:cs typeface="+mn-cs"/>
            </a:endParaRPr>
          </a:p>
        </p:txBody>
      </p:sp>
      <p:sp>
        <p:nvSpPr>
          <p:cNvPr id="16" name="Tekstvak 15">
            <a:extLst>
              <a:ext uri="{FF2B5EF4-FFF2-40B4-BE49-F238E27FC236}">
                <a16:creationId xmlns:a16="http://schemas.microsoft.com/office/drawing/2014/main" id="{4A845668-1CD4-4887-998F-A43903CAACBF}"/>
              </a:ext>
            </a:extLst>
          </p:cNvPr>
          <p:cNvSpPr txBox="1"/>
          <p:nvPr/>
        </p:nvSpPr>
        <p:spPr>
          <a:xfrm>
            <a:off x="3830320" y="2843579"/>
            <a:ext cx="17002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aantal personen</a:t>
            </a:r>
          </a:p>
        </p:txBody>
      </p:sp>
      <mc:AlternateContent xmlns:mc="http://schemas.openxmlformats.org/markup-compatibility/2006" xmlns:a14="http://schemas.microsoft.com/office/drawing/2010/main">
        <mc:Choice Requires="a14">
          <p:sp>
            <p:nvSpPr>
              <p:cNvPr id="17" name="Tekstvak 16">
                <a:extLst>
                  <a:ext uri="{FF2B5EF4-FFF2-40B4-BE49-F238E27FC236}">
                    <a16:creationId xmlns:a16="http://schemas.microsoft.com/office/drawing/2014/main" id="{6F8E602F-EC1D-4516-85DB-32DD5B4C184A}"/>
                  </a:ext>
                </a:extLst>
              </p:cNvPr>
              <p:cNvSpPr txBox="1"/>
              <p:nvPr/>
            </p:nvSpPr>
            <p:spPr>
              <a:xfrm>
                <a:off x="957920" y="2889745"/>
                <a:ext cx="127894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=250</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Tekstvak 16">
                <a:extLst>
                  <a:ext uri="{FF2B5EF4-FFF2-40B4-BE49-F238E27FC236}">
                    <a16:creationId xmlns:a16="http://schemas.microsoft.com/office/drawing/2014/main" id="{6F8E602F-EC1D-4516-85DB-32DD5B4C184A}"/>
                  </a:ext>
                </a:extLst>
              </p:cNvPr>
              <p:cNvSpPr txBox="1">
                <a:spLocks noRot="1" noChangeAspect="1" noMove="1" noResize="1" noEditPoints="1" noAdjustHandles="1" noChangeArrowheads="1" noChangeShapeType="1" noTextEdit="1"/>
              </p:cNvSpPr>
              <p:nvPr/>
            </p:nvSpPr>
            <p:spPr>
              <a:xfrm>
                <a:off x="957920" y="2889745"/>
                <a:ext cx="1278940" cy="276999"/>
              </a:xfrm>
              <a:prstGeom prst="rect">
                <a:avLst/>
              </a:prstGeom>
              <a:blipFill>
                <a:blip r:embed="rId4"/>
                <a:stretch>
                  <a:fillRect l="-2381" r="-4286" b="-26667"/>
                </a:stretch>
              </a:blipFill>
            </p:spPr>
            <p:txBody>
              <a:bodyPr/>
              <a:lstStyle/>
              <a:p>
                <a:r>
                  <a:rPr lang="nl-NL">
                    <a:noFill/>
                  </a:rPr>
                  <a:t> </a:t>
                </a:r>
              </a:p>
            </p:txBody>
          </p:sp>
        </mc:Fallback>
      </mc:AlternateContent>
      <p:cxnSp>
        <p:nvCxnSpPr>
          <p:cNvPr id="18" name="Rechte verbindingslijn 17">
            <a:extLst>
              <a:ext uri="{FF2B5EF4-FFF2-40B4-BE49-F238E27FC236}">
                <a16:creationId xmlns:a16="http://schemas.microsoft.com/office/drawing/2014/main" id="{6675236D-924F-416D-A2FB-BF479DBD9808}"/>
              </a:ext>
            </a:extLst>
          </p:cNvPr>
          <p:cNvCxnSpPr>
            <a:cxnSpLocks/>
          </p:cNvCxnSpPr>
          <p:nvPr/>
        </p:nvCxnSpPr>
        <p:spPr>
          <a:xfrm>
            <a:off x="1986638" y="1404406"/>
            <a:ext cx="402336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BEA7DB02-2F50-49E6-B8C1-584EB686335E}"/>
              </a:ext>
            </a:extLst>
          </p:cNvPr>
          <p:cNvSpPr txBox="1"/>
          <p:nvPr/>
        </p:nvSpPr>
        <p:spPr>
          <a:xfrm>
            <a:off x="360747" y="3403600"/>
            <a:ext cx="3770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cxnSp>
        <p:nvCxnSpPr>
          <p:cNvPr id="21" name="Rechte verbindingslijn 20">
            <a:extLst>
              <a:ext uri="{FF2B5EF4-FFF2-40B4-BE49-F238E27FC236}">
                <a16:creationId xmlns:a16="http://schemas.microsoft.com/office/drawing/2014/main" id="{EFF11295-7FBB-43FD-A059-F401C6FAD6BA}"/>
              </a:ext>
            </a:extLst>
          </p:cNvPr>
          <p:cNvCxnSpPr>
            <a:cxnSpLocks/>
          </p:cNvCxnSpPr>
          <p:nvPr/>
        </p:nvCxnSpPr>
        <p:spPr>
          <a:xfrm>
            <a:off x="2240638" y="2289604"/>
            <a:ext cx="1066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ED27EF24-EC6A-42BA-825A-63C8D61D98AA}"/>
              </a:ext>
            </a:extLst>
          </p:cNvPr>
          <p:cNvSpPr txBox="1"/>
          <p:nvPr/>
        </p:nvSpPr>
        <p:spPr>
          <a:xfrm>
            <a:off x="732163" y="3403600"/>
            <a:ext cx="12237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sng" strike="noStrike" kern="1200" cap="none" spc="0" normalizeH="0" baseline="0" noProof="0" dirty="0">
                <a:ln>
                  <a:noFill/>
                </a:ln>
                <a:solidFill>
                  <a:prstClr val="black"/>
                </a:solidFill>
                <a:effectLst/>
                <a:uLnTx/>
                <a:uFillTx/>
                <a:latin typeface="Calibri" panose="020F0502020204030204"/>
                <a:ea typeface="+mn-ea"/>
                <a:cs typeface="+mn-cs"/>
              </a:rPr>
              <a:t>Methode 1</a:t>
            </a:r>
          </a:p>
        </p:txBody>
      </p:sp>
      <p:sp>
        <p:nvSpPr>
          <p:cNvPr id="24" name="Tekstvak 23">
            <a:extLst>
              <a:ext uri="{FF2B5EF4-FFF2-40B4-BE49-F238E27FC236}">
                <a16:creationId xmlns:a16="http://schemas.microsoft.com/office/drawing/2014/main" id="{2667B1E3-80C1-48B0-AE4F-D9219668B36F}"/>
              </a:ext>
            </a:extLst>
          </p:cNvPr>
          <p:cNvSpPr txBox="1"/>
          <p:nvPr/>
        </p:nvSpPr>
        <p:spPr>
          <a:xfrm>
            <a:off x="1885681" y="3446621"/>
            <a:ext cx="114230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met de GR )</a:t>
            </a:r>
          </a:p>
        </p:txBody>
      </p:sp>
      <p:sp>
        <p:nvSpPr>
          <p:cNvPr id="25" name="Tekstvak 24">
            <a:extLst>
              <a:ext uri="{FF2B5EF4-FFF2-40B4-BE49-F238E27FC236}">
                <a16:creationId xmlns:a16="http://schemas.microsoft.com/office/drawing/2014/main" id="{A966FC00-8D4A-4641-884A-174C39B6F655}"/>
              </a:ext>
            </a:extLst>
          </p:cNvPr>
          <p:cNvSpPr txBox="1"/>
          <p:nvPr/>
        </p:nvSpPr>
        <p:spPr>
          <a:xfrm>
            <a:off x="752069" y="3916562"/>
            <a:ext cx="34095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Zoek het snijpunt van beide lijnen:</a:t>
            </a:r>
          </a:p>
        </p:txBody>
      </p:sp>
      <mc:AlternateContent xmlns:mc="http://schemas.openxmlformats.org/markup-compatibility/2006" xmlns:a14="http://schemas.microsoft.com/office/drawing/2010/main">
        <mc:Choice Requires="a14">
          <p:sp>
            <p:nvSpPr>
              <p:cNvPr id="26" name="Tekstvak 25">
                <a:extLst>
                  <a:ext uri="{FF2B5EF4-FFF2-40B4-BE49-F238E27FC236}">
                    <a16:creationId xmlns:a16="http://schemas.microsoft.com/office/drawing/2014/main" id="{2A07039C-5923-46C9-A0CF-D3E6C673B30D}"/>
                  </a:ext>
                </a:extLst>
              </p:cNvPr>
              <p:cNvSpPr txBox="1"/>
              <p:nvPr/>
            </p:nvSpPr>
            <p:spPr>
              <a:xfrm>
                <a:off x="811599" y="4444487"/>
                <a:ext cx="1663661"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=1764</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Tekstvak 25">
                <a:extLst>
                  <a:ext uri="{FF2B5EF4-FFF2-40B4-BE49-F238E27FC236}">
                    <a16:creationId xmlns:a16="http://schemas.microsoft.com/office/drawing/2014/main" id="{2A07039C-5923-46C9-A0CF-D3E6C673B30D}"/>
                  </a:ext>
                </a:extLst>
              </p:cNvPr>
              <p:cNvSpPr txBox="1">
                <a:spLocks noRot="1" noChangeAspect="1" noMove="1" noResize="1" noEditPoints="1" noAdjustHandles="1" noChangeArrowheads="1" noChangeShapeType="1" noTextEdit="1"/>
              </p:cNvSpPr>
              <p:nvPr/>
            </p:nvSpPr>
            <p:spPr>
              <a:xfrm>
                <a:off x="811599" y="4444487"/>
                <a:ext cx="1663661" cy="276999"/>
              </a:xfrm>
              <a:prstGeom prst="rect">
                <a:avLst/>
              </a:prstGeom>
              <a:blipFill>
                <a:blip r:embed="rId5"/>
                <a:stretch>
                  <a:fillRect l="-2930" r="-3297" b="-3260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7" name="Tekstvak 26">
                <a:extLst>
                  <a:ext uri="{FF2B5EF4-FFF2-40B4-BE49-F238E27FC236}">
                    <a16:creationId xmlns:a16="http://schemas.microsoft.com/office/drawing/2014/main" id="{25E2F9ED-5252-45A6-8E6B-4F13BD89503E}"/>
                  </a:ext>
                </a:extLst>
              </p:cNvPr>
              <p:cNvSpPr txBox="1"/>
              <p:nvPr/>
            </p:nvSpPr>
            <p:spPr>
              <a:xfrm>
                <a:off x="1353859" y="4803986"/>
                <a:ext cx="1663661"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=1764−6</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Tekstvak 26">
                <a:extLst>
                  <a:ext uri="{FF2B5EF4-FFF2-40B4-BE49-F238E27FC236}">
                    <a16:creationId xmlns:a16="http://schemas.microsoft.com/office/drawing/2014/main" id="{25E2F9ED-5252-45A6-8E6B-4F13BD89503E}"/>
                  </a:ext>
                </a:extLst>
              </p:cNvPr>
              <p:cNvSpPr txBox="1">
                <a:spLocks noRot="1" noChangeAspect="1" noMove="1" noResize="1" noEditPoints="1" noAdjustHandles="1" noChangeArrowheads="1" noChangeShapeType="1" noTextEdit="1"/>
              </p:cNvSpPr>
              <p:nvPr/>
            </p:nvSpPr>
            <p:spPr>
              <a:xfrm>
                <a:off x="1353859" y="4803986"/>
                <a:ext cx="1663661" cy="276999"/>
              </a:xfrm>
              <a:prstGeom prst="rect">
                <a:avLst/>
              </a:prstGeom>
              <a:blipFill>
                <a:blip r:embed="rId6"/>
                <a:stretch>
                  <a:fillRect l="-4396" r="-2564" b="-35556"/>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8" name="Tekstvak 27">
                <a:extLst>
                  <a:ext uri="{FF2B5EF4-FFF2-40B4-BE49-F238E27FC236}">
                    <a16:creationId xmlns:a16="http://schemas.microsoft.com/office/drawing/2014/main" id="{055489A3-C79E-4C21-808A-0E786D3F2F7C}"/>
                  </a:ext>
                </a:extLst>
              </p:cNvPr>
              <p:cNvSpPr txBox="1"/>
              <p:nvPr/>
            </p:nvSpPr>
            <p:spPr>
              <a:xfrm>
                <a:off x="1366974" y="5210732"/>
                <a:ext cx="1573892" cy="5203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1764</m:t>
                          </m:r>
                        </m:num>
                        <m:den>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num>
                        <m:den>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 name="Tekstvak 27">
                <a:extLst>
                  <a:ext uri="{FF2B5EF4-FFF2-40B4-BE49-F238E27FC236}">
                    <a16:creationId xmlns:a16="http://schemas.microsoft.com/office/drawing/2014/main" id="{055489A3-C79E-4C21-808A-0E786D3F2F7C}"/>
                  </a:ext>
                </a:extLst>
              </p:cNvPr>
              <p:cNvSpPr txBox="1">
                <a:spLocks noRot="1" noChangeAspect="1" noMove="1" noResize="1" noEditPoints="1" noAdjustHandles="1" noChangeArrowheads="1" noChangeShapeType="1" noTextEdit="1"/>
              </p:cNvSpPr>
              <p:nvPr/>
            </p:nvSpPr>
            <p:spPr>
              <a:xfrm>
                <a:off x="1366974" y="5210732"/>
                <a:ext cx="1573892" cy="520399"/>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9" name="Tekstvak 28">
                <a:extLst>
                  <a:ext uri="{FF2B5EF4-FFF2-40B4-BE49-F238E27FC236}">
                    <a16:creationId xmlns:a16="http://schemas.microsoft.com/office/drawing/2014/main" id="{513387CD-5CF1-4543-BFC8-9C39815538D6}"/>
                  </a:ext>
                </a:extLst>
              </p:cNvPr>
              <p:cNvSpPr txBox="1"/>
              <p:nvPr/>
            </p:nvSpPr>
            <p:spPr>
              <a:xfrm>
                <a:off x="1366974" y="5960677"/>
                <a:ext cx="206120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=−0,75</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+220,5</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9" name="Tekstvak 28">
                <a:extLst>
                  <a:ext uri="{FF2B5EF4-FFF2-40B4-BE49-F238E27FC236}">
                    <a16:creationId xmlns:a16="http://schemas.microsoft.com/office/drawing/2014/main" id="{513387CD-5CF1-4543-BFC8-9C39815538D6}"/>
                  </a:ext>
                </a:extLst>
              </p:cNvPr>
              <p:cNvSpPr txBox="1">
                <a:spLocks noRot="1" noChangeAspect="1" noMove="1" noResize="1" noEditPoints="1" noAdjustHandles="1" noChangeArrowheads="1" noChangeShapeType="1" noTextEdit="1"/>
              </p:cNvSpPr>
              <p:nvPr/>
            </p:nvSpPr>
            <p:spPr>
              <a:xfrm>
                <a:off x="1366974" y="5960677"/>
                <a:ext cx="2061205" cy="276999"/>
              </a:xfrm>
              <a:prstGeom prst="rect">
                <a:avLst/>
              </a:prstGeom>
              <a:blipFill>
                <a:blip r:embed="rId8"/>
                <a:stretch>
                  <a:fillRect l="-2367" r="-2663" b="-26667"/>
                </a:stretch>
              </a:blipFill>
            </p:spPr>
            <p:txBody>
              <a:bodyPr/>
              <a:lstStyle/>
              <a:p>
                <a:r>
                  <a:rPr lang="nl-NL">
                    <a:noFill/>
                  </a:rPr>
                  <a:t> </a:t>
                </a:r>
              </a:p>
            </p:txBody>
          </p:sp>
        </mc:Fallback>
      </mc:AlternateContent>
      <p:cxnSp>
        <p:nvCxnSpPr>
          <p:cNvPr id="31" name="Rechte verbindingslijn 30">
            <a:extLst>
              <a:ext uri="{FF2B5EF4-FFF2-40B4-BE49-F238E27FC236}">
                <a16:creationId xmlns:a16="http://schemas.microsoft.com/office/drawing/2014/main" id="{4CFC46E5-7115-4FD4-A91C-7E2189B2494A}"/>
              </a:ext>
            </a:extLst>
          </p:cNvPr>
          <p:cNvCxnSpPr/>
          <p:nvPr/>
        </p:nvCxnSpPr>
        <p:spPr>
          <a:xfrm>
            <a:off x="3810000" y="4444487"/>
            <a:ext cx="0" cy="18254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kstvak 31">
                <a:extLst>
                  <a:ext uri="{FF2B5EF4-FFF2-40B4-BE49-F238E27FC236}">
                    <a16:creationId xmlns:a16="http://schemas.microsoft.com/office/drawing/2014/main" id="{4DE77A49-0516-4143-AA19-58C5E5DEAAD5}"/>
                  </a:ext>
                </a:extLst>
              </p:cNvPr>
              <p:cNvSpPr txBox="1"/>
              <p:nvPr/>
            </p:nvSpPr>
            <p:spPr>
              <a:xfrm>
                <a:off x="4024719" y="4406440"/>
                <a:ext cx="127894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=250</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2" name="Tekstvak 31">
                <a:extLst>
                  <a:ext uri="{FF2B5EF4-FFF2-40B4-BE49-F238E27FC236}">
                    <a16:creationId xmlns:a16="http://schemas.microsoft.com/office/drawing/2014/main" id="{4DE77A49-0516-4143-AA19-58C5E5DEAAD5}"/>
                  </a:ext>
                </a:extLst>
              </p:cNvPr>
              <p:cNvSpPr txBox="1">
                <a:spLocks noRot="1" noChangeAspect="1" noMove="1" noResize="1" noEditPoints="1" noAdjustHandles="1" noChangeArrowheads="1" noChangeShapeType="1" noTextEdit="1"/>
              </p:cNvSpPr>
              <p:nvPr/>
            </p:nvSpPr>
            <p:spPr>
              <a:xfrm>
                <a:off x="4024719" y="4406440"/>
                <a:ext cx="1278940" cy="276999"/>
              </a:xfrm>
              <a:prstGeom prst="rect">
                <a:avLst/>
              </a:prstGeom>
              <a:blipFill>
                <a:blip r:embed="rId9"/>
                <a:stretch>
                  <a:fillRect l="-2381" r="-4286" b="-2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3" name="Tekstvak 32">
                <a:extLst>
                  <a:ext uri="{FF2B5EF4-FFF2-40B4-BE49-F238E27FC236}">
                    <a16:creationId xmlns:a16="http://schemas.microsoft.com/office/drawing/2014/main" id="{F87FBD22-D2B0-4BDD-A78C-BB26D74D7139}"/>
                  </a:ext>
                </a:extLst>
              </p:cNvPr>
              <p:cNvSpPr txBox="1"/>
              <p:nvPr/>
            </p:nvSpPr>
            <p:spPr>
              <a:xfrm>
                <a:off x="4418709" y="4803985"/>
                <a:ext cx="145206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+250</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3" name="Tekstvak 32">
                <a:extLst>
                  <a:ext uri="{FF2B5EF4-FFF2-40B4-BE49-F238E27FC236}">
                    <a16:creationId xmlns:a16="http://schemas.microsoft.com/office/drawing/2014/main" id="{F87FBD22-D2B0-4BDD-A78C-BB26D74D7139}"/>
                  </a:ext>
                </a:extLst>
              </p:cNvPr>
              <p:cNvSpPr txBox="1">
                <a:spLocks noRot="1" noChangeAspect="1" noMove="1" noResize="1" noEditPoints="1" noAdjustHandles="1" noChangeArrowheads="1" noChangeShapeType="1" noTextEdit="1"/>
              </p:cNvSpPr>
              <p:nvPr/>
            </p:nvSpPr>
            <p:spPr>
              <a:xfrm>
                <a:off x="4418709" y="4803985"/>
                <a:ext cx="1452064" cy="276999"/>
              </a:xfrm>
              <a:prstGeom prst="rect">
                <a:avLst/>
              </a:prstGeom>
              <a:blipFill>
                <a:blip r:embed="rId10"/>
                <a:stretch>
                  <a:fillRect l="-3782" r="-3782" b="-26667"/>
                </a:stretch>
              </a:blipFill>
            </p:spPr>
            <p:txBody>
              <a:bodyPr/>
              <a:lstStyle/>
              <a:p>
                <a:r>
                  <a:rPr lang="nl-NL">
                    <a:noFill/>
                  </a:rPr>
                  <a:t> </a:t>
                </a:r>
              </a:p>
            </p:txBody>
          </p:sp>
        </mc:Fallback>
      </mc:AlternateContent>
      <p:cxnSp>
        <p:nvCxnSpPr>
          <p:cNvPr id="35" name="Rechte verbindingslijn 34">
            <a:extLst>
              <a:ext uri="{FF2B5EF4-FFF2-40B4-BE49-F238E27FC236}">
                <a16:creationId xmlns:a16="http://schemas.microsoft.com/office/drawing/2014/main" id="{3AB5ACB5-D95F-4E3D-8556-8D042DF6B605}"/>
              </a:ext>
            </a:extLst>
          </p:cNvPr>
          <p:cNvCxnSpPr/>
          <p:nvPr/>
        </p:nvCxnSpPr>
        <p:spPr>
          <a:xfrm>
            <a:off x="6309360" y="2543440"/>
            <a:ext cx="0" cy="38575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7F197E3F-14A7-4B4F-829C-03DE6B9428EC}"/>
              </a:ext>
            </a:extLst>
          </p:cNvPr>
          <p:cNvSpPr txBox="1"/>
          <p:nvPr/>
        </p:nvSpPr>
        <p:spPr>
          <a:xfrm>
            <a:off x="6481995" y="2618838"/>
            <a:ext cx="9139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Voer in:</a:t>
            </a:r>
          </a:p>
        </p:txBody>
      </p:sp>
      <mc:AlternateContent xmlns:mc="http://schemas.openxmlformats.org/markup-compatibility/2006" xmlns:a14="http://schemas.microsoft.com/office/drawing/2010/main">
        <mc:Choice Requires="a14">
          <p:sp>
            <p:nvSpPr>
              <p:cNvPr id="37" name="Tekstvak 36">
                <a:extLst>
                  <a:ext uri="{FF2B5EF4-FFF2-40B4-BE49-F238E27FC236}">
                    <a16:creationId xmlns:a16="http://schemas.microsoft.com/office/drawing/2014/main" id="{D6197A12-60F4-4DC5-BBD9-C40EC5A41563}"/>
                  </a:ext>
                </a:extLst>
              </p:cNvPr>
              <p:cNvSpPr txBox="1"/>
              <p:nvPr/>
            </p:nvSpPr>
            <p:spPr>
              <a:xfrm>
                <a:off x="6559695" y="3074411"/>
                <a:ext cx="2130968"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b>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=−0,75</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+220,5</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7" name="Tekstvak 36">
                <a:extLst>
                  <a:ext uri="{FF2B5EF4-FFF2-40B4-BE49-F238E27FC236}">
                    <a16:creationId xmlns:a16="http://schemas.microsoft.com/office/drawing/2014/main" id="{D6197A12-60F4-4DC5-BBD9-C40EC5A41563}"/>
                  </a:ext>
                </a:extLst>
              </p:cNvPr>
              <p:cNvSpPr txBox="1">
                <a:spLocks noRot="1" noChangeAspect="1" noMove="1" noResize="1" noEditPoints="1" noAdjustHandles="1" noChangeArrowheads="1" noChangeShapeType="1" noTextEdit="1"/>
              </p:cNvSpPr>
              <p:nvPr/>
            </p:nvSpPr>
            <p:spPr>
              <a:xfrm>
                <a:off x="6559695" y="3074411"/>
                <a:ext cx="2130968" cy="276999"/>
              </a:xfrm>
              <a:prstGeom prst="rect">
                <a:avLst/>
              </a:prstGeom>
              <a:blipFill>
                <a:blip r:embed="rId11"/>
                <a:stretch>
                  <a:fillRect l="-2000" r="-2286" b="-1521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8" name="Tekstvak 37">
                <a:extLst>
                  <a:ext uri="{FF2B5EF4-FFF2-40B4-BE49-F238E27FC236}">
                    <a16:creationId xmlns:a16="http://schemas.microsoft.com/office/drawing/2014/main" id="{EB1E9C04-B475-4656-A482-7BCDB8EADBAF}"/>
                  </a:ext>
                </a:extLst>
              </p:cNvPr>
              <p:cNvSpPr txBox="1"/>
              <p:nvPr/>
            </p:nvSpPr>
            <p:spPr>
              <a:xfrm>
                <a:off x="6559695" y="3488123"/>
                <a:ext cx="152714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b>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+250</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8" name="Tekstvak 37">
                <a:extLst>
                  <a:ext uri="{FF2B5EF4-FFF2-40B4-BE49-F238E27FC236}">
                    <a16:creationId xmlns:a16="http://schemas.microsoft.com/office/drawing/2014/main" id="{EB1E9C04-B475-4656-A482-7BCDB8EADBAF}"/>
                  </a:ext>
                </a:extLst>
              </p:cNvPr>
              <p:cNvSpPr txBox="1">
                <a:spLocks noRot="1" noChangeAspect="1" noMove="1" noResize="1" noEditPoints="1" noAdjustHandles="1" noChangeArrowheads="1" noChangeShapeType="1" noTextEdit="1"/>
              </p:cNvSpPr>
              <p:nvPr/>
            </p:nvSpPr>
            <p:spPr>
              <a:xfrm>
                <a:off x="6559695" y="3488123"/>
                <a:ext cx="1527149" cy="276999"/>
              </a:xfrm>
              <a:prstGeom prst="rect">
                <a:avLst/>
              </a:prstGeom>
              <a:blipFill>
                <a:blip r:embed="rId12"/>
                <a:stretch>
                  <a:fillRect l="-3187" r="-3187" b="-15217"/>
                </a:stretch>
              </a:blipFill>
            </p:spPr>
            <p:txBody>
              <a:bodyPr/>
              <a:lstStyle/>
              <a:p>
                <a:r>
                  <a:rPr lang="nl-NL">
                    <a:noFill/>
                  </a:rPr>
                  <a:t> </a:t>
                </a:r>
              </a:p>
            </p:txBody>
          </p:sp>
        </mc:Fallback>
      </mc:AlternateContent>
      <p:pic>
        <p:nvPicPr>
          <p:cNvPr id="40" name="Afbeelding 39">
            <a:extLst>
              <a:ext uri="{FF2B5EF4-FFF2-40B4-BE49-F238E27FC236}">
                <a16:creationId xmlns:a16="http://schemas.microsoft.com/office/drawing/2014/main" id="{13E30A38-5011-40B9-A47D-1728E848769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34053" y="379025"/>
            <a:ext cx="3086100" cy="2324100"/>
          </a:xfrm>
          <a:prstGeom prst="rect">
            <a:avLst/>
          </a:prstGeom>
        </p:spPr>
      </p:pic>
      <p:sp>
        <p:nvSpPr>
          <p:cNvPr id="41" name="Tekstvak 40">
            <a:extLst>
              <a:ext uri="{FF2B5EF4-FFF2-40B4-BE49-F238E27FC236}">
                <a16:creationId xmlns:a16="http://schemas.microsoft.com/office/drawing/2014/main" id="{A83F38D4-2017-4325-B261-FB4C0B444117}"/>
              </a:ext>
            </a:extLst>
          </p:cNvPr>
          <p:cNvSpPr txBox="1"/>
          <p:nvPr/>
        </p:nvSpPr>
        <p:spPr>
          <a:xfrm>
            <a:off x="6481995" y="4043856"/>
            <a:ext cx="25043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Calc-intersect</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op venster</a:t>
            </a:r>
          </a:p>
        </p:txBody>
      </p:sp>
      <mc:AlternateContent xmlns:mc="http://schemas.openxmlformats.org/markup-compatibility/2006" xmlns:a14="http://schemas.microsoft.com/office/drawing/2010/main">
        <mc:Choice Requires="a14">
          <p:sp>
            <p:nvSpPr>
              <p:cNvPr id="42" name="Tekstvak 41">
                <a:extLst>
                  <a:ext uri="{FF2B5EF4-FFF2-40B4-BE49-F238E27FC236}">
                    <a16:creationId xmlns:a16="http://schemas.microsoft.com/office/drawing/2014/main" id="{892CE278-2099-41F7-A76A-5FA38B023441}"/>
                  </a:ext>
                </a:extLst>
              </p:cNvPr>
              <p:cNvSpPr txBox="1"/>
              <p:nvPr/>
            </p:nvSpPr>
            <p:spPr>
              <a:xfrm>
                <a:off x="6518795" y="4544939"/>
                <a:ext cx="170424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0, 250</m:t>
                          </m:r>
                        </m:e>
                      </m:d>
                      <m:r>
                        <m:rPr>
                          <m:sty m:val="p"/>
                        </m:rPr>
                        <a:rPr kumimoji="0" lang="nl-N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x</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 250]</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2" name="Tekstvak 41">
                <a:extLst>
                  <a:ext uri="{FF2B5EF4-FFF2-40B4-BE49-F238E27FC236}">
                    <a16:creationId xmlns:a16="http://schemas.microsoft.com/office/drawing/2014/main" id="{892CE278-2099-41F7-A76A-5FA38B023441}"/>
                  </a:ext>
                </a:extLst>
              </p:cNvPr>
              <p:cNvSpPr txBox="1">
                <a:spLocks noRot="1" noChangeAspect="1" noMove="1" noResize="1" noEditPoints="1" noAdjustHandles="1" noChangeArrowheads="1" noChangeShapeType="1" noTextEdit="1"/>
              </p:cNvSpPr>
              <p:nvPr/>
            </p:nvSpPr>
            <p:spPr>
              <a:xfrm>
                <a:off x="6518795" y="4544939"/>
                <a:ext cx="1704249" cy="276999"/>
              </a:xfrm>
              <a:prstGeom prst="rect">
                <a:avLst/>
              </a:prstGeom>
              <a:blipFill>
                <a:blip r:embed="rId14"/>
                <a:stretch>
                  <a:fillRect t="-4444" r="-4286" b="-37778"/>
                </a:stretch>
              </a:blipFill>
            </p:spPr>
            <p:txBody>
              <a:bodyPr/>
              <a:lstStyle/>
              <a:p>
                <a:r>
                  <a:rPr lang="nl-NL">
                    <a:noFill/>
                  </a:rPr>
                  <a:t> </a:t>
                </a:r>
              </a:p>
            </p:txBody>
          </p:sp>
        </mc:Fallback>
      </mc:AlternateContent>
      <p:sp>
        <p:nvSpPr>
          <p:cNvPr id="43" name="Tekstvak 42">
            <a:extLst>
              <a:ext uri="{FF2B5EF4-FFF2-40B4-BE49-F238E27FC236}">
                <a16:creationId xmlns:a16="http://schemas.microsoft.com/office/drawing/2014/main" id="{418CABCC-6B44-4E8F-8087-A647682D79F4}"/>
              </a:ext>
            </a:extLst>
          </p:cNvPr>
          <p:cNvSpPr txBox="1"/>
          <p:nvPr/>
        </p:nvSpPr>
        <p:spPr>
          <a:xfrm>
            <a:off x="6491349" y="4953689"/>
            <a:ext cx="6680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geeft</a:t>
            </a:r>
          </a:p>
        </p:txBody>
      </p:sp>
      <mc:AlternateContent xmlns:mc="http://schemas.openxmlformats.org/markup-compatibility/2006" xmlns:a14="http://schemas.microsoft.com/office/drawing/2010/main">
        <mc:Choice Requires="a14">
          <p:sp>
            <p:nvSpPr>
              <p:cNvPr id="44" name="Tekstvak 43">
                <a:extLst>
                  <a:ext uri="{FF2B5EF4-FFF2-40B4-BE49-F238E27FC236}">
                    <a16:creationId xmlns:a16="http://schemas.microsoft.com/office/drawing/2014/main" id="{4830137C-9E46-4483-8308-004E4764B7F7}"/>
                  </a:ext>
                </a:extLst>
              </p:cNvPr>
              <p:cNvSpPr txBox="1"/>
              <p:nvPr/>
            </p:nvSpPr>
            <p:spPr>
              <a:xfrm>
                <a:off x="7233376" y="4989695"/>
                <a:ext cx="86940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=118</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4" name="Tekstvak 43">
                <a:extLst>
                  <a:ext uri="{FF2B5EF4-FFF2-40B4-BE49-F238E27FC236}">
                    <a16:creationId xmlns:a16="http://schemas.microsoft.com/office/drawing/2014/main" id="{4830137C-9E46-4483-8308-004E4764B7F7}"/>
                  </a:ext>
                </a:extLst>
              </p:cNvPr>
              <p:cNvSpPr txBox="1">
                <a:spLocks noRot="1" noChangeAspect="1" noMove="1" noResize="1" noEditPoints="1" noAdjustHandles="1" noChangeArrowheads="1" noChangeShapeType="1" noTextEdit="1"/>
              </p:cNvSpPr>
              <p:nvPr/>
            </p:nvSpPr>
            <p:spPr>
              <a:xfrm>
                <a:off x="7233376" y="4989695"/>
                <a:ext cx="869405" cy="276999"/>
              </a:xfrm>
              <a:prstGeom prst="rect">
                <a:avLst/>
              </a:prstGeom>
              <a:blipFill>
                <a:blip r:embed="rId15"/>
                <a:stretch>
                  <a:fillRect l="-3521" r="-6338"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5" name="Tekstvak 44">
                <a:extLst>
                  <a:ext uri="{FF2B5EF4-FFF2-40B4-BE49-F238E27FC236}">
                    <a16:creationId xmlns:a16="http://schemas.microsoft.com/office/drawing/2014/main" id="{3899C291-4E58-4425-8B23-F23706572ADA}"/>
                  </a:ext>
                </a:extLst>
              </p:cNvPr>
              <p:cNvSpPr txBox="1"/>
              <p:nvPr/>
            </p:nvSpPr>
            <p:spPr>
              <a:xfrm>
                <a:off x="6548759" y="5569253"/>
                <a:ext cx="43963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Er doen </a:t>
                </a:r>
                <a14:m>
                  <m:oMath xmlns:m="http://schemas.openxmlformats.org/officeDocument/2006/math">
                    <m:r>
                      <a:rPr kumimoji="0" lang="nl-NL"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𝟏𝟏𝟖</m:t>
                    </m:r>
                  </m:oMath>
                </a14:m>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kinderen mee aan de barbecue</a:t>
                </a:r>
              </a:p>
            </p:txBody>
          </p:sp>
        </mc:Choice>
        <mc:Fallback xmlns="">
          <p:sp>
            <p:nvSpPr>
              <p:cNvPr id="45" name="Tekstvak 44">
                <a:extLst>
                  <a:ext uri="{FF2B5EF4-FFF2-40B4-BE49-F238E27FC236}">
                    <a16:creationId xmlns:a16="http://schemas.microsoft.com/office/drawing/2014/main" id="{3899C291-4E58-4425-8B23-F23706572ADA}"/>
                  </a:ext>
                </a:extLst>
              </p:cNvPr>
              <p:cNvSpPr txBox="1">
                <a:spLocks noRot="1" noChangeAspect="1" noMove="1" noResize="1" noEditPoints="1" noAdjustHandles="1" noChangeArrowheads="1" noChangeShapeType="1" noTextEdit="1"/>
              </p:cNvSpPr>
              <p:nvPr/>
            </p:nvSpPr>
            <p:spPr>
              <a:xfrm>
                <a:off x="6548759" y="5569253"/>
                <a:ext cx="4396396" cy="369332"/>
              </a:xfrm>
              <a:prstGeom prst="rect">
                <a:avLst/>
              </a:prstGeom>
              <a:blipFill>
                <a:blip r:embed="rId16"/>
                <a:stretch>
                  <a:fillRect l="-1110" t="-10000" r="-555" b="-26667"/>
                </a:stretch>
              </a:blipFill>
            </p:spPr>
            <p:txBody>
              <a:bodyPr/>
              <a:lstStyle/>
              <a:p>
                <a:r>
                  <a:rPr lang="nl-NL">
                    <a:noFill/>
                  </a:rPr>
                  <a:t> </a:t>
                </a:r>
              </a:p>
            </p:txBody>
          </p:sp>
        </mc:Fallback>
      </mc:AlternateContent>
      <p:pic>
        <p:nvPicPr>
          <p:cNvPr id="47" name="Afbeelding 46">
            <a:extLst>
              <a:ext uri="{FF2B5EF4-FFF2-40B4-BE49-F238E27FC236}">
                <a16:creationId xmlns:a16="http://schemas.microsoft.com/office/drawing/2014/main" id="{2B2F3455-1A5D-4423-94D6-2B82C394010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46957" y="380064"/>
            <a:ext cx="3086100" cy="2324100"/>
          </a:xfrm>
          <a:prstGeom prst="rect">
            <a:avLst/>
          </a:prstGeom>
        </p:spPr>
      </p:pic>
      <p:pic>
        <p:nvPicPr>
          <p:cNvPr id="51" name="Afbeelding 50">
            <a:extLst>
              <a:ext uri="{FF2B5EF4-FFF2-40B4-BE49-F238E27FC236}">
                <a16:creationId xmlns:a16="http://schemas.microsoft.com/office/drawing/2014/main" id="{44F5DEED-5A23-41F5-B249-CD1BCEF523D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31086" y="390565"/>
            <a:ext cx="3086100" cy="2324100"/>
          </a:xfrm>
          <a:prstGeom prst="rect">
            <a:avLst/>
          </a:prstGeom>
        </p:spPr>
      </p:pic>
      <p:sp>
        <p:nvSpPr>
          <p:cNvPr id="52" name="Rechthoek 51">
            <a:extLst>
              <a:ext uri="{FF2B5EF4-FFF2-40B4-BE49-F238E27FC236}">
                <a16:creationId xmlns:a16="http://schemas.microsoft.com/office/drawing/2014/main" id="{5ACA3DD3-41F8-42B2-9204-BB6FE31D05C2}"/>
              </a:ext>
            </a:extLst>
          </p:cNvPr>
          <p:cNvSpPr/>
          <p:nvPr/>
        </p:nvSpPr>
        <p:spPr>
          <a:xfrm>
            <a:off x="1344061" y="5912394"/>
            <a:ext cx="2215606" cy="40904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hthoek 52">
            <a:extLst>
              <a:ext uri="{FF2B5EF4-FFF2-40B4-BE49-F238E27FC236}">
                <a16:creationId xmlns:a16="http://schemas.microsoft.com/office/drawing/2014/main" id="{B9BEED09-BD77-48F2-9B2A-F5C54BEDF084}"/>
              </a:ext>
            </a:extLst>
          </p:cNvPr>
          <p:cNvSpPr/>
          <p:nvPr/>
        </p:nvSpPr>
        <p:spPr>
          <a:xfrm>
            <a:off x="4321479" y="4721487"/>
            <a:ext cx="1636290" cy="4892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7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left)">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wipe(up)">
                                      <p:cBhvr>
                                        <p:cTn id="98" dur="5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left)">
                                      <p:cBhvr>
                                        <p:cTn id="103" dur="500"/>
                                        <p:tgtEl>
                                          <p:spTgt spid="3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left)">
                                      <p:cBhvr>
                                        <p:cTn id="108" dur="500"/>
                                        <p:tgtEl>
                                          <p:spTgt spid="3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500"/>
                                        <p:tgtEl>
                                          <p:spTgt spid="5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53"/>
                                        </p:tgtEl>
                                        <p:attrNameLst>
                                          <p:attrName>style.visibility</p:attrName>
                                        </p:attrNameLst>
                                      </p:cBhvr>
                                      <p:to>
                                        <p:strVal val="visible"/>
                                      </p:to>
                                    </p:set>
                                    <p:animEffect transition="in" filter="fade">
                                      <p:cBhvr>
                                        <p:cTn id="118" dur="500"/>
                                        <p:tgtEl>
                                          <p:spTgt spid="53"/>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nodeType="click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wipe(up)">
                                      <p:cBhvr>
                                        <p:cTn id="123" dur="500"/>
                                        <p:tgtEl>
                                          <p:spTgt spid="3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fade">
                                      <p:cBhvr>
                                        <p:cTn id="128" dur="500"/>
                                        <p:tgtEl>
                                          <p:spTgt spid="36"/>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wipe(left)">
                                      <p:cBhvr>
                                        <p:cTn id="133" dur="500"/>
                                        <p:tgtEl>
                                          <p:spTgt spid="37"/>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wipe(left)">
                                      <p:cBhvr>
                                        <p:cTn id="138" dur="500"/>
                                        <p:tgtEl>
                                          <p:spTgt spid="38"/>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fade">
                                      <p:cBhvr>
                                        <p:cTn id="143" dur="500"/>
                                        <p:tgtEl>
                                          <p:spTgt spid="40"/>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41"/>
                                        </p:tgtEl>
                                        <p:attrNameLst>
                                          <p:attrName>style.visibility</p:attrName>
                                        </p:attrNameLst>
                                      </p:cBhvr>
                                      <p:to>
                                        <p:strVal val="visible"/>
                                      </p:to>
                                    </p:set>
                                    <p:animEffect transition="in" filter="wipe(left)">
                                      <p:cBhvr>
                                        <p:cTn id="148" dur="500"/>
                                        <p:tgtEl>
                                          <p:spTgt spid="41"/>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7"/>
                                        </p:tgtEl>
                                        <p:attrNameLst>
                                          <p:attrName>style.visibility</p:attrName>
                                        </p:attrNameLst>
                                      </p:cBhvr>
                                      <p:to>
                                        <p:strVal val="visible"/>
                                      </p:to>
                                    </p:set>
                                    <p:animEffect transition="in" filter="fade">
                                      <p:cBhvr>
                                        <p:cTn id="153" dur="500"/>
                                        <p:tgtEl>
                                          <p:spTgt spid="47"/>
                                        </p:tgtEl>
                                      </p:cBhvr>
                                    </p:animEffect>
                                  </p:childTnLst>
                                </p:cTn>
                              </p:par>
                            </p:childTnLst>
                          </p:cTn>
                        </p:par>
                        <p:par>
                          <p:cTn id="154" fill="hold">
                            <p:stCondLst>
                              <p:cond delay="500"/>
                            </p:stCondLst>
                            <p:childTnLst>
                              <p:par>
                                <p:cTn id="155" presetID="10" presetClass="entr" presetSubtype="0" fill="hold" grpId="0" nodeType="afterEffect">
                                  <p:stCondLst>
                                    <p:cond delay="0"/>
                                  </p:stCondLst>
                                  <p:childTnLst>
                                    <p:set>
                                      <p:cBhvr>
                                        <p:cTn id="156" dur="1" fill="hold">
                                          <p:stCondLst>
                                            <p:cond delay="0"/>
                                          </p:stCondLst>
                                        </p:cTn>
                                        <p:tgtEl>
                                          <p:spTgt spid="42"/>
                                        </p:tgtEl>
                                        <p:attrNameLst>
                                          <p:attrName>style.visibility</p:attrName>
                                        </p:attrNameLst>
                                      </p:cBhvr>
                                      <p:to>
                                        <p:strVal val="visible"/>
                                      </p:to>
                                    </p:set>
                                    <p:animEffect transition="in" filter="fade">
                                      <p:cBhvr>
                                        <p:cTn id="157" dur="500"/>
                                        <p:tgtEl>
                                          <p:spTgt spid="42"/>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fade">
                                      <p:cBhvr>
                                        <p:cTn id="162" dur="500"/>
                                        <p:tgtEl>
                                          <p:spTgt spid="43"/>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500"/>
                                        <p:tgtEl>
                                          <p:spTgt spid="51"/>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4"/>
                                        </p:tgtEl>
                                        <p:attrNameLst>
                                          <p:attrName>style.visibility</p:attrName>
                                        </p:attrNameLst>
                                      </p:cBhvr>
                                      <p:to>
                                        <p:strVal val="visible"/>
                                      </p:to>
                                    </p:set>
                                    <p:animEffect transition="in" filter="fade">
                                      <p:cBhvr>
                                        <p:cTn id="172" dur="500"/>
                                        <p:tgtEl>
                                          <p:spTgt spid="44"/>
                                        </p:tgtEl>
                                      </p:cBhvr>
                                    </p:animEffect>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45"/>
                                        </p:tgtEl>
                                        <p:attrNameLst>
                                          <p:attrName>style.visibility</p:attrName>
                                        </p:attrNameLst>
                                      </p:cBhvr>
                                      <p:to>
                                        <p:strVal val="visible"/>
                                      </p:to>
                                    </p:set>
                                    <p:animEffect transition="in" filter="fade">
                                      <p:cBhvr>
                                        <p:cTn id="177" dur="1000"/>
                                        <p:tgtEl>
                                          <p:spTgt spid="45"/>
                                        </p:tgtEl>
                                      </p:cBhvr>
                                    </p:animEffect>
                                    <p:anim calcmode="lin" valueType="num">
                                      <p:cBhvr>
                                        <p:cTn id="178" dur="1000" fill="hold"/>
                                        <p:tgtEl>
                                          <p:spTgt spid="45"/>
                                        </p:tgtEl>
                                        <p:attrNameLst>
                                          <p:attrName>ppt_x</p:attrName>
                                        </p:attrNameLst>
                                      </p:cBhvr>
                                      <p:tavLst>
                                        <p:tav tm="0">
                                          <p:val>
                                            <p:strVal val="#ppt_x"/>
                                          </p:val>
                                        </p:tav>
                                        <p:tav tm="100000">
                                          <p:val>
                                            <p:strVal val="#ppt_x"/>
                                          </p:val>
                                        </p:tav>
                                      </p:tavLst>
                                    </p:anim>
                                    <p:anim calcmode="lin" valueType="num">
                                      <p:cBhvr>
                                        <p:cTn id="17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animBg="1"/>
      <p:bldP spid="14" grpId="0"/>
      <p:bldP spid="15" grpId="0" animBg="1"/>
      <p:bldP spid="16" grpId="0"/>
      <p:bldP spid="17" grpId="0"/>
      <p:bldP spid="20" grpId="0"/>
      <p:bldP spid="23" grpId="0"/>
      <p:bldP spid="24" grpId="0"/>
      <p:bldP spid="25" grpId="0"/>
      <p:bldP spid="26" grpId="0"/>
      <p:bldP spid="27" grpId="0"/>
      <p:bldP spid="28" grpId="0"/>
      <p:bldP spid="29" grpId="0"/>
      <p:bldP spid="32" grpId="0"/>
      <p:bldP spid="33" grpId="0"/>
      <p:bldP spid="36" grpId="0"/>
      <p:bldP spid="37" grpId="0"/>
      <p:bldP spid="38" grpId="0"/>
      <p:bldP spid="41" grpId="0"/>
      <p:bldP spid="42" grpId="0"/>
      <p:bldP spid="43" grpId="0"/>
      <p:bldP spid="44" grpId="0"/>
      <p:bldP spid="45" grpId="0"/>
      <p:bldP spid="52"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2E5B1DC-2EDB-4A00-819E-B698DA58AD4C}"/>
              </a:ext>
            </a:extLst>
          </p:cNvPr>
          <p:cNvSpPr txBox="1"/>
          <p:nvPr/>
        </p:nvSpPr>
        <p:spPr>
          <a:xfrm>
            <a:off x="360484" y="293858"/>
            <a:ext cx="105753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Opgave 8</a:t>
            </a:r>
          </a:p>
        </p:txBody>
      </p:sp>
      <p:sp>
        <p:nvSpPr>
          <p:cNvPr id="3" name="Rechthoek 2"/>
          <p:cNvSpPr/>
          <p:nvPr/>
        </p:nvSpPr>
        <p:spPr>
          <a:xfrm>
            <a:off x="1765110" y="293858"/>
            <a:ext cx="9890078" cy="388696"/>
          </a:xfrm>
          <a:prstGeom prst="rect">
            <a:avLst/>
          </a:prstGeom>
        </p:spPr>
        <p:txBody>
          <a:bodyPr wrap="square">
            <a:spAutoFit/>
          </a:bodyPr>
          <a:lstStyle/>
          <a:p>
            <a:pPr>
              <a:lnSpc>
                <a:spcPct val="107000"/>
              </a:lnSpc>
              <a:spcAft>
                <a:spcPts val="0"/>
              </a:spcAft>
            </a:pPr>
            <a:r>
              <a:rPr lang="nl-NL" dirty="0">
                <a:ea typeface="Calibri" panose="020F0502020204030204" pitchFamily="34" charset="0"/>
                <a:cs typeface="Times New Roman" panose="02020603050405020304" pitchFamily="18" charset="0"/>
              </a:rPr>
              <a:t>In de tabel staat informatie over het aantal ziekenhuisopnames in Nederland per 10 000 inwoners.</a:t>
            </a:r>
            <a:endParaRPr lang="nl-NL" sz="1600" dirty="0">
              <a:effectLst/>
              <a:ea typeface="Calibri" panose="020F0502020204030204" pitchFamily="34" charset="0"/>
              <a:cs typeface="Times New Roman" panose="02020603050405020304" pitchFamily="18" charset="0"/>
            </a:endParaRPr>
          </a:p>
        </p:txBody>
      </p:sp>
      <p:pic>
        <p:nvPicPr>
          <p:cNvPr id="4" name="Afbeelding 3"/>
          <p:cNvPicPr/>
          <p:nvPr/>
        </p:nvPicPr>
        <p:blipFill rotWithShape="1">
          <a:blip r:embed="rId2">
            <a:extLst>
              <a:ext uri="{28A0092B-C50C-407E-A947-70E740481C1C}">
                <a14:useLocalDpi xmlns:a14="http://schemas.microsoft.com/office/drawing/2010/main" val="0"/>
              </a:ext>
            </a:extLst>
          </a:blip>
          <a:srcRect l="19369" t="15314" r="58380" b="73973"/>
          <a:stretch/>
        </p:blipFill>
        <p:spPr bwMode="auto">
          <a:xfrm>
            <a:off x="5518245" y="663190"/>
            <a:ext cx="5754806" cy="1801339"/>
          </a:xfrm>
          <a:prstGeom prst="rect">
            <a:avLst/>
          </a:prstGeom>
          <a:ln>
            <a:noFill/>
          </a:ln>
          <a:extLst>
            <a:ext uri="{53640926-AAD7-44D8-BBD7-CCE9431645EC}">
              <a14:shadowObscured xmlns:a14="http://schemas.microsoft.com/office/drawing/2010/main"/>
            </a:ext>
          </a:extLst>
        </p:spPr>
      </p:pic>
      <p:sp>
        <p:nvSpPr>
          <p:cNvPr id="5" name="Rechthoek 4"/>
          <p:cNvSpPr/>
          <p:nvPr/>
        </p:nvSpPr>
        <p:spPr>
          <a:xfrm>
            <a:off x="2201839" y="682384"/>
            <a:ext cx="2470245" cy="1477328"/>
          </a:xfrm>
          <a:prstGeom prst="rect">
            <a:avLst/>
          </a:prstGeom>
        </p:spPr>
        <p:txBody>
          <a:bodyPr wrap="square">
            <a:spAutoFit/>
          </a:bodyPr>
          <a:lstStyle/>
          <a:p>
            <a:r>
              <a:rPr lang="nl-NL" dirty="0">
                <a:ea typeface="Calibri" panose="020F0502020204030204" pitchFamily="34" charset="0"/>
              </a:rPr>
              <a:t>Bereken het aantal dagbehandelingen per 10 000 inwoners in 1999 met lineair interpoleren. Rond af op gehelen</a:t>
            </a:r>
            <a:endParaRPr lang="nl-NL" dirty="0"/>
          </a:p>
        </p:txBody>
      </p:sp>
      <p:sp>
        <p:nvSpPr>
          <p:cNvPr id="6" name="Tekstvak 5"/>
          <p:cNvSpPr txBox="1"/>
          <p:nvPr/>
        </p:nvSpPr>
        <p:spPr>
          <a:xfrm>
            <a:off x="1765110" y="682384"/>
            <a:ext cx="595953" cy="369332"/>
          </a:xfrm>
          <a:prstGeom prst="rect">
            <a:avLst/>
          </a:prstGeom>
          <a:noFill/>
        </p:spPr>
        <p:txBody>
          <a:bodyPr wrap="square" rtlCol="0">
            <a:spAutoFit/>
          </a:bodyPr>
          <a:lstStyle/>
          <a:p>
            <a:r>
              <a:rPr lang="nl-NL" dirty="0"/>
              <a:t>a. </a:t>
            </a:r>
          </a:p>
        </p:txBody>
      </p:sp>
      <mc:AlternateContent xmlns:mc="http://schemas.openxmlformats.org/markup-compatibility/2006" xmlns:a14="http://schemas.microsoft.com/office/drawing/2010/main">
        <mc:Choice Requires="a14">
          <p:sp>
            <p:nvSpPr>
              <p:cNvPr id="7" name="Tekstvak 6"/>
              <p:cNvSpPr txBox="1"/>
              <p:nvPr/>
            </p:nvSpPr>
            <p:spPr>
              <a:xfrm>
                <a:off x="2281451" y="2298211"/>
                <a:ext cx="2944460" cy="276999"/>
              </a:xfrm>
              <a:prstGeom prst="rect">
                <a:avLst/>
              </a:prstGeom>
              <a:noFill/>
            </p:spPr>
            <p:txBody>
              <a:bodyPr wrap="none" lIns="0" tIns="0" rIns="0" bIns="0" rtlCol="0">
                <a:spAutoFit/>
              </a:bodyPr>
              <a:lstStyle/>
              <a:p>
                <a14:m>
                  <m:oMath xmlns:m="http://schemas.openxmlformats.org/officeDocument/2006/math">
                    <m:r>
                      <a:rPr lang="nl-NL" b="0" i="1" smtClean="0">
                        <a:latin typeface="Cambria Math" panose="02040503050406030204" pitchFamily="18" charset="0"/>
                      </a:rPr>
                      <m:t>1999</m:t>
                    </m:r>
                  </m:oMath>
                </a14:m>
                <a:r>
                  <a:rPr lang="nl-NL" dirty="0"/>
                  <a:t> ligt tussen </a:t>
                </a:r>
                <a14:m>
                  <m:oMath xmlns:m="http://schemas.openxmlformats.org/officeDocument/2006/math">
                    <m:r>
                      <a:rPr lang="nl-NL" b="0" i="1" smtClean="0">
                        <a:latin typeface="Cambria Math" panose="02040503050406030204" pitchFamily="18" charset="0"/>
                      </a:rPr>
                      <m:t>1995</m:t>
                    </m:r>
                  </m:oMath>
                </a14:m>
                <a:r>
                  <a:rPr lang="nl-NL" dirty="0"/>
                  <a:t> en </a:t>
                </a:r>
                <a14:m>
                  <m:oMath xmlns:m="http://schemas.openxmlformats.org/officeDocument/2006/math">
                    <m:r>
                      <a:rPr lang="nl-NL" b="0" i="1" smtClean="0">
                        <a:latin typeface="Cambria Math" panose="02040503050406030204" pitchFamily="18" charset="0"/>
                      </a:rPr>
                      <m:t>2001</m:t>
                    </m:r>
                  </m:oMath>
                </a14:m>
                <a:endParaRPr lang="nl-NL" dirty="0"/>
              </a:p>
            </p:txBody>
          </p:sp>
        </mc:Choice>
        <mc:Fallback xmlns="">
          <p:sp>
            <p:nvSpPr>
              <p:cNvPr id="7" name="Tekstvak 6"/>
              <p:cNvSpPr txBox="1">
                <a:spLocks noRot="1" noChangeAspect="1" noMove="1" noResize="1" noEditPoints="1" noAdjustHandles="1" noChangeArrowheads="1" noChangeShapeType="1" noTextEdit="1"/>
              </p:cNvSpPr>
              <p:nvPr/>
            </p:nvSpPr>
            <p:spPr>
              <a:xfrm>
                <a:off x="2281451" y="2298211"/>
                <a:ext cx="2944460" cy="276999"/>
              </a:xfrm>
              <a:prstGeom prst="rect">
                <a:avLst/>
              </a:prstGeom>
              <a:blipFill>
                <a:blip r:embed="rId3"/>
                <a:stretch>
                  <a:fillRect l="-2692" t="-28889" r="-1863" b="-53333"/>
                </a:stretch>
              </a:blipFill>
            </p:spPr>
            <p:txBody>
              <a:bodyPr/>
              <a:lstStyle/>
              <a:p>
                <a:r>
                  <a:rPr lang="nl-NL">
                    <a:noFill/>
                  </a:rPr>
                  <a:t> </a:t>
                </a:r>
              </a:p>
            </p:txBody>
          </p:sp>
        </mc:Fallback>
      </mc:AlternateContent>
      <p:sp>
        <p:nvSpPr>
          <p:cNvPr id="8" name="Tekstvak 7"/>
          <p:cNvSpPr txBox="1"/>
          <p:nvPr/>
        </p:nvSpPr>
        <p:spPr>
          <a:xfrm>
            <a:off x="2201839" y="2548264"/>
            <a:ext cx="5345373" cy="369332"/>
          </a:xfrm>
          <a:prstGeom prst="rect">
            <a:avLst/>
          </a:prstGeom>
          <a:noFill/>
        </p:spPr>
        <p:txBody>
          <a:bodyPr wrap="square" rtlCol="0">
            <a:spAutoFit/>
          </a:bodyPr>
          <a:lstStyle/>
          <a:p>
            <a:r>
              <a:rPr lang="nl-NL" dirty="0"/>
              <a:t>Het aantal dagbehandelingen neemt in deze 6 jaar met </a:t>
            </a:r>
          </a:p>
        </p:txBody>
      </p:sp>
      <mc:AlternateContent xmlns:mc="http://schemas.openxmlformats.org/markup-compatibility/2006" xmlns:a14="http://schemas.microsoft.com/office/drawing/2010/main">
        <mc:Choice Requires="a14">
          <p:sp>
            <p:nvSpPr>
              <p:cNvPr id="9" name="Tekstvak 8"/>
              <p:cNvSpPr txBox="1"/>
              <p:nvPr/>
            </p:nvSpPr>
            <p:spPr>
              <a:xfrm>
                <a:off x="7465325" y="2594430"/>
                <a:ext cx="2153795" cy="276999"/>
              </a:xfrm>
              <a:prstGeom prst="rect">
                <a:avLst/>
              </a:prstGeom>
              <a:noFill/>
            </p:spPr>
            <p:txBody>
              <a:bodyPr wrap="none" lIns="0" tIns="0" rIns="0" bIns="0" rtlCol="0">
                <a:spAutoFit/>
              </a:bodyPr>
              <a:lstStyle/>
              <a:p>
                <a14:m>
                  <m:oMath xmlns:m="http://schemas.openxmlformats.org/officeDocument/2006/math">
                    <m:r>
                      <a:rPr lang="nl-NL" b="0" i="1" smtClean="0">
                        <a:latin typeface="Cambria Math" panose="02040503050406030204" pitchFamily="18" charset="0"/>
                      </a:rPr>
                      <m:t>620−420=200</m:t>
                    </m:r>
                  </m:oMath>
                </a14:m>
                <a:r>
                  <a:rPr lang="nl-NL" dirty="0"/>
                  <a:t> toe.</a:t>
                </a:r>
              </a:p>
            </p:txBody>
          </p:sp>
        </mc:Choice>
        <mc:Fallback xmlns="">
          <p:sp>
            <p:nvSpPr>
              <p:cNvPr id="9" name="Tekstvak 8"/>
              <p:cNvSpPr txBox="1">
                <a:spLocks noRot="1" noChangeAspect="1" noMove="1" noResize="1" noEditPoints="1" noAdjustHandles="1" noChangeArrowheads="1" noChangeShapeType="1" noTextEdit="1"/>
              </p:cNvSpPr>
              <p:nvPr/>
            </p:nvSpPr>
            <p:spPr>
              <a:xfrm>
                <a:off x="7465325" y="2594430"/>
                <a:ext cx="2153795" cy="276999"/>
              </a:xfrm>
              <a:prstGeom prst="rect">
                <a:avLst/>
              </a:prstGeom>
              <a:blipFill>
                <a:blip r:embed="rId4"/>
                <a:stretch>
                  <a:fillRect l="-3966" t="-28889" r="-6232" b="-51111"/>
                </a:stretch>
              </a:blipFill>
            </p:spPr>
            <p:txBody>
              <a:bodyPr/>
              <a:lstStyle/>
              <a:p>
                <a:r>
                  <a:rPr lang="nl-NL">
                    <a:noFill/>
                  </a:rPr>
                  <a:t> </a:t>
                </a:r>
              </a:p>
            </p:txBody>
          </p:sp>
        </mc:Fallback>
      </mc:AlternateContent>
      <p:sp>
        <p:nvSpPr>
          <p:cNvPr id="10" name="Tekstvak 9"/>
          <p:cNvSpPr txBox="1"/>
          <p:nvPr/>
        </p:nvSpPr>
        <p:spPr>
          <a:xfrm>
            <a:off x="2201839" y="2947442"/>
            <a:ext cx="5948149" cy="369332"/>
          </a:xfrm>
          <a:prstGeom prst="rect">
            <a:avLst/>
          </a:prstGeom>
          <a:noFill/>
        </p:spPr>
        <p:txBody>
          <a:bodyPr wrap="square" rtlCol="0">
            <a:spAutoFit/>
          </a:bodyPr>
          <a:lstStyle/>
          <a:p>
            <a:r>
              <a:rPr lang="nl-NL" dirty="0"/>
              <a:t>Het aantal dagbehandelingen neemt per jaar met gemiddeld</a:t>
            </a:r>
          </a:p>
        </p:txBody>
      </p:sp>
      <mc:AlternateContent xmlns:mc="http://schemas.openxmlformats.org/markup-compatibility/2006" xmlns:a14="http://schemas.microsoft.com/office/drawing/2010/main">
        <mc:Choice Requires="a14">
          <p:sp>
            <p:nvSpPr>
              <p:cNvPr id="11" name="Tekstvak 10"/>
              <p:cNvSpPr txBox="1"/>
              <p:nvPr/>
            </p:nvSpPr>
            <p:spPr>
              <a:xfrm>
                <a:off x="8011235" y="2947442"/>
                <a:ext cx="1732205" cy="393441"/>
              </a:xfrm>
              <a:prstGeom prst="rect">
                <a:avLst/>
              </a:prstGeom>
              <a:noFill/>
            </p:spPr>
            <p:txBody>
              <a:bodyPr wrap="none" lIns="0" tIns="0" rIns="0" bIns="0" rtlCol="0">
                <a:spAutoFit/>
              </a:bodyPr>
              <a:lstStyle/>
              <a:p>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200</m:t>
                        </m:r>
                      </m:num>
                      <m:den>
                        <m:r>
                          <a:rPr lang="nl-NL" b="0" i="1" smtClean="0">
                            <a:latin typeface="Cambria Math" panose="02040503050406030204" pitchFamily="18" charset="0"/>
                          </a:rPr>
                          <m:t>6</m:t>
                        </m:r>
                      </m:den>
                    </m:f>
                    <m:r>
                      <a:rPr lang="nl-NL" b="0" i="1" smtClean="0">
                        <a:latin typeface="Cambria Math" panose="02040503050406030204" pitchFamily="18" charset="0"/>
                      </a:rPr>
                      <m:t>=33,33…</m:t>
                    </m:r>
                  </m:oMath>
                </a14:m>
                <a:r>
                  <a:rPr lang="nl-NL" dirty="0"/>
                  <a:t> toe</a:t>
                </a:r>
              </a:p>
            </p:txBody>
          </p:sp>
        </mc:Choice>
        <mc:Fallback xmlns="">
          <p:sp>
            <p:nvSpPr>
              <p:cNvPr id="11" name="Tekstvak 10"/>
              <p:cNvSpPr txBox="1">
                <a:spLocks noRot="1" noChangeAspect="1" noMove="1" noResize="1" noEditPoints="1" noAdjustHandles="1" noChangeArrowheads="1" noChangeShapeType="1" noTextEdit="1"/>
              </p:cNvSpPr>
              <p:nvPr/>
            </p:nvSpPr>
            <p:spPr>
              <a:xfrm>
                <a:off x="8011235" y="2947442"/>
                <a:ext cx="1732205" cy="393441"/>
              </a:xfrm>
              <a:prstGeom prst="rect">
                <a:avLst/>
              </a:prstGeom>
              <a:blipFill>
                <a:blip r:embed="rId5"/>
                <a:stretch>
                  <a:fillRect l="-3169" t="-4688" r="-8099" b="-21875"/>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2" name="Tekstvak 11"/>
              <p:cNvSpPr txBox="1"/>
              <p:nvPr/>
            </p:nvSpPr>
            <p:spPr>
              <a:xfrm>
                <a:off x="2280787" y="3344263"/>
                <a:ext cx="29847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420+4</m:t>
                      </m:r>
                      <m:r>
                        <a:rPr lang="nl-NL" b="0" i="1" smtClean="0">
                          <a:latin typeface="Cambria Math" panose="02040503050406030204" pitchFamily="18" charset="0"/>
                          <a:ea typeface="Cambria Math" panose="02040503050406030204" pitchFamily="18" charset="0"/>
                        </a:rPr>
                        <m:t>∙33,33…=553,33…</m:t>
                      </m:r>
                    </m:oMath>
                  </m:oMathPara>
                </a14:m>
                <a:endParaRPr lang="nl-NL" dirty="0"/>
              </a:p>
            </p:txBody>
          </p:sp>
        </mc:Choice>
        <mc:Fallback xmlns="">
          <p:sp>
            <p:nvSpPr>
              <p:cNvPr id="12" name="Tekstvak 11"/>
              <p:cNvSpPr txBox="1">
                <a:spLocks noRot="1" noChangeAspect="1" noMove="1" noResize="1" noEditPoints="1" noAdjustHandles="1" noChangeArrowheads="1" noChangeShapeType="1" noTextEdit="1"/>
              </p:cNvSpPr>
              <p:nvPr/>
            </p:nvSpPr>
            <p:spPr>
              <a:xfrm>
                <a:off x="2280787" y="3344263"/>
                <a:ext cx="2984791" cy="276999"/>
              </a:xfrm>
              <a:prstGeom prst="rect">
                <a:avLst/>
              </a:prstGeom>
              <a:blipFill>
                <a:blip r:embed="rId6"/>
                <a:stretch>
                  <a:fillRect l="-1224" b="-8889"/>
                </a:stretch>
              </a:blipFill>
            </p:spPr>
            <p:txBody>
              <a:bodyPr/>
              <a:lstStyle/>
              <a:p>
                <a:r>
                  <a:rPr lang="nl-NL">
                    <a:noFill/>
                  </a:rPr>
                  <a:t> </a:t>
                </a:r>
              </a:p>
            </p:txBody>
          </p:sp>
        </mc:Fallback>
      </mc:AlternateContent>
      <p:sp>
        <p:nvSpPr>
          <p:cNvPr id="13" name="Tekstvak 12"/>
          <p:cNvSpPr txBox="1"/>
          <p:nvPr/>
        </p:nvSpPr>
        <p:spPr>
          <a:xfrm>
            <a:off x="2201839" y="3621262"/>
            <a:ext cx="8337171" cy="369332"/>
          </a:xfrm>
          <a:prstGeom prst="rect">
            <a:avLst/>
          </a:prstGeom>
          <a:noFill/>
        </p:spPr>
        <p:txBody>
          <a:bodyPr wrap="square" rtlCol="0">
            <a:spAutoFit/>
          </a:bodyPr>
          <a:lstStyle/>
          <a:p>
            <a:r>
              <a:rPr lang="nl-NL" dirty="0"/>
              <a:t>Dus in 1999 was het aantal dagbehandelingen per 10 000 inwoners ongeveer 553.</a:t>
            </a:r>
          </a:p>
        </p:txBody>
      </p:sp>
      <p:sp>
        <p:nvSpPr>
          <p:cNvPr id="14" name="Rechthoek 13"/>
          <p:cNvSpPr/>
          <p:nvPr/>
        </p:nvSpPr>
        <p:spPr>
          <a:xfrm>
            <a:off x="2217577" y="3980089"/>
            <a:ext cx="9860691" cy="646331"/>
          </a:xfrm>
          <a:prstGeom prst="rect">
            <a:avLst/>
          </a:prstGeom>
        </p:spPr>
        <p:txBody>
          <a:bodyPr wrap="square">
            <a:spAutoFit/>
          </a:bodyPr>
          <a:lstStyle/>
          <a:p>
            <a:r>
              <a:rPr lang="nl-NL" dirty="0">
                <a:ea typeface="Calibri" panose="020F0502020204030204" pitchFamily="34" charset="0"/>
              </a:rPr>
              <a:t>In 2014 telde Nederland 16,9 miljoen inwoners.</a:t>
            </a:r>
            <a:br>
              <a:rPr lang="nl-NL" dirty="0">
                <a:ea typeface="Calibri" panose="020F0502020204030204" pitchFamily="34" charset="0"/>
              </a:rPr>
            </a:br>
            <a:r>
              <a:rPr lang="nl-NL" dirty="0">
                <a:ea typeface="Calibri" panose="020F0502020204030204" pitchFamily="34" charset="0"/>
              </a:rPr>
              <a:t>Bereken met lineair extrapoleren het totale aantal dagbehandelingen in 2014. Rond af op duizendtallen.</a:t>
            </a:r>
            <a:endParaRPr lang="nl-NL" dirty="0"/>
          </a:p>
        </p:txBody>
      </p:sp>
      <p:sp>
        <p:nvSpPr>
          <p:cNvPr id="15" name="Tekstvak 14"/>
          <p:cNvSpPr txBox="1"/>
          <p:nvPr/>
        </p:nvSpPr>
        <p:spPr>
          <a:xfrm>
            <a:off x="1765110" y="3990594"/>
            <a:ext cx="536812" cy="369332"/>
          </a:xfrm>
          <a:prstGeom prst="rect">
            <a:avLst/>
          </a:prstGeom>
          <a:noFill/>
        </p:spPr>
        <p:txBody>
          <a:bodyPr wrap="square" rtlCol="0">
            <a:spAutoFit/>
          </a:bodyPr>
          <a:lstStyle/>
          <a:p>
            <a:r>
              <a:rPr lang="nl-NL" dirty="0"/>
              <a:t>b.</a:t>
            </a:r>
          </a:p>
        </p:txBody>
      </p:sp>
      <mc:AlternateContent xmlns:mc="http://schemas.openxmlformats.org/markup-compatibility/2006" xmlns:a14="http://schemas.microsoft.com/office/drawing/2010/main">
        <mc:Choice Requires="a14">
          <p:sp>
            <p:nvSpPr>
              <p:cNvPr id="16" name="Tekstvak 15"/>
              <p:cNvSpPr txBox="1"/>
              <p:nvPr/>
            </p:nvSpPr>
            <p:spPr>
              <a:xfrm>
                <a:off x="2321118" y="4606731"/>
                <a:ext cx="3851375" cy="276999"/>
              </a:xfrm>
              <a:prstGeom prst="rect">
                <a:avLst/>
              </a:prstGeom>
              <a:noFill/>
            </p:spPr>
            <p:txBody>
              <a:bodyPr wrap="none" lIns="0" tIns="0" rIns="0" bIns="0" rtlCol="0">
                <a:spAutoFit/>
              </a:bodyPr>
              <a:lstStyle/>
              <a:p>
                <a14:m>
                  <m:oMath xmlns:m="http://schemas.openxmlformats.org/officeDocument/2006/math">
                    <m:r>
                      <a:rPr lang="nl-NL" b="0" i="1" smtClean="0">
                        <a:latin typeface="Cambria Math" panose="02040503050406030204" pitchFamily="18" charset="0"/>
                      </a:rPr>
                      <m:t>2014</m:t>
                    </m:r>
                  </m:oMath>
                </a14:m>
                <a:r>
                  <a:rPr lang="nl-NL" dirty="0"/>
                  <a:t> ligt het dichtste bij </a:t>
                </a:r>
                <a14:m>
                  <m:oMath xmlns:m="http://schemas.openxmlformats.org/officeDocument/2006/math">
                    <m:r>
                      <a:rPr lang="nl-NL" b="0" i="0" smtClean="0">
                        <a:latin typeface="Cambria Math" panose="02040503050406030204" pitchFamily="18" charset="0"/>
                      </a:rPr>
                      <m:t>2005</m:t>
                    </m:r>
                  </m:oMath>
                </a14:m>
                <a:r>
                  <a:rPr lang="nl-NL" dirty="0"/>
                  <a:t> en </a:t>
                </a:r>
                <a14:m>
                  <m:oMath xmlns:m="http://schemas.openxmlformats.org/officeDocument/2006/math">
                    <m:r>
                      <a:rPr lang="nl-NL" b="0" i="1" smtClean="0">
                        <a:latin typeface="Cambria Math" panose="02040503050406030204" pitchFamily="18" charset="0"/>
                      </a:rPr>
                      <m:t>2010</m:t>
                    </m:r>
                  </m:oMath>
                </a14:m>
                <a:r>
                  <a:rPr lang="nl-NL" dirty="0"/>
                  <a:t>.</a:t>
                </a:r>
              </a:p>
            </p:txBody>
          </p:sp>
        </mc:Choice>
        <mc:Fallback xmlns="">
          <p:sp>
            <p:nvSpPr>
              <p:cNvPr id="16" name="Tekstvak 15"/>
              <p:cNvSpPr txBox="1">
                <a:spLocks noRot="1" noChangeAspect="1" noMove="1" noResize="1" noEditPoints="1" noAdjustHandles="1" noChangeArrowheads="1" noChangeShapeType="1" noTextEdit="1"/>
              </p:cNvSpPr>
              <p:nvPr/>
            </p:nvSpPr>
            <p:spPr>
              <a:xfrm>
                <a:off x="2321118" y="4606731"/>
                <a:ext cx="3851375" cy="276999"/>
              </a:xfrm>
              <a:prstGeom prst="rect">
                <a:avLst/>
              </a:prstGeom>
              <a:blipFill>
                <a:blip r:embed="rId7"/>
                <a:stretch>
                  <a:fillRect l="-2215" t="-28889" r="-791" b="-51111"/>
                </a:stretch>
              </a:blipFill>
            </p:spPr>
            <p:txBody>
              <a:bodyPr/>
              <a:lstStyle/>
              <a:p>
                <a:r>
                  <a:rPr lang="nl-NL">
                    <a:noFill/>
                  </a:rPr>
                  <a:t> </a:t>
                </a:r>
              </a:p>
            </p:txBody>
          </p:sp>
        </mc:Fallback>
      </mc:AlternateContent>
      <p:sp>
        <p:nvSpPr>
          <p:cNvPr id="17" name="Tekstvak 16"/>
          <p:cNvSpPr txBox="1"/>
          <p:nvPr/>
        </p:nvSpPr>
        <p:spPr>
          <a:xfrm>
            <a:off x="2238233" y="4849080"/>
            <a:ext cx="5345373" cy="369332"/>
          </a:xfrm>
          <a:prstGeom prst="rect">
            <a:avLst/>
          </a:prstGeom>
          <a:noFill/>
        </p:spPr>
        <p:txBody>
          <a:bodyPr wrap="square" rtlCol="0">
            <a:spAutoFit/>
          </a:bodyPr>
          <a:lstStyle/>
          <a:p>
            <a:r>
              <a:rPr lang="nl-NL" dirty="0"/>
              <a:t>Het aantal dagbehandelingen neemt in deze 5 jaar met </a:t>
            </a:r>
          </a:p>
        </p:txBody>
      </p:sp>
      <mc:AlternateContent xmlns:mc="http://schemas.openxmlformats.org/markup-compatibility/2006" xmlns:a14="http://schemas.microsoft.com/office/drawing/2010/main">
        <mc:Choice Requires="a14">
          <p:sp>
            <p:nvSpPr>
              <p:cNvPr id="18" name="Tekstvak 17"/>
              <p:cNvSpPr txBox="1"/>
              <p:nvPr/>
            </p:nvSpPr>
            <p:spPr>
              <a:xfrm>
                <a:off x="7501719" y="4895246"/>
                <a:ext cx="2282035" cy="276999"/>
              </a:xfrm>
              <a:prstGeom prst="rect">
                <a:avLst/>
              </a:prstGeom>
              <a:noFill/>
            </p:spPr>
            <p:txBody>
              <a:bodyPr wrap="none" lIns="0" tIns="0" rIns="0" bIns="0" rtlCol="0">
                <a:spAutoFit/>
              </a:bodyPr>
              <a:lstStyle/>
              <a:p>
                <a14:m>
                  <m:oMath xmlns:m="http://schemas.openxmlformats.org/officeDocument/2006/math">
                    <m:r>
                      <a:rPr lang="nl-NL" b="0" i="1" smtClean="0">
                        <a:latin typeface="Cambria Math" panose="02040503050406030204" pitchFamily="18" charset="0"/>
                      </a:rPr>
                      <m:t>1250−880=370</m:t>
                    </m:r>
                  </m:oMath>
                </a14:m>
                <a:r>
                  <a:rPr lang="nl-NL" dirty="0"/>
                  <a:t> toe.</a:t>
                </a:r>
              </a:p>
            </p:txBody>
          </p:sp>
        </mc:Choice>
        <mc:Fallback xmlns="">
          <p:sp>
            <p:nvSpPr>
              <p:cNvPr id="18" name="Tekstvak 17"/>
              <p:cNvSpPr txBox="1">
                <a:spLocks noRot="1" noChangeAspect="1" noMove="1" noResize="1" noEditPoints="1" noAdjustHandles="1" noChangeArrowheads="1" noChangeShapeType="1" noTextEdit="1"/>
              </p:cNvSpPr>
              <p:nvPr/>
            </p:nvSpPr>
            <p:spPr>
              <a:xfrm>
                <a:off x="7501719" y="4895246"/>
                <a:ext cx="2282035" cy="276999"/>
              </a:xfrm>
              <a:prstGeom prst="rect">
                <a:avLst/>
              </a:prstGeom>
              <a:blipFill>
                <a:blip r:embed="rId8"/>
                <a:stretch>
                  <a:fillRect l="-3743" t="-28889" r="-5882" b="-53333"/>
                </a:stretch>
              </a:blipFill>
            </p:spPr>
            <p:txBody>
              <a:bodyPr/>
              <a:lstStyle/>
              <a:p>
                <a:r>
                  <a:rPr lang="nl-NL">
                    <a:noFill/>
                  </a:rPr>
                  <a:t> </a:t>
                </a:r>
              </a:p>
            </p:txBody>
          </p:sp>
        </mc:Fallback>
      </mc:AlternateContent>
      <p:sp>
        <p:nvSpPr>
          <p:cNvPr id="19" name="Tekstvak 18"/>
          <p:cNvSpPr txBox="1"/>
          <p:nvPr/>
        </p:nvSpPr>
        <p:spPr>
          <a:xfrm>
            <a:off x="2238233" y="5248258"/>
            <a:ext cx="5948149" cy="369332"/>
          </a:xfrm>
          <a:prstGeom prst="rect">
            <a:avLst/>
          </a:prstGeom>
          <a:noFill/>
        </p:spPr>
        <p:txBody>
          <a:bodyPr wrap="square" rtlCol="0">
            <a:spAutoFit/>
          </a:bodyPr>
          <a:lstStyle/>
          <a:p>
            <a:r>
              <a:rPr lang="nl-NL" dirty="0"/>
              <a:t>Het aantal dagbehandelingen neemt per jaar met gemiddeld</a:t>
            </a:r>
          </a:p>
        </p:txBody>
      </p:sp>
      <mc:AlternateContent xmlns:mc="http://schemas.openxmlformats.org/markup-compatibility/2006" xmlns:a14="http://schemas.microsoft.com/office/drawing/2010/main">
        <mc:Choice Requires="a14">
          <p:sp>
            <p:nvSpPr>
              <p:cNvPr id="20" name="Tekstvak 19"/>
              <p:cNvSpPr txBox="1"/>
              <p:nvPr/>
            </p:nvSpPr>
            <p:spPr>
              <a:xfrm>
                <a:off x="8047629" y="5248258"/>
                <a:ext cx="1216039" cy="393441"/>
              </a:xfrm>
              <a:prstGeom prst="rect">
                <a:avLst/>
              </a:prstGeom>
              <a:noFill/>
            </p:spPr>
            <p:txBody>
              <a:bodyPr wrap="none" lIns="0" tIns="0" rIns="0" bIns="0" rtlCol="0">
                <a:spAutoFit/>
              </a:bodyPr>
              <a:lstStyle/>
              <a:p>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370</m:t>
                        </m:r>
                      </m:num>
                      <m:den>
                        <m:r>
                          <a:rPr lang="nl-NL" b="0" i="1" smtClean="0">
                            <a:latin typeface="Cambria Math" panose="02040503050406030204" pitchFamily="18" charset="0"/>
                          </a:rPr>
                          <m:t>5</m:t>
                        </m:r>
                      </m:den>
                    </m:f>
                    <m:r>
                      <a:rPr lang="nl-NL" b="0" i="1" smtClean="0">
                        <a:latin typeface="Cambria Math" panose="02040503050406030204" pitchFamily="18" charset="0"/>
                      </a:rPr>
                      <m:t>=74</m:t>
                    </m:r>
                  </m:oMath>
                </a14:m>
                <a:r>
                  <a:rPr lang="nl-NL" dirty="0"/>
                  <a:t> toe</a:t>
                </a:r>
              </a:p>
            </p:txBody>
          </p:sp>
        </mc:Choice>
        <mc:Fallback xmlns="">
          <p:sp>
            <p:nvSpPr>
              <p:cNvPr id="20" name="Tekstvak 19"/>
              <p:cNvSpPr txBox="1">
                <a:spLocks noRot="1" noChangeAspect="1" noMove="1" noResize="1" noEditPoints="1" noAdjustHandles="1" noChangeArrowheads="1" noChangeShapeType="1" noTextEdit="1"/>
              </p:cNvSpPr>
              <p:nvPr/>
            </p:nvSpPr>
            <p:spPr>
              <a:xfrm>
                <a:off x="8047629" y="5248258"/>
                <a:ext cx="1216039" cy="393441"/>
              </a:xfrm>
              <a:prstGeom prst="rect">
                <a:avLst/>
              </a:prstGeom>
              <a:blipFill>
                <a:blip r:embed="rId9"/>
                <a:stretch>
                  <a:fillRect l="-4500" t="-4688" r="-11500" b="-21875"/>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1" name="Tekstvak 20"/>
              <p:cNvSpPr txBox="1"/>
              <p:nvPr/>
            </p:nvSpPr>
            <p:spPr>
              <a:xfrm>
                <a:off x="8011235" y="5663756"/>
                <a:ext cx="20806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880+9</m:t>
                      </m:r>
                      <m:r>
                        <a:rPr lang="nl-NL" b="0" i="1" smtClean="0">
                          <a:latin typeface="Cambria Math" panose="02040503050406030204" pitchFamily="18" charset="0"/>
                          <a:ea typeface="Cambria Math" panose="02040503050406030204" pitchFamily="18" charset="0"/>
                        </a:rPr>
                        <m:t>∙74=1546</m:t>
                      </m:r>
                    </m:oMath>
                  </m:oMathPara>
                </a14:m>
                <a:endParaRPr lang="nl-NL" dirty="0"/>
              </a:p>
            </p:txBody>
          </p:sp>
        </mc:Choice>
        <mc:Fallback xmlns="">
          <p:sp>
            <p:nvSpPr>
              <p:cNvPr id="21" name="Tekstvak 20"/>
              <p:cNvSpPr txBox="1">
                <a:spLocks noRot="1" noChangeAspect="1" noMove="1" noResize="1" noEditPoints="1" noAdjustHandles="1" noChangeArrowheads="1" noChangeShapeType="1" noTextEdit="1"/>
              </p:cNvSpPr>
              <p:nvPr/>
            </p:nvSpPr>
            <p:spPr>
              <a:xfrm>
                <a:off x="8011235" y="5663756"/>
                <a:ext cx="2080698" cy="276999"/>
              </a:xfrm>
              <a:prstGeom prst="rect">
                <a:avLst/>
              </a:prstGeom>
              <a:blipFill>
                <a:blip r:embed="rId10"/>
                <a:stretch>
                  <a:fillRect l="-2047" r="-2339" b="-6522"/>
                </a:stretch>
              </a:blipFill>
            </p:spPr>
            <p:txBody>
              <a:bodyPr/>
              <a:lstStyle/>
              <a:p>
                <a:r>
                  <a:rPr lang="nl-NL">
                    <a:noFill/>
                  </a:rPr>
                  <a:t> </a:t>
                </a:r>
              </a:p>
            </p:txBody>
          </p:sp>
        </mc:Fallback>
      </mc:AlternateContent>
      <p:sp>
        <p:nvSpPr>
          <p:cNvPr id="22" name="Tekstvak 21"/>
          <p:cNvSpPr txBox="1"/>
          <p:nvPr/>
        </p:nvSpPr>
        <p:spPr>
          <a:xfrm>
            <a:off x="2217577" y="5617590"/>
            <a:ext cx="5905595" cy="369332"/>
          </a:xfrm>
          <a:prstGeom prst="rect">
            <a:avLst/>
          </a:prstGeom>
          <a:noFill/>
        </p:spPr>
        <p:txBody>
          <a:bodyPr wrap="square" rtlCol="0">
            <a:spAutoFit/>
          </a:bodyPr>
          <a:lstStyle/>
          <a:p>
            <a:r>
              <a:rPr lang="nl-NL" dirty="0"/>
              <a:t>In 2014 is het aantal dagbehandelingen per 10000 inwoners</a:t>
            </a:r>
          </a:p>
        </p:txBody>
      </p:sp>
      <p:sp>
        <p:nvSpPr>
          <p:cNvPr id="23" name="Tekstvak 22"/>
          <p:cNvSpPr txBox="1"/>
          <p:nvPr/>
        </p:nvSpPr>
        <p:spPr>
          <a:xfrm>
            <a:off x="2201839" y="6016768"/>
            <a:ext cx="4201900" cy="369332"/>
          </a:xfrm>
          <a:prstGeom prst="rect">
            <a:avLst/>
          </a:prstGeom>
          <a:noFill/>
        </p:spPr>
        <p:txBody>
          <a:bodyPr wrap="square" rtlCol="0">
            <a:spAutoFit/>
          </a:bodyPr>
          <a:lstStyle/>
          <a:p>
            <a:r>
              <a:rPr lang="nl-NL" dirty="0"/>
              <a:t>Totaal aantal dagbehandelingen in 2014 is</a:t>
            </a:r>
          </a:p>
        </p:txBody>
      </p:sp>
      <mc:AlternateContent xmlns:mc="http://schemas.openxmlformats.org/markup-compatibility/2006" xmlns:a14="http://schemas.microsoft.com/office/drawing/2010/main">
        <mc:Choice Requires="a14">
          <p:sp>
            <p:nvSpPr>
              <p:cNvPr id="24" name="Tekstvak 23"/>
              <p:cNvSpPr txBox="1"/>
              <p:nvPr/>
            </p:nvSpPr>
            <p:spPr>
              <a:xfrm>
                <a:off x="6328414" y="5938445"/>
                <a:ext cx="3286156"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1546</m:t>
                          </m:r>
                        </m:num>
                        <m:den>
                          <m:r>
                            <a:rPr lang="nl-NL" b="0" i="1" smtClean="0">
                              <a:latin typeface="Cambria Math" panose="02040503050406030204" pitchFamily="18" charset="0"/>
                            </a:rPr>
                            <m:t>10 000</m:t>
                          </m:r>
                        </m:den>
                      </m:f>
                      <m:r>
                        <a:rPr lang="nl-NL"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16 900 000≈2613000.</m:t>
                      </m:r>
                    </m:oMath>
                  </m:oMathPara>
                </a14:m>
                <a:endParaRPr lang="nl-NL" dirty="0"/>
              </a:p>
            </p:txBody>
          </p:sp>
        </mc:Choice>
        <mc:Fallback xmlns="">
          <p:sp>
            <p:nvSpPr>
              <p:cNvPr id="24" name="Tekstvak 23"/>
              <p:cNvSpPr txBox="1">
                <a:spLocks noRot="1" noChangeAspect="1" noMove="1" noResize="1" noEditPoints="1" noAdjustHandles="1" noChangeArrowheads="1" noChangeShapeType="1" noTextEdit="1"/>
              </p:cNvSpPr>
              <p:nvPr/>
            </p:nvSpPr>
            <p:spPr>
              <a:xfrm>
                <a:off x="6328414" y="5938445"/>
                <a:ext cx="3286156" cy="525978"/>
              </a:xfrm>
              <a:prstGeom prst="rect">
                <a:avLst/>
              </a:prstGeom>
              <a:blipFill>
                <a:blip r:embed="rId11"/>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52733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8" grpId="0"/>
      <p:bldP spid="9" grpId="0"/>
      <p:bldP spid="10" grpId="0"/>
      <p:bldP spid="11" grpId="0"/>
      <p:bldP spid="12" grpId="0"/>
      <p:bldP spid="13" grpId="0"/>
      <p:bldP spid="14" grpId="0"/>
      <p:bldP spid="15" grpId="0"/>
      <p:bldP spid="17"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3639" y="631065"/>
            <a:ext cx="105753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Opgave 9</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114" y="631065"/>
            <a:ext cx="4935474" cy="111145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851" y="631065"/>
            <a:ext cx="3077870" cy="4624578"/>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10" y="1903520"/>
            <a:ext cx="4935474" cy="287579"/>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010" y="4099187"/>
            <a:ext cx="4772254" cy="279806"/>
          </a:xfrm>
          <a:prstGeom prst="rect">
            <a:avLst/>
          </a:prstGeom>
        </p:spPr>
      </p:pic>
      <mc:AlternateContent xmlns:mc="http://schemas.openxmlformats.org/markup-compatibility/2006" xmlns:a14="http://schemas.microsoft.com/office/drawing/2010/main">
        <mc:Choice Requires="a14">
          <p:sp>
            <p:nvSpPr>
              <p:cNvPr id="2" name="Tekstvak 1">
                <a:extLst>
                  <a:ext uri="{FF2B5EF4-FFF2-40B4-BE49-F238E27FC236}">
                    <a16:creationId xmlns:a16="http://schemas.microsoft.com/office/drawing/2014/main" id="{AD44FBC0-A18E-4AB9-BB52-369A33ABA29B}"/>
                  </a:ext>
                </a:extLst>
              </p:cNvPr>
              <p:cNvSpPr txBox="1"/>
              <p:nvPr/>
            </p:nvSpPr>
            <p:spPr>
              <a:xfrm rot="16200000">
                <a:off x="5539515" y="584986"/>
                <a:ext cx="328102" cy="16839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nl-NL"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nl-NL"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e/>
                            <m:e/>
                            <m:e/>
                            <m:e/>
                            <m:e/>
                            <m:e/>
                            <m:e/>
                          </m:eqArr>
                        </m:e>
                      </m:d>
                    </m:oMath>
                  </m:oMathPara>
                </a14:m>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Tekstvak 1">
                <a:extLst>
                  <a:ext uri="{FF2B5EF4-FFF2-40B4-BE49-F238E27FC236}">
                    <a16:creationId xmlns:a16="http://schemas.microsoft.com/office/drawing/2014/main" id="{AD44FBC0-A18E-4AB9-BB52-369A33ABA29B}"/>
                  </a:ext>
                </a:extLst>
              </p:cNvPr>
              <p:cNvSpPr txBox="1">
                <a:spLocks noRot="1" noChangeAspect="1" noMove="1" noResize="1" noEditPoints="1" noAdjustHandles="1" noChangeArrowheads="1" noChangeShapeType="1" noTextEdit="1"/>
              </p:cNvSpPr>
              <p:nvPr/>
            </p:nvSpPr>
            <p:spPr>
              <a:xfrm rot="16200000">
                <a:off x="5539515" y="584986"/>
                <a:ext cx="328102" cy="1683987"/>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 name="Tekstvak 2">
                <a:extLst>
                  <a:ext uri="{FF2B5EF4-FFF2-40B4-BE49-F238E27FC236}">
                    <a16:creationId xmlns:a16="http://schemas.microsoft.com/office/drawing/2014/main" id="{5F504ADA-9F20-4258-A95C-349FBE922204}"/>
                  </a:ext>
                </a:extLst>
              </p:cNvPr>
              <p:cNvSpPr txBox="1"/>
              <p:nvPr/>
            </p:nvSpPr>
            <p:spPr>
              <a:xfrm>
                <a:off x="5577484" y="1591031"/>
                <a:ext cx="55143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12 </m:t>
                      </m:r>
                      <m:r>
                        <m:rPr>
                          <m:sty m:val="p"/>
                        </m:rPr>
                        <a:rPr kumimoji="0" lang="nl-NL" sz="1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uur</m:t>
                      </m:r>
                    </m:oMath>
                  </m:oMathPara>
                </a14:m>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Tekstvak 2">
                <a:extLst>
                  <a:ext uri="{FF2B5EF4-FFF2-40B4-BE49-F238E27FC236}">
                    <a16:creationId xmlns:a16="http://schemas.microsoft.com/office/drawing/2014/main" id="{5F504ADA-9F20-4258-A95C-349FBE922204}"/>
                  </a:ext>
                </a:extLst>
              </p:cNvPr>
              <p:cNvSpPr txBox="1">
                <a:spLocks noRot="1" noChangeAspect="1" noMove="1" noResize="1" noEditPoints="1" noAdjustHandles="1" noChangeArrowheads="1" noChangeShapeType="1" noTextEdit="1"/>
              </p:cNvSpPr>
              <p:nvPr/>
            </p:nvSpPr>
            <p:spPr>
              <a:xfrm>
                <a:off x="5577484" y="1591031"/>
                <a:ext cx="551433" cy="215444"/>
              </a:xfrm>
              <a:prstGeom prst="rect">
                <a:avLst/>
              </a:prstGeom>
              <a:blipFill>
                <a:blip r:embed="rId7"/>
                <a:stretch>
                  <a:fillRect l="-6667" r="-3333" b="-5714"/>
                </a:stretch>
              </a:blipFill>
            </p:spPr>
            <p:txBody>
              <a:bodyPr/>
              <a:lstStyle/>
              <a:p>
                <a:r>
                  <a:rPr lang="nl-NL">
                    <a:noFill/>
                  </a:rPr>
                  <a:t> </a:t>
                </a:r>
              </a:p>
            </p:txBody>
          </p:sp>
        </mc:Fallback>
      </mc:AlternateContent>
      <p:sp>
        <p:nvSpPr>
          <p:cNvPr id="7" name="Tekstvak 6">
            <a:extLst>
              <a:ext uri="{FF2B5EF4-FFF2-40B4-BE49-F238E27FC236}">
                <a16:creationId xmlns:a16="http://schemas.microsoft.com/office/drawing/2014/main" id="{131308D8-243C-4DCA-AD05-E65673EB1560}"/>
              </a:ext>
            </a:extLst>
          </p:cNvPr>
          <p:cNvSpPr txBox="1"/>
          <p:nvPr/>
        </p:nvSpPr>
        <p:spPr>
          <a:xfrm>
            <a:off x="929760" y="2231661"/>
            <a:ext cx="31305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Van 8:00u tot 20:00 zijn 12uren</a:t>
            </a:r>
          </a:p>
        </p:txBody>
      </p:sp>
      <p:sp>
        <p:nvSpPr>
          <p:cNvPr id="11" name="Tekstvak 10">
            <a:extLst>
              <a:ext uri="{FF2B5EF4-FFF2-40B4-BE49-F238E27FC236}">
                <a16:creationId xmlns:a16="http://schemas.microsoft.com/office/drawing/2014/main" id="{AF3BFED3-93C7-42BA-AEBB-AC47975920BC}"/>
              </a:ext>
            </a:extLst>
          </p:cNvPr>
          <p:cNvSpPr txBox="1"/>
          <p:nvPr/>
        </p:nvSpPr>
        <p:spPr>
          <a:xfrm>
            <a:off x="929760" y="2554077"/>
            <a:ext cx="32045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onderzoek duurde 5 dagen, </a:t>
            </a:r>
          </a:p>
        </p:txBody>
      </p:sp>
      <p:sp>
        <p:nvSpPr>
          <p:cNvPr id="12" name="Tekstballon: rechthoek met afgeronde hoeken 11">
            <a:extLst>
              <a:ext uri="{FF2B5EF4-FFF2-40B4-BE49-F238E27FC236}">
                <a16:creationId xmlns:a16="http://schemas.microsoft.com/office/drawing/2014/main" id="{1AC66DBE-14AA-4D2A-841E-5F1572C6210A}"/>
              </a:ext>
            </a:extLst>
          </p:cNvPr>
          <p:cNvSpPr/>
          <p:nvPr/>
        </p:nvSpPr>
        <p:spPr>
          <a:xfrm>
            <a:off x="9888578" y="5606299"/>
            <a:ext cx="1345223" cy="448408"/>
          </a:xfrm>
          <a:prstGeom prst="wedgeRoundRectCallout">
            <a:avLst>
              <a:gd name="adj1" fmla="val 26748"/>
              <a:gd name="adj2" fmla="val -11649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aantal klanten per uur</a:t>
            </a:r>
          </a:p>
        </p:txBody>
      </p:sp>
      <p:cxnSp>
        <p:nvCxnSpPr>
          <p:cNvPr id="14" name="Rechte verbindingslijn 13">
            <a:extLst>
              <a:ext uri="{FF2B5EF4-FFF2-40B4-BE49-F238E27FC236}">
                <a16:creationId xmlns:a16="http://schemas.microsoft.com/office/drawing/2014/main" id="{726EFCA6-EA89-4FCA-BE5A-6A4D1D8A4F62}"/>
              </a:ext>
            </a:extLst>
          </p:cNvPr>
          <p:cNvCxnSpPr/>
          <p:nvPr/>
        </p:nvCxnSpPr>
        <p:spPr>
          <a:xfrm flipV="1">
            <a:off x="9113520" y="2997200"/>
            <a:ext cx="0" cy="194337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229AC999-C25A-46DF-9F06-2A546615C978}"/>
              </a:ext>
            </a:extLst>
          </p:cNvPr>
          <p:cNvCxnSpPr/>
          <p:nvPr/>
        </p:nvCxnSpPr>
        <p:spPr>
          <a:xfrm flipH="1">
            <a:off x="8371840" y="3017520"/>
            <a:ext cx="74168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E294376B-453E-453D-88B3-0E140B2A5DDB}"/>
              </a:ext>
            </a:extLst>
          </p:cNvPr>
          <p:cNvSpPr txBox="1"/>
          <p:nvPr/>
        </p:nvSpPr>
        <p:spPr>
          <a:xfrm>
            <a:off x="929759" y="2897700"/>
            <a:ext cx="8982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Lees af:</a:t>
            </a:r>
          </a:p>
        </p:txBody>
      </p:sp>
      <p:sp>
        <p:nvSpPr>
          <p:cNvPr id="18" name="Tekstvak 17">
            <a:extLst>
              <a:ext uri="{FF2B5EF4-FFF2-40B4-BE49-F238E27FC236}">
                <a16:creationId xmlns:a16="http://schemas.microsoft.com/office/drawing/2014/main" id="{9DE300B1-30E2-43B4-A1F5-E95684233A75}"/>
              </a:ext>
            </a:extLst>
          </p:cNvPr>
          <p:cNvSpPr txBox="1"/>
          <p:nvPr/>
        </p:nvSpPr>
        <p:spPr>
          <a:xfrm>
            <a:off x="1760638" y="2899144"/>
            <a:ext cx="58415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50% van de tijd (60 uur) tankten bij A minder dan 30 klanten</a:t>
            </a:r>
          </a:p>
        </p:txBody>
      </p:sp>
      <p:sp>
        <p:nvSpPr>
          <p:cNvPr id="19" name="Tekstvak 18">
            <a:extLst>
              <a:ext uri="{FF2B5EF4-FFF2-40B4-BE49-F238E27FC236}">
                <a16:creationId xmlns:a16="http://schemas.microsoft.com/office/drawing/2014/main" id="{B82ECA09-0C7D-4A98-9F32-1A1464441273}"/>
              </a:ext>
            </a:extLst>
          </p:cNvPr>
          <p:cNvSpPr txBox="1"/>
          <p:nvPr/>
        </p:nvSpPr>
        <p:spPr>
          <a:xfrm>
            <a:off x="1760638" y="3399012"/>
            <a:ext cx="42131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30 uur tankten bij A minder dan 30 klanten</a:t>
            </a:r>
          </a:p>
        </p:txBody>
      </p:sp>
      <p:cxnSp>
        <p:nvCxnSpPr>
          <p:cNvPr id="21" name="Rechte verbindingslijn 20">
            <a:extLst>
              <a:ext uri="{FF2B5EF4-FFF2-40B4-BE49-F238E27FC236}">
                <a16:creationId xmlns:a16="http://schemas.microsoft.com/office/drawing/2014/main" id="{8BD7299F-0FB4-4354-B298-95E9C542C7BF}"/>
              </a:ext>
            </a:extLst>
          </p:cNvPr>
          <p:cNvCxnSpPr/>
          <p:nvPr/>
        </p:nvCxnSpPr>
        <p:spPr>
          <a:xfrm>
            <a:off x="3373120" y="4358673"/>
            <a:ext cx="82296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55AA7C7A-E194-41BD-9F68-0AC2CC0B4AE5}"/>
              </a:ext>
            </a:extLst>
          </p:cNvPr>
          <p:cNvCxnSpPr>
            <a:cxnSpLocks/>
          </p:cNvCxnSpPr>
          <p:nvPr/>
        </p:nvCxnSpPr>
        <p:spPr>
          <a:xfrm flipV="1">
            <a:off x="9489440" y="4145280"/>
            <a:ext cx="0" cy="72149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1283C065-5772-4DB3-95EF-3D27479B720D}"/>
              </a:ext>
            </a:extLst>
          </p:cNvPr>
          <p:cNvCxnSpPr>
            <a:cxnSpLocks/>
          </p:cNvCxnSpPr>
          <p:nvPr/>
        </p:nvCxnSpPr>
        <p:spPr>
          <a:xfrm flipH="1">
            <a:off x="8371840" y="4145280"/>
            <a:ext cx="111252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kstvak 25">
            <a:extLst>
              <a:ext uri="{FF2B5EF4-FFF2-40B4-BE49-F238E27FC236}">
                <a16:creationId xmlns:a16="http://schemas.microsoft.com/office/drawing/2014/main" id="{6B918DEB-3771-49BC-B1BA-FD4EDD7A7F02}"/>
              </a:ext>
            </a:extLst>
          </p:cNvPr>
          <p:cNvSpPr txBox="1"/>
          <p:nvPr/>
        </p:nvSpPr>
        <p:spPr>
          <a:xfrm>
            <a:off x="929759" y="4581138"/>
            <a:ext cx="8982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Lees af:</a:t>
            </a:r>
          </a:p>
        </p:txBody>
      </p:sp>
      <p:sp>
        <p:nvSpPr>
          <p:cNvPr id="27" name="Tekstvak 26">
            <a:extLst>
              <a:ext uri="{FF2B5EF4-FFF2-40B4-BE49-F238E27FC236}">
                <a16:creationId xmlns:a16="http://schemas.microsoft.com/office/drawing/2014/main" id="{1F768356-83C3-4D10-B4D9-EEEDFBAC083E}"/>
              </a:ext>
            </a:extLst>
          </p:cNvPr>
          <p:cNvSpPr txBox="1"/>
          <p:nvPr/>
        </p:nvSpPr>
        <p:spPr>
          <a:xfrm>
            <a:off x="1836813" y="4564222"/>
            <a:ext cx="5833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20% van de tijd (60 uur) tankten bij B minder dan 40 klanten</a:t>
            </a:r>
          </a:p>
        </p:txBody>
      </p:sp>
      <p:sp>
        <p:nvSpPr>
          <p:cNvPr id="28" name="Tekstvak 27">
            <a:extLst>
              <a:ext uri="{FF2B5EF4-FFF2-40B4-BE49-F238E27FC236}">
                <a16:creationId xmlns:a16="http://schemas.microsoft.com/office/drawing/2014/main" id="{13CADF5D-FF86-456E-9BAE-C95B0AFEE8C0}"/>
              </a:ext>
            </a:extLst>
          </p:cNvPr>
          <p:cNvSpPr txBox="1"/>
          <p:nvPr/>
        </p:nvSpPr>
        <p:spPr>
          <a:xfrm>
            <a:off x="1836813" y="4991898"/>
            <a:ext cx="5597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80% van de tijd (60 uur) tankten bij B minstens 40 klanten</a:t>
            </a:r>
          </a:p>
        </p:txBody>
      </p:sp>
      <mc:AlternateContent xmlns:mc="http://schemas.openxmlformats.org/markup-compatibility/2006" xmlns:a14="http://schemas.microsoft.com/office/drawing/2010/main">
        <mc:Choice Requires="a14">
          <p:sp>
            <p:nvSpPr>
              <p:cNvPr id="29" name="Tekstvak 28">
                <a:extLst>
                  <a:ext uri="{FF2B5EF4-FFF2-40B4-BE49-F238E27FC236}">
                    <a16:creationId xmlns:a16="http://schemas.microsoft.com/office/drawing/2014/main" id="{914B8B9D-DA5E-40C9-B195-FBBE06B26B9F}"/>
                  </a:ext>
                </a:extLst>
              </p:cNvPr>
              <p:cNvSpPr txBox="1"/>
              <p:nvPr/>
            </p:nvSpPr>
            <p:spPr>
              <a:xfrm>
                <a:off x="1904769" y="5512180"/>
                <a:ext cx="496597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0,80</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∙60=48</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uur tankten bij B minstens 40 klanten</a:t>
                </a:r>
              </a:p>
            </p:txBody>
          </p:sp>
        </mc:Choice>
        <mc:Fallback xmlns="">
          <p:sp>
            <p:nvSpPr>
              <p:cNvPr id="29" name="Tekstvak 28">
                <a:extLst>
                  <a:ext uri="{FF2B5EF4-FFF2-40B4-BE49-F238E27FC236}">
                    <a16:creationId xmlns:a16="http://schemas.microsoft.com/office/drawing/2014/main" id="{914B8B9D-DA5E-40C9-B195-FBBE06B26B9F}"/>
                  </a:ext>
                </a:extLst>
              </p:cNvPr>
              <p:cNvSpPr txBox="1">
                <a:spLocks noRot="1" noChangeAspect="1" noMove="1" noResize="1" noEditPoints="1" noAdjustHandles="1" noChangeArrowheads="1" noChangeShapeType="1" noTextEdit="1"/>
              </p:cNvSpPr>
              <p:nvPr/>
            </p:nvSpPr>
            <p:spPr>
              <a:xfrm>
                <a:off x="1904769" y="5512180"/>
                <a:ext cx="4965975" cy="276999"/>
              </a:xfrm>
              <a:prstGeom prst="rect">
                <a:avLst/>
              </a:prstGeom>
              <a:blipFill>
                <a:blip r:embed="rId8"/>
                <a:stretch>
                  <a:fillRect l="-1595" t="-28261" r="-2209" b="-5000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0" name="Rechthoek 29">
                <a:extLst>
                  <a:ext uri="{FF2B5EF4-FFF2-40B4-BE49-F238E27FC236}">
                    <a16:creationId xmlns:a16="http://schemas.microsoft.com/office/drawing/2014/main" id="{85C6E757-7F1E-46A0-A77A-72A6B107DC2B}"/>
                  </a:ext>
                </a:extLst>
              </p:cNvPr>
              <p:cNvSpPr/>
              <p:nvPr/>
            </p:nvSpPr>
            <p:spPr>
              <a:xfrm>
                <a:off x="3956246" y="2551692"/>
                <a:ext cx="20858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dus </a:t>
                </a:r>
                <a14:m>
                  <m:oMath xmlns:m="http://schemas.openxmlformats.org/officeDocument/2006/math">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∙12=60 </m:t>
                    </m:r>
                    <m:r>
                      <m:rPr>
                        <m:sty m:val="p"/>
                      </m:rPr>
                      <a:rPr kumimoji="0" lang="nl-NL"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uur</m:t>
                    </m:r>
                  </m:oMath>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0" name="Rechthoek 29">
                <a:extLst>
                  <a:ext uri="{FF2B5EF4-FFF2-40B4-BE49-F238E27FC236}">
                    <a16:creationId xmlns:a16="http://schemas.microsoft.com/office/drawing/2014/main" id="{85C6E757-7F1E-46A0-A77A-72A6B107DC2B}"/>
                  </a:ext>
                </a:extLst>
              </p:cNvPr>
              <p:cNvSpPr>
                <a:spLocks noRot="1" noChangeAspect="1" noMove="1" noResize="1" noEditPoints="1" noAdjustHandles="1" noChangeArrowheads="1" noChangeShapeType="1" noTextEdit="1"/>
              </p:cNvSpPr>
              <p:nvPr/>
            </p:nvSpPr>
            <p:spPr>
              <a:xfrm>
                <a:off x="3956246" y="2551692"/>
                <a:ext cx="2085827" cy="369332"/>
              </a:xfrm>
              <a:prstGeom prst="rect">
                <a:avLst/>
              </a:prstGeom>
              <a:blipFill>
                <a:blip r:embed="rId9"/>
                <a:stretch>
                  <a:fillRect l="-2632" t="-10000" b="-26667"/>
                </a:stretch>
              </a:blipFill>
            </p:spPr>
            <p:txBody>
              <a:bodyPr/>
              <a:lstStyle/>
              <a:p>
                <a:r>
                  <a:rPr lang="nl-NL">
                    <a:noFill/>
                  </a:rPr>
                  <a:t> </a:t>
                </a:r>
              </a:p>
            </p:txBody>
          </p:sp>
        </mc:Fallback>
      </mc:AlternateContent>
      <p:sp>
        <p:nvSpPr>
          <p:cNvPr id="31" name="Tekstvak 30">
            <a:extLst>
              <a:ext uri="{FF2B5EF4-FFF2-40B4-BE49-F238E27FC236}">
                <a16:creationId xmlns:a16="http://schemas.microsoft.com/office/drawing/2014/main" id="{E0641FF1-7459-4DA5-963E-AEA81C40D59B}"/>
              </a:ext>
            </a:extLst>
          </p:cNvPr>
          <p:cNvSpPr txBox="1"/>
          <p:nvPr/>
        </p:nvSpPr>
        <p:spPr>
          <a:xfrm>
            <a:off x="1236301" y="3393500"/>
            <a:ext cx="5180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dus</a:t>
            </a:r>
          </a:p>
        </p:txBody>
      </p:sp>
      <p:sp>
        <p:nvSpPr>
          <p:cNvPr id="32" name="Tekstvak 31">
            <a:extLst>
              <a:ext uri="{FF2B5EF4-FFF2-40B4-BE49-F238E27FC236}">
                <a16:creationId xmlns:a16="http://schemas.microsoft.com/office/drawing/2014/main" id="{0EA4F2BC-2474-4E39-8F01-0C76B233EDB7}"/>
              </a:ext>
            </a:extLst>
          </p:cNvPr>
          <p:cNvSpPr txBox="1"/>
          <p:nvPr/>
        </p:nvSpPr>
        <p:spPr>
          <a:xfrm>
            <a:off x="1292952" y="4990454"/>
            <a:ext cx="5180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dus</a:t>
            </a:r>
          </a:p>
        </p:txBody>
      </p:sp>
      <mc:AlternateContent xmlns:mc="http://schemas.openxmlformats.org/markup-compatibility/2006" xmlns:a14="http://schemas.microsoft.com/office/drawing/2010/main">
        <mc:Choice Requires="a14">
          <p:sp>
            <p:nvSpPr>
              <p:cNvPr id="33" name="Tekstvak 32">
                <a:extLst>
                  <a:ext uri="{FF2B5EF4-FFF2-40B4-BE49-F238E27FC236}">
                    <a16:creationId xmlns:a16="http://schemas.microsoft.com/office/drawing/2014/main" id="{63F0A701-01C0-46AB-BA03-74C45BE94324}"/>
                  </a:ext>
                </a:extLst>
              </p:cNvPr>
              <p:cNvSpPr txBox="1"/>
              <p:nvPr/>
            </p:nvSpPr>
            <p:spPr>
              <a:xfrm rot="16200000">
                <a:off x="2733358" y="1874862"/>
                <a:ext cx="422487" cy="24358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e/>
                            <m:e/>
                            <m:e/>
                            <m:e/>
                            <m:e/>
                            <m:e/>
                            <m:e/>
                            <m:e/>
                          </m:eqArr>
                        </m:e>
                      </m:d>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3" name="Tekstvak 32">
                <a:extLst>
                  <a:ext uri="{FF2B5EF4-FFF2-40B4-BE49-F238E27FC236}">
                    <a16:creationId xmlns:a16="http://schemas.microsoft.com/office/drawing/2014/main" id="{63F0A701-01C0-46AB-BA03-74C45BE94324}"/>
                  </a:ext>
                </a:extLst>
              </p:cNvPr>
              <p:cNvSpPr txBox="1">
                <a:spLocks noRot="1" noChangeAspect="1" noMove="1" noResize="1" noEditPoints="1" noAdjustHandles="1" noChangeArrowheads="1" noChangeShapeType="1" noTextEdit="1"/>
              </p:cNvSpPr>
              <p:nvPr/>
            </p:nvSpPr>
            <p:spPr>
              <a:xfrm rot="16200000">
                <a:off x="2733358" y="1874862"/>
                <a:ext cx="422487" cy="2435860"/>
              </a:xfrm>
              <a:prstGeom prst="rect">
                <a:avLst/>
              </a:prstGeom>
              <a:blipFill>
                <a:blip r:embed="rId10"/>
                <a:stretch>
                  <a:fillRect/>
                </a:stretch>
              </a:blipFill>
            </p:spPr>
            <p:txBody>
              <a:bodyPr/>
              <a:lstStyle/>
              <a:p>
                <a:r>
                  <a:rPr lang="nl-NL">
                    <a:noFill/>
                  </a:rPr>
                  <a:t> </a:t>
                </a:r>
              </a:p>
            </p:txBody>
          </p:sp>
        </mc:Fallback>
      </mc:AlternateContent>
      <p:cxnSp>
        <p:nvCxnSpPr>
          <p:cNvPr id="35" name="Rechte verbindingslijn met pijl 34">
            <a:extLst>
              <a:ext uri="{FF2B5EF4-FFF2-40B4-BE49-F238E27FC236}">
                <a16:creationId xmlns:a16="http://schemas.microsoft.com/office/drawing/2014/main" id="{66482B3F-25E2-4A83-89F0-731E4F848BB2}"/>
              </a:ext>
            </a:extLst>
          </p:cNvPr>
          <p:cNvCxnSpPr>
            <a:cxnSpLocks/>
          </p:cNvCxnSpPr>
          <p:nvPr/>
        </p:nvCxnSpPr>
        <p:spPr>
          <a:xfrm flipH="1">
            <a:off x="2092569" y="3251284"/>
            <a:ext cx="852033" cy="2113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500"/>
                            </p:stCondLst>
                            <p:childTnLst>
                              <p:par>
                                <p:cTn id="42" presetID="22" presetClass="entr" presetSubtype="2"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righ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childTnLst>
                          </p:cTn>
                        </p:par>
                        <p:par>
                          <p:cTn id="59" fill="hold">
                            <p:stCondLst>
                              <p:cond delay="1000"/>
                            </p:stCondLst>
                            <p:childTnLst>
                              <p:par>
                                <p:cTn id="60" presetID="22" presetClass="entr" presetSubtype="1"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up)">
                                      <p:cBhvr>
                                        <p:cTn id="62" dur="500"/>
                                        <p:tgtEl>
                                          <p:spTgt spid="35"/>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down)">
                                      <p:cBhvr>
                                        <p:cTn id="81" dur="500"/>
                                        <p:tgtEl>
                                          <p:spTgt spid="22"/>
                                        </p:tgtEl>
                                      </p:cBhvr>
                                    </p:animEffect>
                                  </p:childTnLst>
                                </p:cTn>
                              </p:par>
                            </p:childTnLst>
                          </p:cTn>
                        </p:par>
                        <p:par>
                          <p:cTn id="82" fill="hold">
                            <p:stCondLst>
                              <p:cond delay="500"/>
                            </p:stCondLst>
                            <p:childTnLst>
                              <p:par>
                                <p:cTn id="83" presetID="22" presetClass="entr" presetSubtype="2"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right)">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barn(inVertical)">
                                      <p:cBhvr>
                                        <p:cTn id="95" dur="5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left)">
                                      <p:cBhvr>
                                        <p:cTn id="104" dur="5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left)">
                                      <p:cBhvr>
                                        <p:cTn id="10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1" grpId="0"/>
      <p:bldP spid="12" grpId="0" animBg="1"/>
      <p:bldP spid="17" grpId="0"/>
      <p:bldP spid="18" grpId="0"/>
      <p:bldP spid="19" grpId="0"/>
      <p:bldP spid="26" grpId="0"/>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73" y="3496554"/>
            <a:ext cx="4888840" cy="1072591"/>
          </a:xfrm>
          <a:prstGeom prst="rect">
            <a:avLst/>
          </a:prstGeom>
        </p:spPr>
      </p:pic>
      <p:pic>
        <p:nvPicPr>
          <p:cNvPr id="3" name="Afbeelding 2">
            <a:extLst>
              <a:ext uri="{FF2B5EF4-FFF2-40B4-BE49-F238E27FC236}">
                <a16:creationId xmlns:a16="http://schemas.microsoft.com/office/drawing/2014/main" id="{EBEF56DD-2250-4EF9-B60E-BC1E6BA2B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73" y="544973"/>
            <a:ext cx="4624578" cy="1049274"/>
          </a:xfrm>
          <a:prstGeom prst="rect">
            <a:avLst/>
          </a:prstGeom>
        </p:spPr>
      </p:pic>
      <p:pic>
        <p:nvPicPr>
          <p:cNvPr id="5" name="Afbeelding 4">
            <a:extLst>
              <a:ext uri="{FF2B5EF4-FFF2-40B4-BE49-F238E27FC236}">
                <a16:creationId xmlns:a16="http://schemas.microsoft.com/office/drawing/2014/main" id="{740B3913-321E-4159-A541-DDF224363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3851" y="631065"/>
            <a:ext cx="3077870" cy="4624578"/>
          </a:xfrm>
          <a:prstGeom prst="rect">
            <a:avLst/>
          </a:prstGeom>
        </p:spPr>
      </p:pic>
      <p:sp>
        <p:nvSpPr>
          <p:cNvPr id="2" name="Tekstvak 1">
            <a:extLst>
              <a:ext uri="{FF2B5EF4-FFF2-40B4-BE49-F238E27FC236}">
                <a16:creationId xmlns:a16="http://schemas.microsoft.com/office/drawing/2014/main" id="{1748FE2C-A691-4D75-B580-A2909170C538}"/>
              </a:ext>
            </a:extLst>
          </p:cNvPr>
          <p:cNvSpPr txBox="1"/>
          <p:nvPr/>
        </p:nvSpPr>
        <p:spPr>
          <a:xfrm>
            <a:off x="975360" y="1808522"/>
            <a:ext cx="8982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Lees af:</a:t>
            </a:r>
          </a:p>
        </p:txBody>
      </p:sp>
      <p:cxnSp>
        <p:nvCxnSpPr>
          <p:cNvPr id="7" name="Rechte verbindingslijn 6">
            <a:extLst>
              <a:ext uri="{FF2B5EF4-FFF2-40B4-BE49-F238E27FC236}">
                <a16:creationId xmlns:a16="http://schemas.microsoft.com/office/drawing/2014/main" id="{C2A0B862-80DA-4360-9325-97F69A5FFF6A}"/>
              </a:ext>
            </a:extLst>
          </p:cNvPr>
          <p:cNvCxnSpPr/>
          <p:nvPr/>
        </p:nvCxnSpPr>
        <p:spPr>
          <a:xfrm flipV="1">
            <a:off x="9875520" y="3749040"/>
            <a:ext cx="0" cy="113792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879B40B9-BDD0-4E28-ABD8-34889C0F3CE8}"/>
              </a:ext>
            </a:extLst>
          </p:cNvPr>
          <p:cNvCxnSpPr/>
          <p:nvPr/>
        </p:nvCxnSpPr>
        <p:spPr>
          <a:xfrm>
            <a:off x="8371840" y="3769360"/>
            <a:ext cx="150368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121F6703-73DE-46B6-9159-A780DFFC8FF3}"/>
              </a:ext>
            </a:extLst>
          </p:cNvPr>
          <p:cNvSpPr txBox="1"/>
          <p:nvPr/>
        </p:nvSpPr>
        <p:spPr>
          <a:xfrm>
            <a:off x="1822819" y="1808522"/>
            <a:ext cx="5833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30% van de tijd (60 uur) tankten bij B minder dan 50 klanten</a:t>
            </a:r>
          </a:p>
        </p:txBody>
      </p:sp>
      <mc:AlternateContent xmlns:mc="http://schemas.openxmlformats.org/markup-compatibility/2006" xmlns:a14="http://schemas.microsoft.com/office/drawing/2010/main">
        <mc:Choice Requires="a14">
          <p:sp>
            <p:nvSpPr>
              <p:cNvPr id="11" name="Tekstvak 10">
                <a:extLst>
                  <a:ext uri="{FF2B5EF4-FFF2-40B4-BE49-F238E27FC236}">
                    <a16:creationId xmlns:a16="http://schemas.microsoft.com/office/drawing/2014/main" id="{C7F3F549-3BD9-47C0-BBF2-BC46A89914B1}"/>
                  </a:ext>
                </a:extLst>
              </p:cNvPr>
              <p:cNvSpPr txBox="1"/>
              <p:nvPr/>
            </p:nvSpPr>
            <p:spPr>
              <a:xfrm>
                <a:off x="1873619" y="2188014"/>
                <a:ext cx="189981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0,30</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∙60=18 </m:t>
                      </m:r>
                      <m:r>
                        <m:rPr>
                          <m:sty m:val="p"/>
                        </m:rPr>
                        <a:rPr kumimoji="0" lang="nl-NL" sz="1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uur</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kstvak 10">
                <a:extLst>
                  <a:ext uri="{FF2B5EF4-FFF2-40B4-BE49-F238E27FC236}">
                    <a16:creationId xmlns:a16="http://schemas.microsoft.com/office/drawing/2014/main" id="{C7F3F549-3BD9-47C0-BBF2-BC46A89914B1}"/>
                  </a:ext>
                </a:extLst>
              </p:cNvPr>
              <p:cNvSpPr txBox="1">
                <a:spLocks noRot="1" noChangeAspect="1" noMove="1" noResize="1" noEditPoints="1" noAdjustHandles="1" noChangeArrowheads="1" noChangeShapeType="1" noTextEdit="1"/>
              </p:cNvSpPr>
              <p:nvPr/>
            </p:nvSpPr>
            <p:spPr>
              <a:xfrm>
                <a:off x="1873619" y="2188014"/>
                <a:ext cx="1899815" cy="276999"/>
              </a:xfrm>
              <a:prstGeom prst="rect">
                <a:avLst/>
              </a:prstGeom>
              <a:blipFill>
                <a:blip r:embed="rId5"/>
                <a:stretch>
                  <a:fillRect l="-1603" r="-641" b="-6667"/>
                </a:stretch>
              </a:blipFill>
            </p:spPr>
            <p:txBody>
              <a:bodyPr/>
              <a:lstStyle/>
              <a:p>
                <a:r>
                  <a:rPr lang="nl-NL">
                    <a:noFill/>
                  </a:rPr>
                  <a:t> </a:t>
                </a:r>
              </a:p>
            </p:txBody>
          </p:sp>
        </mc:Fallback>
      </mc:AlternateContent>
      <p:cxnSp>
        <p:nvCxnSpPr>
          <p:cNvPr id="13" name="Rechte verbindingslijn met pijl 12">
            <a:extLst>
              <a:ext uri="{FF2B5EF4-FFF2-40B4-BE49-F238E27FC236}">
                <a16:creationId xmlns:a16="http://schemas.microsoft.com/office/drawing/2014/main" id="{C8F4C020-309D-4579-A645-0E57BA44F053}"/>
              </a:ext>
            </a:extLst>
          </p:cNvPr>
          <p:cNvCxnSpPr/>
          <p:nvPr/>
        </p:nvCxnSpPr>
        <p:spPr>
          <a:xfrm>
            <a:off x="3891280" y="2326513"/>
            <a:ext cx="660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kstvak 13">
                <a:extLst>
                  <a:ext uri="{FF2B5EF4-FFF2-40B4-BE49-F238E27FC236}">
                    <a16:creationId xmlns:a16="http://schemas.microsoft.com/office/drawing/2014/main" id="{64939102-F206-46B2-BC9A-F04737797700}"/>
                  </a:ext>
                </a:extLst>
              </p:cNvPr>
              <p:cNvSpPr txBox="1"/>
              <p:nvPr/>
            </p:nvSpPr>
            <p:spPr>
              <a:xfrm>
                <a:off x="4677444" y="2177854"/>
                <a:ext cx="76302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1,5 </m:t>
                      </m:r>
                      <m:r>
                        <m:rPr>
                          <m:sty m:val="p"/>
                        </m:rPr>
                        <a:rPr kumimoji="0" lang="nl-NL"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dag</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Tekstvak 13">
                <a:extLst>
                  <a:ext uri="{FF2B5EF4-FFF2-40B4-BE49-F238E27FC236}">
                    <a16:creationId xmlns:a16="http://schemas.microsoft.com/office/drawing/2014/main" id="{64939102-F206-46B2-BC9A-F04737797700}"/>
                  </a:ext>
                </a:extLst>
              </p:cNvPr>
              <p:cNvSpPr txBox="1">
                <a:spLocks noRot="1" noChangeAspect="1" noMove="1" noResize="1" noEditPoints="1" noAdjustHandles="1" noChangeArrowheads="1" noChangeShapeType="1" noTextEdit="1"/>
              </p:cNvSpPr>
              <p:nvPr/>
            </p:nvSpPr>
            <p:spPr>
              <a:xfrm>
                <a:off x="4677444" y="2177854"/>
                <a:ext cx="763029" cy="276999"/>
              </a:xfrm>
              <a:prstGeom prst="rect">
                <a:avLst/>
              </a:prstGeom>
              <a:blipFill>
                <a:blip r:embed="rId6"/>
                <a:stretch>
                  <a:fillRect l="-6400" t="-2174" r="-11200" b="-32609"/>
                </a:stretch>
              </a:blipFill>
            </p:spPr>
            <p:txBody>
              <a:bodyPr/>
              <a:lstStyle/>
              <a:p>
                <a:r>
                  <a:rPr lang="nl-NL">
                    <a:noFill/>
                  </a:rPr>
                  <a:t> </a:t>
                </a:r>
              </a:p>
            </p:txBody>
          </p:sp>
        </mc:Fallback>
      </mc:AlternateContent>
      <p:cxnSp>
        <p:nvCxnSpPr>
          <p:cNvPr id="16" name="Rechte verbindingslijn 15">
            <a:extLst>
              <a:ext uri="{FF2B5EF4-FFF2-40B4-BE49-F238E27FC236}">
                <a16:creationId xmlns:a16="http://schemas.microsoft.com/office/drawing/2014/main" id="{E658C59F-7D20-429C-8B8F-7E53DEED0869}"/>
              </a:ext>
            </a:extLst>
          </p:cNvPr>
          <p:cNvCxnSpPr/>
          <p:nvPr/>
        </p:nvCxnSpPr>
        <p:spPr>
          <a:xfrm>
            <a:off x="4399280" y="792480"/>
            <a:ext cx="659678"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78A820ED-2C3D-4A07-93DF-17F9D6D2D57D}"/>
              </a:ext>
            </a:extLst>
          </p:cNvPr>
          <p:cNvCxnSpPr>
            <a:cxnSpLocks/>
          </p:cNvCxnSpPr>
          <p:nvPr/>
        </p:nvCxnSpPr>
        <p:spPr>
          <a:xfrm>
            <a:off x="975360" y="1069610"/>
            <a:ext cx="153416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CF4CDA32-1EA2-4A5B-BD2C-E07AAB8610B9}"/>
              </a:ext>
            </a:extLst>
          </p:cNvPr>
          <p:cNvSpPr txBox="1"/>
          <p:nvPr/>
        </p:nvSpPr>
        <p:spPr>
          <a:xfrm>
            <a:off x="978593" y="2594415"/>
            <a:ext cx="24506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 bewering klopt niet !</a:t>
            </a:r>
          </a:p>
        </p:txBody>
      </p:sp>
      <p:sp>
        <p:nvSpPr>
          <p:cNvPr id="20" name="Tekstvak 19">
            <a:extLst>
              <a:ext uri="{FF2B5EF4-FFF2-40B4-BE49-F238E27FC236}">
                <a16:creationId xmlns:a16="http://schemas.microsoft.com/office/drawing/2014/main" id="{96449562-4E2C-4D06-A47B-1C62F13B71ED}"/>
              </a:ext>
            </a:extLst>
          </p:cNvPr>
          <p:cNvSpPr txBox="1"/>
          <p:nvPr/>
        </p:nvSpPr>
        <p:spPr>
          <a:xfrm>
            <a:off x="886324" y="4694057"/>
            <a:ext cx="619881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Klopt niet, </a:t>
            </a:r>
            <a:b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 grafiek bij B stijgt wel in het begin minder maar dat betekent </a:t>
            </a:r>
            <a:b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dat er een klein percentage van de uren weinig klanten waren.</a:t>
            </a:r>
          </a:p>
        </p:txBody>
      </p:sp>
      <p:sp>
        <p:nvSpPr>
          <p:cNvPr id="21" name="Tekstvak 20">
            <a:extLst>
              <a:ext uri="{FF2B5EF4-FFF2-40B4-BE49-F238E27FC236}">
                <a16:creationId xmlns:a16="http://schemas.microsoft.com/office/drawing/2014/main" id="{EF3B0343-3F4A-4784-8DE7-2D4E8B06E501}"/>
              </a:ext>
            </a:extLst>
          </p:cNvPr>
          <p:cNvSpPr txBox="1"/>
          <p:nvPr/>
        </p:nvSpPr>
        <p:spPr>
          <a:xfrm>
            <a:off x="886324" y="5567950"/>
            <a:ext cx="56970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kwam bij B dus vaker voor dat er veel mensen tankten.</a:t>
            </a:r>
          </a:p>
        </p:txBody>
      </p:sp>
      <p:sp>
        <p:nvSpPr>
          <p:cNvPr id="22" name="Tekstvak 21">
            <a:extLst>
              <a:ext uri="{FF2B5EF4-FFF2-40B4-BE49-F238E27FC236}">
                <a16:creationId xmlns:a16="http://schemas.microsoft.com/office/drawing/2014/main" id="{AAC4814E-2A1E-40D2-A41B-21B5C4E8011D}"/>
              </a:ext>
            </a:extLst>
          </p:cNvPr>
          <p:cNvSpPr txBox="1"/>
          <p:nvPr/>
        </p:nvSpPr>
        <p:spPr>
          <a:xfrm>
            <a:off x="886324" y="5887845"/>
            <a:ext cx="34881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Dus bij B was het drukker dan bij A.</a:t>
            </a:r>
          </a:p>
        </p:txBody>
      </p:sp>
    </p:spTree>
    <p:extLst>
      <p:ext uri="{BB962C8B-B14F-4D97-AF65-F5344CB8AC3E}">
        <p14:creationId xmlns:p14="http://schemas.microsoft.com/office/powerpoint/2010/main" val="332149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up)">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4"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hthoek 1"/>
              <p:cNvSpPr/>
              <p:nvPr/>
            </p:nvSpPr>
            <p:spPr>
              <a:xfrm>
                <a:off x="1586948" y="406012"/>
                <a:ext cx="9485244" cy="962058"/>
              </a:xfrm>
              <a:prstGeom prst="rect">
                <a:avLst/>
              </a:prstGeom>
            </p:spPr>
            <p:txBody>
              <a:bodyPr wrap="square">
                <a:spAutoFit/>
              </a:bodyPr>
              <a:lstStyle/>
              <a:p>
                <a:pPr>
                  <a:lnSpc>
                    <a:spcPct val="107000"/>
                  </a:lnSpc>
                  <a:spcAft>
                    <a:spcPts val="0"/>
                  </a:spcAft>
                </a:pPr>
                <a:r>
                  <a:rPr lang="nl-NL" dirty="0">
                    <a:ea typeface="Calibri" panose="020F0502020204030204" pitchFamily="34" charset="0"/>
                    <a:cs typeface="Times New Roman" panose="02020603050405020304" pitchFamily="18" charset="0"/>
                  </a:rPr>
                  <a:t>‘En hoe ervaart u uw gezondheidstoestand?’ Bij een onderzoek blijkt dat het percentage </a:t>
                </a:r>
                <a14:m>
                  <m:oMath xmlns:m="http://schemas.openxmlformats.org/officeDocument/2006/math">
                    <m:r>
                      <a:rPr lang="nl-NL" i="1">
                        <a:latin typeface="Cambria Math" panose="02040503050406030204" pitchFamily="18" charset="0"/>
                        <a:ea typeface="Calibri" panose="020F0502020204030204" pitchFamily="34" charset="0"/>
                        <a:cs typeface="Arial" panose="020B0604020202020204" pitchFamily="34" charset="0"/>
                      </a:rPr>
                      <m:t>𝑃</m:t>
                    </m:r>
                  </m:oMath>
                </a14:m>
                <a:r>
                  <a:rPr lang="nl-NL" dirty="0">
                    <a:ea typeface="Times New Roman" panose="02020603050405020304" pitchFamily="18" charset="0"/>
                    <a:cs typeface="Times New Roman" panose="02020603050405020304" pitchFamily="18" charset="0"/>
                  </a:rPr>
                  <a:t> van de mensen dat ontevreden is met de gezondheidstoestand lineair toeneemt met de leeftijd </a:t>
                </a:r>
                <a14:m>
                  <m:oMath xmlns:m="http://schemas.openxmlformats.org/officeDocument/2006/math">
                    <m:r>
                      <a:rPr lang="nl-NL" i="1">
                        <a:latin typeface="Cambria Math" panose="02040503050406030204" pitchFamily="18" charset="0"/>
                        <a:ea typeface="Times New Roman" panose="02020603050405020304" pitchFamily="18" charset="0"/>
                        <a:cs typeface="Arial" panose="020B0604020202020204" pitchFamily="34" charset="0"/>
                      </a:rPr>
                      <m:t>𝑙</m:t>
                    </m:r>
                  </m:oMath>
                </a14:m>
                <a:r>
                  <a:rPr lang="nl-NL" dirty="0">
                    <a:ea typeface="Times New Roman" panose="02020603050405020304" pitchFamily="18" charset="0"/>
                    <a:cs typeface="Times New Roman" panose="02020603050405020304" pitchFamily="18" charset="0"/>
                  </a:rPr>
                  <a:t> in jaren.</a:t>
                </a:r>
                <a:endParaRPr lang="nl-NL" dirty="0">
                  <a:effectLst/>
                  <a:ea typeface="Calibri" panose="020F0502020204030204" pitchFamily="34" charset="0"/>
                  <a:cs typeface="Times New Roman" panose="02020603050405020304" pitchFamily="18" charset="0"/>
                </a:endParaRPr>
              </a:p>
              <a:p>
                <a:r>
                  <a:rPr lang="nl-NL" dirty="0">
                    <a:ea typeface="Calibri" panose="020F0502020204030204" pitchFamily="34" charset="0"/>
                  </a:rPr>
                  <a:t>Van de 42-jarigen is een kwart ontevreden en van de 72-jarigen is dat 49%.</a:t>
                </a:r>
                <a:endParaRPr lang="nl-NL" dirty="0"/>
              </a:p>
            </p:txBody>
          </p:sp>
        </mc:Choice>
        <mc:Fallback xmlns="">
          <p:sp>
            <p:nvSpPr>
              <p:cNvPr id="2" name="Rechthoek 1"/>
              <p:cNvSpPr>
                <a:spLocks noRot="1" noChangeAspect="1" noMove="1" noResize="1" noEditPoints="1" noAdjustHandles="1" noChangeArrowheads="1" noChangeShapeType="1" noTextEdit="1"/>
              </p:cNvSpPr>
              <p:nvPr/>
            </p:nvSpPr>
            <p:spPr>
              <a:xfrm>
                <a:off x="1586948" y="406012"/>
                <a:ext cx="9485244" cy="962058"/>
              </a:xfrm>
              <a:prstGeom prst="rect">
                <a:avLst/>
              </a:prstGeom>
              <a:blipFill>
                <a:blip r:embed="rId2"/>
                <a:stretch>
                  <a:fillRect l="-514" t="-3185" b="-9554"/>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 name="Rechthoek 2"/>
              <p:cNvSpPr/>
              <p:nvPr/>
            </p:nvSpPr>
            <p:spPr>
              <a:xfrm>
                <a:off x="1990150" y="1449530"/>
                <a:ext cx="2559996" cy="369332"/>
              </a:xfrm>
              <a:prstGeom prst="rect">
                <a:avLst/>
              </a:prstGeom>
            </p:spPr>
            <p:txBody>
              <a:bodyPr wrap="none">
                <a:spAutoFit/>
              </a:bodyPr>
              <a:lstStyle/>
              <a:p>
                <a:r>
                  <a:rPr lang="nl-NL" dirty="0">
                    <a:ea typeface="Calibri" panose="020F0502020204030204" pitchFamily="34" charset="0"/>
                  </a:rPr>
                  <a:t>Stel de formule van </a:t>
                </a:r>
                <a14:m>
                  <m:oMath xmlns:m="http://schemas.openxmlformats.org/officeDocument/2006/math">
                    <m:r>
                      <a:rPr lang="nl-NL" i="1">
                        <a:latin typeface="Cambria Math" panose="02040503050406030204" pitchFamily="18" charset="0"/>
                        <a:ea typeface="Calibri" panose="020F0502020204030204" pitchFamily="34" charset="0"/>
                        <a:cs typeface="Arial" panose="020B0604020202020204" pitchFamily="34" charset="0"/>
                      </a:rPr>
                      <m:t>𝑃</m:t>
                    </m:r>
                  </m:oMath>
                </a14:m>
                <a:r>
                  <a:rPr lang="nl-NL" dirty="0">
                    <a:ea typeface="Times New Roman" panose="02020603050405020304" pitchFamily="18" charset="0"/>
                  </a:rPr>
                  <a:t> op.</a:t>
                </a:r>
                <a:endParaRPr lang="nl-NL" dirty="0"/>
              </a:p>
            </p:txBody>
          </p:sp>
        </mc:Choice>
        <mc:Fallback xmlns="">
          <p:sp>
            <p:nvSpPr>
              <p:cNvPr id="3" name="Rechthoek 2"/>
              <p:cNvSpPr>
                <a:spLocks noRot="1" noChangeAspect="1" noMove="1" noResize="1" noEditPoints="1" noAdjustHandles="1" noChangeArrowheads="1" noChangeShapeType="1" noTextEdit="1"/>
              </p:cNvSpPr>
              <p:nvPr/>
            </p:nvSpPr>
            <p:spPr>
              <a:xfrm>
                <a:off x="1990150" y="1449530"/>
                <a:ext cx="2559996" cy="369332"/>
              </a:xfrm>
              <a:prstGeom prst="rect">
                <a:avLst/>
              </a:prstGeom>
              <a:blipFill>
                <a:blip r:embed="rId3"/>
                <a:stretch>
                  <a:fillRect l="-1905" t="-10000" r="-1429" b="-26667"/>
                </a:stretch>
              </a:blipFill>
            </p:spPr>
            <p:txBody>
              <a:bodyPr/>
              <a:lstStyle/>
              <a:p>
                <a:r>
                  <a:rPr lang="nl-NL">
                    <a:noFill/>
                  </a:rPr>
                  <a:t> </a:t>
                </a:r>
              </a:p>
            </p:txBody>
          </p:sp>
        </mc:Fallback>
      </mc:AlternateContent>
      <p:sp>
        <p:nvSpPr>
          <p:cNvPr id="4" name="Tekstvak 3"/>
          <p:cNvSpPr txBox="1"/>
          <p:nvPr/>
        </p:nvSpPr>
        <p:spPr>
          <a:xfrm>
            <a:off x="1586948" y="1451114"/>
            <a:ext cx="536713" cy="367748"/>
          </a:xfrm>
          <a:prstGeom prst="rect">
            <a:avLst/>
          </a:prstGeom>
          <a:noFill/>
        </p:spPr>
        <p:txBody>
          <a:bodyPr wrap="square" rtlCol="0">
            <a:spAutoFit/>
          </a:bodyPr>
          <a:lstStyle/>
          <a:p>
            <a:r>
              <a:rPr lang="nl-NL" dirty="0"/>
              <a:t>a.</a:t>
            </a:r>
          </a:p>
        </p:txBody>
      </p:sp>
      <p:sp>
        <p:nvSpPr>
          <p:cNvPr id="5" name="Tekstvak 4"/>
          <p:cNvSpPr txBox="1"/>
          <p:nvPr/>
        </p:nvSpPr>
        <p:spPr>
          <a:xfrm>
            <a:off x="1990150" y="1818862"/>
            <a:ext cx="2651424" cy="369332"/>
          </a:xfrm>
          <a:prstGeom prst="rect">
            <a:avLst/>
          </a:prstGeom>
          <a:noFill/>
        </p:spPr>
        <p:txBody>
          <a:bodyPr wrap="square" rtlCol="0">
            <a:spAutoFit/>
          </a:bodyPr>
          <a:lstStyle/>
          <a:p>
            <a:r>
              <a:rPr lang="nl-NL" dirty="0"/>
              <a:t>Gegeven:</a:t>
            </a:r>
          </a:p>
        </p:txBody>
      </p:sp>
      <mc:AlternateContent xmlns:mc="http://schemas.openxmlformats.org/markup-compatibility/2006" xmlns:a14="http://schemas.microsoft.com/office/drawing/2010/main">
        <mc:Choice Requires="a14">
          <p:sp>
            <p:nvSpPr>
              <p:cNvPr id="6" name="Tekstvak 5"/>
              <p:cNvSpPr txBox="1"/>
              <p:nvPr/>
            </p:nvSpPr>
            <p:spPr>
              <a:xfrm>
                <a:off x="3145735" y="1865028"/>
                <a:ext cx="6901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𝑙</m:t>
                      </m:r>
                      <m:r>
                        <a:rPr lang="nl-NL" b="0" i="1" smtClean="0">
                          <a:latin typeface="Cambria Math" panose="02040503050406030204" pitchFamily="18" charset="0"/>
                        </a:rPr>
                        <m:t>=42</m:t>
                      </m:r>
                    </m:oMath>
                  </m:oMathPara>
                </a14:m>
                <a:endParaRPr lang="nl-NL" dirty="0"/>
              </a:p>
            </p:txBody>
          </p:sp>
        </mc:Choice>
        <mc:Fallback xmlns="">
          <p:sp>
            <p:nvSpPr>
              <p:cNvPr id="6" name="Tekstvak 5"/>
              <p:cNvSpPr txBox="1">
                <a:spLocks noRot="1" noChangeAspect="1" noMove="1" noResize="1" noEditPoints="1" noAdjustHandles="1" noChangeArrowheads="1" noChangeShapeType="1" noTextEdit="1"/>
              </p:cNvSpPr>
              <p:nvPr/>
            </p:nvSpPr>
            <p:spPr>
              <a:xfrm>
                <a:off x="3145735" y="1865028"/>
                <a:ext cx="690189" cy="276999"/>
              </a:xfrm>
              <a:prstGeom prst="rect">
                <a:avLst/>
              </a:prstGeom>
              <a:blipFill>
                <a:blip r:embed="rId4"/>
                <a:stretch>
                  <a:fillRect l="-7965" r="-8850"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kstvak 6"/>
              <p:cNvSpPr txBox="1"/>
              <p:nvPr/>
            </p:nvSpPr>
            <p:spPr>
              <a:xfrm>
                <a:off x="3835924" y="1818862"/>
                <a:ext cx="1262270" cy="369332"/>
              </a:xfrm>
              <a:prstGeom prst="rect">
                <a:avLst/>
              </a:prstGeom>
              <a:noFill/>
            </p:spPr>
            <p:txBody>
              <a:bodyPr wrap="square" rtlCol="0">
                <a:spAutoFit/>
              </a:bodyPr>
              <a:lstStyle/>
              <a:p>
                <a:r>
                  <a:rPr lang="nl-NL" dirty="0"/>
                  <a:t>en </a:t>
                </a:r>
                <a14:m>
                  <m:oMath xmlns:m="http://schemas.openxmlformats.org/officeDocument/2006/math">
                    <m:r>
                      <a:rPr lang="nl-NL" b="0" i="1" smtClean="0">
                        <a:latin typeface="Cambria Math" panose="02040503050406030204" pitchFamily="18" charset="0"/>
                      </a:rPr>
                      <m:t>𝑃</m:t>
                    </m:r>
                    <m:r>
                      <a:rPr lang="nl-NL" b="0" i="1" smtClean="0">
                        <a:latin typeface="Cambria Math" panose="02040503050406030204" pitchFamily="18" charset="0"/>
                      </a:rPr>
                      <m:t>=25</m:t>
                    </m:r>
                  </m:oMath>
                </a14:m>
                <a:endParaRPr lang="nl-NL" dirty="0"/>
              </a:p>
            </p:txBody>
          </p:sp>
        </mc:Choice>
        <mc:Fallback xmlns="">
          <p:sp>
            <p:nvSpPr>
              <p:cNvPr id="7" name="Tekstvak 6"/>
              <p:cNvSpPr txBox="1">
                <a:spLocks noRot="1" noChangeAspect="1" noMove="1" noResize="1" noEditPoints="1" noAdjustHandles="1" noChangeArrowheads="1" noChangeShapeType="1" noTextEdit="1"/>
              </p:cNvSpPr>
              <p:nvPr/>
            </p:nvSpPr>
            <p:spPr>
              <a:xfrm>
                <a:off x="3835924" y="1818862"/>
                <a:ext cx="1262270" cy="369332"/>
              </a:xfrm>
              <a:prstGeom prst="rect">
                <a:avLst/>
              </a:prstGeom>
              <a:blipFill>
                <a:blip r:embed="rId5"/>
                <a:stretch>
                  <a:fillRect l="-3865" t="-8197" b="-2459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kstvak 7"/>
              <p:cNvSpPr txBox="1"/>
              <p:nvPr/>
            </p:nvSpPr>
            <p:spPr>
              <a:xfrm>
                <a:off x="3145735" y="2232776"/>
                <a:ext cx="6901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𝑙</m:t>
                      </m:r>
                      <m:r>
                        <a:rPr lang="nl-NL" b="0" i="1" smtClean="0">
                          <a:latin typeface="Cambria Math" panose="02040503050406030204" pitchFamily="18" charset="0"/>
                        </a:rPr>
                        <m:t>=72</m:t>
                      </m:r>
                    </m:oMath>
                  </m:oMathPara>
                </a14:m>
                <a:endParaRPr lang="nl-NL" dirty="0"/>
              </a:p>
            </p:txBody>
          </p:sp>
        </mc:Choice>
        <mc:Fallback xmlns="">
          <p:sp>
            <p:nvSpPr>
              <p:cNvPr id="8" name="Tekstvak 7"/>
              <p:cNvSpPr txBox="1">
                <a:spLocks noRot="1" noChangeAspect="1" noMove="1" noResize="1" noEditPoints="1" noAdjustHandles="1" noChangeArrowheads="1" noChangeShapeType="1" noTextEdit="1"/>
              </p:cNvSpPr>
              <p:nvPr/>
            </p:nvSpPr>
            <p:spPr>
              <a:xfrm>
                <a:off x="3145735" y="2232776"/>
                <a:ext cx="690189" cy="276999"/>
              </a:xfrm>
              <a:prstGeom prst="rect">
                <a:avLst/>
              </a:prstGeom>
              <a:blipFill>
                <a:blip r:embed="rId6"/>
                <a:stretch>
                  <a:fillRect l="-7965" r="-8850"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ekstvak 8"/>
              <p:cNvSpPr txBox="1"/>
              <p:nvPr/>
            </p:nvSpPr>
            <p:spPr>
              <a:xfrm>
                <a:off x="3835924" y="2186610"/>
                <a:ext cx="1262270" cy="369332"/>
              </a:xfrm>
              <a:prstGeom prst="rect">
                <a:avLst/>
              </a:prstGeom>
              <a:noFill/>
            </p:spPr>
            <p:txBody>
              <a:bodyPr wrap="square" rtlCol="0">
                <a:spAutoFit/>
              </a:bodyPr>
              <a:lstStyle/>
              <a:p>
                <a:r>
                  <a:rPr lang="nl-NL" dirty="0"/>
                  <a:t>en </a:t>
                </a:r>
                <a14:m>
                  <m:oMath xmlns:m="http://schemas.openxmlformats.org/officeDocument/2006/math">
                    <m:r>
                      <a:rPr lang="nl-NL" b="0" i="1" smtClean="0">
                        <a:latin typeface="Cambria Math" panose="02040503050406030204" pitchFamily="18" charset="0"/>
                      </a:rPr>
                      <m:t>𝑃</m:t>
                    </m:r>
                    <m:r>
                      <a:rPr lang="nl-NL" b="0" i="1" smtClean="0">
                        <a:latin typeface="Cambria Math" panose="02040503050406030204" pitchFamily="18" charset="0"/>
                      </a:rPr>
                      <m:t>=49</m:t>
                    </m:r>
                  </m:oMath>
                </a14:m>
                <a:endParaRPr lang="nl-NL" dirty="0"/>
              </a:p>
            </p:txBody>
          </p:sp>
        </mc:Choice>
        <mc:Fallback xmlns="">
          <p:sp>
            <p:nvSpPr>
              <p:cNvPr id="9" name="Tekstvak 8"/>
              <p:cNvSpPr txBox="1">
                <a:spLocks noRot="1" noChangeAspect="1" noMove="1" noResize="1" noEditPoints="1" noAdjustHandles="1" noChangeArrowheads="1" noChangeShapeType="1" noTextEdit="1"/>
              </p:cNvSpPr>
              <p:nvPr/>
            </p:nvSpPr>
            <p:spPr>
              <a:xfrm>
                <a:off x="3835924" y="2186610"/>
                <a:ext cx="1262270" cy="369332"/>
              </a:xfrm>
              <a:prstGeom prst="rect">
                <a:avLst/>
              </a:prstGeom>
              <a:blipFill>
                <a:blip r:embed="rId7"/>
                <a:stretch>
                  <a:fillRect l="-3865" t="-10000" b="-2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0" name="Tekstvak 9"/>
              <p:cNvSpPr txBox="1"/>
              <p:nvPr/>
            </p:nvSpPr>
            <p:spPr>
              <a:xfrm>
                <a:off x="2290969" y="2638986"/>
                <a:ext cx="11160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𝑃</m:t>
                      </m:r>
                      <m:r>
                        <a:rPr lang="nl-NL" b="0" i="1" smtClean="0">
                          <a:latin typeface="Cambria Math" panose="02040503050406030204" pitchFamily="18" charset="0"/>
                        </a:rPr>
                        <m:t>=</m:t>
                      </m:r>
                      <m:r>
                        <a:rPr lang="nl-NL" b="0" i="1" smtClean="0">
                          <a:latin typeface="Cambria Math" panose="02040503050406030204" pitchFamily="18" charset="0"/>
                        </a:rPr>
                        <m:t>𝑎𝑙</m:t>
                      </m:r>
                      <m:r>
                        <a:rPr lang="nl-NL" b="0" i="1" smtClean="0">
                          <a:latin typeface="Cambria Math" panose="02040503050406030204" pitchFamily="18" charset="0"/>
                        </a:rPr>
                        <m:t>+</m:t>
                      </m:r>
                      <m:r>
                        <a:rPr lang="nl-NL" b="0" i="1" smtClean="0">
                          <a:latin typeface="Cambria Math" panose="02040503050406030204" pitchFamily="18" charset="0"/>
                        </a:rPr>
                        <m:t>𝑏</m:t>
                      </m:r>
                    </m:oMath>
                  </m:oMathPara>
                </a14:m>
                <a:endParaRPr lang="nl-NL" dirty="0"/>
              </a:p>
            </p:txBody>
          </p:sp>
        </mc:Choice>
        <mc:Fallback xmlns="">
          <p:sp>
            <p:nvSpPr>
              <p:cNvPr id="10" name="Tekstvak 9"/>
              <p:cNvSpPr txBox="1">
                <a:spLocks noRot="1" noChangeAspect="1" noMove="1" noResize="1" noEditPoints="1" noAdjustHandles="1" noChangeArrowheads="1" noChangeShapeType="1" noTextEdit="1"/>
              </p:cNvSpPr>
              <p:nvPr/>
            </p:nvSpPr>
            <p:spPr>
              <a:xfrm>
                <a:off x="2290969" y="2638986"/>
                <a:ext cx="1116075" cy="276999"/>
              </a:xfrm>
              <a:prstGeom prst="rect">
                <a:avLst/>
              </a:prstGeom>
              <a:blipFill>
                <a:blip r:embed="rId8"/>
                <a:stretch>
                  <a:fillRect l="-4918" r="-4372"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1" name="Tekstvak 10"/>
              <p:cNvSpPr txBox="1"/>
              <p:nvPr/>
            </p:nvSpPr>
            <p:spPr>
              <a:xfrm>
                <a:off x="3617844" y="2600524"/>
                <a:ext cx="1133060" cy="369332"/>
              </a:xfrm>
              <a:prstGeom prst="rect">
                <a:avLst/>
              </a:prstGeom>
              <a:noFill/>
            </p:spPr>
            <p:txBody>
              <a:bodyPr wrap="square" rtlCol="0">
                <a:spAutoFit/>
              </a:bodyPr>
              <a:lstStyle/>
              <a:p>
                <a:r>
                  <a:rPr lang="nl-NL" dirty="0"/>
                  <a:t>met </a:t>
                </a:r>
                <a14:m>
                  <m:oMath xmlns:m="http://schemas.openxmlformats.org/officeDocument/2006/math">
                    <m:r>
                      <a:rPr lang="nl-NL" b="0" i="1" smtClean="0">
                        <a:latin typeface="Cambria Math" panose="02040503050406030204" pitchFamily="18" charset="0"/>
                      </a:rPr>
                      <m:t>𝑎</m:t>
                    </m:r>
                    <m:r>
                      <a:rPr lang="nl-NL" b="0" i="1" smtClean="0">
                        <a:latin typeface="Cambria Math" panose="02040503050406030204" pitchFamily="18" charset="0"/>
                      </a:rPr>
                      <m:t>=</m:t>
                    </m:r>
                  </m:oMath>
                </a14:m>
                <a:endParaRPr lang="nl-NL" dirty="0"/>
              </a:p>
            </p:txBody>
          </p:sp>
        </mc:Choice>
        <mc:Fallback xmlns="">
          <p:sp>
            <p:nvSpPr>
              <p:cNvPr id="11" name="Tekstvak 10"/>
              <p:cNvSpPr txBox="1">
                <a:spLocks noRot="1" noChangeAspect="1" noMove="1" noResize="1" noEditPoints="1" noAdjustHandles="1" noChangeArrowheads="1" noChangeShapeType="1" noTextEdit="1"/>
              </p:cNvSpPr>
              <p:nvPr/>
            </p:nvSpPr>
            <p:spPr>
              <a:xfrm>
                <a:off x="3617844" y="2600524"/>
                <a:ext cx="1133060" cy="369332"/>
              </a:xfrm>
              <a:prstGeom prst="rect">
                <a:avLst/>
              </a:prstGeom>
              <a:blipFill>
                <a:blip r:embed="rId9"/>
                <a:stretch>
                  <a:fillRect l="-4301" t="-10000" b="-2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2" name="Tekstvak 11"/>
              <p:cNvSpPr txBox="1"/>
              <p:nvPr/>
            </p:nvSpPr>
            <p:spPr>
              <a:xfrm>
                <a:off x="4550146" y="2646691"/>
                <a:ext cx="5122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𝑟𝑐</m:t>
                      </m:r>
                      <m:r>
                        <a:rPr lang="nl-NL" b="0" i="1" smtClean="0">
                          <a:latin typeface="Cambria Math" panose="02040503050406030204" pitchFamily="18" charset="0"/>
                        </a:rPr>
                        <m:t>=</m:t>
                      </m:r>
                    </m:oMath>
                  </m:oMathPara>
                </a14:m>
                <a:endParaRPr lang="nl-NL" dirty="0"/>
              </a:p>
            </p:txBody>
          </p:sp>
        </mc:Choice>
        <mc:Fallback xmlns="">
          <p:sp>
            <p:nvSpPr>
              <p:cNvPr id="12" name="Tekstvak 11"/>
              <p:cNvSpPr txBox="1">
                <a:spLocks noRot="1" noChangeAspect="1" noMove="1" noResize="1" noEditPoints="1" noAdjustHandles="1" noChangeArrowheads="1" noChangeShapeType="1" noTextEdit="1"/>
              </p:cNvSpPr>
              <p:nvPr/>
            </p:nvSpPr>
            <p:spPr>
              <a:xfrm>
                <a:off x="4550146" y="2646691"/>
                <a:ext cx="512256" cy="276999"/>
              </a:xfrm>
              <a:prstGeom prst="rect">
                <a:avLst/>
              </a:prstGeom>
              <a:blipFill>
                <a:blip r:embed="rId10"/>
                <a:stretch>
                  <a:fillRect l="-5952" r="-476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3" name="Tekstvak 12"/>
              <p:cNvSpPr txBox="1"/>
              <p:nvPr/>
            </p:nvSpPr>
            <p:spPr>
              <a:xfrm>
                <a:off x="5102026" y="2509775"/>
                <a:ext cx="339067"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nl-NL" i="1" smtClean="0">
                              <a:latin typeface="Cambria Math" panose="02040503050406030204" pitchFamily="18" charset="0"/>
                            </a:rPr>
                          </m:ctrlPr>
                        </m:fPr>
                        <m:num>
                          <m:r>
                            <a:rPr lang="nl-NL"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𝑃</m:t>
                          </m:r>
                        </m:num>
                        <m:den>
                          <m:r>
                            <a:rPr lang="nl-NL"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𝑙</m:t>
                          </m:r>
                        </m:den>
                      </m:f>
                    </m:oMath>
                  </m:oMathPara>
                </a14:m>
                <a:endParaRPr lang="nl-NL" dirty="0"/>
              </a:p>
            </p:txBody>
          </p:sp>
        </mc:Choice>
        <mc:Fallback xmlns="">
          <p:sp>
            <p:nvSpPr>
              <p:cNvPr id="13" name="Tekstvak 12"/>
              <p:cNvSpPr txBox="1">
                <a:spLocks noRot="1" noChangeAspect="1" noMove="1" noResize="1" noEditPoints="1" noAdjustHandles="1" noChangeArrowheads="1" noChangeShapeType="1" noTextEdit="1"/>
              </p:cNvSpPr>
              <p:nvPr/>
            </p:nvSpPr>
            <p:spPr>
              <a:xfrm>
                <a:off x="5102026" y="2509775"/>
                <a:ext cx="339067" cy="518604"/>
              </a:xfrm>
              <a:prstGeom prst="rect">
                <a:avLst/>
              </a:prstGeom>
              <a:blipFill>
                <a:blip r:embed="rId11"/>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4" name="Tekstvak 13"/>
              <p:cNvSpPr txBox="1"/>
              <p:nvPr/>
            </p:nvSpPr>
            <p:spPr>
              <a:xfrm>
                <a:off x="5480717" y="2491482"/>
                <a:ext cx="1684757"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49−25</m:t>
                          </m:r>
                        </m:num>
                        <m:den>
                          <m:r>
                            <a:rPr lang="nl-NL" b="0" i="1" smtClean="0">
                              <a:latin typeface="Cambria Math" panose="02040503050406030204" pitchFamily="18" charset="0"/>
                            </a:rPr>
                            <m:t>72−42</m:t>
                          </m:r>
                        </m:den>
                      </m:f>
                      <m:r>
                        <a:rPr lang="nl-NL" b="0" i="1" smtClean="0">
                          <a:latin typeface="Cambria Math" panose="02040503050406030204" pitchFamily="18" charset="0"/>
                        </a:rPr>
                        <m:t>=0,8</m:t>
                      </m:r>
                    </m:oMath>
                  </m:oMathPara>
                </a14:m>
                <a:endParaRPr lang="nl-NL" dirty="0"/>
              </a:p>
            </p:txBody>
          </p:sp>
        </mc:Choice>
        <mc:Fallback xmlns="">
          <p:sp>
            <p:nvSpPr>
              <p:cNvPr id="14" name="Tekstvak 13"/>
              <p:cNvSpPr txBox="1">
                <a:spLocks noRot="1" noChangeAspect="1" noMove="1" noResize="1" noEditPoints="1" noAdjustHandles="1" noChangeArrowheads="1" noChangeShapeType="1" noTextEdit="1"/>
              </p:cNvSpPr>
              <p:nvPr/>
            </p:nvSpPr>
            <p:spPr>
              <a:xfrm>
                <a:off x="5480717" y="2491482"/>
                <a:ext cx="1684757" cy="525016"/>
              </a:xfrm>
              <a:prstGeom prst="rect">
                <a:avLst/>
              </a:prstGeom>
              <a:blipFill>
                <a:blip r:embed="rId1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5" name="Tekstvak 14"/>
              <p:cNvSpPr txBox="1"/>
              <p:nvPr/>
            </p:nvSpPr>
            <p:spPr>
              <a:xfrm>
                <a:off x="2290969" y="3228277"/>
                <a:ext cx="1292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𝑃</m:t>
                      </m:r>
                      <m:r>
                        <a:rPr lang="nl-NL" b="0" i="1" smtClean="0">
                          <a:latin typeface="Cambria Math" panose="02040503050406030204" pitchFamily="18" charset="0"/>
                        </a:rPr>
                        <m:t>=0,8</m:t>
                      </m:r>
                      <m:r>
                        <a:rPr lang="nl-NL" b="0" i="1" smtClean="0">
                          <a:latin typeface="Cambria Math" panose="02040503050406030204" pitchFamily="18" charset="0"/>
                        </a:rPr>
                        <m:t>𝑙</m:t>
                      </m:r>
                      <m:r>
                        <a:rPr lang="nl-NL" b="0" i="1" smtClean="0">
                          <a:latin typeface="Cambria Math" panose="02040503050406030204" pitchFamily="18" charset="0"/>
                        </a:rPr>
                        <m:t>+</m:t>
                      </m:r>
                      <m:r>
                        <a:rPr lang="nl-NL" b="0" i="1" smtClean="0">
                          <a:latin typeface="Cambria Math" panose="02040503050406030204" pitchFamily="18" charset="0"/>
                        </a:rPr>
                        <m:t>𝑏</m:t>
                      </m:r>
                    </m:oMath>
                  </m:oMathPara>
                </a14:m>
                <a:endParaRPr lang="nl-NL" dirty="0"/>
              </a:p>
            </p:txBody>
          </p:sp>
        </mc:Choice>
        <mc:Fallback xmlns="">
          <p:sp>
            <p:nvSpPr>
              <p:cNvPr id="15" name="Tekstvak 14"/>
              <p:cNvSpPr txBox="1">
                <a:spLocks noRot="1" noChangeAspect="1" noMove="1" noResize="1" noEditPoints="1" noAdjustHandles="1" noChangeArrowheads="1" noChangeShapeType="1" noTextEdit="1"/>
              </p:cNvSpPr>
              <p:nvPr/>
            </p:nvSpPr>
            <p:spPr>
              <a:xfrm>
                <a:off x="2290969" y="3228277"/>
                <a:ext cx="1292405" cy="276999"/>
              </a:xfrm>
              <a:prstGeom prst="rect">
                <a:avLst/>
              </a:prstGeom>
              <a:blipFill>
                <a:blip r:embed="rId13"/>
                <a:stretch>
                  <a:fillRect l="-4245" r="-3774"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kstvak 15"/>
              <p:cNvSpPr txBox="1"/>
              <p:nvPr/>
            </p:nvSpPr>
            <p:spPr>
              <a:xfrm>
                <a:off x="2296520" y="3680653"/>
                <a:ext cx="6901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𝑙</m:t>
                      </m:r>
                      <m:r>
                        <a:rPr lang="nl-NL" b="0" i="1" smtClean="0">
                          <a:latin typeface="Cambria Math" panose="02040503050406030204" pitchFamily="18" charset="0"/>
                        </a:rPr>
                        <m:t>=42</m:t>
                      </m:r>
                    </m:oMath>
                  </m:oMathPara>
                </a14:m>
                <a:endParaRPr lang="nl-NL" dirty="0"/>
              </a:p>
            </p:txBody>
          </p:sp>
        </mc:Choice>
        <mc:Fallback xmlns="">
          <p:sp>
            <p:nvSpPr>
              <p:cNvPr id="16" name="Tekstvak 15"/>
              <p:cNvSpPr txBox="1">
                <a:spLocks noRot="1" noChangeAspect="1" noMove="1" noResize="1" noEditPoints="1" noAdjustHandles="1" noChangeArrowheads="1" noChangeShapeType="1" noTextEdit="1"/>
              </p:cNvSpPr>
              <p:nvPr/>
            </p:nvSpPr>
            <p:spPr>
              <a:xfrm>
                <a:off x="2296520" y="3680653"/>
                <a:ext cx="690189" cy="276999"/>
              </a:xfrm>
              <a:prstGeom prst="rect">
                <a:avLst/>
              </a:prstGeom>
              <a:blipFill>
                <a:blip r:embed="rId14"/>
                <a:stretch>
                  <a:fillRect l="-7965" r="-7965"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kstvak 16"/>
              <p:cNvSpPr txBox="1"/>
              <p:nvPr/>
            </p:nvSpPr>
            <p:spPr>
              <a:xfrm>
                <a:off x="2986709" y="3634487"/>
                <a:ext cx="1262270" cy="369332"/>
              </a:xfrm>
              <a:prstGeom prst="rect">
                <a:avLst/>
              </a:prstGeom>
              <a:noFill/>
            </p:spPr>
            <p:txBody>
              <a:bodyPr wrap="square" rtlCol="0">
                <a:spAutoFit/>
              </a:bodyPr>
              <a:lstStyle/>
              <a:p>
                <a:r>
                  <a:rPr lang="nl-NL" dirty="0"/>
                  <a:t>en </a:t>
                </a:r>
                <a14:m>
                  <m:oMath xmlns:m="http://schemas.openxmlformats.org/officeDocument/2006/math">
                    <m:r>
                      <a:rPr lang="nl-NL" b="0" i="1" smtClean="0">
                        <a:latin typeface="Cambria Math" panose="02040503050406030204" pitchFamily="18" charset="0"/>
                      </a:rPr>
                      <m:t>𝑃</m:t>
                    </m:r>
                    <m:r>
                      <a:rPr lang="nl-NL" b="0" i="1" smtClean="0">
                        <a:latin typeface="Cambria Math" panose="02040503050406030204" pitchFamily="18" charset="0"/>
                      </a:rPr>
                      <m:t>=25</m:t>
                    </m:r>
                  </m:oMath>
                </a14:m>
                <a:endParaRPr lang="nl-NL" dirty="0"/>
              </a:p>
            </p:txBody>
          </p:sp>
        </mc:Choice>
        <mc:Fallback xmlns="">
          <p:sp>
            <p:nvSpPr>
              <p:cNvPr id="17" name="Tekstvak 16"/>
              <p:cNvSpPr txBox="1">
                <a:spLocks noRot="1" noChangeAspect="1" noMove="1" noResize="1" noEditPoints="1" noAdjustHandles="1" noChangeArrowheads="1" noChangeShapeType="1" noTextEdit="1"/>
              </p:cNvSpPr>
              <p:nvPr/>
            </p:nvSpPr>
            <p:spPr>
              <a:xfrm>
                <a:off x="2986709" y="3634487"/>
                <a:ext cx="1262270" cy="369332"/>
              </a:xfrm>
              <a:prstGeom prst="rect">
                <a:avLst/>
              </a:prstGeom>
              <a:blipFill>
                <a:blip r:embed="rId15"/>
                <a:stretch>
                  <a:fillRect l="-4348" t="-8197" b="-24590"/>
                </a:stretch>
              </a:blipFill>
            </p:spPr>
            <p:txBody>
              <a:bodyPr/>
              <a:lstStyle/>
              <a:p>
                <a:r>
                  <a:rPr lang="nl-NL">
                    <a:noFill/>
                  </a:rPr>
                  <a:t> </a:t>
                </a:r>
              </a:p>
            </p:txBody>
          </p:sp>
        </mc:Fallback>
      </mc:AlternateContent>
      <p:sp>
        <p:nvSpPr>
          <p:cNvPr id="18" name="Rechteraccolade 17"/>
          <p:cNvSpPr/>
          <p:nvPr/>
        </p:nvSpPr>
        <p:spPr>
          <a:xfrm>
            <a:off x="4276821" y="3228277"/>
            <a:ext cx="318052" cy="7293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19" name="Tekstvak 18"/>
              <p:cNvSpPr txBox="1"/>
              <p:nvPr/>
            </p:nvSpPr>
            <p:spPr>
              <a:xfrm>
                <a:off x="4885082" y="3228277"/>
                <a:ext cx="17459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25=0,8</m:t>
                      </m:r>
                      <m:r>
                        <a:rPr lang="nl-NL" b="0" i="1" smtClean="0">
                          <a:latin typeface="Cambria Math" panose="02040503050406030204" pitchFamily="18" charset="0"/>
                          <a:ea typeface="Cambria Math" panose="02040503050406030204" pitchFamily="18" charset="0"/>
                        </a:rPr>
                        <m:t>∙42+</m:t>
                      </m:r>
                      <m:r>
                        <a:rPr lang="nl-NL" b="0" i="1" smtClean="0">
                          <a:latin typeface="Cambria Math" panose="02040503050406030204" pitchFamily="18" charset="0"/>
                          <a:ea typeface="Cambria Math" panose="02040503050406030204" pitchFamily="18" charset="0"/>
                        </a:rPr>
                        <m:t>𝑏</m:t>
                      </m:r>
                    </m:oMath>
                  </m:oMathPara>
                </a14:m>
                <a:endParaRPr lang="nl-NL" dirty="0"/>
              </a:p>
            </p:txBody>
          </p:sp>
        </mc:Choice>
        <mc:Fallback xmlns="">
          <p:sp>
            <p:nvSpPr>
              <p:cNvPr id="19" name="Tekstvak 18"/>
              <p:cNvSpPr txBox="1">
                <a:spLocks noRot="1" noChangeAspect="1" noMove="1" noResize="1" noEditPoints="1" noAdjustHandles="1" noChangeArrowheads="1" noChangeShapeType="1" noTextEdit="1"/>
              </p:cNvSpPr>
              <p:nvPr/>
            </p:nvSpPr>
            <p:spPr>
              <a:xfrm>
                <a:off x="4885082" y="3228277"/>
                <a:ext cx="1745927" cy="276999"/>
              </a:xfrm>
              <a:prstGeom prst="rect">
                <a:avLst/>
              </a:prstGeom>
              <a:blipFill>
                <a:blip r:embed="rId16"/>
                <a:stretch>
                  <a:fillRect l="-2787" r="-2091"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0" name="Tekstvak 19"/>
              <p:cNvSpPr txBox="1"/>
              <p:nvPr/>
            </p:nvSpPr>
            <p:spPr>
              <a:xfrm>
                <a:off x="4885081" y="3679354"/>
                <a:ext cx="14493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25=33,6</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𝑏</m:t>
                      </m:r>
                    </m:oMath>
                  </m:oMathPara>
                </a14:m>
                <a:endParaRPr lang="nl-NL" dirty="0"/>
              </a:p>
            </p:txBody>
          </p:sp>
        </mc:Choice>
        <mc:Fallback xmlns="">
          <p:sp>
            <p:nvSpPr>
              <p:cNvPr id="20" name="Tekstvak 19"/>
              <p:cNvSpPr txBox="1">
                <a:spLocks noRot="1" noChangeAspect="1" noMove="1" noResize="1" noEditPoints="1" noAdjustHandles="1" noChangeArrowheads="1" noChangeShapeType="1" noTextEdit="1"/>
              </p:cNvSpPr>
              <p:nvPr/>
            </p:nvSpPr>
            <p:spPr>
              <a:xfrm>
                <a:off x="4885081" y="3679354"/>
                <a:ext cx="1449371" cy="276999"/>
              </a:xfrm>
              <a:prstGeom prst="rect">
                <a:avLst/>
              </a:prstGeom>
              <a:blipFill>
                <a:blip r:embed="rId17"/>
                <a:stretch>
                  <a:fillRect l="-3782" r="-2941"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1" name="Tekstvak 20"/>
              <p:cNvSpPr txBox="1"/>
              <p:nvPr/>
            </p:nvSpPr>
            <p:spPr>
              <a:xfrm>
                <a:off x="4999688" y="4118551"/>
                <a:ext cx="9620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𝑏</m:t>
                      </m:r>
                      <m:r>
                        <a:rPr lang="nl-NL" b="0" i="1" smtClean="0">
                          <a:latin typeface="Cambria Math" panose="02040503050406030204" pitchFamily="18" charset="0"/>
                        </a:rPr>
                        <m:t>=−8,6</m:t>
                      </m:r>
                    </m:oMath>
                  </m:oMathPara>
                </a14:m>
                <a:endParaRPr lang="nl-NL" dirty="0"/>
              </a:p>
            </p:txBody>
          </p:sp>
        </mc:Choice>
        <mc:Fallback xmlns="">
          <p:sp>
            <p:nvSpPr>
              <p:cNvPr id="21" name="Tekstvak 20"/>
              <p:cNvSpPr txBox="1">
                <a:spLocks noRot="1" noChangeAspect="1" noMove="1" noResize="1" noEditPoints="1" noAdjustHandles="1" noChangeArrowheads="1" noChangeShapeType="1" noTextEdit="1"/>
              </p:cNvSpPr>
              <p:nvPr/>
            </p:nvSpPr>
            <p:spPr>
              <a:xfrm>
                <a:off x="4999688" y="4118551"/>
                <a:ext cx="962058" cy="276999"/>
              </a:xfrm>
              <a:prstGeom prst="rect">
                <a:avLst/>
              </a:prstGeom>
              <a:blipFill>
                <a:blip r:embed="rId18"/>
                <a:stretch>
                  <a:fillRect l="-5696" r="-5696"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2" name="Tekstvak 21"/>
              <p:cNvSpPr txBox="1"/>
              <p:nvPr/>
            </p:nvSpPr>
            <p:spPr>
              <a:xfrm>
                <a:off x="1990150" y="4395550"/>
                <a:ext cx="2125318" cy="369332"/>
              </a:xfrm>
              <a:prstGeom prst="rect">
                <a:avLst/>
              </a:prstGeom>
              <a:noFill/>
            </p:spPr>
            <p:txBody>
              <a:bodyPr wrap="square" rtlCol="0">
                <a:spAutoFit/>
              </a:bodyPr>
              <a:lstStyle/>
              <a:p>
                <a:r>
                  <a:rPr lang="nl-NL" dirty="0"/>
                  <a:t>Dus </a:t>
                </a:r>
                <a14:m>
                  <m:oMath xmlns:m="http://schemas.openxmlformats.org/officeDocument/2006/math">
                    <m:r>
                      <a:rPr lang="nl-NL" b="0" i="1" smtClean="0">
                        <a:latin typeface="Cambria Math" panose="02040503050406030204" pitchFamily="18" charset="0"/>
                      </a:rPr>
                      <m:t>𝑃</m:t>
                    </m:r>
                    <m:r>
                      <a:rPr lang="nl-NL" b="0" i="1" smtClean="0">
                        <a:latin typeface="Cambria Math" panose="02040503050406030204" pitchFamily="18" charset="0"/>
                      </a:rPr>
                      <m:t>=0,8</m:t>
                    </m:r>
                    <m:r>
                      <a:rPr lang="nl-NL" b="0" i="1" smtClean="0">
                        <a:latin typeface="Cambria Math" panose="02040503050406030204" pitchFamily="18" charset="0"/>
                      </a:rPr>
                      <m:t>𝑙</m:t>
                    </m:r>
                    <m:r>
                      <a:rPr lang="nl-NL" b="0" i="1" smtClean="0">
                        <a:latin typeface="Cambria Math" panose="02040503050406030204" pitchFamily="18" charset="0"/>
                      </a:rPr>
                      <m:t>−8,6</m:t>
                    </m:r>
                  </m:oMath>
                </a14:m>
                <a:endParaRPr lang="nl-NL" dirty="0"/>
              </a:p>
            </p:txBody>
          </p:sp>
        </mc:Choice>
        <mc:Fallback xmlns="">
          <p:sp>
            <p:nvSpPr>
              <p:cNvPr id="22" name="Tekstvak 21"/>
              <p:cNvSpPr txBox="1">
                <a:spLocks noRot="1" noChangeAspect="1" noMove="1" noResize="1" noEditPoints="1" noAdjustHandles="1" noChangeArrowheads="1" noChangeShapeType="1" noTextEdit="1"/>
              </p:cNvSpPr>
              <p:nvPr/>
            </p:nvSpPr>
            <p:spPr>
              <a:xfrm>
                <a:off x="1990150" y="4395550"/>
                <a:ext cx="2125318" cy="369332"/>
              </a:xfrm>
              <a:prstGeom prst="rect">
                <a:avLst/>
              </a:prstGeom>
              <a:blipFill>
                <a:blip r:embed="rId19"/>
                <a:stretch>
                  <a:fillRect l="-2292" t="-8197" b="-24590"/>
                </a:stretch>
              </a:blipFill>
            </p:spPr>
            <p:txBody>
              <a:bodyPr/>
              <a:lstStyle/>
              <a:p>
                <a:r>
                  <a:rPr lang="nl-NL">
                    <a:noFill/>
                  </a:rPr>
                  <a:t> </a:t>
                </a:r>
              </a:p>
            </p:txBody>
          </p:sp>
        </mc:Fallback>
      </mc:AlternateContent>
      <p:sp>
        <p:nvSpPr>
          <p:cNvPr id="23" name="Tekstvak 22"/>
          <p:cNvSpPr txBox="1"/>
          <p:nvPr/>
        </p:nvSpPr>
        <p:spPr>
          <a:xfrm>
            <a:off x="1586949" y="4764882"/>
            <a:ext cx="403202" cy="369332"/>
          </a:xfrm>
          <a:prstGeom prst="rect">
            <a:avLst/>
          </a:prstGeom>
          <a:noFill/>
        </p:spPr>
        <p:txBody>
          <a:bodyPr wrap="square" rtlCol="0">
            <a:spAutoFit/>
          </a:bodyPr>
          <a:lstStyle/>
          <a:p>
            <a:r>
              <a:rPr lang="nl-NL" dirty="0"/>
              <a:t>b.</a:t>
            </a:r>
          </a:p>
        </p:txBody>
      </p:sp>
      <p:sp>
        <p:nvSpPr>
          <p:cNvPr id="24" name="Rechthoek 23"/>
          <p:cNvSpPr/>
          <p:nvPr/>
        </p:nvSpPr>
        <p:spPr>
          <a:xfrm>
            <a:off x="1990150" y="4759483"/>
            <a:ext cx="7432146" cy="369332"/>
          </a:xfrm>
          <a:prstGeom prst="rect">
            <a:avLst/>
          </a:prstGeom>
        </p:spPr>
        <p:txBody>
          <a:bodyPr wrap="square">
            <a:spAutoFit/>
          </a:bodyPr>
          <a:lstStyle/>
          <a:p>
            <a:r>
              <a:rPr lang="nl-NL" dirty="0">
                <a:ea typeface="Calibri" panose="020F0502020204030204" pitchFamily="34" charset="0"/>
              </a:rPr>
              <a:t>Schat hoeveel procent van de 48-jarigen ontevreden is met zijn gezondheid.</a:t>
            </a:r>
            <a:endParaRPr lang="nl-NL" dirty="0"/>
          </a:p>
        </p:txBody>
      </p:sp>
      <p:sp>
        <p:nvSpPr>
          <p:cNvPr id="25" name="Tekstvak 24"/>
          <p:cNvSpPr txBox="1"/>
          <p:nvPr/>
        </p:nvSpPr>
        <p:spPr>
          <a:xfrm>
            <a:off x="1985180" y="5110237"/>
            <a:ext cx="1126435" cy="369332"/>
          </a:xfrm>
          <a:prstGeom prst="rect">
            <a:avLst/>
          </a:prstGeom>
          <a:noFill/>
        </p:spPr>
        <p:txBody>
          <a:bodyPr wrap="square" rtlCol="0">
            <a:spAutoFit/>
          </a:bodyPr>
          <a:lstStyle/>
          <a:p>
            <a:r>
              <a:rPr lang="nl-NL" dirty="0"/>
              <a:t>Gegeven:</a:t>
            </a:r>
          </a:p>
        </p:txBody>
      </p:sp>
      <mc:AlternateContent xmlns:mc="http://schemas.openxmlformats.org/markup-compatibility/2006" xmlns:a14="http://schemas.microsoft.com/office/drawing/2010/main">
        <mc:Choice Requires="a14">
          <p:sp>
            <p:nvSpPr>
              <p:cNvPr id="26" name="Tekstvak 25"/>
              <p:cNvSpPr txBox="1"/>
              <p:nvPr/>
            </p:nvSpPr>
            <p:spPr>
              <a:xfrm>
                <a:off x="3111615" y="5158353"/>
                <a:ext cx="6901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𝑙</m:t>
                      </m:r>
                      <m:r>
                        <a:rPr lang="nl-NL" b="0" i="1" smtClean="0">
                          <a:latin typeface="Cambria Math" panose="02040503050406030204" pitchFamily="18" charset="0"/>
                        </a:rPr>
                        <m:t>=48</m:t>
                      </m:r>
                    </m:oMath>
                  </m:oMathPara>
                </a14:m>
                <a:endParaRPr lang="nl-NL" dirty="0"/>
              </a:p>
            </p:txBody>
          </p:sp>
        </mc:Choice>
        <mc:Fallback xmlns="">
          <p:sp>
            <p:nvSpPr>
              <p:cNvPr id="26" name="Tekstvak 25"/>
              <p:cNvSpPr txBox="1">
                <a:spLocks noRot="1" noChangeAspect="1" noMove="1" noResize="1" noEditPoints="1" noAdjustHandles="1" noChangeArrowheads="1" noChangeShapeType="1" noTextEdit="1"/>
              </p:cNvSpPr>
              <p:nvPr/>
            </p:nvSpPr>
            <p:spPr>
              <a:xfrm>
                <a:off x="3111615" y="5158353"/>
                <a:ext cx="690189" cy="276999"/>
              </a:xfrm>
              <a:prstGeom prst="rect">
                <a:avLst/>
              </a:prstGeom>
              <a:blipFill>
                <a:blip r:embed="rId20"/>
                <a:stretch>
                  <a:fillRect l="-7895" r="-7895" b="-6522"/>
                </a:stretch>
              </a:blipFill>
            </p:spPr>
            <p:txBody>
              <a:bodyPr/>
              <a:lstStyle/>
              <a:p>
                <a:r>
                  <a:rPr lang="nl-NL">
                    <a:noFill/>
                  </a:rPr>
                  <a:t> </a:t>
                </a:r>
              </a:p>
            </p:txBody>
          </p:sp>
        </mc:Fallback>
      </mc:AlternateContent>
      <p:sp>
        <p:nvSpPr>
          <p:cNvPr id="27" name="Tekstvak 26"/>
          <p:cNvSpPr txBox="1"/>
          <p:nvPr/>
        </p:nvSpPr>
        <p:spPr>
          <a:xfrm>
            <a:off x="1985180" y="5481752"/>
            <a:ext cx="1126435" cy="369332"/>
          </a:xfrm>
          <a:prstGeom prst="rect">
            <a:avLst/>
          </a:prstGeom>
          <a:noFill/>
        </p:spPr>
        <p:txBody>
          <a:bodyPr wrap="square" rtlCol="0">
            <a:spAutoFit/>
          </a:bodyPr>
          <a:lstStyle/>
          <a:p>
            <a:r>
              <a:rPr lang="nl-NL" dirty="0"/>
              <a:t>Gevraagd:</a:t>
            </a:r>
          </a:p>
        </p:txBody>
      </p:sp>
      <mc:AlternateContent xmlns:mc="http://schemas.openxmlformats.org/markup-compatibility/2006" xmlns:a14="http://schemas.microsoft.com/office/drawing/2010/main">
        <mc:Choice Requires="a14">
          <p:sp>
            <p:nvSpPr>
              <p:cNvPr id="28" name="Tekstvak 27"/>
              <p:cNvSpPr txBox="1"/>
              <p:nvPr/>
            </p:nvSpPr>
            <p:spPr>
              <a:xfrm>
                <a:off x="3114653" y="5527918"/>
                <a:ext cx="2012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𝑃</m:t>
                      </m:r>
                    </m:oMath>
                  </m:oMathPara>
                </a14:m>
                <a:endParaRPr lang="nl-NL" dirty="0"/>
              </a:p>
            </p:txBody>
          </p:sp>
        </mc:Choice>
        <mc:Fallback xmlns="">
          <p:sp>
            <p:nvSpPr>
              <p:cNvPr id="28" name="Tekstvak 27"/>
              <p:cNvSpPr txBox="1">
                <a:spLocks noRot="1" noChangeAspect="1" noMove="1" noResize="1" noEditPoints="1" noAdjustHandles="1" noChangeArrowheads="1" noChangeShapeType="1" noTextEdit="1"/>
              </p:cNvSpPr>
              <p:nvPr/>
            </p:nvSpPr>
            <p:spPr>
              <a:xfrm>
                <a:off x="3114653" y="5527918"/>
                <a:ext cx="201209" cy="276999"/>
              </a:xfrm>
              <a:prstGeom prst="rect">
                <a:avLst/>
              </a:prstGeom>
              <a:blipFill>
                <a:blip r:embed="rId21"/>
                <a:stretch>
                  <a:fillRect l="-30303" r="-24242" b="-6667"/>
                </a:stretch>
              </a:blipFill>
            </p:spPr>
            <p:txBody>
              <a:bodyPr/>
              <a:lstStyle/>
              <a:p>
                <a:r>
                  <a:rPr lang="nl-NL">
                    <a:noFill/>
                  </a:rPr>
                  <a:t> </a:t>
                </a:r>
              </a:p>
            </p:txBody>
          </p:sp>
        </mc:Fallback>
      </mc:AlternateContent>
      <p:sp>
        <p:nvSpPr>
          <p:cNvPr id="29" name="Rechteraccolade 28"/>
          <p:cNvSpPr/>
          <p:nvPr/>
        </p:nvSpPr>
        <p:spPr>
          <a:xfrm>
            <a:off x="3835924" y="5158353"/>
            <a:ext cx="279544" cy="6465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30" name="Tekstvak 29"/>
              <p:cNvSpPr txBox="1"/>
              <p:nvPr/>
            </p:nvSpPr>
            <p:spPr>
              <a:xfrm>
                <a:off x="4276821" y="5341069"/>
                <a:ext cx="25464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𝑃</m:t>
                      </m:r>
                      <m:r>
                        <a:rPr lang="nl-NL" b="0" i="1" smtClean="0">
                          <a:latin typeface="Cambria Math" panose="02040503050406030204" pitchFamily="18" charset="0"/>
                        </a:rPr>
                        <m:t>=0,8∙48−8,6=29,8</m:t>
                      </m:r>
                    </m:oMath>
                  </m:oMathPara>
                </a14:m>
                <a:endParaRPr lang="nl-NL" dirty="0"/>
              </a:p>
            </p:txBody>
          </p:sp>
        </mc:Choice>
        <mc:Fallback xmlns="">
          <p:sp>
            <p:nvSpPr>
              <p:cNvPr id="30" name="Tekstvak 29"/>
              <p:cNvSpPr txBox="1">
                <a:spLocks noRot="1" noChangeAspect="1" noMove="1" noResize="1" noEditPoints="1" noAdjustHandles="1" noChangeArrowheads="1" noChangeShapeType="1" noTextEdit="1"/>
              </p:cNvSpPr>
              <p:nvPr/>
            </p:nvSpPr>
            <p:spPr>
              <a:xfrm>
                <a:off x="4276821" y="5341069"/>
                <a:ext cx="2546403" cy="276999"/>
              </a:xfrm>
              <a:prstGeom prst="rect">
                <a:avLst/>
              </a:prstGeom>
              <a:blipFill>
                <a:blip r:embed="rId22"/>
                <a:stretch>
                  <a:fillRect l="-1918" r="-1918"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1" name="Tekstvak 30"/>
              <p:cNvSpPr txBox="1"/>
              <p:nvPr/>
            </p:nvSpPr>
            <p:spPr>
              <a:xfrm>
                <a:off x="1985180" y="5851083"/>
                <a:ext cx="7467600" cy="369332"/>
              </a:xfrm>
              <a:prstGeom prst="rect">
                <a:avLst/>
              </a:prstGeom>
              <a:noFill/>
            </p:spPr>
            <p:txBody>
              <a:bodyPr wrap="square" rtlCol="0">
                <a:spAutoFit/>
              </a:bodyPr>
              <a:lstStyle/>
              <a:p>
                <a:r>
                  <a:rPr lang="nl-NL" dirty="0"/>
                  <a:t>Dus </a:t>
                </a:r>
                <a14:m>
                  <m:oMath xmlns:m="http://schemas.openxmlformats.org/officeDocument/2006/math">
                    <m:r>
                      <a:rPr lang="nl-NL" b="0" i="1" smtClean="0">
                        <a:latin typeface="Cambria Math" panose="02040503050406030204" pitchFamily="18" charset="0"/>
                      </a:rPr>
                      <m:t>29,8%</m:t>
                    </m:r>
                  </m:oMath>
                </a14:m>
                <a:r>
                  <a:rPr lang="nl-NL" dirty="0"/>
                  <a:t> (of </a:t>
                </a:r>
                <a14:m>
                  <m:oMath xmlns:m="http://schemas.openxmlformats.org/officeDocument/2006/math">
                    <m:r>
                      <a:rPr lang="nl-NL" b="0" i="1" smtClean="0">
                        <a:latin typeface="Cambria Math" panose="02040503050406030204" pitchFamily="18" charset="0"/>
                      </a:rPr>
                      <m:t>30%</m:t>
                    </m:r>
                  </m:oMath>
                </a14:m>
                <a:r>
                  <a:rPr lang="nl-NL" dirty="0"/>
                  <a:t>) van de 48-jarigen is ontevreden met zijn gezondheid.</a:t>
                </a:r>
              </a:p>
            </p:txBody>
          </p:sp>
        </mc:Choice>
        <mc:Fallback xmlns="">
          <p:sp>
            <p:nvSpPr>
              <p:cNvPr id="31" name="Tekstvak 30"/>
              <p:cNvSpPr txBox="1">
                <a:spLocks noRot="1" noChangeAspect="1" noMove="1" noResize="1" noEditPoints="1" noAdjustHandles="1" noChangeArrowheads="1" noChangeShapeType="1" noTextEdit="1"/>
              </p:cNvSpPr>
              <p:nvPr/>
            </p:nvSpPr>
            <p:spPr>
              <a:xfrm>
                <a:off x="1985180" y="5851083"/>
                <a:ext cx="7467600" cy="369332"/>
              </a:xfrm>
              <a:prstGeom prst="rect">
                <a:avLst/>
              </a:prstGeom>
              <a:blipFill>
                <a:blip r:embed="rId23"/>
                <a:stretch>
                  <a:fillRect l="-735" t="-10000" b="-26667"/>
                </a:stretch>
              </a:blipFill>
            </p:spPr>
            <p:txBody>
              <a:bodyPr/>
              <a:lstStyle/>
              <a:p>
                <a:r>
                  <a:rPr lang="nl-NL">
                    <a:noFill/>
                  </a:rPr>
                  <a:t> </a:t>
                </a:r>
              </a:p>
            </p:txBody>
          </p:sp>
        </mc:Fallback>
      </mc:AlternateContent>
      <p:cxnSp>
        <p:nvCxnSpPr>
          <p:cNvPr id="32" name="Rechte verbindingslijn 31"/>
          <p:cNvCxnSpPr/>
          <p:nvPr/>
        </p:nvCxnSpPr>
        <p:spPr>
          <a:xfrm flipV="1">
            <a:off x="2365513" y="1288558"/>
            <a:ext cx="9503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flipV="1">
            <a:off x="3934732" y="1288558"/>
            <a:ext cx="54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flipV="1">
            <a:off x="6592317" y="1288558"/>
            <a:ext cx="9503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flipV="1">
            <a:off x="8166013" y="1288558"/>
            <a:ext cx="39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flipV="1">
            <a:off x="4885081" y="5070481"/>
            <a:ext cx="9503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kstvak 36">
            <a:extLst>
              <a:ext uri="{FF2B5EF4-FFF2-40B4-BE49-F238E27FC236}">
                <a16:creationId xmlns:a16="http://schemas.microsoft.com/office/drawing/2014/main" id="{E2E5B1DC-2EDB-4A00-819E-B698DA58AD4C}"/>
              </a:ext>
            </a:extLst>
          </p:cNvPr>
          <p:cNvSpPr txBox="1"/>
          <p:nvPr/>
        </p:nvSpPr>
        <p:spPr>
          <a:xfrm>
            <a:off x="360484" y="293858"/>
            <a:ext cx="117455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Opgave 10</a:t>
            </a:r>
          </a:p>
        </p:txBody>
      </p:sp>
    </p:spTree>
    <p:extLst>
      <p:ext uri="{BB962C8B-B14F-4D97-AF65-F5344CB8AC3E}">
        <p14:creationId xmlns:p14="http://schemas.microsoft.com/office/powerpoint/2010/main" val="146319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nodeType="clickEffect">
                                  <p:stCondLst>
                                    <p:cond delay="0"/>
                                  </p:stCondLst>
                                  <p:childTnLst>
                                    <p:set>
                                      <p:cBhvr>
                                        <p:cTn id="138" dur="1" fill="hold">
                                          <p:stCondLst>
                                            <p:cond delay="0"/>
                                          </p:stCondLst>
                                        </p:cTn>
                                        <p:tgtEl>
                                          <p:spTgt spid="36"/>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7"/>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8"/>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29"/>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0"/>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31"/>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9" grpId="0"/>
      <p:bldP spid="20" grpId="0"/>
      <p:bldP spid="21" grpId="0"/>
      <p:bldP spid="22" grpId="0"/>
      <p:bldP spid="23" grpId="0"/>
      <p:bldP spid="24" grpId="0"/>
      <p:bldP spid="25" grpId="0"/>
      <p:bldP spid="26" grpId="0"/>
      <p:bldP spid="27" grpId="0"/>
      <p:bldP spid="28" grpId="0"/>
      <p:bldP spid="29" grpId="0" animBg="1"/>
      <p:bldP spid="30" grpId="0"/>
      <p:bldP spid="31" grpId="0"/>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368286" y="433505"/>
            <a:ext cx="6473688" cy="646331"/>
          </a:xfrm>
          <a:prstGeom prst="rect">
            <a:avLst/>
          </a:prstGeom>
        </p:spPr>
        <p:txBody>
          <a:bodyPr wrap="square">
            <a:spAutoFit/>
          </a:bodyPr>
          <a:lstStyle/>
          <a:p>
            <a:r>
              <a:rPr lang="nl-NL" dirty="0">
                <a:ea typeface="Calibri" panose="020F0502020204030204" pitchFamily="34" charset="0"/>
              </a:rPr>
              <a:t>Er zijn in Nederland ongeveer 225 000 personen van 52 jaar.</a:t>
            </a:r>
            <a:br>
              <a:rPr lang="nl-NL" dirty="0">
                <a:ea typeface="Calibri" panose="020F0502020204030204" pitchFamily="34" charset="0"/>
              </a:rPr>
            </a:br>
            <a:r>
              <a:rPr lang="nl-NL" dirty="0">
                <a:ea typeface="Calibri" panose="020F0502020204030204" pitchFamily="34" charset="0"/>
              </a:rPr>
              <a:t>Schat hoeveel van hen tevreden zijn met hun gezondheidstoestand.</a:t>
            </a:r>
            <a:endParaRPr lang="nl-NL" dirty="0"/>
          </a:p>
        </p:txBody>
      </p:sp>
      <p:sp>
        <p:nvSpPr>
          <p:cNvPr id="3" name="Tekstvak 2"/>
          <p:cNvSpPr txBox="1"/>
          <p:nvPr/>
        </p:nvSpPr>
        <p:spPr>
          <a:xfrm>
            <a:off x="1033670" y="433505"/>
            <a:ext cx="483703" cy="369332"/>
          </a:xfrm>
          <a:prstGeom prst="rect">
            <a:avLst/>
          </a:prstGeom>
          <a:noFill/>
        </p:spPr>
        <p:txBody>
          <a:bodyPr wrap="square" rtlCol="0">
            <a:spAutoFit/>
          </a:bodyPr>
          <a:lstStyle/>
          <a:p>
            <a:r>
              <a:rPr lang="nl-NL" dirty="0"/>
              <a:t>c.</a:t>
            </a:r>
          </a:p>
        </p:txBody>
      </p:sp>
      <p:sp>
        <p:nvSpPr>
          <p:cNvPr id="4" name="Tekstvak 3"/>
          <p:cNvSpPr txBox="1"/>
          <p:nvPr/>
        </p:nvSpPr>
        <p:spPr>
          <a:xfrm>
            <a:off x="1368286" y="1079836"/>
            <a:ext cx="1404731" cy="369332"/>
          </a:xfrm>
          <a:prstGeom prst="rect">
            <a:avLst/>
          </a:prstGeom>
          <a:noFill/>
        </p:spPr>
        <p:txBody>
          <a:bodyPr wrap="square" rtlCol="0">
            <a:spAutoFit/>
          </a:bodyPr>
          <a:lstStyle/>
          <a:p>
            <a:r>
              <a:rPr lang="nl-NL" dirty="0"/>
              <a:t>Gegeven:</a:t>
            </a:r>
          </a:p>
        </p:txBody>
      </p:sp>
      <mc:AlternateContent xmlns:mc="http://schemas.openxmlformats.org/markup-compatibility/2006" xmlns:a14="http://schemas.microsoft.com/office/drawing/2010/main">
        <mc:Choice Requires="a14">
          <p:sp>
            <p:nvSpPr>
              <p:cNvPr id="5" name="Tekstvak 4"/>
              <p:cNvSpPr txBox="1"/>
              <p:nvPr/>
            </p:nvSpPr>
            <p:spPr>
              <a:xfrm>
                <a:off x="2549386" y="1126002"/>
                <a:ext cx="6901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𝑙</m:t>
                      </m:r>
                      <m:r>
                        <a:rPr lang="nl-NL" b="0" i="1" smtClean="0">
                          <a:latin typeface="Cambria Math" panose="02040503050406030204" pitchFamily="18" charset="0"/>
                        </a:rPr>
                        <m:t>=52</m:t>
                      </m:r>
                    </m:oMath>
                  </m:oMathPara>
                </a14:m>
                <a:endParaRPr lang="nl-NL" dirty="0"/>
              </a:p>
            </p:txBody>
          </p:sp>
        </mc:Choice>
        <mc:Fallback xmlns="">
          <p:sp>
            <p:nvSpPr>
              <p:cNvPr id="5" name="Tekstvak 4"/>
              <p:cNvSpPr txBox="1">
                <a:spLocks noRot="1" noChangeAspect="1" noMove="1" noResize="1" noEditPoints="1" noAdjustHandles="1" noChangeArrowheads="1" noChangeShapeType="1" noTextEdit="1"/>
              </p:cNvSpPr>
              <p:nvPr/>
            </p:nvSpPr>
            <p:spPr>
              <a:xfrm>
                <a:off x="2549386" y="1126002"/>
                <a:ext cx="690189" cy="276999"/>
              </a:xfrm>
              <a:prstGeom prst="rect">
                <a:avLst/>
              </a:prstGeom>
              <a:blipFill>
                <a:blip r:embed="rId2"/>
                <a:stretch>
                  <a:fillRect l="-7965" r="-8850"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kstvak 5"/>
              <p:cNvSpPr txBox="1"/>
              <p:nvPr/>
            </p:nvSpPr>
            <p:spPr>
              <a:xfrm>
                <a:off x="2549386" y="1449168"/>
                <a:ext cx="31420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225.000 </m:t>
                      </m:r>
                      <m:r>
                        <a:rPr lang="nl-NL" b="0" i="1" smtClean="0">
                          <a:latin typeface="Cambria Math" panose="02040503050406030204" pitchFamily="18" charset="0"/>
                        </a:rPr>
                        <m:t>𝑝𝑒𝑟𝑠𝑜𝑛𝑒𝑛</m:t>
                      </m:r>
                      <m:r>
                        <a:rPr lang="nl-NL" b="0" i="1" smtClean="0">
                          <a:latin typeface="Cambria Math" panose="02040503050406030204" pitchFamily="18" charset="0"/>
                        </a:rPr>
                        <m:t> </m:t>
                      </m:r>
                      <m:r>
                        <a:rPr lang="nl-NL" b="0" i="1" smtClean="0">
                          <a:latin typeface="Cambria Math" panose="02040503050406030204" pitchFamily="18" charset="0"/>
                        </a:rPr>
                        <m:t>𝑣𝑎𝑛</m:t>
                      </m:r>
                      <m:r>
                        <a:rPr lang="nl-NL" b="0" i="1" smtClean="0">
                          <a:latin typeface="Cambria Math" panose="02040503050406030204" pitchFamily="18" charset="0"/>
                        </a:rPr>
                        <m:t> 52 </m:t>
                      </m:r>
                      <m:r>
                        <a:rPr lang="nl-NL" b="0" i="1" smtClean="0">
                          <a:latin typeface="Cambria Math" panose="02040503050406030204" pitchFamily="18" charset="0"/>
                        </a:rPr>
                        <m:t>𝑗𝑎𝑎𝑟</m:t>
                      </m:r>
                    </m:oMath>
                  </m:oMathPara>
                </a14:m>
                <a:endParaRPr lang="nl-NL" dirty="0"/>
              </a:p>
            </p:txBody>
          </p:sp>
        </mc:Choice>
        <mc:Fallback xmlns="">
          <p:sp>
            <p:nvSpPr>
              <p:cNvPr id="6" name="Tekstvak 5"/>
              <p:cNvSpPr txBox="1">
                <a:spLocks noRot="1" noChangeAspect="1" noMove="1" noResize="1" noEditPoints="1" noAdjustHandles="1" noChangeArrowheads="1" noChangeShapeType="1" noTextEdit="1"/>
              </p:cNvSpPr>
              <p:nvPr/>
            </p:nvSpPr>
            <p:spPr>
              <a:xfrm>
                <a:off x="2549386" y="1449168"/>
                <a:ext cx="3142079" cy="276999"/>
              </a:xfrm>
              <a:prstGeom prst="rect">
                <a:avLst/>
              </a:prstGeom>
              <a:blipFill>
                <a:blip r:embed="rId3"/>
                <a:stretch>
                  <a:fillRect l="-1357" t="-4444" r="-2132" b="-35556"/>
                </a:stretch>
              </a:blipFill>
            </p:spPr>
            <p:txBody>
              <a:bodyPr/>
              <a:lstStyle/>
              <a:p>
                <a:r>
                  <a:rPr lang="nl-NL">
                    <a:noFill/>
                  </a:rPr>
                  <a:t> </a:t>
                </a:r>
              </a:p>
            </p:txBody>
          </p:sp>
        </mc:Fallback>
      </mc:AlternateContent>
      <p:sp>
        <p:nvSpPr>
          <p:cNvPr id="7" name="Rechteraccolade 6"/>
          <p:cNvSpPr/>
          <p:nvPr/>
        </p:nvSpPr>
        <p:spPr>
          <a:xfrm>
            <a:off x="5691465" y="1126002"/>
            <a:ext cx="281952" cy="6001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Tekstvak 7"/>
          <p:cNvSpPr txBox="1"/>
          <p:nvPr/>
        </p:nvSpPr>
        <p:spPr>
          <a:xfrm>
            <a:off x="6082748" y="1079836"/>
            <a:ext cx="4542182" cy="369332"/>
          </a:xfrm>
          <a:prstGeom prst="rect">
            <a:avLst/>
          </a:prstGeom>
          <a:noFill/>
        </p:spPr>
        <p:txBody>
          <a:bodyPr wrap="square" rtlCol="0">
            <a:spAutoFit/>
          </a:bodyPr>
          <a:lstStyle/>
          <a:p>
            <a:r>
              <a:rPr lang="nl-NL" dirty="0"/>
              <a:t>Hieruit kun je het volgende berekenen:</a:t>
            </a:r>
          </a:p>
        </p:txBody>
      </p:sp>
      <mc:AlternateContent xmlns:mc="http://schemas.openxmlformats.org/markup-compatibility/2006" xmlns:a14="http://schemas.microsoft.com/office/drawing/2010/main">
        <mc:Choice Requires="a14">
          <p:sp>
            <p:nvSpPr>
              <p:cNvPr id="9" name="Tekstvak 8"/>
              <p:cNvSpPr txBox="1"/>
              <p:nvPr/>
            </p:nvSpPr>
            <p:spPr>
              <a:xfrm>
                <a:off x="6164567" y="1449168"/>
                <a:ext cx="23700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𝑃</m:t>
                      </m:r>
                      <m:r>
                        <a:rPr lang="nl-NL" b="0" i="1" smtClean="0">
                          <a:latin typeface="Cambria Math" panose="02040503050406030204" pitchFamily="18" charset="0"/>
                        </a:rPr>
                        <m:t>=0,8∙52−8,6=33</m:t>
                      </m:r>
                    </m:oMath>
                  </m:oMathPara>
                </a14:m>
                <a:endParaRPr lang="nl-NL" dirty="0"/>
              </a:p>
            </p:txBody>
          </p:sp>
        </mc:Choice>
        <mc:Fallback xmlns="">
          <p:sp>
            <p:nvSpPr>
              <p:cNvPr id="9" name="Tekstvak 8"/>
              <p:cNvSpPr txBox="1">
                <a:spLocks noRot="1" noChangeAspect="1" noMove="1" noResize="1" noEditPoints="1" noAdjustHandles="1" noChangeArrowheads="1" noChangeShapeType="1" noTextEdit="1"/>
              </p:cNvSpPr>
              <p:nvPr/>
            </p:nvSpPr>
            <p:spPr>
              <a:xfrm>
                <a:off x="6164567" y="1449168"/>
                <a:ext cx="2370071" cy="276999"/>
              </a:xfrm>
              <a:prstGeom prst="rect">
                <a:avLst/>
              </a:prstGeom>
              <a:blipFill>
                <a:blip r:embed="rId4"/>
                <a:stretch>
                  <a:fillRect l="-1799" r="-2057"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0" name="Tekstvak 9"/>
              <p:cNvSpPr txBox="1"/>
              <p:nvPr/>
            </p:nvSpPr>
            <p:spPr>
              <a:xfrm>
                <a:off x="6082748" y="1772333"/>
                <a:ext cx="4333461" cy="646331"/>
              </a:xfrm>
              <a:prstGeom prst="rect">
                <a:avLst/>
              </a:prstGeom>
              <a:noFill/>
            </p:spPr>
            <p:txBody>
              <a:bodyPr wrap="square" rtlCol="0">
                <a:spAutoFit/>
              </a:bodyPr>
              <a:lstStyle/>
              <a:p>
                <a:r>
                  <a:rPr lang="nl-NL" dirty="0"/>
                  <a:t>Dus </a:t>
                </a:r>
                <a14:m>
                  <m:oMath xmlns:m="http://schemas.openxmlformats.org/officeDocument/2006/math">
                    <m:r>
                      <a:rPr lang="nl-NL" b="0" i="1" smtClean="0">
                        <a:latin typeface="Cambria Math" panose="02040503050406030204" pitchFamily="18" charset="0"/>
                      </a:rPr>
                      <m:t>33%</m:t>
                    </m:r>
                  </m:oMath>
                </a14:m>
                <a:r>
                  <a:rPr lang="nl-NL" dirty="0"/>
                  <a:t> van de 52-jarigen is ontevreden over zijn gezondheidstoestand.</a:t>
                </a:r>
              </a:p>
            </p:txBody>
          </p:sp>
        </mc:Choice>
        <mc:Fallback xmlns="">
          <p:sp>
            <p:nvSpPr>
              <p:cNvPr id="10" name="Tekstvak 9"/>
              <p:cNvSpPr txBox="1">
                <a:spLocks noRot="1" noChangeAspect="1" noMove="1" noResize="1" noEditPoints="1" noAdjustHandles="1" noChangeArrowheads="1" noChangeShapeType="1" noTextEdit="1"/>
              </p:cNvSpPr>
              <p:nvPr/>
            </p:nvSpPr>
            <p:spPr>
              <a:xfrm>
                <a:off x="6082748" y="1772333"/>
                <a:ext cx="4333461" cy="646331"/>
              </a:xfrm>
              <a:prstGeom prst="rect">
                <a:avLst/>
              </a:prstGeom>
              <a:blipFill>
                <a:blip r:embed="rId5"/>
                <a:stretch>
                  <a:fillRect l="-1266" t="-5660" b="-14151"/>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1" name="Tekstvak 10"/>
              <p:cNvSpPr txBox="1"/>
              <p:nvPr/>
            </p:nvSpPr>
            <p:spPr>
              <a:xfrm>
                <a:off x="2479812" y="2741829"/>
                <a:ext cx="8403536" cy="369332"/>
              </a:xfrm>
              <a:prstGeom prst="rect">
                <a:avLst/>
              </a:prstGeom>
              <a:noFill/>
            </p:spPr>
            <p:txBody>
              <a:bodyPr wrap="square" rtlCol="0">
                <a:spAutoFit/>
              </a:bodyPr>
              <a:lstStyle/>
              <a:p>
                <a:r>
                  <a:rPr lang="nl-NL" dirty="0"/>
                  <a:t>Dus </a:t>
                </a:r>
                <a14:m>
                  <m:oMath xmlns:m="http://schemas.openxmlformats.org/officeDocument/2006/math">
                    <m:r>
                      <a:rPr lang="nl-NL" b="0" i="1" smtClean="0">
                        <a:latin typeface="Cambria Math" panose="02040503050406030204" pitchFamily="18" charset="0"/>
                      </a:rPr>
                      <m:t>100%−33%=67%</m:t>
                    </m:r>
                  </m:oMath>
                </a14:m>
                <a:r>
                  <a:rPr lang="nl-NL" dirty="0"/>
                  <a:t> van de 52-jarigen is tevreden over zijn gezondheidstoestand.</a:t>
                </a:r>
              </a:p>
            </p:txBody>
          </p:sp>
        </mc:Choice>
        <mc:Fallback xmlns="">
          <p:sp>
            <p:nvSpPr>
              <p:cNvPr id="11" name="Tekstvak 10"/>
              <p:cNvSpPr txBox="1">
                <a:spLocks noRot="1" noChangeAspect="1" noMove="1" noResize="1" noEditPoints="1" noAdjustHandles="1" noChangeArrowheads="1" noChangeShapeType="1" noTextEdit="1"/>
              </p:cNvSpPr>
              <p:nvPr/>
            </p:nvSpPr>
            <p:spPr>
              <a:xfrm>
                <a:off x="2479812" y="2741829"/>
                <a:ext cx="8403536" cy="369332"/>
              </a:xfrm>
              <a:prstGeom prst="rect">
                <a:avLst/>
              </a:prstGeom>
              <a:blipFill>
                <a:blip r:embed="rId6"/>
                <a:stretch>
                  <a:fillRect l="-653" t="-10000" b="-2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2" name="Tekstvak 11"/>
              <p:cNvSpPr txBox="1"/>
              <p:nvPr/>
            </p:nvSpPr>
            <p:spPr>
              <a:xfrm>
                <a:off x="2582332" y="3249660"/>
                <a:ext cx="2022798" cy="276999"/>
              </a:xfrm>
              <a:prstGeom prst="rect">
                <a:avLst/>
              </a:prstGeom>
              <a:noFill/>
            </p:spPr>
            <p:txBody>
              <a:bodyPr wrap="none" lIns="0" tIns="0" rIns="0" bIns="0" rtlCol="0">
                <a:spAutoFit/>
              </a:bodyPr>
              <a:lstStyle/>
              <a:p>
                <a14:m>
                  <m:oMath xmlns:m="http://schemas.openxmlformats.org/officeDocument/2006/math">
                    <m:r>
                      <a:rPr lang="nl-NL" b="0" i="1" smtClean="0">
                        <a:latin typeface="Cambria Math" panose="02040503050406030204" pitchFamily="18" charset="0"/>
                      </a:rPr>
                      <m:t>67%</m:t>
                    </m:r>
                  </m:oMath>
                </a14:m>
                <a:r>
                  <a:rPr lang="nl-NL" dirty="0"/>
                  <a:t> van </a:t>
                </a:r>
                <a14:m>
                  <m:oMath xmlns:m="http://schemas.openxmlformats.org/officeDocument/2006/math">
                    <m:r>
                      <a:rPr lang="nl-NL" b="0" i="1" smtClean="0">
                        <a:latin typeface="Cambria Math" panose="02040503050406030204" pitchFamily="18" charset="0"/>
                      </a:rPr>
                      <m:t>225 000</m:t>
                    </m:r>
                  </m:oMath>
                </a14:m>
                <a:r>
                  <a:rPr lang="nl-NL" dirty="0"/>
                  <a:t> is  </a:t>
                </a:r>
              </a:p>
            </p:txBody>
          </p:sp>
        </mc:Choice>
        <mc:Fallback xmlns="">
          <p:sp>
            <p:nvSpPr>
              <p:cNvPr id="12" name="Tekstvak 11"/>
              <p:cNvSpPr txBox="1">
                <a:spLocks noRot="1" noChangeAspect="1" noMove="1" noResize="1" noEditPoints="1" noAdjustHandles="1" noChangeArrowheads="1" noChangeShapeType="1" noTextEdit="1"/>
              </p:cNvSpPr>
              <p:nvPr/>
            </p:nvSpPr>
            <p:spPr>
              <a:xfrm>
                <a:off x="2582332" y="3249660"/>
                <a:ext cx="2022798" cy="276999"/>
              </a:xfrm>
              <a:prstGeom prst="rect">
                <a:avLst/>
              </a:prstGeom>
              <a:blipFill>
                <a:blip r:embed="rId7"/>
                <a:stretch>
                  <a:fillRect l="-4532" t="-28261" r="-6344" b="-5000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3" name="Tekstvak 12"/>
              <p:cNvSpPr txBox="1"/>
              <p:nvPr/>
            </p:nvSpPr>
            <p:spPr>
              <a:xfrm>
                <a:off x="4605130" y="3249659"/>
                <a:ext cx="24942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0,67</m:t>
                      </m:r>
                      <m:r>
                        <a:rPr lang="nl-NL" b="0" i="1" smtClean="0">
                          <a:latin typeface="Cambria Math" panose="02040503050406030204" pitchFamily="18" charset="0"/>
                          <a:ea typeface="Cambria Math" panose="02040503050406030204" pitchFamily="18" charset="0"/>
                        </a:rPr>
                        <m:t>∙225000=150750</m:t>
                      </m:r>
                    </m:oMath>
                  </m:oMathPara>
                </a14:m>
                <a:endParaRPr lang="nl-NL" dirty="0"/>
              </a:p>
            </p:txBody>
          </p:sp>
        </mc:Choice>
        <mc:Fallback xmlns="">
          <p:sp>
            <p:nvSpPr>
              <p:cNvPr id="13" name="Tekstvak 12"/>
              <p:cNvSpPr txBox="1">
                <a:spLocks noRot="1" noChangeAspect="1" noMove="1" noResize="1" noEditPoints="1" noAdjustHandles="1" noChangeArrowheads="1" noChangeShapeType="1" noTextEdit="1"/>
              </p:cNvSpPr>
              <p:nvPr/>
            </p:nvSpPr>
            <p:spPr>
              <a:xfrm>
                <a:off x="4605130" y="3249659"/>
                <a:ext cx="2494273" cy="276999"/>
              </a:xfrm>
              <a:prstGeom prst="rect">
                <a:avLst/>
              </a:prstGeom>
              <a:blipFill>
                <a:blip r:embed="rId8"/>
                <a:stretch>
                  <a:fillRect l="-1707" r="-1951"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4" name="Tekstvak 13"/>
              <p:cNvSpPr txBox="1"/>
              <p:nvPr/>
            </p:nvSpPr>
            <p:spPr>
              <a:xfrm>
                <a:off x="2479812" y="3665156"/>
                <a:ext cx="8333962" cy="369332"/>
              </a:xfrm>
              <a:prstGeom prst="rect">
                <a:avLst/>
              </a:prstGeom>
              <a:noFill/>
            </p:spPr>
            <p:txBody>
              <a:bodyPr wrap="square" rtlCol="0">
                <a:spAutoFit/>
              </a:bodyPr>
              <a:lstStyle/>
              <a:p>
                <a:r>
                  <a:rPr lang="nl-NL" dirty="0"/>
                  <a:t>Dus </a:t>
                </a:r>
                <a14:m>
                  <m:oMath xmlns:m="http://schemas.openxmlformats.org/officeDocument/2006/math">
                    <m:r>
                      <a:rPr lang="nl-NL" b="0" i="1" smtClean="0">
                        <a:latin typeface="Cambria Math" panose="02040503050406030204" pitchFamily="18" charset="0"/>
                      </a:rPr>
                      <m:t>150750</m:t>
                    </m:r>
                  </m:oMath>
                </a14:m>
                <a:r>
                  <a:rPr lang="nl-NL" dirty="0"/>
                  <a:t> (of </a:t>
                </a:r>
                <a14:m>
                  <m:oMath xmlns:m="http://schemas.openxmlformats.org/officeDocument/2006/math">
                    <m:r>
                      <a:rPr lang="nl-NL" b="0" i="1" smtClean="0">
                        <a:latin typeface="Cambria Math" panose="02040503050406030204" pitchFamily="18" charset="0"/>
                      </a:rPr>
                      <m:t>151000</m:t>
                    </m:r>
                  </m:oMath>
                </a14:m>
                <a:r>
                  <a:rPr lang="nl-NL" dirty="0"/>
                  <a:t>) van de 52-jarigen is tevreden over zijn gezondheidstoestand.</a:t>
                </a:r>
              </a:p>
            </p:txBody>
          </p:sp>
        </mc:Choice>
        <mc:Fallback xmlns="">
          <p:sp>
            <p:nvSpPr>
              <p:cNvPr id="14" name="Tekstvak 13"/>
              <p:cNvSpPr txBox="1">
                <a:spLocks noRot="1" noChangeAspect="1" noMove="1" noResize="1" noEditPoints="1" noAdjustHandles="1" noChangeArrowheads="1" noChangeShapeType="1" noTextEdit="1"/>
              </p:cNvSpPr>
              <p:nvPr/>
            </p:nvSpPr>
            <p:spPr>
              <a:xfrm>
                <a:off x="2479812" y="3665156"/>
                <a:ext cx="8333962" cy="369332"/>
              </a:xfrm>
              <a:prstGeom prst="rect">
                <a:avLst/>
              </a:prstGeom>
              <a:blipFill>
                <a:blip r:embed="rId9"/>
                <a:stretch>
                  <a:fillRect l="-658" t="-8197" b="-24590"/>
                </a:stretch>
              </a:blipFill>
            </p:spPr>
            <p:txBody>
              <a:bodyPr/>
              <a:lstStyle/>
              <a:p>
                <a:r>
                  <a:rPr lang="nl-NL">
                    <a:noFill/>
                  </a:rPr>
                  <a:t> </a:t>
                </a:r>
              </a:p>
            </p:txBody>
          </p:sp>
        </mc:Fallback>
      </mc:AlternateContent>
      <p:cxnSp>
        <p:nvCxnSpPr>
          <p:cNvPr id="15" name="Rechte verbindingslijn 14"/>
          <p:cNvCxnSpPr/>
          <p:nvPr/>
        </p:nvCxnSpPr>
        <p:spPr>
          <a:xfrm>
            <a:off x="4224130" y="753142"/>
            <a:ext cx="7851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a:off x="6353967" y="744284"/>
            <a:ext cx="684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12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p:bldP spid="9"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30823" y="413237"/>
            <a:ext cx="105753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Opgave 1</a:t>
            </a:r>
          </a:p>
        </p:txBody>
      </p:sp>
      <p:sp>
        <p:nvSpPr>
          <p:cNvPr id="5" name="Tekstvak 4"/>
          <p:cNvSpPr txBox="1"/>
          <p:nvPr/>
        </p:nvSpPr>
        <p:spPr>
          <a:xfrm>
            <a:off x="869051" y="1902010"/>
            <a:ext cx="44065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gaat om de leeftijd in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jaren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dus discreet.</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165" y="615461"/>
            <a:ext cx="2640330" cy="2376297"/>
          </a:xfrm>
          <a:prstGeom prst="rect">
            <a:avLst/>
          </a:prstGeom>
        </p:spPr>
      </p:pic>
      <p:sp>
        <p:nvSpPr>
          <p:cNvPr id="8" name="Tekstvak 7"/>
          <p:cNvSpPr txBox="1"/>
          <p:nvPr/>
        </p:nvSpPr>
        <p:spPr>
          <a:xfrm>
            <a:off x="618365" y="3443345"/>
            <a:ext cx="23962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 totale frequentie is :</a:t>
            </a:r>
          </a:p>
        </p:txBody>
      </p:sp>
      <mc:AlternateContent xmlns:mc="http://schemas.openxmlformats.org/markup-compatibility/2006" xmlns:a14="http://schemas.microsoft.com/office/drawing/2010/main">
        <mc:Choice Requires="a14">
          <p:sp>
            <p:nvSpPr>
              <p:cNvPr id="9" name="Tekstvak 8"/>
              <p:cNvSpPr txBox="1"/>
              <p:nvPr/>
            </p:nvSpPr>
            <p:spPr>
              <a:xfrm>
                <a:off x="9316720" y="2853258"/>
                <a:ext cx="30938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70</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kstvak 8"/>
              <p:cNvSpPr txBox="1">
                <a:spLocks noRot="1" noChangeAspect="1" noMove="1" noResize="1" noEditPoints="1" noAdjustHandles="1" noChangeArrowheads="1" noChangeShapeType="1" noTextEdit="1"/>
              </p:cNvSpPr>
              <p:nvPr/>
            </p:nvSpPr>
            <p:spPr>
              <a:xfrm>
                <a:off x="9316720" y="2853258"/>
                <a:ext cx="309380" cy="276999"/>
              </a:xfrm>
              <a:prstGeom prst="rect">
                <a:avLst/>
              </a:prstGeom>
              <a:blipFill>
                <a:blip r:embed="rId3"/>
                <a:stretch>
                  <a:fillRect l="-17647" r="-17647" b="-8889"/>
                </a:stretch>
              </a:blipFill>
            </p:spPr>
            <p:txBody>
              <a:bodyPr/>
              <a:lstStyle/>
              <a:p>
                <a:r>
                  <a:rPr lang="nl-NL">
                    <a:noFill/>
                  </a:rPr>
                  <a:t> </a:t>
                </a:r>
              </a:p>
            </p:txBody>
          </p:sp>
        </mc:Fallback>
      </mc:AlternateContent>
      <p:cxnSp>
        <p:nvCxnSpPr>
          <p:cNvPr id="11" name="Rechte verbindingslijn 10"/>
          <p:cNvCxnSpPr/>
          <p:nvPr/>
        </p:nvCxnSpPr>
        <p:spPr>
          <a:xfrm>
            <a:off x="9123680" y="267208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kstvak 11"/>
              <p:cNvSpPr txBox="1"/>
              <p:nvPr/>
            </p:nvSpPr>
            <p:spPr>
              <a:xfrm>
                <a:off x="10095878" y="2533580"/>
                <a:ext cx="22602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kstvak 11"/>
              <p:cNvSpPr txBox="1">
                <a:spLocks noRot="1" noChangeAspect="1" noMove="1" noResize="1" noEditPoints="1" noAdjustHandles="1" noChangeArrowheads="1" noChangeShapeType="1" noTextEdit="1"/>
              </p:cNvSpPr>
              <p:nvPr/>
            </p:nvSpPr>
            <p:spPr>
              <a:xfrm>
                <a:off x="10095878" y="2533580"/>
                <a:ext cx="226024" cy="276999"/>
              </a:xfrm>
              <a:prstGeom prst="rect">
                <a:avLst/>
              </a:prstGeom>
              <a:blipFill>
                <a:blip r:embed="rId4"/>
                <a:stretch>
                  <a:fillRect l="-21622" r="-21622"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3" name="Tekstvak 12"/>
              <p:cNvSpPr txBox="1"/>
              <p:nvPr/>
            </p:nvSpPr>
            <p:spPr>
              <a:xfrm>
                <a:off x="3056657" y="3509831"/>
                <a:ext cx="30938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70</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Tekstvak 12"/>
              <p:cNvSpPr txBox="1">
                <a:spLocks noRot="1" noChangeAspect="1" noMove="1" noResize="1" noEditPoints="1" noAdjustHandles="1" noChangeArrowheads="1" noChangeShapeType="1" noTextEdit="1"/>
              </p:cNvSpPr>
              <p:nvPr/>
            </p:nvSpPr>
            <p:spPr>
              <a:xfrm>
                <a:off x="3056657" y="3509831"/>
                <a:ext cx="309380" cy="276999"/>
              </a:xfrm>
              <a:prstGeom prst="rect">
                <a:avLst/>
              </a:prstGeom>
              <a:blipFill>
                <a:blip r:embed="rId5"/>
                <a:stretch>
                  <a:fillRect l="-17647" r="-17647" b="-6667"/>
                </a:stretch>
              </a:blipFill>
            </p:spPr>
            <p:txBody>
              <a:bodyPr/>
              <a:lstStyle/>
              <a:p>
                <a:r>
                  <a:rPr lang="nl-NL">
                    <a:noFill/>
                  </a:rPr>
                  <a:t> </a:t>
                </a:r>
              </a:p>
            </p:txBody>
          </p:sp>
        </mc:Fallback>
      </mc:AlternateContent>
      <p:sp>
        <p:nvSpPr>
          <p:cNvPr id="14" name="Tekstvak 13"/>
          <p:cNvSpPr txBox="1"/>
          <p:nvPr/>
        </p:nvSpPr>
        <p:spPr>
          <a:xfrm>
            <a:off x="618365" y="3830574"/>
            <a:ext cx="95671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kleinst mogelijke gemiddelde krijg je door te rekenen met de laagst mogelijke leeftijd per klasse:</a:t>
            </a:r>
          </a:p>
        </p:txBody>
      </p:sp>
      <p:sp>
        <p:nvSpPr>
          <p:cNvPr id="15" name="Rechthoek 14"/>
          <p:cNvSpPr/>
          <p:nvPr/>
        </p:nvSpPr>
        <p:spPr>
          <a:xfrm>
            <a:off x="1116205" y="4426929"/>
            <a:ext cx="296485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kleinst mogelijke gemiddelde </a:t>
            </a:r>
          </a:p>
        </p:txBody>
      </p:sp>
      <mc:AlternateContent xmlns:mc="http://schemas.openxmlformats.org/markup-compatibility/2006" xmlns:a14="http://schemas.microsoft.com/office/drawing/2010/main">
        <mc:Choice Requires="a14">
          <p:sp>
            <p:nvSpPr>
              <p:cNvPr id="16" name="Tekstvak 15"/>
              <p:cNvSpPr txBox="1"/>
              <p:nvPr/>
            </p:nvSpPr>
            <p:spPr>
              <a:xfrm>
                <a:off x="3982720" y="4303300"/>
                <a:ext cx="3585918" cy="52418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25</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∙18+35∙3+45∙40+55∙9</m:t>
                          </m:r>
                        </m:num>
                        <m:den>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70</m:t>
                          </m:r>
                        </m:den>
                      </m:f>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Tekstvak 15"/>
              <p:cNvSpPr txBox="1">
                <a:spLocks noRot="1" noChangeAspect="1" noMove="1" noResize="1" noEditPoints="1" noAdjustHandles="1" noChangeArrowheads="1" noChangeShapeType="1" noTextEdit="1"/>
              </p:cNvSpPr>
              <p:nvPr/>
            </p:nvSpPr>
            <p:spPr>
              <a:xfrm>
                <a:off x="3982720" y="4303300"/>
                <a:ext cx="3585918" cy="524182"/>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kstvak 16"/>
              <p:cNvSpPr txBox="1"/>
              <p:nvPr/>
            </p:nvSpPr>
            <p:spPr>
              <a:xfrm>
                <a:off x="7632452" y="4290696"/>
                <a:ext cx="803105" cy="52418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2850</m:t>
                          </m:r>
                        </m:num>
                        <m:den>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70</m:t>
                          </m:r>
                        </m:den>
                      </m:f>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Tekstvak 16"/>
              <p:cNvSpPr txBox="1">
                <a:spLocks noRot="1" noChangeAspect="1" noMove="1" noResize="1" noEditPoints="1" noAdjustHandles="1" noChangeArrowheads="1" noChangeShapeType="1" noTextEdit="1"/>
              </p:cNvSpPr>
              <p:nvPr/>
            </p:nvSpPr>
            <p:spPr>
              <a:xfrm>
                <a:off x="7632452" y="4290696"/>
                <a:ext cx="803105" cy="524182"/>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8" name="Tekstvak 17"/>
              <p:cNvSpPr txBox="1"/>
              <p:nvPr/>
            </p:nvSpPr>
            <p:spPr>
              <a:xfrm>
                <a:off x="8499371" y="4417305"/>
                <a:ext cx="84798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≈40,71</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Tekstvak 17"/>
              <p:cNvSpPr txBox="1">
                <a:spLocks noRot="1" noChangeAspect="1" noMove="1" noResize="1" noEditPoints="1" noAdjustHandles="1" noChangeArrowheads="1" noChangeShapeType="1" noTextEdit="1"/>
              </p:cNvSpPr>
              <p:nvPr/>
            </p:nvSpPr>
            <p:spPr>
              <a:xfrm>
                <a:off x="8499371" y="4417305"/>
                <a:ext cx="847989" cy="276999"/>
              </a:xfrm>
              <a:prstGeom prst="rect">
                <a:avLst/>
              </a:prstGeom>
              <a:blipFill>
                <a:blip r:embed="rId8"/>
                <a:stretch>
                  <a:fillRect l="-2878" r="-7194"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9" name="Tekstvak 18"/>
              <p:cNvSpPr txBox="1"/>
              <p:nvPr/>
            </p:nvSpPr>
            <p:spPr>
              <a:xfrm>
                <a:off x="9458685" y="4417304"/>
                <a:ext cx="73577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(≈41)</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Tekstvak 18"/>
              <p:cNvSpPr txBox="1">
                <a:spLocks noRot="1" noChangeAspect="1" noMove="1" noResize="1" noEditPoints="1" noAdjustHandles="1" noChangeArrowheads="1" noChangeShapeType="1" noTextEdit="1"/>
              </p:cNvSpPr>
              <p:nvPr/>
            </p:nvSpPr>
            <p:spPr>
              <a:xfrm>
                <a:off x="9458685" y="4417304"/>
                <a:ext cx="735779" cy="276999"/>
              </a:xfrm>
              <a:prstGeom prst="rect">
                <a:avLst/>
              </a:prstGeom>
              <a:blipFill>
                <a:blip r:embed="rId9"/>
                <a:stretch>
                  <a:fillRect l="-10833" t="-4444" r="-11667" b="-35556"/>
                </a:stretch>
              </a:blipFill>
            </p:spPr>
            <p:txBody>
              <a:bodyPr/>
              <a:lstStyle/>
              <a:p>
                <a:r>
                  <a:rPr lang="nl-NL">
                    <a:noFill/>
                  </a:rPr>
                  <a:t> </a:t>
                </a:r>
              </a:p>
            </p:txBody>
          </p:sp>
        </mc:Fallback>
      </mc:AlternateContent>
      <p:sp>
        <p:nvSpPr>
          <p:cNvPr id="20" name="Tekstvak 19"/>
          <p:cNvSpPr txBox="1"/>
          <p:nvPr/>
        </p:nvSpPr>
        <p:spPr>
          <a:xfrm>
            <a:off x="638685" y="5179112"/>
            <a:ext cx="97172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grootst mogelijke gemiddelde krijg je door te rekenen met de hoogst mogelijke leeftijd per klasse:</a:t>
            </a:r>
          </a:p>
        </p:txBody>
      </p:sp>
      <p:sp>
        <p:nvSpPr>
          <p:cNvPr id="21" name="Rechthoek 20"/>
          <p:cNvSpPr/>
          <p:nvPr/>
        </p:nvSpPr>
        <p:spPr>
          <a:xfrm>
            <a:off x="1116205" y="5769316"/>
            <a:ext cx="302364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grootst mogelijke gemiddelde </a:t>
            </a:r>
          </a:p>
        </p:txBody>
      </p:sp>
      <mc:AlternateContent xmlns:mc="http://schemas.openxmlformats.org/markup-compatibility/2006" xmlns:a14="http://schemas.microsoft.com/office/drawing/2010/main">
        <mc:Choice Requires="a14">
          <p:sp>
            <p:nvSpPr>
              <p:cNvPr id="22" name="Tekstvak 21"/>
              <p:cNvSpPr txBox="1"/>
              <p:nvPr/>
            </p:nvSpPr>
            <p:spPr>
              <a:xfrm>
                <a:off x="4107599" y="5668663"/>
                <a:ext cx="3585918" cy="52597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34</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∙18+44∙3+54∙40+64∙9</m:t>
                          </m:r>
                        </m:num>
                        <m:den>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70</m:t>
                          </m:r>
                        </m:den>
                      </m:f>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Tekstvak 21"/>
              <p:cNvSpPr txBox="1">
                <a:spLocks noRot="1" noChangeAspect="1" noMove="1" noResize="1" noEditPoints="1" noAdjustHandles="1" noChangeArrowheads="1" noChangeShapeType="1" noTextEdit="1"/>
              </p:cNvSpPr>
              <p:nvPr/>
            </p:nvSpPr>
            <p:spPr>
              <a:xfrm>
                <a:off x="4107599" y="5668663"/>
                <a:ext cx="3585918" cy="525978"/>
              </a:xfrm>
              <a:prstGeom prst="rect">
                <a:avLst/>
              </a:prstGeom>
              <a:blipFill>
                <a:blip r:embed="rId10"/>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3" name="Tekstvak 22"/>
              <p:cNvSpPr txBox="1"/>
              <p:nvPr/>
            </p:nvSpPr>
            <p:spPr>
              <a:xfrm>
                <a:off x="7835652" y="5668663"/>
                <a:ext cx="803105" cy="5203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3480</m:t>
                          </m:r>
                        </m:num>
                        <m:den>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70</m:t>
                          </m:r>
                        </m:den>
                      </m:f>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Tekstvak 22"/>
              <p:cNvSpPr txBox="1">
                <a:spLocks noRot="1" noChangeAspect="1" noMove="1" noResize="1" noEditPoints="1" noAdjustHandles="1" noChangeArrowheads="1" noChangeShapeType="1" noTextEdit="1"/>
              </p:cNvSpPr>
              <p:nvPr/>
            </p:nvSpPr>
            <p:spPr>
              <a:xfrm>
                <a:off x="7835652" y="5668663"/>
                <a:ext cx="803105" cy="520399"/>
              </a:xfrm>
              <a:prstGeom prst="rect">
                <a:avLst/>
              </a:prstGeom>
              <a:blipFill>
                <a:blip r:embed="rId11"/>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4" name="Tekstvak 23"/>
              <p:cNvSpPr txBox="1"/>
              <p:nvPr/>
            </p:nvSpPr>
            <p:spPr>
              <a:xfrm>
                <a:off x="8688427" y="5799797"/>
                <a:ext cx="84798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≈49,71</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Tekstvak 23"/>
              <p:cNvSpPr txBox="1">
                <a:spLocks noRot="1" noChangeAspect="1" noMove="1" noResize="1" noEditPoints="1" noAdjustHandles="1" noChangeArrowheads="1" noChangeShapeType="1" noTextEdit="1"/>
              </p:cNvSpPr>
              <p:nvPr/>
            </p:nvSpPr>
            <p:spPr>
              <a:xfrm>
                <a:off x="8688427" y="5799797"/>
                <a:ext cx="847989" cy="276999"/>
              </a:xfrm>
              <a:prstGeom prst="rect">
                <a:avLst/>
              </a:prstGeom>
              <a:blipFill>
                <a:blip r:embed="rId12"/>
                <a:stretch>
                  <a:fillRect l="-2878" r="-7194"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5" name="Tekstvak 24"/>
              <p:cNvSpPr txBox="1"/>
              <p:nvPr/>
            </p:nvSpPr>
            <p:spPr>
              <a:xfrm>
                <a:off x="9647741" y="5799796"/>
                <a:ext cx="73577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(≈50)</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5" name="Tekstvak 24"/>
              <p:cNvSpPr txBox="1">
                <a:spLocks noRot="1" noChangeAspect="1" noMove="1" noResize="1" noEditPoints="1" noAdjustHandles="1" noChangeArrowheads="1" noChangeShapeType="1" noTextEdit="1"/>
              </p:cNvSpPr>
              <p:nvPr/>
            </p:nvSpPr>
            <p:spPr>
              <a:xfrm>
                <a:off x="9647741" y="5799796"/>
                <a:ext cx="735779" cy="276999"/>
              </a:xfrm>
              <a:prstGeom prst="rect">
                <a:avLst/>
              </a:prstGeom>
              <a:blipFill>
                <a:blip r:embed="rId13"/>
                <a:stretch>
                  <a:fillRect l="-10833" t="-2174" r="-11667" b="-32609"/>
                </a:stretch>
              </a:blipFill>
            </p:spPr>
            <p:txBody>
              <a:bodyPr/>
              <a:lstStyle/>
              <a:p>
                <a:r>
                  <a:rPr lang="nl-NL">
                    <a:noFill/>
                  </a:rPr>
                  <a:t> </a:t>
                </a:r>
              </a:p>
            </p:txBody>
          </p:sp>
        </mc:Fallback>
      </mc:AlternateContent>
      <p:pic>
        <p:nvPicPr>
          <p:cNvPr id="3" name="Afbeelding 2">
            <a:extLst>
              <a:ext uri="{FF2B5EF4-FFF2-40B4-BE49-F238E27FC236}">
                <a16:creationId xmlns:a16="http://schemas.microsoft.com/office/drawing/2014/main" id="{85EF79B8-25E6-4B4F-A14C-41798807740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88242" y="343049"/>
            <a:ext cx="5246370" cy="816102"/>
          </a:xfrm>
          <a:prstGeom prst="rect">
            <a:avLst/>
          </a:prstGeom>
        </p:spPr>
      </p:pic>
      <p:pic>
        <p:nvPicPr>
          <p:cNvPr id="10" name="Afbeelding 9">
            <a:extLst>
              <a:ext uri="{FF2B5EF4-FFF2-40B4-BE49-F238E27FC236}">
                <a16:creationId xmlns:a16="http://schemas.microsoft.com/office/drawing/2014/main" id="{83906136-DBAC-43DD-BEF2-EC41073F650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6188" y="1319248"/>
            <a:ext cx="4772254" cy="536296"/>
          </a:xfrm>
          <a:prstGeom prst="rect">
            <a:avLst/>
          </a:prstGeom>
        </p:spPr>
      </p:pic>
      <p:pic>
        <p:nvPicPr>
          <p:cNvPr id="27" name="Afbeelding 26">
            <a:extLst>
              <a:ext uri="{FF2B5EF4-FFF2-40B4-BE49-F238E27FC236}">
                <a16:creationId xmlns:a16="http://schemas.microsoft.com/office/drawing/2014/main" id="{AE6743FF-7C20-4836-926D-89027236337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0365" y="2567470"/>
            <a:ext cx="5114239" cy="823874"/>
          </a:xfrm>
          <a:prstGeom prst="rect">
            <a:avLst/>
          </a:prstGeom>
        </p:spPr>
      </p:pic>
    </p:spTree>
    <p:extLst>
      <p:ext uri="{BB962C8B-B14F-4D97-AF65-F5344CB8AC3E}">
        <p14:creationId xmlns:p14="http://schemas.microsoft.com/office/powerpoint/2010/main" val="315048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9C5FB51-55A4-4BB8-96EA-3C5E816BCDFA}"/>
              </a:ext>
            </a:extLst>
          </p:cNvPr>
          <p:cNvSpPr/>
          <p:nvPr/>
        </p:nvSpPr>
        <p:spPr>
          <a:xfrm>
            <a:off x="1613483" y="320077"/>
            <a:ext cx="9845878" cy="1264642"/>
          </a:xfrm>
          <a:prstGeom prst="rect">
            <a:avLst/>
          </a:prstGeom>
        </p:spPr>
        <p:txBody>
          <a:bodyPr wrap="square">
            <a:spAutoFit/>
          </a:bodyPr>
          <a:lstStyle/>
          <a:p>
            <a:pPr>
              <a:lnSpc>
                <a:spcPct val="107000"/>
              </a:lnSpc>
              <a:spcAft>
                <a:spcPts val="0"/>
              </a:spcAft>
            </a:pPr>
            <a:r>
              <a:rPr lang="nl-NL" dirty="0">
                <a:ea typeface="Calibri" panose="020F0502020204030204" pitchFamily="34" charset="0"/>
                <a:cs typeface="Times New Roman" panose="02020603050405020304" pitchFamily="18" charset="0"/>
              </a:rPr>
              <a:t>Sinds de Tweede Wereldoorlog zijn de beurskoersen vaak hard onderuit gegaan. In deze opgave bekijken we enkele flinke dalingen van de Dow Jones. De Dow Jones, of kortweg Dow, is de belangrijkste aandelenindex op de Amerikaanse effectenbeurs. </a:t>
            </a:r>
            <a:br>
              <a:rPr lang="nl-NL" dirty="0">
                <a:ea typeface="Calibri" panose="020F0502020204030204" pitchFamily="34" charset="0"/>
                <a:cs typeface="Times New Roman" panose="02020603050405020304" pitchFamily="18" charset="0"/>
              </a:rPr>
            </a:br>
            <a:r>
              <a:rPr lang="nl-NL" dirty="0">
                <a:ea typeface="Calibri" panose="020F0502020204030204" pitchFamily="34" charset="0"/>
                <a:cs typeface="Times New Roman" panose="02020603050405020304" pitchFamily="18" charset="0"/>
              </a:rPr>
              <a:t>Geef in deze opgaven de percentages in twee decimalen nauwkeurig.</a:t>
            </a:r>
            <a:endParaRPr lang="nl-NL" dirty="0">
              <a:effectLst/>
              <a:ea typeface="Calibri" panose="020F0502020204030204" pitchFamily="34" charset="0"/>
              <a:cs typeface="Times New Roman" panose="02020603050405020304" pitchFamily="18" charset="0"/>
            </a:endParaRPr>
          </a:p>
        </p:txBody>
      </p:sp>
      <p:sp>
        <p:nvSpPr>
          <p:cNvPr id="3" name="Tekstvak 2">
            <a:extLst>
              <a:ext uri="{FF2B5EF4-FFF2-40B4-BE49-F238E27FC236}">
                <a16:creationId xmlns:a16="http://schemas.microsoft.com/office/drawing/2014/main" id="{BCDB69D0-456C-4FCB-812E-A05B0DFB7A1B}"/>
              </a:ext>
            </a:extLst>
          </p:cNvPr>
          <p:cNvSpPr txBox="1"/>
          <p:nvPr/>
        </p:nvSpPr>
        <p:spPr>
          <a:xfrm>
            <a:off x="880844" y="1584719"/>
            <a:ext cx="570451" cy="369332"/>
          </a:xfrm>
          <a:prstGeom prst="rect">
            <a:avLst/>
          </a:prstGeom>
          <a:noFill/>
        </p:spPr>
        <p:txBody>
          <a:bodyPr wrap="square" rtlCol="0">
            <a:spAutoFit/>
          </a:bodyPr>
          <a:lstStyle/>
          <a:p>
            <a:r>
              <a:rPr lang="nl-NL" dirty="0"/>
              <a:t>a.</a:t>
            </a:r>
          </a:p>
        </p:txBody>
      </p:sp>
      <p:sp>
        <p:nvSpPr>
          <p:cNvPr id="4" name="Rechthoek 3">
            <a:extLst>
              <a:ext uri="{FF2B5EF4-FFF2-40B4-BE49-F238E27FC236}">
                <a16:creationId xmlns:a16="http://schemas.microsoft.com/office/drawing/2014/main" id="{86313D81-DD4F-45E9-9A23-A5574098EF93}"/>
              </a:ext>
            </a:extLst>
          </p:cNvPr>
          <p:cNvSpPr/>
          <p:nvPr/>
        </p:nvSpPr>
        <p:spPr>
          <a:xfrm>
            <a:off x="1613483" y="1584719"/>
            <a:ext cx="9602598" cy="968278"/>
          </a:xfrm>
          <a:prstGeom prst="rect">
            <a:avLst/>
          </a:prstGeom>
        </p:spPr>
        <p:txBody>
          <a:bodyPr wrap="square">
            <a:spAutoFit/>
          </a:bodyPr>
          <a:lstStyle/>
          <a:p>
            <a:pPr lvl="0">
              <a:lnSpc>
                <a:spcPct val="107000"/>
              </a:lnSpc>
              <a:spcAft>
                <a:spcPts val="0"/>
              </a:spcAft>
            </a:pPr>
            <a:r>
              <a:rPr lang="nl-NL" dirty="0">
                <a:ea typeface="Calibri" panose="020F0502020204030204" pitchFamily="34" charset="0"/>
                <a:cs typeface="Times New Roman" panose="02020603050405020304" pitchFamily="18" charset="0"/>
              </a:rPr>
              <a:t>De sterkste daling in punten was op 29 september 2008 met een daling van 777,68 punten tot een slotstand van 10 365,45 punten.</a:t>
            </a:r>
            <a:br>
              <a:rPr lang="nl-NL" dirty="0">
                <a:ea typeface="Calibri" panose="020F0502020204030204" pitchFamily="34" charset="0"/>
                <a:cs typeface="Times New Roman" panose="02020603050405020304" pitchFamily="18" charset="0"/>
              </a:rPr>
            </a:br>
            <a:r>
              <a:rPr lang="nl-NL" dirty="0">
                <a:ea typeface="Calibri" panose="020F0502020204030204" pitchFamily="34" charset="0"/>
                <a:cs typeface="Times New Roman" panose="02020603050405020304" pitchFamily="18" charset="0"/>
              </a:rPr>
              <a:t>Hoeveel procent was deze daling?</a:t>
            </a:r>
            <a:endParaRPr lang="nl-NL" sz="1600" dirty="0">
              <a:effectLst/>
              <a:ea typeface="Calibri" panose="020F0502020204030204" pitchFamily="34" charset="0"/>
              <a:cs typeface="Times New Roman" panose="02020603050405020304" pitchFamily="18" charset="0"/>
            </a:endParaRPr>
          </a:p>
        </p:txBody>
      </p:sp>
      <p:cxnSp>
        <p:nvCxnSpPr>
          <p:cNvPr id="5" name="Rechte verbindingslijn 4">
            <a:extLst>
              <a:ext uri="{FF2B5EF4-FFF2-40B4-BE49-F238E27FC236}">
                <a16:creationId xmlns:a16="http://schemas.microsoft.com/office/drawing/2014/main" id="{06696A76-150F-4222-8BB9-C8BB232B0C0F}"/>
              </a:ext>
            </a:extLst>
          </p:cNvPr>
          <p:cNvCxnSpPr/>
          <p:nvPr/>
        </p:nvCxnSpPr>
        <p:spPr>
          <a:xfrm>
            <a:off x="7357145" y="1903717"/>
            <a:ext cx="201335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172B6629-CC06-4079-A4E2-4760DC8F2642}"/>
              </a:ext>
            </a:extLst>
          </p:cNvPr>
          <p:cNvSpPr txBox="1"/>
          <p:nvPr/>
        </p:nvSpPr>
        <p:spPr>
          <a:xfrm>
            <a:off x="1613483" y="2552996"/>
            <a:ext cx="1560352" cy="374761"/>
          </a:xfrm>
          <a:prstGeom prst="rect">
            <a:avLst/>
          </a:prstGeom>
          <a:noFill/>
        </p:spPr>
        <p:txBody>
          <a:bodyPr wrap="square" rtlCol="0">
            <a:spAutoFit/>
          </a:bodyPr>
          <a:lstStyle/>
          <a:p>
            <a:r>
              <a:rPr lang="nl-NL" dirty="0"/>
              <a:t>Gegeven:</a:t>
            </a:r>
          </a:p>
        </p:txBody>
      </p:sp>
      <mc:AlternateContent xmlns:mc="http://schemas.openxmlformats.org/markup-compatibility/2006" xmlns:a14="http://schemas.microsoft.com/office/drawing/2010/main">
        <mc:Choice Requires="a14">
          <p:sp>
            <p:nvSpPr>
              <p:cNvPr id="7" name="Tekstvak 6">
                <a:extLst>
                  <a:ext uri="{FF2B5EF4-FFF2-40B4-BE49-F238E27FC236}">
                    <a16:creationId xmlns:a16="http://schemas.microsoft.com/office/drawing/2014/main" id="{10CBAB0F-CF91-4E81-87F0-A92E2B58684E}"/>
                  </a:ext>
                </a:extLst>
              </p:cNvPr>
              <p:cNvSpPr txBox="1"/>
              <p:nvPr/>
            </p:nvSpPr>
            <p:spPr>
              <a:xfrm>
                <a:off x="4026716" y="2601876"/>
                <a:ext cx="7421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777,68</m:t>
                      </m:r>
                    </m:oMath>
                  </m:oMathPara>
                </a14:m>
                <a:endParaRPr lang="nl-NL" dirty="0"/>
              </a:p>
            </p:txBody>
          </p:sp>
        </mc:Choice>
        <mc:Fallback xmlns="">
          <p:sp>
            <p:nvSpPr>
              <p:cNvPr id="7" name="Tekstvak 6">
                <a:extLst>
                  <a:ext uri="{FF2B5EF4-FFF2-40B4-BE49-F238E27FC236}">
                    <a16:creationId xmlns:a16="http://schemas.microsoft.com/office/drawing/2014/main" id="{10CBAB0F-CF91-4E81-87F0-A92E2B58684E}"/>
                  </a:ext>
                </a:extLst>
              </p:cNvPr>
              <p:cNvSpPr txBox="1">
                <a:spLocks noRot="1" noChangeAspect="1" noMove="1" noResize="1" noEditPoints="1" noAdjustHandles="1" noChangeArrowheads="1" noChangeShapeType="1" noTextEdit="1"/>
              </p:cNvSpPr>
              <p:nvPr/>
            </p:nvSpPr>
            <p:spPr>
              <a:xfrm>
                <a:off x="4026716" y="2601876"/>
                <a:ext cx="742191" cy="276999"/>
              </a:xfrm>
              <a:prstGeom prst="rect">
                <a:avLst/>
              </a:prstGeom>
              <a:blipFill>
                <a:blip r:embed="rId2"/>
                <a:stretch>
                  <a:fillRect l="-7438" r="-8264"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A11B4BB3-1051-4D5E-8547-5584D22597A1}"/>
                  </a:ext>
                </a:extLst>
              </p:cNvPr>
              <p:cNvSpPr txBox="1"/>
              <p:nvPr/>
            </p:nvSpPr>
            <p:spPr>
              <a:xfrm>
                <a:off x="2907563" y="2601876"/>
                <a:ext cx="11191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𝑎𝑓𝑛𝑎𝑚𝑒</m:t>
                      </m:r>
                      <m:r>
                        <a:rPr lang="nl-NL" b="0" i="1" smtClean="0">
                          <a:latin typeface="Cambria Math" panose="02040503050406030204" pitchFamily="18" charset="0"/>
                        </a:rPr>
                        <m:t>=</m:t>
                      </m:r>
                    </m:oMath>
                  </m:oMathPara>
                </a14:m>
                <a:endParaRPr lang="nl-NL" dirty="0"/>
              </a:p>
            </p:txBody>
          </p:sp>
        </mc:Choice>
        <mc:Fallback xmlns="">
          <p:sp>
            <p:nvSpPr>
              <p:cNvPr id="8" name="Tekstvak 7">
                <a:extLst>
                  <a:ext uri="{FF2B5EF4-FFF2-40B4-BE49-F238E27FC236}">
                    <a16:creationId xmlns:a16="http://schemas.microsoft.com/office/drawing/2014/main" id="{A11B4BB3-1051-4D5E-8547-5584D22597A1}"/>
                  </a:ext>
                </a:extLst>
              </p:cNvPr>
              <p:cNvSpPr txBox="1">
                <a:spLocks noRot="1" noChangeAspect="1" noMove="1" noResize="1" noEditPoints="1" noAdjustHandles="1" noChangeArrowheads="1" noChangeShapeType="1" noTextEdit="1"/>
              </p:cNvSpPr>
              <p:nvPr/>
            </p:nvSpPr>
            <p:spPr>
              <a:xfrm>
                <a:off x="2907563" y="2601876"/>
                <a:ext cx="1119153" cy="276999"/>
              </a:xfrm>
              <a:prstGeom prst="rect">
                <a:avLst/>
              </a:prstGeom>
              <a:blipFill>
                <a:blip r:embed="rId3"/>
                <a:stretch>
                  <a:fillRect l="-7065" t="-2222" r="-1087" b="-35556"/>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ekstvak 8">
                <a:extLst>
                  <a:ext uri="{FF2B5EF4-FFF2-40B4-BE49-F238E27FC236}">
                    <a16:creationId xmlns:a16="http://schemas.microsoft.com/office/drawing/2014/main" id="{B1286286-A9AD-41C9-8096-639CC5CF7D3F}"/>
                  </a:ext>
                </a:extLst>
              </p:cNvPr>
              <p:cNvSpPr txBox="1"/>
              <p:nvPr/>
            </p:nvSpPr>
            <p:spPr>
              <a:xfrm>
                <a:off x="4032309" y="2927754"/>
                <a:ext cx="9986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10365,45</m:t>
                      </m:r>
                    </m:oMath>
                  </m:oMathPara>
                </a14:m>
                <a:endParaRPr lang="nl-NL" dirty="0"/>
              </a:p>
            </p:txBody>
          </p:sp>
        </mc:Choice>
        <mc:Fallback xmlns="">
          <p:sp>
            <p:nvSpPr>
              <p:cNvPr id="9" name="Tekstvak 8">
                <a:extLst>
                  <a:ext uri="{FF2B5EF4-FFF2-40B4-BE49-F238E27FC236}">
                    <a16:creationId xmlns:a16="http://schemas.microsoft.com/office/drawing/2014/main" id="{B1286286-A9AD-41C9-8096-639CC5CF7D3F}"/>
                  </a:ext>
                </a:extLst>
              </p:cNvPr>
              <p:cNvSpPr txBox="1">
                <a:spLocks noRot="1" noChangeAspect="1" noMove="1" noResize="1" noEditPoints="1" noAdjustHandles="1" noChangeArrowheads="1" noChangeShapeType="1" noTextEdit="1"/>
              </p:cNvSpPr>
              <p:nvPr/>
            </p:nvSpPr>
            <p:spPr>
              <a:xfrm>
                <a:off x="4032309" y="2927754"/>
                <a:ext cx="998671" cy="276999"/>
              </a:xfrm>
              <a:prstGeom prst="rect">
                <a:avLst/>
              </a:prstGeom>
              <a:blipFill>
                <a:blip r:embed="rId4"/>
                <a:stretch>
                  <a:fillRect l="-5488" r="-6098"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0" name="Tekstvak 9">
                <a:extLst>
                  <a:ext uri="{FF2B5EF4-FFF2-40B4-BE49-F238E27FC236}">
                    <a16:creationId xmlns:a16="http://schemas.microsoft.com/office/drawing/2014/main" id="{38664170-C1B1-4C62-BDB0-87D4AB1C7423}"/>
                  </a:ext>
                </a:extLst>
              </p:cNvPr>
              <p:cNvSpPr txBox="1"/>
              <p:nvPr/>
            </p:nvSpPr>
            <p:spPr>
              <a:xfrm>
                <a:off x="3106271" y="2927753"/>
                <a:ext cx="9204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𝑛𝑖𝑒𝑢𝑤</m:t>
                      </m:r>
                      <m:r>
                        <a:rPr lang="nl-NL" b="0" i="1" smtClean="0">
                          <a:latin typeface="Cambria Math" panose="02040503050406030204" pitchFamily="18" charset="0"/>
                        </a:rPr>
                        <m:t>=</m:t>
                      </m:r>
                    </m:oMath>
                  </m:oMathPara>
                </a14:m>
                <a:endParaRPr lang="nl-NL" dirty="0"/>
              </a:p>
            </p:txBody>
          </p:sp>
        </mc:Choice>
        <mc:Fallback xmlns="">
          <p:sp>
            <p:nvSpPr>
              <p:cNvPr id="10" name="Tekstvak 9">
                <a:extLst>
                  <a:ext uri="{FF2B5EF4-FFF2-40B4-BE49-F238E27FC236}">
                    <a16:creationId xmlns:a16="http://schemas.microsoft.com/office/drawing/2014/main" id="{38664170-C1B1-4C62-BDB0-87D4AB1C7423}"/>
                  </a:ext>
                </a:extLst>
              </p:cNvPr>
              <p:cNvSpPr txBox="1">
                <a:spLocks noRot="1" noChangeAspect="1" noMove="1" noResize="1" noEditPoints="1" noAdjustHandles="1" noChangeArrowheads="1" noChangeShapeType="1" noTextEdit="1"/>
              </p:cNvSpPr>
              <p:nvPr/>
            </p:nvSpPr>
            <p:spPr>
              <a:xfrm>
                <a:off x="3106271" y="2927753"/>
                <a:ext cx="920445" cy="276999"/>
              </a:xfrm>
              <a:prstGeom prst="rect">
                <a:avLst/>
              </a:prstGeom>
              <a:blipFill>
                <a:blip r:embed="rId5"/>
                <a:stretch>
                  <a:fillRect l="-5960" r="-1987" b="-6522"/>
                </a:stretch>
              </a:blipFill>
            </p:spPr>
            <p:txBody>
              <a:bodyPr/>
              <a:lstStyle/>
              <a:p>
                <a:r>
                  <a:rPr lang="nl-NL">
                    <a:noFill/>
                  </a:rPr>
                  <a:t> </a:t>
                </a:r>
              </a:p>
            </p:txBody>
          </p:sp>
        </mc:Fallback>
      </mc:AlternateContent>
      <p:cxnSp>
        <p:nvCxnSpPr>
          <p:cNvPr id="11" name="Rechte verbindingslijn 10">
            <a:extLst>
              <a:ext uri="{FF2B5EF4-FFF2-40B4-BE49-F238E27FC236}">
                <a16:creationId xmlns:a16="http://schemas.microsoft.com/office/drawing/2014/main" id="{96537BB3-F435-4BF2-BCC8-F0B36CC5F2F6}"/>
              </a:ext>
            </a:extLst>
          </p:cNvPr>
          <p:cNvCxnSpPr/>
          <p:nvPr/>
        </p:nvCxnSpPr>
        <p:spPr>
          <a:xfrm>
            <a:off x="1704363" y="2198730"/>
            <a:ext cx="219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hteraccolade 11">
            <a:extLst>
              <a:ext uri="{FF2B5EF4-FFF2-40B4-BE49-F238E27FC236}">
                <a16:creationId xmlns:a16="http://schemas.microsoft.com/office/drawing/2014/main" id="{ECEDB1CB-70AA-4056-87E5-78FCB2583D54}"/>
              </a:ext>
            </a:extLst>
          </p:cNvPr>
          <p:cNvSpPr/>
          <p:nvPr/>
        </p:nvSpPr>
        <p:spPr>
          <a:xfrm>
            <a:off x="5134062" y="2601876"/>
            <a:ext cx="186734" cy="6028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13" name="Tekstvak 12">
                <a:extLst>
                  <a:ext uri="{FF2B5EF4-FFF2-40B4-BE49-F238E27FC236}">
                    <a16:creationId xmlns:a16="http://schemas.microsoft.com/office/drawing/2014/main" id="{0B5A02B2-592E-4706-9D29-46F917C379BC}"/>
                  </a:ext>
                </a:extLst>
              </p:cNvPr>
              <p:cNvSpPr txBox="1"/>
              <p:nvPr/>
            </p:nvSpPr>
            <p:spPr>
              <a:xfrm>
                <a:off x="5519504" y="2740375"/>
                <a:ext cx="6869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𝑜𝑢𝑑</m:t>
                      </m:r>
                      <m:r>
                        <a:rPr lang="nl-NL" b="0" i="1" smtClean="0">
                          <a:latin typeface="Cambria Math" panose="02040503050406030204" pitchFamily="18" charset="0"/>
                        </a:rPr>
                        <m:t>=</m:t>
                      </m:r>
                    </m:oMath>
                  </m:oMathPara>
                </a14:m>
                <a:endParaRPr lang="nl-NL" dirty="0"/>
              </a:p>
            </p:txBody>
          </p:sp>
        </mc:Choice>
        <mc:Fallback xmlns="">
          <p:sp>
            <p:nvSpPr>
              <p:cNvPr id="13" name="Tekstvak 12">
                <a:extLst>
                  <a:ext uri="{FF2B5EF4-FFF2-40B4-BE49-F238E27FC236}">
                    <a16:creationId xmlns:a16="http://schemas.microsoft.com/office/drawing/2014/main" id="{0B5A02B2-592E-4706-9D29-46F917C379BC}"/>
                  </a:ext>
                </a:extLst>
              </p:cNvPr>
              <p:cNvSpPr txBox="1">
                <a:spLocks noRot="1" noChangeAspect="1" noMove="1" noResize="1" noEditPoints="1" noAdjustHandles="1" noChangeArrowheads="1" noChangeShapeType="1" noTextEdit="1"/>
              </p:cNvSpPr>
              <p:nvPr/>
            </p:nvSpPr>
            <p:spPr>
              <a:xfrm>
                <a:off x="5519504" y="2740375"/>
                <a:ext cx="686983" cy="276999"/>
              </a:xfrm>
              <a:prstGeom prst="rect">
                <a:avLst/>
              </a:prstGeom>
              <a:blipFill>
                <a:blip r:embed="rId6"/>
                <a:stretch>
                  <a:fillRect l="-7965" r="-3540"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4" name="Tekstvak 13">
                <a:extLst>
                  <a:ext uri="{FF2B5EF4-FFF2-40B4-BE49-F238E27FC236}">
                    <a16:creationId xmlns:a16="http://schemas.microsoft.com/office/drawing/2014/main" id="{95E69E1D-959B-4CB5-85D8-9AF0FE37777B}"/>
                  </a:ext>
                </a:extLst>
              </p:cNvPr>
              <p:cNvSpPr txBox="1"/>
              <p:nvPr/>
            </p:nvSpPr>
            <p:spPr>
              <a:xfrm>
                <a:off x="6206487" y="2739137"/>
                <a:ext cx="32108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10365,45+777,68=11143,13</m:t>
                      </m:r>
                    </m:oMath>
                  </m:oMathPara>
                </a14:m>
                <a:endParaRPr lang="nl-NL" dirty="0"/>
              </a:p>
            </p:txBody>
          </p:sp>
        </mc:Choice>
        <mc:Fallback xmlns="">
          <p:sp>
            <p:nvSpPr>
              <p:cNvPr id="14" name="Tekstvak 13">
                <a:extLst>
                  <a:ext uri="{FF2B5EF4-FFF2-40B4-BE49-F238E27FC236}">
                    <a16:creationId xmlns:a16="http://schemas.microsoft.com/office/drawing/2014/main" id="{95E69E1D-959B-4CB5-85D8-9AF0FE37777B}"/>
                  </a:ext>
                </a:extLst>
              </p:cNvPr>
              <p:cNvSpPr txBox="1">
                <a:spLocks noRot="1" noChangeAspect="1" noMove="1" noResize="1" noEditPoints="1" noAdjustHandles="1" noChangeArrowheads="1" noChangeShapeType="1" noTextEdit="1"/>
              </p:cNvSpPr>
              <p:nvPr/>
            </p:nvSpPr>
            <p:spPr>
              <a:xfrm>
                <a:off x="6206487" y="2739137"/>
                <a:ext cx="3210815" cy="276999"/>
              </a:xfrm>
              <a:prstGeom prst="rect">
                <a:avLst/>
              </a:prstGeom>
              <a:blipFill>
                <a:blip r:embed="rId7"/>
                <a:stretch>
                  <a:fillRect l="-1328" r="-1518"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5" name="Tekstvak 14">
                <a:extLst>
                  <a:ext uri="{FF2B5EF4-FFF2-40B4-BE49-F238E27FC236}">
                    <a16:creationId xmlns:a16="http://schemas.microsoft.com/office/drawing/2014/main" id="{161E6CF7-B834-44AA-BD38-07C926FF1F25}"/>
                  </a:ext>
                </a:extLst>
              </p:cNvPr>
              <p:cNvSpPr txBox="1"/>
              <p:nvPr/>
            </p:nvSpPr>
            <p:spPr>
              <a:xfrm>
                <a:off x="2907563" y="3441009"/>
                <a:ext cx="29008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𝑝𝑟𝑜𝑐𝑒𝑛𝑡𝑢𝑒𝑙𝑒</m:t>
                      </m:r>
                      <m:r>
                        <a:rPr lang="nl-NL" b="0" i="1" smtClean="0">
                          <a:latin typeface="Cambria Math" panose="02040503050406030204" pitchFamily="18" charset="0"/>
                        </a:rPr>
                        <m:t> </m:t>
                      </m:r>
                      <m:r>
                        <a:rPr lang="nl-NL" b="0" i="1" smtClean="0">
                          <a:latin typeface="Cambria Math" panose="02040503050406030204" pitchFamily="18" charset="0"/>
                        </a:rPr>
                        <m:t>𝑣𝑒𝑟𝑎𝑛𝑑𝑒𝑟𝑖𝑛𝑔</m:t>
                      </m:r>
                      <m:r>
                        <a:rPr lang="nl-NL" b="0" i="1" smtClean="0">
                          <a:latin typeface="Cambria Math" panose="02040503050406030204" pitchFamily="18" charset="0"/>
                        </a:rPr>
                        <m:t>=</m:t>
                      </m:r>
                    </m:oMath>
                  </m:oMathPara>
                </a14:m>
                <a:endParaRPr lang="nl-NL" dirty="0"/>
              </a:p>
            </p:txBody>
          </p:sp>
        </mc:Choice>
        <mc:Fallback xmlns="">
          <p:sp>
            <p:nvSpPr>
              <p:cNvPr id="15" name="Tekstvak 14">
                <a:extLst>
                  <a:ext uri="{FF2B5EF4-FFF2-40B4-BE49-F238E27FC236}">
                    <a16:creationId xmlns:a16="http://schemas.microsoft.com/office/drawing/2014/main" id="{161E6CF7-B834-44AA-BD38-07C926FF1F25}"/>
                  </a:ext>
                </a:extLst>
              </p:cNvPr>
              <p:cNvSpPr txBox="1">
                <a:spLocks noRot="1" noChangeAspect="1" noMove="1" noResize="1" noEditPoints="1" noAdjustHandles="1" noChangeArrowheads="1" noChangeShapeType="1" noTextEdit="1"/>
              </p:cNvSpPr>
              <p:nvPr/>
            </p:nvSpPr>
            <p:spPr>
              <a:xfrm>
                <a:off x="2907563" y="3441009"/>
                <a:ext cx="2900859" cy="276999"/>
              </a:xfrm>
              <a:prstGeom prst="rect">
                <a:avLst/>
              </a:prstGeom>
              <a:blipFill>
                <a:blip r:embed="rId8"/>
                <a:stretch>
                  <a:fillRect l="-2311" t="-2174" r="-210" b="-32609"/>
                </a:stretch>
              </a:blipFill>
            </p:spPr>
            <p:txBody>
              <a:bodyPr/>
              <a:lstStyle/>
              <a:p>
                <a:r>
                  <a:rPr lang="nl-NL">
                    <a:noFill/>
                  </a:rPr>
                  <a:t> </a:t>
                </a:r>
              </a:p>
            </p:txBody>
          </p:sp>
        </mc:Fallback>
      </mc:AlternateContent>
      <mc:AlternateContent xmlns:mc="http://schemas.openxmlformats.org/markup-compatibility/2006">
        <mc:Choice xmlns:a14="http://schemas.microsoft.com/office/drawing/2010/main" Requires="a14">
          <p:sp>
            <p:nvSpPr>
              <p:cNvPr id="16" name="Tekstvak 15">
                <a:extLst>
                  <a:ext uri="{FF2B5EF4-FFF2-40B4-BE49-F238E27FC236}">
                    <a16:creationId xmlns:a16="http://schemas.microsoft.com/office/drawing/2014/main" id="{A2FB2260-6EAF-441F-9B18-6AA85FC5CFB2}"/>
                  </a:ext>
                </a:extLst>
              </p:cNvPr>
              <p:cNvSpPr txBox="1"/>
              <p:nvPr/>
            </p:nvSpPr>
            <p:spPr>
              <a:xfrm>
                <a:off x="5808422" y="3262359"/>
                <a:ext cx="4469172" cy="555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10365,45−11143,13</m:t>
                          </m:r>
                        </m:num>
                        <m:den>
                          <m:r>
                            <a:rPr lang="nl-NL" b="0" i="1" smtClean="0">
                              <a:latin typeface="Cambria Math" panose="02040503050406030204" pitchFamily="18" charset="0"/>
                            </a:rPr>
                            <m:t>11143,13</m:t>
                          </m:r>
                        </m:den>
                      </m:f>
                      <m:r>
                        <a:rPr lang="nl-NL"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100%=</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6,979…%</m:t>
                      </m:r>
                    </m:oMath>
                  </m:oMathPara>
                </a14:m>
                <a:endParaRPr lang="nl-NL" dirty="0"/>
              </a:p>
            </p:txBody>
          </p:sp>
        </mc:Choice>
        <mc:Fallback>
          <p:sp>
            <p:nvSpPr>
              <p:cNvPr id="16" name="Tekstvak 15">
                <a:extLst>
                  <a:ext uri="{FF2B5EF4-FFF2-40B4-BE49-F238E27FC236}">
                    <a16:creationId xmlns:a16="http://schemas.microsoft.com/office/drawing/2014/main" id="{A2FB2260-6EAF-441F-9B18-6AA85FC5CFB2}"/>
                  </a:ext>
                </a:extLst>
              </p:cNvPr>
              <p:cNvSpPr txBox="1">
                <a:spLocks noRot="1" noChangeAspect="1" noMove="1" noResize="1" noEditPoints="1" noAdjustHandles="1" noChangeArrowheads="1" noChangeShapeType="1" noTextEdit="1"/>
              </p:cNvSpPr>
              <p:nvPr/>
            </p:nvSpPr>
            <p:spPr>
              <a:xfrm>
                <a:off x="5808422" y="3262359"/>
                <a:ext cx="4469172" cy="555280"/>
              </a:xfrm>
              <a:prstGeom prst="rect">
                <a:avLst/>
              </a:prstGeom>
              <a:blipFill>
                <a:blip r:embed="rId9"/>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kstvak 16">
                <a:extLst>
                  <a:ext uri="{FF2B5EF4-FFF2-40B4-BE49-F238E27FC236}">
                    <a16:creationId xmlns:a16="http://schemas.microsoft.com/office/drawing/2014/main" id="{6C836452-23E5-45E2-9068-4AAC4D843C41}"/>
                  </a:ext>
                </a:extLst>
              </p:cNvPr>
              <p:cNvSpPr txBox="1"/>
              <p:nvPr/>
            </p:nvSpPr>
            <p:spPr>
              <a:xfrm>
                <a:off x="1613483" y="3815769"/>
                <a:ext cx="3616433" cy="369332"/>
              </a:xfrm>
              <a:prstGeom prst="rect">
                <a:avLst/>
              </a:prstGeom>
              <a:noFill/>
            </p:spPr>
            <p:txBody>
              <a:bodyPr wrap="square" rtlCol="0">
                <a:spAutoFit/>
              </a:bodyPr>
              <a:lstStyle/>
              <a:p>
                <a:r>
                  <a:rPr lang="nl-NL" dirty="0"/>
                  <a:t>Dus de daling was ongeveer </a:t>
                </a:r>
                <a14:m>
                  <m:oMath xmlns:m="http://schemas.openxmlformats.org/officeDocument/2006/math">
                    <m:r>
                      <a:rPr lang="nl-NL" b="0" i="1" smtClean="0">
                        <a:latin typeface="Cambria Math" panose="02040503050406030204" pitchFamily="18" charset="0"/>
                      </a:rPr>
                      <m:t>6,98%</m:t>
                    </m:r>
                  </m:oMath>
                </a14:m>
                <a:r>
                  <a:rPr lang="nl-NL" dirty="0"/>
                  <a:t>.</a:t>
                </a:r>
              </a:p>
            </p:txBody>
          </p:sp>
        </mc:Choice>
        <mc:Fallback xmlns="">
          <p:sp>
            <p:nvSpPr>
              <p:cNvPr id="17" name="Tekstvak 16">
                <a:extLst>
                  <a:ext uri="{FF2B5EF4-FFF2-40B4-BE49-F238E27FC236}">
                    <a16:creationId xmlns:a16="http://schemas.microsoft.com/office/drawing/2014/main" id="{6C836452-23E5-45E2-9068-4AAC4D843C41}"/>
                  </a:ext>
                </a:extLst>
              </p:cNvPr>
              <p:cNvSpPr txBox="1">
                <a:spLocks noRot="1" noChangeAspect="1" noMove="1" noResize="1" noEditPoints="1" noAdjustHandles="1" noChangeArrowheads="1" noChangeShapeType="1" noTextEdit="1"/>
              </p:cNvSpPr>
              <p:nvPr/>
            </p:nvSpPr>
            <p:spPr>
              <a:xfrm>
                <a:off x="1613483" y="3815769"/>
                <a:ext cx="3616433" cy="369332"/>
              </a:xfrm>
              <a:prstGeom prst="rect">
                <a:avLst/>
              </a:prstGeom>
              <a:blipFill>
                <a:blip r:embed="rId10"/>
                <a:stretch>
                  <a:fillRect l="-1518" t="-9836" b="-24590"/>
                </a:stretch>
              </a:blipFill>
            </p:spPr>
            <p:txBody>
              <a:bodyPr/>
              <a:lstStyle/>
              <a:p>
                <a:r>
                  <a:rPr lang="nl-NL">
                    <a:noFill/>
                  </a:rPr>
                  <a:t> </a:t>
                </a:r>
              </a:p>
            </p:txBody>
          </p:sp>
        </mc:Fallback>
      </mc:AlternateContent>
      <p:sp>
        <p:nvSpPr>
          <p:cNvPr id="18" name="Rechthoek 17">
            <a:extLst>
              <a:ext uri="{FF2B5EF4-FFF2-40B4-BE49-F238E27FC236}">
                <a16:creationId xmlns:a16="http://schemas.microsoft.com/office/drawing/2014/main" id="{205137D7-7369-4A37-8711-F67164544FFC}"/>
              </a:ext>
            </a:extLst>
          </p:cNvPr>
          <p:cNvSpPr/>
          <p:nvPr/>
        </p:nvSpPr>
        <p:spPr>
          <a:xfrm>
            <a:off x="1613483" y="4185101"/>
            <a:ext cx="8713365" cy="923330"/>
          </a:xfrm>
          <a:prstGeom prst="rect">
            <a:avLst/>
          </a:prstGeom>
        </p:spPr>
        <p:txBody>
          <a:bodyPr wrap="square">
            <a:spAutoFit/>
          </a:bodyPr>
          <a:lstStyle/>
          <a:p>
            <a:r>
              <a:rPr lang="nl-NL" dirty="0">
                <a:ea typeface="Calibri" panose="020F0502020204030204" pitchFamily="34" charset="0"/>
              </a:rPr>
              <a:t>De sterkste daling in procenten was op 15 oktober 2008 toen de Dow 7,87% verloor. </a:t>
            </a:r>
            <a:br>
              <a:rPr lang="nl-NL" dirty="0">
                <a:ea typeface="Calibri" panose="020F0502020204030204" pitchFamily="34" charset="0"/>
              </a:rPr>
            </a:br>
            <a:r>
              <a:rPr lang="nl-NL" dirty="0">
                <a:ea typeface="Calibri" panose="020F0502020204030204" pitchFamily="34" charset="0"/>
              </a:rPr>
              <a:t>De slotstand was toen 8 577,91 punten.</a:t>
            </a:r>
            <a:br>
              <a:rPr lang="nl-NL" dirty="0">
                <a:ea typeface="Calibri" panose="020F0502020204030204" pitchFamily="34" charset="0"/>
              </a:rPr>
            </a:br>
            <a:r>
              <a:rPr lang="nl-NL" dirty="0">
                <a:ea typeface="Calibri" panose="020F0502020204030204" pitchFamily="34" charset="0"/>
              </a:rPr>
              <a:t>Bereken de beginstand.</a:t>
            </a:r>
            <a:endParaRPr lang="nl-NL" dirty="0"/>
          </a:p>
        </p:txBody>
      </p:sp>
      <p:sp>
        <p:nvSpPr>
          <p:cNvPr id="19" name="Tekstvak 18">
            <a:extLst>
              <a:ext uri="{FF2B5EF4-FFF2-40B4-BE49-F238E27FC236}">
                <a16:creationId xmlns:a16="http://schemas.microsoft.com/office/drawing/2014/main" id="{1411C07D-BA16-4348-A0AE-1F9FB28861D9}"/>
              </a:ext>
            </a:extLst>
          </p:cNvPr>
          <p:cNvSpPr txBox="1"/>
          <p:nvPr/>
        </p:nvSpPr>
        <p:spPr>
          <a:xfrm>
            <a:off x="880843" y="4185101"/>
            <a:ext cx="671119" cy="369332"/>
          </a:xfrm>
          <a:prstGeom prst="rect">
            <a:avLst/>
          </a:prstGeom>
          <a:noFill/>
        </p:spPr>
        <p:txBody>
          <a:bodyPr wrap="square" rtlCol="0">
            <a:spAutoFit/>
          </a:bodyPr>
          <a:lstStyle/>
          <a:p>
            <a:r>
              <a:rPr lang="nl-NL" dirty="0"/>
              <a:t>b.</a:t>
            </a:r>
          </a:p>
        </p:txBody>
      </p:sp>
      <p:sp>
        <p:nvSpPr>
          <p:cNvPr id="20" name="Tekstvak 19">
            <a:extLst>
              <a:ext uri="{FF2B5EF4-FFF2-40B4-BE49-F238E27FC236}">
                <a16:creationId xmlns:a16="http://schemas.microsoft.com/office/drawing/2014/main" id="{8382394A-0443-4911-887F-61C478DF4D92}"/>
              </a:ext>
            </a:extLst>
          </p:cNvPr>
          <p:cNvSpPr txBox="1"/>
          <p:nvPr/>
        </p:nvSpPr>
        <p:spPr>
          <a:xfrm>
            <a:off x="1613483" y="5073113"/>
            <a:ext cx="1560352" cy="374761"/>
          </a:xfrm>
          <a:prstGeom prst="rect">
            <a:avLst/>
          </a:prstGeom>
          <a:noFill/>
        </p:spPr>
        <p:txBody>
          <a:bodyPr wrap="square" rtlCol="0">
            <a:spAutoFit/>
          </a:bodyPr>
          <a:lstStyle/>
          <a:p>
            <a:r>
              <a:rPr lang="nl-NL" dirty="0"/>
              <a:t>Gegeven:</a:t>
            </a:r>
          </a:p>
        </p:txBody>
      </p:sp>
      <mc:AlternateContent xmlns:mc="http://schemas.openxmlformats.org/markup-compatibility/2006" xmlns:a14="http://schemas.microsoft.com/office/drawing/2010/main">
        <mc:Choice Requires="a14">
          <p:sp>
            <p:nvSpPr>
              <p:cNvPr id="21" name="Tekstvak 20">
                <a:extLst>
                  <a:ext uri="{FF2B5EF4-FFF2-40B4-BE49-F238E27FC236}">
                    <a16:creationId xmlns:a16="http://schemas.microsoft.com/office/drawing/2014/main" id="{A2F324D5-279E-473A-B233-82427F74D2FB}"/>
                  </a:ext>
                </a:extLst>
              </p:cNvPr>
              <p:cNvSpPr txBox="1"/>
              <p:nvPr/>
            </p:nvSpPr>
            <p:spPr>
              <a:xfrm>
                <a:off x="4421612" y="5114284"/>
                <a:ext cx="6908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7,87%</m:t>
                      </m:r>
                    </m:oMath>
                  </m:oMathPara>
                </a14:m>
                <a:endParaRPr lang="nl-NL" dirty="0"/>
              </a:p>
            </p:txBody>
          </p:sp>
        </mc:Choice>
        <mc:Fallback xmlns="">
          <p:sp>
            <p:nvSpPr>
              <p:cNvPr id="21" name="Tekstvak 20">
                <a:extLst>
                  <a:ext uri="{FF2B5EF4-FFF2-40B4-BE49-F238E27FC236}">
                    <a16:creationId xmlns:a16="http://schemas.microsoft.com/office/drawing/2014/main" id="{A2F324D5-279E-473A-B233-82427F74D2FB}"/>
                  </a:ext>
                </a:extLst>
              </p:cNvPr>
              <p:cNvSpPr txBox="1">
                <a:spLocks noRot="1" noChangeAspect="1" noMove="1" noResize="1" noEditPoints="1" noAdjustHandles="1" noChangeArrowheads="1" noChangeShapeType="1" noTextEdit="1"/>
              </p:cNvSpPr>
              <p:nvPr/>
            </p:nvSpPr>
            <p:spPr>
              <a:xfrm>
                <a:off x="4421612" y="5114284"/>
                <a:ext cx="690895" cy="276999"/>
              </a:xfrm>
              <a:prstGeom prst="rect">
                <a:avLst/>
              </a:prstGeom>
              <a:blipFill>
                <a:blip r:embed="rId11"/>
                <a:stretch>
                  <a:fillRect l="-7018" r="-8772" b="-13333"/>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2" name="Tekstvak 21">
                <a:extLst>
                  <a:ext uri="{FF2B5EF4-FFF2-40B4-BE49-F238E27FC236}">
                    <a16:creationId xmlns:a16="http://schemas.microsoft.com/office/drawing/2014/main" id="{7DC37308-C315-4098-A3DB-1CF03295A11A}"/>
                  </a:ext>
                </a:extLst>
              </p:cNvPr>
              <p:cNvSpPr txBox="1"/>
              <p:nvPr/>
            </p:nvSpPr>
            <p:spPr>
              <a:xfrm>
                <a:off x="3045979" y="5112088"/>
                <a:ext cx="13756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 </m:t>
                      </m:r>
                      <m:r>
                        <a:rPr lang="nl-NL" b="0" i="1" smtClean="0">
                          <a:latin typeface="Cambria Math" panose="02040503050406030204" pitchFamily="18" charset="0"/>
                        </a:rPr>
                        <m:t>𝑎𝑓𝑛𝑎𝑚𝑒</m:t>
                      </m:r>
                      <m:r>
                        <a:rPr lang="nl-NL" b="0" i="1" smtClean="0">
                          <a:latin typeface="Cambria Math" panose="02040503050406030204" pitchFamily="18" charset="0"/>
                        </a:rPr>
                        <m:t>=</m:t>
                      </m:r>
                    </m:oMath>
                  </m:oMathPara>
                </a14:m>
                <a:endParaRPr lang="nl-NL" dirty="0"/>
              </a:p>
            </p:txBody>
          </p:sp>
        </mc:Choice>
        <mc:Fallback xmlns="">
          <p:sp>
            <p:nvSpPr>
              <p:cNvPr id="22" name="Tekstvak 21">
                <a:extLst>
                  <a:ext uri="{FF2B5EF4-FFF2-40B4-BE49-F238E27FC236}">
                    <a16:creationId xmlns:a16="http://schemas.microsoft.com/office/drawing/2014/main" id="{7DC37308-C315-4098-A3DB-1CF03295A11A}"/>
                  </a:ext>
                </a:extLst>
              </p:cNvPr>
              <p:cNvSpPr txBox="1">
                <a:spLocks noRot="1" noChangeAspect="1" noMove="1" noResize="1" noEditPoints="1" noAdjustHandles="1" noChangeArrowheads="1" noChangeShapeType="1" noTextEdit="1"/>
              </p:cNvSpPr>
              <p:nvPr/>
            </p:nvSpPr>
            <p:spPr>
              <a:xfrm>
                <a:off x="3045979" y="5112088"/>
                <a:ext cx="1375633" cy="276999"/>
              </a:xfrm>
              <a:prstGeom prst="rect">
                <a:avLst/>
              </a:prstGeom>
              <a:blipFill>
                <a:blip r:embed="rId12"/>
                <a:stretch>
                  <a:fillRect l="-4444" t="-4444" r="-1333" b="-35556"/>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3" name="Tekstvak 22">
                <a:extLst>
                  <a:ext uri="{FF2B5EF4-FFF2-40B4-BE49-F238E27FC236}">
                    <a16:creationId xmlns:a16="http://schemas.microsoft.com/office/drawing/2014/main" id="{A9E3248E-9E82-41AF-AA77-2705DA22BDE4}"/>
                  </a:ext>
                </a:extLst>
              </p:cNvPr>
              <p:cNvSpPr txBox="1"/>
              <p:nvPr/>
            </p:nvSpPr>
            <p:spPr>
              <a:xfrm>
                <a:off x="4421612" y="5456919"/>
                <a:ext cx="8704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8577,91</m:t>
                      </m:r>
                    </m:oMath>
                  </m:oMathPara>
                </a14:m>
                <a:endParaRPr lang="nl-NL" dirty="0"/>
              </a:p>
            </p:txBody>
          </p:sp>
        </mc:Choice>
        <mc:Fallback xmlns="">
          <p:sp>
            <p:nvSpPr>
              <p:cNvPr id="23" name="Tekstvak 22">
                <a:extLst>
                  <a:ext uri="{FF2B5EF4-FFF2-40B4-BE49-F238E27FC236}">
                    <a16:creationId xmlns:a16="http://schemas.microsoft.com/office/drawing/2014/main" id="{A9E3248E-9E82-41AF-AA77-2705DA22BDE4}"/>
                  </a:ext>
                </a:extLst>
              </p:cNvPr>
              <p:cNvSpPr txBox="1">
                <a:spLocks noRot="1" noChangeAspect="1" noMove="1" noResize="1" noEditPoints="1" noAdjustHandles="1" noChangeArrowheads="1" noChangeShapeType="1" noTextEdit="1"/>
              </p:cNvSpPr>
              <p:nvPr/>
            </p:nvSpPr>
            <p:spPr>
              <a:xfrm>
                <a:off x="4421612" y="5456919"/>
                <a:ext cx="870431" cy="276999"/>
              </a:xfrm>
              <a:prstGeom prst="rect">
                <a:avLst/>
              </a:prstGeom>
              <a:blipFill>
                <a:blip r:embed="rId13"/>
                <a:stretch>
                  <a:fillRect l="-6294" r="-6993" b="-6522"/>
                </a:stretch>
              </a:blipFill>
            </p:spPr>
            <p:txBody>
              <a:bodyPr/>
              <a:lstStyle/>
              <a:p>
                <a:r>
                  <a:rPr lang="nl-NL">
                    <a:noFill/>
                  </a:rPr>
                  <a:t> </a:t>
                </a:r>
              </a:p>
            </p:txBody>
          </p:sp>
        </mc:Fallback>
      </mc:AlternateContent>
      <p:cxnSp>
        <p:nvCxnSpPr>
          <p:cNvPr id="24" name="Rechte verbindingslijn 23">
            <a:extLst>
              <a:ext uri="{FF2B5EF4-FFF2-40B4-BE49-F238E27FC236}">
                <a16:creationId xmlns:a16="http://schemas.microsoft.com/office/drawing/2014/main" id="{1CBAEFA4-12D8-4FCE-9BBB-114CC2CFFDB1}"/>
              </a:ext>
            </a:extLst>
          </p:cNvPr>
          <p:cNvCxnSpPr/>
          <p:nvPr/>
        </p:nvCxnSpPr>
        <p:spPr>
          <a:xfrm>
            <a:off x="8172275" y="4513302"/>
            <a:ext cx="129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4589B96F-F6CF-4FA8-9966-1B589E897BFD}"/>
              </a:ext>
            </a:extLst>
          </p:cNvPr>
          <p:cNvCxnSpPr/>
          <p:nvPr/>
        </p:nvCxnSpPr>
        <p:spPr>
          <a:xfrm>
            <a:off x="2008271" y="4758771"/>
            <a:ext cx="3348000"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kstvak 25">
                <a:extLst>
                  <a:ext uri="{FF2B5EF4-FFF2-40B4-BE49-F238E27FC236}">
                    <a16:creationId xmlns:a16="http://schemas.microsoft.com/office/drawing/2014/main" id="{34F7C7DC-D787-436E-9625-49187B954437}"/>
                  </a:ext>
                </a:extLst>
              </p:cNvPr>
              <p:cNvSpPr txBox="1"/>
              <p:nvPr/>
            </p:nvSpPr>
            <p:spPr>
              <a:xfrm>
                <a:off x="3501167" y="5459479"/>
                <a:ext cx="9204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𝑛𝑖𝑒𝑢𝑤</m:t>
                      </m:r>
                      <m:r>
                        <a:rPr lang="nl-NL" b="0" i="1" smtClean="0">
                          <a:latin typeface="Cambria Math" panose="02040503050406030204" pitchFamily="18" charset="0"/>
                        </a:rPr>
                        <m:t>=</m:t>
                      </m:r>
                    </m:oMath>
                  </m:oMathPara>
                </a14:m>
                <a:endParaRPr lang="nl-NL" dirty="0"/>
              </a:p>
            </p:txBody>
          </p:sp>
        </mc:Choice>
        <mc:Fallback xmlns="">
          <p:sp>
            <p:nvSpPr>
              <p:cNvPr id="26" name="Tekstvak 25">
                <a:extLst>
                  <a:ext uri="{FF2B5EF4-FFF2-40B4-BE49-F238E27FC236}">
                    <a16:creationId xmlns:a16="http://schemas.microsoft.com/office/drawing/2014/main" id="{34F7C7DC-D787-436E-9625-49187B954437}"/>
                  </a:ext>
                </a:extLst>
              </p:cNvPr>
              <p:cNvSpPr txBox="1">
                <a:spLocks noRot="1" noChangeAspect="1" noMove="1" noResize="1" noEditPoints="1" noAdjustHandles="1" noChangeArrowheads="1" noChangeShapeType="1" noTextEdit="1"/>
              </p:cNvSpPr>
              <p:nvPr/>
            </p:nvSpPr>
            <p:spPr>
              <a:xfrm>
                <a:off x="3501167" y="5459479"/>
                <a:ext cx="920445" cy="276999"/>
              </a:xfrm>
              <a:prstGeom prst="rect">
                <a:avLst/>
              </a:prstGeom>
              <a:blipFill>
                <a:blip r:embed="rId14"/>
                <a:stretch>
                  <a:fillRect l="-5960" r="-2649" b="-8889"/>
                </a:stretch>
              </a:blipFill>
            </p:spPr>
            <p:txBody>
              <a:bodyPr/>
              <a:lstStyle/>
              <a:p>
                <a:r>
                  <a:rPr lang="nl-NL">
                    <a:noFill/>
                  </a:rPr>
                  <a:t> </a:t>
                </a:r>
              </a:p>
            </p:txBody>
          </p:sp>
        </mc:Fallback>
      </mc:AlternateContent>
      <p:sp>
        <p:nvSpPr>
          <p:cNvPr id="27" name="Rechteraccolade 26">
            <a:extLst>
              <a:ext uri="{FF2B5EF4-FFF2-40B4-BE49-F238E27FC236}">
                <a16:creationId xmlns:a16="http://schemas.microsoft.com/office/drawing/2014/main" id="{A7C9C188-A6F4-4806-91CC-02F9BB2638CF}"/>
              </a:ext>
            </a:extLst>
          </p:cNvPr>
          <p:cNvSpPr/>
          <p:nvPr/>
        </p:nvSpPr>
        <p:spPr>
          <a:xfrm>
            <a:off x="5410122" y="5108431"/>
            <a:ext cx="288918" cy="6254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28" name="Tekstvak 27">
                <a:extLst>
                  <a:ext uri="{FF2B5EF4-FFF2-40B4-BE49-F238E27FC236}">
                    <a16:creationId xmlns:a16="http://schemas.microsoft.com/office/drawing/2014/main" id="{1305F907-86DE-4952-8904-B3A77571C59C}"/>
                  </a:ext>
                </a:extLst>
              </p:cNvPr>
              <p:cNvSpPr txBox="1"/>
              <p:nvPr/>
            </p:nvSpPr>
            <p:spPr>
              <a:xfrm>
                <a:off x="5882632" y="5112088"/>
                <a:ext cx="2481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0,9213</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𝑂𝑈𝐷</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𝑁𝐼𝐸𝑈𝑊</m:t>
                      </m:r>
                    </m:oMath>
                  </m:oMathPara>
                </a14:m>
                <a:endParaRPr lang="nl-NL" dirty="0"/>
              </a:p>
            </p:txBody>
          </p:sp>
        </mc:Choice>
        <mc:Fallback xmlns="">
          <p:sp>
            <p:nvSpPr>
              <p:cNvPr id="28" name="Tekstvak 27">
                <a:extLst>
                  <a:ext uri="{FF2B5EF4-FFF2-40B4-BE49-F238E27FC236}">
                    <a16:creationId xmlns:a16="http://schemas.microsoft.com/office/drawing/2014/main" id="{1305F907-86DE-4952-8904-B3A77571C59C}"/>
                  </a:ext>
                </a:extLst>
              </p:cNvPr>
              <p:cNvSpPr txBox="1">
                <a:spLocks noRot="1" noChangeAspect="1" noMove="1" noResize="1" noEditPoints="1" noAdjustHandles="1" noChangeArrowheads="1" noChangeShapeType="1" noTextEdit="1"/>
              </p:cNvSpPr>
              <p:nvPr/>
            </p:nvSpPr>
            <p:spPr>
              <a:xfrm>
                <a:off x="5882632" y="5112088"/>
                <a:ext cx="2481192" cy="276999"/>
              </a:xfrm>
              <a:prstGeom prst="rect">
                <a:avLst/>
              </a:prstGeom>
              <a:blipFill>
                <a:blip r:embed="rId15"/>
                <a:stretch>
                  <a:fillRect l="-1966" r="-1474"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9" name="Tekstvak 28">
                <a:extLst>
                  <a:ext uri="{FF2B5EF4-FFF2-40B4-BE49-F238E27FC236}">
                    <a16:creationId xmlns:a16="http://schemas.microsoft.com/office/drawing/2014/main" id="{D959A6D4-F34E-4FC6-9CEA-22D60B93AF39}"/>
                  </a:ext>
                </a:extLst>
              </p:cNvPr>
              <p:cNvSpPr txBox="1"/>
              <p:nvPr/>
            </p:nvSpPr>
            <p:spPr>
              <a:xfrm>
                <a:off x="5882632" y="5436632"/>
                <a:ext cx="25106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0,9213</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𝑂𝑈𝐷</m:t>
                      </m:r>
                      <m:r>
                        <a:rPr lang="nl-NL" b="0" i="1" smtClean="0">
                          <a:latin typeface="Cambria Math" panose="02040503050406030204" pitchFamily="18" charset="0"/>
                          <a:ea typeface="Cambria Math" panose="02040503050406030204" pitchFamily="18" charset="0"/>
                        </a:rPr>
                        <m:t>=8577,91</m:t>
                      </m:r>
                    </m:oMath>
                  </m:oMathPara>
                </a14:m>
                <a:endParaRPr lang="nl-NL" dirty="0"/>
              </a:p>
            </p:txBody>
          </p:sp>
        </mc:Choice>
        <mc:Fallback xmlns="">
          <p:sp>
            <p:nvSpPr>
              <p:cNvPr id="29" name="Tekstvak 28">
                <a:extLst>
                  <a:ext uri="{FF2B5EF4-FFF2-40B4-BE49-F238E27FC236}">
                    <a16:creationId xmlns:a16="http://schemas.microsoft.com/office/drawing/2014/main" id="{D959A6D4-F34E-4FC6-9CEA-22D60B93AF39}"/>
                  </a:ext>
                </a:extLst>
              </p:cNvPr>
              <p:cNvSpPr txBox="1">
                <a:spLocks noRot="1" noChangeAspect="1" noMove="1" noResize="1" noEditPoints="1" noAdjustHandles="1" noChangeArrowheads="1" noChangeShapeType="1" noTextEdit="1"/>
              </p:cNvSpPr>
              <p:nvPr/>
            </p:nvSpPr>
            <p:spPr>
              <a:xfrm>
                <a:off x="5882632" y="5436632"/>
                <a:ext cx="2510624" cy="276999"/>
              </a:xfrm>
              <a:prstGeom prst="rect">
                <a:avLst/>
              </a:prstGeom>
              <a:blipFill>
                <a:blip r:embed="rId16"/>
                <a:stretch>
                  <a:fillRect l="-1942" r="-1699"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0" name="Tekstvak 29">
                <a:extLst>
                  <a:ext uri="{FF2B5EF4-FFF2-40B4-BE49-F238E27FC236}">
                    <a16:creationId xmlns:a16="http://schemas.microsoft.com/office/drawing/2014/main" id="{5AC7E81C-E46D-450D-BFE8-072EBA790D6D}"/>
                  </a:ext>
                </a:extLst>
              </p:cNvPr>
              <p:cNvSpPr txBox="1"/>
              <p:nvPr/>
            </p:nvSpPr>
            <p:spPr>
              <a:xfrm>
                <a:off x="8330198" y="5319804"/>
                <a:ext cx="3548543" cy="510653"/>
              </a:xfrm>
              <a:prstGeom prst="rect">
                <a:avLst/>
              </a:prstGeom>
              <a:noFill/>
            </p:spPr>
            <p:txBody>
              <a:bodyPr wrap="square" rtlCol="0">
                <a:spAutoFit/>
              </a:bodyPr>
              <a:lstStyle/>
              <a:p>
                <a:r>
                  <a:rPr lang="nl-NL" dirty="0"/>
                  <a:t>, dus </a:t>
                </a:r>
                <a14:m>
                  <m:oMath xmlns:m="http://schemas.openxmlformats.org/officeDocument/2006/math">
                    <m:r>
                      <a:rPr lang="nl-NL" b="0" i="1" smtClean="0">
                        <a:latin typeface="Cambria Math" panose="02040503050406030204" pitchFamily="18" charset="0"/>
                      </a:rPr>
                      <m:t>𝑂𝑈𝐷</m:t>
                    </m:r>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8577,91</m:t>
                        </m:r>
                      </m:num>
                      <m:den>
                        <m:r>
                          <a:rPr lang="nl-NL" b="0" i="1" smtClean="0">
                            <a:latin typeface="Cambria Math" panose="02040503050406030204" pitchFamily="18" charset="0"/>
                          </a:rPr>
                          <m:t>0,9213</m:t>
                        </m:r>
                      </m:den>
                    </m:f>
                    <m:r>
                      <a:rPr lang="nl-NL" b="0" i="1" smtClean="0">
                        <a:latin typeface="Cambria Math" panose="02040503050406030204" pitchFamily="18" charset="0"/>
                      </a:rPr>
                      <m:t>=9310,658…</m:t>
                    </m:r>
                  </m:oMath>
                </a14:m>
                <a:endParaRPr lang="nl-NL" dirty="0"/>
              </a:p>
            </p:txBody>
          </p:sp>
        </mc:Choice>
        <mc:Fallback xmlns="">
          <p:sp>
            <p:nvSpPr>
              <p:cNvPr id="30" name="Tekstvak 29">
                <a:extLst>
                  <a:ext uri="{FF2B5EF4-FFF2-40B4-BE49-F238E27FC236}">
                    <a16:creationId xmlns:a16="http://schemas.microsoft.com/office/drawing/2014/main" id="{5AC7E81C-E46D-450D-BFE8-072EBA790D6D}"/>
                  </a:ext>
                </a:extLst>
              </p:cNvPr>
              <p:cNvSpPr txBox="1">
                <a:spLocks noRot="1" noChangeAspect="1" noMove="1" noResize="1" noEditPoints="1" noAdjustHandles="1" noChangeArrowheads="1" noChangeShapeType="1" noTextEdit="1"/>
              </p:cNvSpPr>
              <p:nvPr/>
            </p:nvSpPr>
            <p:spPr>
              <a:xfrm>
                <a:off x="8330198" y="5319804"/>
                <a:ext cx="3548543" cy="510653"/>
              </a:xfrm>
              <a:prstGeom prst="rect">
                <a:avLst/>
              </a:prstGeom>
              <a:blipFill>
                <a:blip r:embed="rId17"/>
                <a:stretch>
                  <a:fillRect l="-1546" b="-3614"/>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1" name="Tekstvak 30">
                <a:extLst>
                  <a:ext uri="{FF2B5EF4-FFF2-40B4-BE49-F238E27FC236}">
                    <a16:creationId xmlns:a16="http://schemas.microsoft.com/office/drawing/2014/main" id="{0BD004A7-9871-4B83-B47B-278B1474538F}"/>
                  </a:ext>
                </a:extLst>
              </p:cNvPr>
              <p:cNvSpPr txBox="1"/>
              <p:nvPr/>
            </p:nvSpPr>
            <p:spPr>
              <a:xfrm>
                <a:off x="1613483" y="5830457"/>
                <a:ext cx="4251820" cy="369332"/>
              </a:xfrm>
              <a:prstGeom prst="rect">
                <a:avLst/>
              </a:prstGeom>
              <a:noFill/>
            </p:spPr>
            <p:txBody>
              <a:bodyPr wrap="square" rtlCol="0">
                <a:spAutoFit/>
              </a:bodyPr>
              <a:lstStyle/>
              <a:p>
                <a:r>
                  <a:rPr lang="nl-NL" dirty="0"/>
                  <a:t>Dus de beginstand was </a:t>
                </a:r>
                <a14:m>
                  <m:oMath xmlns:m="http://schemas.openxmlformats.org/officeDocument/2006/math">
                    <m:r>
                      <a:rPr lang="nl-NL" b="0" i="1" smtClean="0">
                        <a:latin typeface="Cambria Math" panose="02040503050406030204" pitchFamily="18" charset="0"/>
                      </a:rPr>
                      <m:t>9310,66</m:t>
                    </m:r>
                  </m:oMath>
                </a14:m>
                <a:r>
                  <a:rPr lang="nl-NL" dirty="0"/>
                  <a:t>.</a:t>
                </a:r>
              </a:p>
            </p:txBody>
          </p:sp>
        </mc:Choice>
        <mc:Fallback xmlns="">
          <p:sp>
            <p:nvSpPr>
              <p:cNvPr id="31" name="Tekstvak 30">
                <a:extLst>
                  <a:ext uri="{FF2B5EF4-FFF2-40B4-BE49-F238E27FC236}">
                    <a16:creationId xmlns:a16="http://schemas.microsoft.com/office/drawing/2014/main" id="{0BD004A7-9871-4B83-B47B-278B1474538F}"/>
                  </a:ext>
                </a:extLst>
              </p:cNvPr>
              <p:cNvSpPr txBox="1">
                <a:spLocks noRot="1" noChangeAspect="1" noMove="1" noResize="1" noEditPoints="1" noAdjustHandles="1" noChangeArrowheads="1" noChangeShapeType="1" noTextEdit="1"/>
              </p:cNvSpPr>
              <p:nvPr/>
            </p:nvSpPr>
            <p:spPr>
              <a:xfrm>
                <a:off x="1613483" y="5830457"/>
                <a:ext cx="4251820" cy="369332"/>
              </a:xfrm>
              <a:prstGeom prst="rect">
                <a:avLst/>
              </a:prstGeom>
              <a:blipFill>
                <a:blip r:embed="rId18"/>
                <a:stretch>
                  <a:fillRect l="-1291" t="-8197" b="-24590"/>
                </a:stretch>
              </a:blipFill>
            </p:spPr>
            <p:txBody>
              <a:bodyPr/>
              <a:lstStyle/>
              <a:p>
                <a:r>
                  <a:rPr lang="nl-NL">
                    <a:noFill/>
                  </a:rPr>
                  <a:t> </a:t>
                </a:r>
              </a:p>
            </p:txBody>
          </p:sp>
        </mc:Fallback>
      </mc:AlternateContent>
      <p:sp>
        <p:nvSpPr>
          <p:cNvPr id="32" name="Tekstvak 31">
            <a:extLst>
              <a:ext uri="{FF2B5EF4-FFF2-40B4-BE49-F238E27FC236}">
                <a16:creationId xmlns:a16="http://schemas.microsoft.com/office/drawing/2014/main" id="{E2E5B1DC-2EDB-4A00-819E-B698DA58AD4C}"/>
              </a:ext>
            </a:extLst>
          </p:cNvPr>
          <p:cNvSpPr txBox="1"/>
          <p:nvPr/>
        </p:nvSpPr>
        <p:spPr>
          <a:xfrm>
            <a:off x="360484" y="293858"/>
            <a:ext cx="117455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Opgave 11</a:t>
            </a:r>
          </a:p>
        </p:txBody>
      </p:sp>
    </p:spTree>
    <p:extLst>
      <p:ext uri="{BB962C8B-B14F-4D97-AF65-F5344CB8AC3E}">
        <p14:creationId xmlns:p14="http://schemas.microsoft.com/office/powerpoint/2010/main" val="152715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0" grpId="0"/>
      <p:bldP spid="12" grpId="0" animBg="1"/>
      <p:bldP spid="13" grpId="0"/>
      <p:bldP spid="15" grpId="0"/>
      <p:bldP spid="16" grpId="0"/>
      <p:bldP spid="17" grpId="0"/>
      <p:bldP spid="18" grpId="0"/>
      <p:bldP spid="19" grpId="0"/>
      <p:bldP spid="20" grpId="0"/>
      <p:bldP spid="21" grpId="0"/>
      <p:bldP spid="22" grpId="0"/>
      <p:bldP spid="23" grpId="0"/>
      <p:bldP spid="26" grpId="0"/>
      <p:bldP spid="27" grpId="0" animBg="1"/>
      <p:bldP spid="28" grpId="0"/>
      <p:bldP spid="29" grpId="0"/>
      <p:bldP spid="30" grpId="0"/>
      <p:bldP spid="31" grpId="0"/>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B358AB5-F8BA-4805-B428-F4FFBD29E66A}"/>
              </a:ext>
            </a:extLst>
          </p:cNvPr>
          <p:cNvSpPr/>
          <p:nvPr/>
        </p:nvSpPr>
        <p:spPr>
          <a:xfrm>
            <a:off x="1638650" y="408693"/>
            <a:ext cx="10080770" cy="646331"/>
          </a:xfrm>
          <a:prstGeom prst="rect">
            <a:avLst/>
          </a:prstGeom>
        </p:spPr>
        <p:txBody>
          <a:bodyPr wrap="square">
            <a:spAutoFit/>
          </a:bodyPr>
          <a:lstStyle/>
          <a:p>
            <a:r>
              <a:rPr lang="nl-NL" dirty="0">
                <a:ea typeface="Calibri" panose="020F0502020204030204" pitchFamily="34" charset="0"/>
              </a:rPr>
              <a:t>Op 8 augustus 2011 zakte de Dow van de beginstand 11 444,61 punten tot de slotstand 10 809,55 punten.</a:t>
            </a:r>
            <a:br>
              <a:rPr lang="nl-NL" dirty="0">
                <a:ea typeface="Calibri" panose="020F0502020204030204" pitchFamily="34" charset="0"/>
              </a:rPr>
            </a:br>
            <a:r>
              <a:rPr lang="nl-NL" dirty="0">
                <a:ea typeface="Calibri" panose="020F0502020204030204" pitchFamily="34" charset="0"/>
              </a:rPr>
              <a:t>Hoeveel procent was deze daling?</a:t>
            </a:r>
            <a:endParaRPr lang="nl-NL" dirty="0"/>
          </a:p>
        </p:txBody>
      </p:sp>
      <p:sp>
        <p:nvSpPr>
          <p:cNvPr id="3" name="Tekstvak 2">
            <a:extLst>
              <a:ext uri="{FF2B5EF4-FFF2-40B4-BE49-F238E27FC236}">
                <a16:creationId xmlns:a16="http://schemas.microsoft.com/office/drawing/2014/main" id="{5949E2F7-A69A-47EC-BD24-DE1331946F58}"/>
              </a:ext>
            </a:extLst>
          </p:cNvPr>
          <p:cNvSpPr txBox="1"/>
          <p:nvPr/>
        </p:nvSpPr>
        <p:spPr>
          <a:xfrm>
            <a:off x="1208015" y="408693"/>
            <a:ext cx="648749" cy="369332"/>
          </a:xfrm>
          <a:prstGeom prst="rect">
            <a:avLst/>
          </a:prstGeom>
          <a:noFill/>
        </p:spPr>
        <p:txBody>
          <a:bodyPr wrap="square" rtlCol="0">
            <a:spAutoFit/>
          </a:bodyPr>
          <a:lstStyle/>
          <a:p>
            <a:r>
              <a:rPr lang="nl-NL" dirty="0"/>
              <a:t>c.</a:t>
            </a:r>
          </a:p>
        </p:txBody>
      </p:sp>
      <p:sp>
        <p:nvSpPr>
          <p:cNvPr id="4" name="Tekstvak 3">
            <a:extLst>
              <a:ext uri="{FF2B5EF4-FFF2-40B4-BE49-F238E27FC236}">
                <a16:creationId xmlns:a16="http://schemas.microsoft.com/office/drawing/2014/main" id="{158B9290-3671-4ABC-B250-A4D7FE60FAC7}"/>
              </a:ext>
            </a:extLst>
          </p:cNvPr>
          <p:cNvSpPr txBox="1"/>
          <p:nvPr/>
        </p:nvSpPr>
        <p:spPr>
          <a:xfrm>
            <a:off x="1638650" y="1008858"/>
            <a:ext cx="1501629" cy="369332"/>
          </a:xfrm>
          <a:prstGeom prst="rect">
            <a:avLst/>
          </a:prstGeom>
          <a:noFill/>
        </p:spPr>
        <p:txBody>
          <a:bodyPr wrap="square" rtlCol="0">
            <a:spAutoFit/>
          </a:bodyPr>
          <a:lstStyle/>
          <a:p>
            <a:r>
              <a:rPr lang="nl-NL" dirty="0"/>
              <a:t>Gegeven:</a:t>
            </a:r>
          </a:p>
        </p:txBody>
      </p:sp>
      <mc:AlternateContent xmlns:mc="http://schemas.openxmlformats.org/markup-compatibility/2006" xmlns:a14="http://schemas.microsoft.com/office/drawing/2010/main">
        <mc:Choice Requires="a14">
          <p:sp>
            <p:nvSpPr>
              <p:cNvPr id="5" name="Tekstvak 4">
                <a:extLst>
                  <a:ext uri="{FF2B5EF4-FFF2-40B4-BE49-F238E27FC236}">
                    <a16:creationId xmlns:a16="http://schemas.microsoft.com/office/drawing/2014/main" id="{CA253090-0815-4EA1-861E-51A8496D5F06}"/>
                  </a:ext>
                </a:extLst>
              </p:cNvPr>
              <p:cNvSpPr txBox="1"/>
              <p:nvPr/>
            </p:nvSpPr>
            <p:spPr>
              <a:xfrm>
                <a:off x="3775046" y="1078107"/>
                <a:ext cx="9986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11444,61</m:t>
                      </m:r>
                    </m:oMath>
                  </m:oMathPara>
                </a14:m>
                <a:endParaRPr lang="nl-NL" dirty="0"/>
              </a:p>
            </p:txBody>
          </p:sp>
        </mc:Choice>
        <mc:Fallback xmlns="">
          <p:sp>
            <p:nvSpPr>
              <p:cNvPr id="5" name="Tekstvak 4">
                <a:extLst>
                  <a:ext uri="{FF2B5EF4-FFF2-40B4-BE49-F238E27FC236}">
                    <a16:creationId xmlns:a16="http://schemas.microsoft.com/office/drawing/2014/main" id="{CA253090-0815-4EA1-861E-51A8496D5F06}"/>
                  </a:ext>
                </a:extLst>
              </p:cNvPr>
              <p:cNvSpPr txBox="1">
                <a:spLocks noRot="1" noChangeAspect="1" noMove="1" noResize="1" noEditPoints="1" noAdjustHandles="1" noChangeArrowheads="1" noChangeShapeType="1" noTextEdit="1"/>
              </p:cNvSpPr>
              <p:nvPr/>
            </p:nvSpPr>
            <p:spPr>
              <a:xfrm>
                <a:off x="3775046" y="1078107"/>
                <a:ext cx="998671" cy="276999"/>
              </a:xfrm>
              <a:prstGeom prst="rect">
                <a:avLst/>
              </a:prstGeom>
              <a:blipFill>
                <a:blip r:embed="rId2"/>
                <a:stretch>
                  <a:fillRect l="-4878" r="-6098" b="-6667"/>
                </a:stretch>
              </a:blipFill>
            </p:spPr>
            <p:txBody>
              <a:bodyPr/>
              <a:lstStyle/>
              <a:p>
                <a:r>
                  <a:rPr lang="nl-NL">
                    <a:noFill/>
                  </a:rPr>
                  <a:t> </a:t>
                </a:r>
              </a:p>
            </p:txBody>
          </p:sp>
        </mc:Fallback>
      </mc:AlternateContent>
      <p:cxnSp>
        <p:nvCxnSpPr>
          <p:cNvPr id="6" name="Rechte verbindingslijn 5">
            <a:extLst>
              <a:ext uri="{FF2B5EF4-FFF2-40B4-BE49-F238E27FC236}">
                <a16:creationId xmlns:a16="http://schemas.microsoft.com/office/drawing/2014/main" id="{B2BC9D4F-33F3-4301-94C4-B165A128546D}"/>
              </a:ext>
            </a:extLst>
          </p:cNvPr>
          <p:cNvCxnSpPr/>
          <p:nvPr/>
        </p:nvCxnSpPr>
        <p:spPr>
          <a:xfrm>
            <a:off x="5570290" y="731858"/>
            <a:ext cx="1996580"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kstvak 6">
                <a:extLst>
                  <a:ext uri="{FF2B5EF4-FFF2-40B4-BE49-F238E27FC236}">
                    <a16:creationId xmlns:a16="http://schemas.microsoft.com/office/drawing/2014/main" id="{97D24072-0C7E-4280-84BD-2EB0F9F19518}"/>
                  </a:ext>
                </a:extLst>
              </p:cNvPr>
              <p:cNvSpPr txBox="1"/>
              <p:nvPr/>
            </p:nvSpPr>
            <p:spPr>
              <a:xfrm>
                <a:off x="3060100" y="1078106"/>
                <a:ext cx="6869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𝑜𝑢𝑑</m:t>
                      </m:r>
                      <m:r>
                        <a:rPr lang="nl-NL" b="0" i="1" smtClean="0">
                          <a:latin typeface="Cambria Math" panose="02040503050406030204" pitchFamily="18" charset="0"/>
                        </a:rPr>
                        <m:t>=</m:t>
                      </m:r>
                    </m:oMath>
                  </m:oMathPara>
                </a14:m>
                <a:endParaRPr lang="nl-NL" dirty="0"/>
              </a:p>
            </p:txBody>
          </p:sp>
        </mc:Choice>
        <mc:Fallback xmlns="">
          <p:sp>
            <p:nvSpPr>
              <p:cNvPr id="7" name="Tekstvak 6">
                <a:extLst>
                  <a:ext uri="{FF2B5EF4-FFF2-40B4-BE49-F238E27FC236}">
                    <a16:creationId xmlns:a16="http://schemas.microsoft.com/office/drawing/2014/main" id="{97D24072-0C7E-4280-84BD-2EB0F9F19518}"/>
                  </a:ext>
                </a:extLst>
              </p:cNvPr>
              <p:cNvSpPr txBox="1">
                <a:spLocks noRot="1" noChangeAspect="1" noMove="1" noResize="1" noEditPoints="1" noAdjustHandles="1" noChangeArrowheads="1" noChangeShapeType="1" noTextEdit="1"/>
              </p:cNvSpPr>
              <p:nvPr/>
            </p:nvSpPr>
            <p:spPr>
              <a:xfrm>
                <a:off x="3060100" y="1078106"/>
                <a:ext cx="686983" cy="276999"/>
              </a:xfrm>
              <a:prstGeom prst="rect">
                <a:avLst/>
              </a:prstGeom>
              <a:blipFill>
                <a:blip r:embed="rId3"/>
                <a:stretch>
                  <a:fillRect l="-7965" r="-2655"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48E91B3C-ABDB-4304-9275-0ADCA04F973E}"/>
                  </a:ext>
                </a:extLst>
              </p:cNvPr>
              <p:cNvSpPr txBox="1"/>
              <p:nvPr/>
            </p:nvSpPr>
            <p:spPr>
              <a:xfrm>
                <a:off x="3775046" y="1465399"/>
                <a:ext cx="9986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10809,55</m:t>
                      </m:r>
                    </m:oMath>
                  </m:oMathPara>
                </a14:m>
                <a:endParaRPr lang="nl-NL" dirty="0"/>
              </a:p>
            </p:txBody>
          </p:sp>
        </mc:Choice>
        <mc:Fallback xmlns="">
          <p:sp>
            <p:nvSpPr>
              <p:cNvPr id="8" name="Tekstvak 7">
                <a:extLst>
                  <a:ext uri="{FF2B5EF4-FFF2-40B4-BE49-F238E27FC236}">
                    <a16:creationId xmlns:a16="http://schemas.microsoft.com/office/drawing/2014/main" id="{48E91B3C-ABDB-4304-9275-0ADCA04F973E}"/>
                  </a:ext>
                </a:extLst>
              </p:cNvPr>
              <p:cNvSpPr txBox="1">
                <a:spLocks noRot="1" noChangeAspect="1" noMove="1" noResize="1" noEditPoints="1" noAdjustHandles="1" noChangeArrowheads="1" noChangeShapeType="1" noTextEdit="1"/>
              </p:cNvSpPr>
              <p:nvPr/>
            </p:nvSpPr>
            <p:spPr>
              <a:xfrm>
                <a:off x="3775046" y="1465399"/>
                <a:ext cx="998670" cy="276999"/>
              </a:xfrm>
              <a:prstGeom prst="rect">
                <a:avLst/>
              </a:prstGeom>
              <a:blipFill>
                <a:blip r:embed="rId4"/>
                <a:stretch>
                  <a:fillRect l="-4878" r="-6098" b="-6522"/>
                </a:stretch>
              </a:blipFill>
            </p:spPr>
            <p:txBody>
              <a:bodyPr/>
              <a:lstStyle/>
              <a:p>
                <a:r>
                  <a:rPr lang="nl-NL">
                    <a:noFill/>
                  </a:rPr>
                  <a:t> </a:t>
                </a:r>
              </a:p>
            </p:txBody>
          </p:sp>
        </mc:Fallback>
      </mc:AlternateContent>
      <p:cxnSp>
        <p:nvCxnSpPr>
          <p:cNvPr id="9" name="Rechte verbindingslijn 8">
            <a:extLst>
              <a:ext uri="{FF2B5EF4-FFF2-40B4-BE49-F238E27FC236}">
                <a16:creationId xmlns:a16="http://schemas.microsoft.com/office/drawing/2014/main" id="{9FE72B15-9DF9-466E-BF20-F65C2B260844}"/>
              </a:ext>
            </a:extLst>
          </p:cNvPr>
          <p:cNvCxnSpPr/>
          <p:nvPr/>
        </p:nvCxnSpPr>
        <p:spPr>
          <a:xfrm>
            <a:off x="8960841" y="726883"/>
            <a:ext cx="1836000"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kstvak 9">
                <a:extLst>
                  <a:ext uri="{FF2B5EF4-FFF2-40B4-BE49-F238E27FC236}">
                    <a16:creationId xmlns:a16="http://schemas.microsoft.com/office/drawing/2014/main" id="{A0F83448-74C5-4647-948E-D4CE57641064}"/>
                  </a:ext>
                </a:extLst>
              </p:cNvPr>
              <p:cNvSpPr txBox="1"/>
              <p:nvPr/>
            </p:nvSpPr>
            <p:spPr>
              <a:xfrm>
                <a:off x="2826638" y="1465399"/>
                <a:ext cx="9204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𝑛𝑖𝑒𝑢𝑤</m:t>
                      </m:r>
                      <m:r>
                        <a:rPr lang="nl-NL" b="0" i="1" smtClean="0">
                          <a:latin typeface="Cambria Math" panose="02040503050406030204" pitchFamily="18" charset="0"/>
                        </a:rPr>
                        <m:t>=</m:t>
                      </m:r>
                    </m:oMath>
                  </m:oMathPara>
                </a14:m>
                <a:endParaRPr lang="nl-NL" dirty="0"/>
              </a:p>
            </p:txBody>
          </p:sp>
        </mc:Choice>
        <mc:Fallback xmlns="">
          <p:sp>
            <p:nvSpPr>
              <p:cNvPr id="10" name="Tekstvak 9">
                <a:extLst>
                  <a:ext uri="{FF2B5EF4-FFF2-40B4-BE49-F238E27FC236}">
                    <a16:creationId xmlns:a16="http://schemas.microsoft.com/office/drawing/2014/main" id="{A0F83448-74C5-4647-948E-D4CE57641064}"/>
                  </a:ext>
                </a:extLst>
              </p:cNvPr>
              <p:cNvSpPr txBox="1">
                <a:spLocks noRot="1" noChangeAspect="1" noMove="1" noResize="1" noEditPoints="1" noAdjustHandles="1" noChangeArrowheads="1" noChangeShapeType="1" noTextEdit="1"/>
              </p:cNvSpPr>
              <p:nvPr/>
            </p:nvSpPr>
            <p:spPr>
              <a:xfrm>
                <a:off x="2826638" y="1465399"/>
                <a:ext cx="920445" cy="276999"/>
              </a:xfrm>
              <a:prstGeom prst="rect">
                <a:avLst/>
              </a:prstGeom>
              <a:blipFill>
                <a:blip r:embed="rId5"/>
                <a:stretch>
                  <a:fillRect l="-5960" r="-1987" b="-6522"/>
                </a:stretch>
              </a:blipFill>
            </p:spPr>
            <p:txBody>
              <a:bodyPr/>
              <a:lstStyle/>
              <a:p>
                <a:r>
                  <a:rPr lang="nl-NL">
                    <a:noFill/>
                  </a:rPr>
                  <a:t> </a:t>
                </a:r>
              </a:p>
            </p:txBody>
          </p:sp>
        </mc:Fallback>
      </mc:AlternateContent>
      <p:sp>
        <p:nvSpPr>
          <p:cNvPr id="11" name="Rechteraccolade 10">
            <a:extLst>
              <a:ext uri="{FF2B5EF4-FFF2-40B4-BE49-F238E27FC236}">
                <a16:creationId xmlns:a16="http://schemas.microsoft.com/office/drawing/2014/main" id="{3AB2F11D-6DBC-4B7E-A6E7-6453B88A8895}"/>
              </a:ext>
            </a:extLst>
          </p:cNvPr>
          <p:cNvSpPr/>
          <p:nvPr/>
        </p:nvSpPr>
        <p:spPr>
          <a:xfrm>
            <a:off x="4882393" y="1078106"/>
            <a:ext cx="286140" cy="6642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12" name="Tekstvak 11">
                <a:extLst>
                  <a:ext uri="{FF2B5EF4-FFF2-40B4-BE49-F238E27FC236}">
                    <a16:creationId xmlns:a16="http://schemas.microsoft.com/office/drawing/2014/main" id="{C6C3FB25-B4C5-41BB-8190-BF9B364B2072}"/>
                  </a:ext>
                </a:extLst>
              </p:cNvPr>
              <p:cNvSpPr txBox="1"/>
              <p:nvPr/>
            </p:nvSpPr>
            <p:spPr>
              <a:xfrm>
                <a:off x="5277209" y="1204021"/>
                <a:ext cx="29008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𝑝𝑟𝑜𝑐𝑒𝑛𝑡𝑢𝑒𝑙𝑒</m:t>
                      </m:r>
                      <m:r>
                        <a:rPr lang="nl-NL" b="0" i="1" smtClean="0">
                          <a:latin typeface="Cambria Math" panose="02040503050406030204" pitchFamily="18" charset="0"/>
                        </a:rPr>
                        <m:t> </m:t>
                      </m:r>
                      <m:r>
                        <a:rPr lang="nl-NL" b="0" i="1" smtClean="0">
                          <a:latin typeface="Cambria Math" panose="02040503050406030204" pitchFamily="18" charset="0"/>
                        </a:rPr>
                        <m:t>𝑣𝑒𝑟𝑎𝑛𝑑𝑒𝑟𝑖𝑛𝑔</m:t>
                      </m:r>
                      <m:r>
                        <a:rPr lang="nl-NL" b="0" i="1" smtClean="0">
                          <a:latin typeface="Cambria Math" panose="02040503050406030204" pitchFamily="18" charset="0"/>
                        </a:rPr>
                        <m:t>=</m:t>
                      </m:r>
                    </m:oMath>
                  </m:oMathPara>
                </a14:m>
                <a:endParaRPr lang="nl-NL" dirty="0"/>
              </a:p>
            </p:txBody>
          </p:sp>
        </mc:Choice>
        <mc:Fallback xmlns="">
          <p:sp>
            <p:nvSpPr>
              <p:cNvPr id="12" name="Tekstvak 11">
                <a:extLst>
                  <a:ext uri="{FF2B5EF4-FFF2-40B4-BE49-F238E27FC236}">
                    <a16:creationId xmlns:a16="http://schemas.microsoft.com/office/drawing/2014/main" id="{C6C3FB25-B4C5-41BB-8190-BF9B364B2072}"/>
                  </a:ext>
                </a:extLst>
              </p:cNvPr>
              <p:cNvSpPr txBox="1">
                <a:spLocks noRot="1" noChangeAspect="1" noMove="1" noResize="1" noEditPoints="1" noAdjustHandles="1" noChangeArrowheads="1" noChangeShapeType="1" noTextEdit="1"/>
              </p:cNvSpPr>
              <p:nvPr/>
            </p:nvSpPr>
            <p:spPr>
              <a:xfrm>
                <a:off x="5277209" y="1204021"/>
                <a:ext cx="2900859" cy="276999"/>
              </a:xfrm>
              <a:prstGeom prst="rect">
                <a:avLst/>
              </a:prstGeom>
              <a:blipFill>
                <a:blip r:embed="rId6"/>
                <a:stretch>
                  <a:fillRect l="-2311" t="-4444" r="-210" b="-35556"/>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3" name="Tekstvak 12">
                <a:extLst>
                  <a:ext uri="{FF2B5EF4-FFF2-40B4-BE49-F238E27FC236}">
                    <a16:creationId xmlns:a16="http://schemas.microsoft.com/office/drawing/2014/main" id="{E9838979-8101-4F9D-975F-123F8E3F89A3}"/>
                  </a:ext>
                </a:extLst>
              </p:cNvPr>
              <p:cNvSpPr txBox="1"/>
              <p:nvPr/>
            </p:nvSpPr>
            <p:spPr>
              <a:xfrm>
                <a:off x="6327669" y="1603898"/>
                <a:ext cx="4469172" cy="555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10809,55−11444,61</m:t>
                          </m:r>
                        </m:num>
                        <m:den>
                          <m:r>
                            <a:rPr lang="nl-NL" b="0" i="1" smtClean="0">
                              <a:latin typeface="Cambria Math" panose="02040503050406030204" pitchFamily="18" charset="0"/>
                            </a:rPr>
                            <m:t>11444,61</m:t>
                          </m:r>
                        </m:den>
                      </m:f>
                      <m:r>
                        <a:rPr lang="nl-NL"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100%=−5,548…%</m:t>
                      </m:r>
                    </m:oMath>
                  </m:oMathPara>
                </a14:m>
                <a:endParaRPr lang="nl-NL" dirty="0"/>
              </a:p>
            </p:txBody>
          </p:sp>
        </mc:Choice>
        <mc:Fallback xmlns="">
          <p:sp>
            <p:nvSpPr>
              <p:cNvPr id="13" name="Tekstvak 12">
                <a:extLst>
                  <a:ext uri="{FF2B5EF4-FFF2-40B4-BE49-F238E27FC236}">
                    <a16:creationId xmlns:a16="http://schemas.microsoft.com/office/drawing/2014/main" id="{E9838979-8101-4F9D-975F-123F8E3F89A3}"/>
                  </a:ext>
                </a:extLst>
              </p:cNvPr>
              <p:cNvSpPr txBox="1">
                <a:spLocks noRot="1" noChangeAspect="1" noMove="1" noResize="1" noEditPoints="1" noAdjustHandles="1" noChangeArrowheads="1" noChangeShapeType="1" noTextEdit="1"/>
              </p:cNvSpPr>
              <p:nvPr/>
            </p:nvSpPr>
            <p:spPr>
              <a:xfrm>
                <a:off x="6327669" y="1603898"/>
                <a:ext cx="4469172" cy="555280"/>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4" name="Tekstvak 13">
                <a:extLst>
                  <a:ext uri="{FF2B5EF4-FFF2-40B4-BE49-F238E27FC236}">
                    <a16:creationId xmlns:a16="http://schemas.microsoft.com/office/drawing/2014/main" id="{823CF62B-4419-43FC-9412-4DDDEAFD685A}"/>
                  </a:ext>
                </a:extLst>
              </p:cNvPr>
              <p:cNvSpPr txBox="1"/>
              <p:nvPr/>
            </p:nvSpPr>
            <p:spPr>
              <a:xfrm>
                <a:off x="1638650" y="2234736"/>
                <a:ext cx="4624704" cy="369332"/>
              </a:xfrm>
              <a:prstGeom prst="rect">
                <a:avLst/>
              </a:prstGeom>
              <a:noFill/>
            </p:spPr>
            <p:txBody>
              <a:bodyPr wrap="square" rtlCol="0">
                <a:spAutoFit/>
              </a:bodyPr>
              <a:lstStyle/>
              <a:p>
                <a:r>
                  <a:rPr lang="nl-NL" dirty="0"/>
                  <a:t>Dus de daling was ongeveer </a:t>
                </a:r>
                <a14:m>
                  <m:oMath xmlns:m="http://schemas.openxmlformats.org/officeDocument/2006/math">
                    <m:r>
                      <a:rPr lang="nl-NL" b="0" i="1" smtClean="0">
                        <a:latin typeface="Cambria Math" panose="02040503050406030204" pitchFamily="18" charset="0"/>
                      </a:rPr>
                      <m:t>5,55%</m:t>
                    </m:r>
                  </m:oMath>
                </a14:m>
                <a:r>
                  <a:rPr lang="nl-NL" dirty="0"/>
                  <a:t>.</a:t>
                </a:r>
              </a:p>
            </p:txBody>
          </p:sp>
        </mc:Choice>
        <mc:Fallback xmlns="">
          <p:sp>
            <p:nvSpPr>
              <p:cNvPr id="14" name="Tekstvak 13">
                <a:extLst>
                  <a:ext uri="{FF2B5EF4-FFF2-40B4-BE49-F238E27FC236}">
                    <a16:creationId xmlns:a16="http://schemas.microsoft.com/office/drawing/2014/main" id="{823CF62B-4419-43FC-9412-4DDDEAFD685A}"/>
                  </a:ext>
                </a:extLst>
              </p:cNvPr>
              <p:cNvSpPr txBox="1">
                <a:spLocks noRot="1" noChangeAspect="1" noMove="1" noResize="1" noEditPoints="1" noAdjustHandles="1" noChangeArrowheads="1" noChangeShapeType="1" noTextEdit="1"/>
              </p:cNvSpPr>
              <p:nvPr/>
            </p:nvSpPr>
            <p:spPr>
              <a:xfrm>
                <a:off x="1638650" y="2234736"/>
                <a:ext cx="4624704" cy="369332"/>
              </a:xfrm>
              <a:prstGeom prst="rect">
                <a:avLst/>
              </a:prstGeom>
              <a:blipFill>
                <a:blip r:embed="rId8"/>
                <a:stretch>
                  <a:fillRect l="-1187" t="-10000" b="-26667"/>
                </a:stretch>
              </a:blipFill>
            </p:spPr>
            <p:txBody>
              <a:bodyPr/>
              <a:lstStyle/>
              <a:p>
                <a:r>
                  <a:rPr lang="nl-NL">
                    <a:noFill/>
                  </a:rPr>
                  <a:t> </a:t>
                </a:r>
              </a:p>
            </p:txBody>
          </p:sp>
        </mc:Fallback>
      </mc:AlternateContent>
      <p:sp>
        <p:nvSpPr>
          <p:cNvPr id="15" name="Tekstvak 14">
            <a:extLst>
              <a:ext uri="{FF2B5EF4-FFF2-40B4-BE49-F238E27FC236}">
                <a16:creationId xmlns:a16="http://schemas.microsoft.com/office/drawing/2014/main" id="{1A70DB97-2B7D-45B6-A083-354861C1C5F1}"/>
              </a:ext>
            </a:extLst>
          </p:cNvPr>
          <p:cNvSpPr txBox="1"/>
          <p:nvPr/>
        </p:nvSpPr>
        <p:spPr>
          <a:xfrm>
            <a:off x="1208015" y="2609358"/>
            <a:ext cx="648749" cy="369332"/>
          </a:xfrm>
          <a:prstGeom prst="rect">
            <a:avLst/>
          </a:prstGeom>
          <a:noFill/>
        </p:spPr>
        <p:txBody>
          <a:bodyPr wrap="square" rtlCol="0">
            <a:spAutoFit/>
          </a:bodyPr>
          <a:lstStyle/>
          <a:p>
            <a:r>
              <a:rPr lang="nl-NL" dirty="0"/>
              <a:t>d.</a:t>
            </a:r>
          </a:p>
        </p:txBody>
      </p:sp>
      <p:sp>
        <p:nvSpPr>
          <p:cNvPr id="16" name="Rechthoek 15">
            <a:extLst>
              <a:ext uri="{FF2B5EF4-FFF2-40B4-BE49-F238E27FC236}">
                <a16:creationId xmlns:a16="http://schemas.microsoft.com/office/drawing/2014/main" id="{A06F2229-4856-4153-98CA-CB1E19928BF6}"/>
              </a:ext>
            </a:extLst>
          </p:cNvPr>
          <p:cNvSpPr/>
          <p:nvPr/>
        </p:nvSpPr>
        <p:spPr>
          <a:xfrm>
            <a:off x="1638649" y="2598944"/>
            <a:ext cx="9820711" cy="1200329"/>
          </a:xfrm>
          <a:prstGeom prst="rect">
            <a:avLst/>
          </a:prstGeom>
        </p:spPr>
        <p:txBody>
          <a:bodyPr wrap="square">
            <a:spAutoFit/>
          </a:bodyPr>
          <a:lstStyle/>
          <a:p>
            <a:r>
              <a:rPr lang="nl-NL" dirty="0">
                <a:ea typeface="Calibri" panose="020F0502020204030204" pitchFamily="34" charset="0"/>
              </a:rPr>
              <a:t>Enkele dagen voor 8 augustus 2011, op 4 augustus 2011, verloor de Dow ook 4,31% en zakte daardoor 512,76 punten. </a:t>
            </a:r>
            <a:br>
              <a:rPr lang="nl-NL" dirty="0">
                <a:ea typeface="Calibri" panose="020F0502020204030204" pitchFamily="34" charset="0"/>
              </a:rPr>
            </a:br>
            <a:r>
              <a:rPr lang="nl-NL" dirty="0">
                <a:ea typeface="Calibri" panose="020F0502020204030204" pitchFamily="34" charset="0"/>
              </a:rPr>
              <a:t>Wat waren de beginstand en de slotstand?</a:t>
            </a:r>
            <a:br>
              <a:rPr lang="nl-NL" dirty="0">
                <a:ea typeface="Calibri" panose="020F0502020204030204" pitchFamily="34" charset="0"/>
              </a:rPr>
            </a:br>
            <a:r>
              <a:rPr lang="nl-NL" dirty="0">
                <a:ea typeface="Calibri" panose="020F0502020204030204" pitchFamily="34" charset="0"/>
              </a:rPr>
              <a:t>Rond af op gehelen.</a:t>
            </a:r>
            <a:endParaRPr lang="nl-NL" dirty="0"/>
          </a:p>
        </p:txBody>
      </p:sp>
      <p:sp>
        <p:nvSpPr>
          <p:cNvPr id="17" name="Tekstvak 16">
            <a:extLst>
              <a:ext uri="{FF2B5EF4-FFF2-40B4-BE49-F238E27FC236}">
                <a16:creationId xmlns:a16="http://schemas.microsoft.com/office/drawing/2014/main" id="{01EB58B8-2943-4A19-B73E-9D1FE628E8EE}"/>
              </a:ext>
            </a:extLst>
          </p:cNvPr>
          <p:cNvSpPr txBox="1"/>
          <p:nvPr/>
        </p:nvSpPr>
        <p:spPr>
          <a:xfrm>
            <a:off x="1638650" y="3734175"/>
            <a:ext cx="1501629" cy="369332"/>
          </a:xfrm>
          <a:prstGeom prst="rect">
            <a:avLst/>
          </a:prstGeom>
          <a:noFill/>
        </p:spPr>
        <p:txBody>
          <a:bodyPr wrap="square" rtlCol="0">
            <a:spAutoFit/>
          </a:bodyPr>
          <a:lstStyle/>
          <a:p>
            <a:r>
              <a:rPr lang="nl-NL" dirty="0"/>
              <a:t>Gegeven:</a:t>
            </a:r>
          </a:p>
        </p:txBody>
      </p:sp>
      <mc:AlternateContent xmlns:mc="http://schemas.openxmlformats.org/markup-compatibility/2006" xmlns:a14="http://schemas.microsoft.com/office/drawing/2010/main">
        <mc:Choice Requires="a14">
          <p:sp>
            <p:nvSpPr>
              <p:cNvPr id="18" name="Tekstvak 17">
                <a:extLst>
                  <a:ext uri="{FF2B5EF4-FFF2-40B4-BE49-F238E27FC236}">
                    <a16:creationId xmlns:a16="http://schemas.microsoft.com/office/drawing/2014/main" id="{B93F4194-46C3-4B63-BE1E-267B7FE5319B}"/>
                  </a:ext>
                </a:extLst>
              </p:cNvPr>
              <p:cNvSpPr txBox="1"/>
              <p:nvPr/>
            </p:nvSpPr>
            <p:spPr>
              <a:xfrm>
                <a:off x="4080025" y="3818717"/>
                <a:ext cx="6908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4,31%</m:t>
                      </m:r>
                    </m:oMath>
                  </m:oMathPara>
                </a14:m>
                <a:endParaRPr lang="nl-NL" dirty="0"/>
              </a:p>
            </p:txBody>
          </p:sp>
        </mc:Choice>
        <mc:Fallback xmlns="">
          <p:sp>
            <p:nvSpPr>
              <p:cNvPr id="18" name="Tekstvak 17">
                <a:extLst>
                  <a:ext uri="{FF2B5EF4-FFF2-40B4-BE49-F238E27FC236}">
                    <a16:creationId xmlns:a16="http://schemas.microsoft.com/office/drawing/2014/main" id="{B93F4194-46C3-4B63-BE1E-267B7FE5319B}"/>
                  </a:ext>
                </a:extLst>
              </p:cNvPr>
              <p:cNvSpPr txBox="1">
                <a:spLocks noRot="1" noChangeAspect="1" noMove="1" noResize="1" noEditPoints="1" noAdjustHandles="1" noChangeArrowheads="1" noChangeShapeType="1" noTextEdit="1"/>
              </p:cNvSpPr>
              <p:nvPr/>
            </p:nvSpPr>
            <p:spPr>
              <a:xfrm>
                <a:off x="4080025" y="3818717"/>
                <a:ext cx="690895" cy="276999"/>
              </a:xfrm>
              <a:prstGeom prst="rect">
                <a:avLst/>
              </a:prstGeom>
              <a:blipFill>
                <a:blip r:embed="rId9"/>
                <a:stretch>
                  <a:fillRect l="-7018" r="-8772" b="-13043"/>
                </a:stretch>
              </a:blipFill>
            </p:spPr>
            <p:txBody>
              <a:bodyPr/>
              <a:lstStyle/>
              <a:p>
                <a:r>
                  <a:rPr lang="nl-NL">
                    <a:noFill/>
                  </a:rPr>
                  <a:t> </a:t>
                </a:r>
              </a:p>
            </p:txBody>
          </p:sp>
        </mc:Fallback>
      </mc:AlternateContent>
      <p:cxnSp>
        <p:nvCxnSpPr>
          <p:cNvPr id="19" name="Rechte verbindingslijn 18">
            <a:extLst>
              <a:ext uri="{FF2B5EF4-FFF2-40B4-BE49-F238E27FC236}">
                <a16:creationId xmlns:a16="http://schemas.microsoft.com/office/drawing/2014/main" id="{695CB386-B314-4497-A23A-12C6C7867AFA}"/>
              </a:ext>
            </a:extLst>
          </p:cNvPr>
          <p:cNvCxnSpPr/>
          <p:nvPr/>
        </p:nvCxnSpPr>
        <p:spPr>
          <a:xfrm>
            <a:off x="7046752" y="2919369"/>
            <a:ext cx="6711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B4B64D3D-934E-469D-8358-3E630A41A7E5}"/>
              </a:ext>
            </a:extLst>
          </p:cNvPr>
          <p:cNvCxnSpPr/>
          <p:nvPr/>
        </p:nvCxnSpPr>
        <p:spPr>
          <a:xfrm>
            <a:off x="8893728" y="2919369"/>
            <a:ext cx="576000"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kstvak 20">
                <a:extLst>
                  <a:ext uri="{FF2B5EF4-FFF2-40B4-BE49-F238E27FC236}">
                    <a16:creationId xmlns:a16="http://schemas.microsoft.com/office/drawing/2014/main" id="{26C95559-34DF-4DCC-84C9-28CA062569C9}"/>
                  </a:ext>
                </a:extLst>
              </p:cNvPr>
              <p:cNvSpPr txBox="1"/>
              <p:nvPr/>
            </p:nvSpPr>
            <p:spPr>
              <a:xfrm>
                <a:off x="2715774" y="3799273"/>
                <a:ext cx="13756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 </m:t>
                      </m:r>
                      <m:r>
                        <a:rPr lang="nl-NL" b="0" i="1" smtClean="0">
                          <a:latin typeface="Cambria Math" panose="02040503050406030204" pitchFamily="18" charset="0"/>
                        </a:rPr>
                        <m:t>𝑎𝑓𝑛𝑎𝑚𝑒</m:t>
                      </m:r>
                      <m:r>
                        <a:rPr lang="nl-NL" b="0" i="1" smtClean="0">
                          <a:latin typeface="Cambria Math" panose="02040503050406030204" pitchFamily="18" charset="0"/>
                        </a:rPr>
                        <m:t>=</m:t>
                      </m:r>
                    </m:oMath>
                  </m:oMathPara>
                </a14:m>
                <a:endParaRPr lang="nl-NL" dirty="0"/>
              </a:p>
            </p:txBody>
          </p:sp>
        </mc:Choice>
        <mc:Fallback xmlns="">
          <p:sp>
            <p:nvSpPr>
              <p:cNvPr id="21" name="Tekstvak 20">
                <a:extLst>
                  <a:ext uri="{FF2B5EF4-FFF2-40B4-BE49-F238E27FC236}">
                    <a16:creationId xmlns:a16="http://schemas.microsoft.com/office/drawing/2014/main" id="{26C95559-34DF-4DCC-84C9-28CA062569C9}"/>
                  </a:ext>
                </a:extLst>
              </p:cNvPr>
              <p:cNvSpPr txBox="1">
                <a:spLocks noRot="1" noChangeAspect="1" noMove="1" noResize="1" noEditPoints="1" noAdjustHandles="1" noChangeArrowheads="1" noChangeShapeType="1" noTextEdit="1"/>
              </p:cNvSpPr>
              <p:nvPr/>
            </p:nvSpPr>
            <p:spPr>
              <a:xfrm>
                <a:off x="2715774" y="3799273"/>
                <a:ext cx="1375633" cy="276999"/>
              </a:xfrm>
              <a:prstGeom prst="rect">
                <a:avLst/>
              </a:prstGeom>
              <a:blipFill>
                <a:blip r:embed="rId10"/>
                <a:stretch>
                  <a:fillRect l="-4444" t="-2174" r="-1333" b="-3260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2" name="Tekstvak 21">
                <a:extLst>
                  <a:ext uri="{FF2B5EF4-FFF2-40B4-BE49-F238E27FC236}">
                    <a16:creationId xmlns:a16="http://schemas.microsoft.com/office/drawing/2014/main" id="{8DB01845-C9BF-4DE4-9CE6-839463C72FAA}"/>
                  </a:ext>
                </a:extLst>
              </p:cNvPr>
              <p:cNvSpPr txBox="1"/>
              <p:nvPr/>
            </p:nvSpPr>
            <p:spPr>
              <a:xfrm>
                <a:off x="4091407" y="4180322"/>
                <a:ext cx="7421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512,76</m:t>
                      </m:r>
                    </m:oMath>
                  </m:oMathPara>
                </a14:m>
                <a:endParaRPr lang="nl-NL" dirty="0"/>
              </a:p>
            </p:txBody>
          </p:sp>
        </mc:Choice>
        <mc:Fallback xmlns="">
          <p:sp>
            <p:nvSpPr>
              <p:cNvPr id="22" name="Tekstvak 21">
                <a:extLst>
                  <a:ext uri="{FF2B5EF4-FFF2-40B4-BE49-F238E27FC236}">
                    <a16:creationId xmlns:a16="http://schemas.microsoft.com/office/drawing/2014/main" id="{8DB01845-C9BF-4DE4-9CE6-839463C72FAA}"/>
                  </a:ext>
                </a:extLst>
              </p:cNvPr>
              <p:cNvSpPr txBox="1">
                <a:spLocks noRot="1" noChangeAspect="1" noMove="1" noResize="1" noEditPoints="1" noAdjustHandles="1" noChangeArrowheads="1" noChangeShapeType="1" noTextEdit="1"/>
              </p:cNvSpPr>
              <p:nvPr/>
            </p:nvSpPr>
            <p:spPr>
              <a:xfrm>
                <a:off x="4091407" y="4180322"/>
                <a:ext cx="742191" cy="276999"/>
              </a:xfrm>
              <a:prstGeom prst="rect">
                <a:avLst/>
              </a:prstGeom>
              <a:blipFill>
                <a:blip r:embed="rId11"/>
                <a:stretch>
                  <a:fillRect l="-7377" r="-8197" b="-8889"/>
                </a:stretch>
              </a:blipFill>
            </p:spPr>
            <p:txBody>
              <a:bodyPr/>
              <a:lstStyle/>
              <a:p>
                <a:r>
                  <a:rPr lang="nl-NL">
                    <a:noFill/>
                  </a:rPr>
                  <a:t> </a:t>
                </a:r>
              </a:p>
            </p:txBody>
          </p:sp>
        </mc:Fallback>
      </mc:AlternateContent>
      <p:cxnSp>
        <p:nvCxnSpPr>
          <p:cNvPr id="23" name="Rechte verbindingslijn 22">
            <a:extLst>
              <a:ext uri="{FF2B5EF4-FFF2-40B4-BE49-F238E27FC236}">
                <a16:creationId xmlns:a16="http://schemas.microsoft.com/office/drawing/2014/main" id="{4CAB1EB3-B7AD-4601-B5E9-41B87B92498B}"/>
              </a:ext>
            </a:extLst>
          </p:cNvPr>
          <p:cNvCxnSpPr/>
          <p:nvPr/>
        </p:nvCxnSpPr>
        <p:spPr>
          <a:xfrm>
            <a:off x="9808128" y="2919369"/>
            <a:ext cx="504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0DC53BDF-87FF-4346-9A5C-F66415E226D1}"/>
              </a:ext>
            </a:extLst>
          </p:cNvPr>
          <p:cNvCxnSpPr/>
          <p:nvPr/>
        </p:nvCxnSpPr>
        <p:spPr>
          <a:xfrm>
            <a:off x="1739317" y="3199108"/>
            <a:ext cx="612000"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kstvak 24">
                <a:extLst>
                  <a:ext uri="{FF2B5EF4-FFF2-40B4-BE49-F238E27FC236}">
                    <a16:creationId xmlns:a16="http://schemas.microsoft.com/office/drawing/2014/main" id="{26DDFAFA-3937-4C61-906E-5D0CB998192D}"/>
                  </a:ext>
                </a:extLst>
              </p:cNvPr>
              <p:cNvSpPr txBox="1"/>
              <p:nvPr/>
            </p:nvSpPr>
            <p:spPr>
              <a:xfrm>
                <a:off x="2972254" y="4157885"/>
                <a:ext cx="11191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𝑎𝑓𝑛𝑎𝑚𝑒</m:t>
                      </m:r>
                      <m:r>
                        <a:rPr lang="nl-NL" b="0" i="1" smtClean="0">
                          <a:latin typeface="Cambria Math" panose="02040503050406030204" pitchFamily="18" charset="0"/>
                        </a:rPr>
                        <m:t>=</m:t>
                      </m:r>
                    </m:oMath>
                  </m:oMathPara>
                </a14:m>
                <a:endParaRPr lang="nl-NL" dirty="0"/>
              </a:p>
            </p:txBody>
          </p:sp>
        </mc:Choice>
        <mc:Fallback xmlns="">
          <p:sp>
            <p:nvSpPr>
              <p:cNvPr id="25" name="Tekstvak 24">
                <a:extLst>
                  <a:ext uri="{FF2B5EF4-FFF2-40B4-BE49-F238E27FC236}">
                    <a16:creationId xmlns:a16="http://schemas.microsoft.com/office/drawing/2014/main" id="{26DDFAFA-3937-4C61-906E-5D0CB998192D}"/>
                  </a:ext>
                </a:extLst>
              </p:cNvPr>
              <p:cNvSpPr txBox="1">
                <a:spLocks noRot="1" noChangeAspect="1" noMove="1" noResize="1" noEditPoints="1" noAdjustHandles="1" noChangeArrowheads="1" noChangeShapeType="1" noTextEdit="1"/>
              </p:cNvSpPr>
              <p:nvPr/>
            </p:nvSpPr>
            <p:spPr>
              <a:xfrm>
                <a:off x="2972254" y="4157885"/>
                <a:ext cx="1119153" cy="276999"/>
              </a:xfrm>
              <a:prstGeom prst="rect">
                <a:avLst/>
              </a:prstGeom>
              <a:blipFill>
                <a:blip r:embed="rId12"/>
                <a:stretch>
                  <a:fillRect l="-7104" t="-2174" r="-1639" b="-32609"/>
                </a:stretch>
              </a:blipFill>
            </p:spPr>
            <p:txBody>
              <a:bodyPr/>
              <a:lstStyle/>
              <a:p>
                <a:r>
                  <a:rPr lang="nl-NL">
                    <a:noFill/>
                  </a:rPr>
                  <a:t> </a:t>
                </a:r>
              </a:p>
            </p:txBody>
          </p:sp>
        </mc:Fallback>
      </mc:AlternateContent>
      <p:sp>
        <p:nvSpPr>
          <p:cNvPr id="26" name="Rechteraccolade 25">
            <a:extLst>
              <a:ext uri="{FF2B5EF4-FFF2-40B4-BE49-F238E27FC236}">
                <a16:creationId xmlns:a16="http://schemas.microsoft.com/office/drawing/2014/main" id="{CB0877A7-84C2-4450-B9F2-BE90DCBE1C9B}"/>
              </a:ext>
            </a:extLst>
          </p:cNvPr>
          <p:cNvSpPr/>
          <p:nvPr/>
        </p:nvSpPr>
        <p:spPr>
          <a:xfrm>
            <a:off x="4882393" y="3818717"/>
            <a:ext cx="394816" cy="6386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27" name="Tekstvak 26">
                <a:extLst>
                  <a:ext uri="{FF2B5EF4-FFF2-40B4-BE49-F238E27FC236}">
                    <a16:creationId xmlns:a16="http://schemas.microsoft.com/office/drawing/2014/main" id="{116B9F90-5E48-4B0F-91D9-6F0CFA1EAA7A}"/>
                  </a:ext>
                </a:extLst>
              </p:cNvPr>
              <p:cNvSpPr txBox="1"/>
              <p:nvPr/>
            </p:nvSpPr>
            <p:spPr>
              <a:xfrm>
                <a:off x="5570290" y="3799273"/>
                <a:ext cx="1476462" cy="369332"/>
              </a:xfrm>
              <a:prstGeom prst="rect">
                <a:avLst/>
              </a:prstGeom>
              <a:noFill/>
            </p:spPr>
            <p:txBody>
              <a:bodyPr wrap="square" rtlCol="0">
                <a:spAutoFit/>
              </a:bodyPr>
              <a:lstStyle/>
              <a:p>
                <a:r>
                  <a:rPr lang="nl-NL" dirty="0"/>
                  <a:t>begin</a:t>
                </a:r>
                <a14:m>
                  <m:oMath xmlns:m="http://schemas.openxmlformats.org/officeDocument/2006/math">
                    <m:r>
                      <a:rPr lang="nl-NL" b="0" i="1" smtClean="0">
                        <a:latin typeface="Cambria Math" panose="02040503050406030204" pitchFamily="18" charset="0"/>
                      </a:rPr>
                      <m:t>=</m:t>
                    </m:r>
                  </m:oMath>
                </a14:m>
                <a:r>
                  <a:rPr lang="nl-NL" dirty="0"/>
                  <a:t>oud</a:t>
                </a:r>
                <a14:m>
                  <m:oMath xmlns:m="http://schemas.openxmlformats.org/officeDocument/2006/math">
                    <m:r>
                      <a:rPr lang="nl-NL" b="0" i="1" dirty="0" smtClean="0">
                        <a:latin typeface="Cambria Math" panose="02040503050406030204" pitchFamily="18" charset="0"/>
                      </a:rPr>
                      <m:t>=</m:t>
                    </m:r>
                  </m:oMath>
                </a14:m>
                <a:endParaRPr lang="nl-NL" dirty="0"/>
              </a:p>
            </p:txBody>
          </p:sp>
        </mc:Choice>
        <mc:Fallback xmlns="">
          <p:sp>
            <p:nvSpPr>
              <p:cNvPr id="27" name="Tekstvak 26">
                <a:extLst>
                  <a:ext uri="{FF2B5EF4-FFF2-40B4-BE49-F238E27FC236}">
                    <a16:creationId xmlns:a16="http://schemas.microsoft.com/office/drawing/2014/main" id="{116B9F90-5E48-4B0F-91D9-6F0CFA1EAA7A}"/>
                  </a:ext>
                </a:extLst>
              </p:cNvPr>
              <p:cNvSpPr txBox="1">
                <a:spLocks noRot="1" noChangeAspect="1" noMove="1" noResize="1" noEditPoints="1" noAdjustHandles="1" noChangeArrowheads="1" noChangeShapeType="1" noTextEdit="1"/>
              </p:cNvSpPr>
              <p:nvPr/>
            </p:nvSpPr>
            <p:spPr>
              <a:xfrm>
                <a:off x="5570290" y="3799273"/>
                <a:ext cx="1476462" cy="369332"/>
              </a:xfrm>
              <a:prstGeom prst="rect">
                <a:avLst/>
              </a:prstGeom>
              <a:blipFill>
                <a:blip r:embed="rId13"/>
                <a:stretch>
                  <a:fillRect l="-3719" t="-8197" b="-2459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8" name="Tekstvak 27">
                <a:extLst>
                  <a:ext uri="{FF2B5EF4-FFF2-40B4-BE49-F238E27FC236}">
                    <a16:creationId xmlns:a16="http://schemas.microsoft.com/office/drawing/2014/main" id="{0C81C52B-62FF-4EDC-92C4-CB0B893859A1}"/>
                  </a:ext>
                </a:extLst>
              </p:cNvPr>
              <p:cNvSpPr txBox="1"/>
              <p:nvPr/>
            </p:nvSpPr>
            <p:spPr>
              <a:xfrm>
                <a:off x="6966676" y="3702457"/>
                <a:ext cx="2882199" cy="555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512,76</m:t>
                          </m:r>
                        </m:num>
                        <m:den>
                          <m:r>
                            <a:rPr lang="nl-NL" b="0" i="1" smtClean="0">
                              <a:latin typeface="Cambria Math" panose="02040503050406030204" pitchFamily="18" charset="0"/>
                            </a:rPr>
                            <m:t>4,31</m:t>
                          </m:r>
                        </m:den>
                      </m:f>
                      <m:r>
                        <a:rPr lang="nl-NL"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100=11898,983…</m:t>
                      </m:r>
                    </m:oMath>
                  </m:oMathPara>
                </a14:m>
                <a:endParaRPr lang="nl-NL" dirty="0"/>
              </a:p>
            </p:txBody>
          </p:sp>
        </mc:Choice>
        <mc:Fallback xmlns="">
          <p:sp>
            <p:nvSpPr>
              <p:cNvPr id="28" name="Tekstvak 27">
                <a:extLst>
                  <a:ext uri="{FF2B5EF4-FFF2-40B4-BE49-F238E27FC236}">
                    <a16:creationId xmlns:a16="http://schemas.microsoft.com/office/drawing/2014/main" id="{0C81C52B-62FF-4EDC-92C4-CB0B893859A1}"/>
                  </a:ext>
                </a:extLst>
              </p:cNvPr>
              <p:cNvSpPr txBox="1">
                <a:spLocks noRot="1" noChangeAspect="1" noMove="1" noResize="1" noEditPoints="1" noAdjustHandles="1" noChangeArrowheads="1" noChangeShapeType="1" noTextEdit="1"/>
              </p:cNvSpPr>
              <p:nvPr/>
            </p:nvSpPr>
            <p:spPr>
              <a:xfrm>
                <a:off x="6966676" y="3702457"/>
                <a:ext cx="2882199" cy="555280"/>
              </a:xfrm>
              <a:prstGeom prst="rect">
                <a:avLst/>
              </a:prstGeom>
              <a:blipFill>
                <a:blip r:embed="rId1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9" name="Tekstvak 28">
                <a:extLst>
                  <a:ext uri="{FF2B5EF4-FFF2-40B4-BE49-F238E27FC236}">
                    <a16:creationId xmlns:a16="http://schemas.microsoft.com/office/drawing/2014/main" id="{8413A3E5-B3CB-47DE-A855-76C25AFEDD80}"/>
                  </a:ext>
                </a:extLst>
              </p:cNvPr>
              <p:cNvSpPr txBox="1"/>
              <p:nvPr/>
            </p:nvSpPr>
            <p:spPr>
              <a:xfrm>
                <a:off x="5570289" y="4272655"/>
                <a:ext cx="1568741" cy="369332"/>
              </a:xfrm>
              <a:prstGeom prst="rect">
                <a:avLst/>
              </a:prstGeom>
              <a:noFill/>
            </p:spPr>
            <p:txBody>
              <a:bodyPr wrap="square" rtlCol="0">
                <a:spAutoFit/>
              </a:bodyPr>
              <a:lstStyle/>
              <a:p>
                <a:r>
                  <a:rPr lang="nl-NL" dirty="0"/>
                  <a:t>eind</a:t>
                </a:r>
                <a14:m>
                  <m:oMath xmlns:m="http://schemas.openxmlformats.org/officeDocument/2006/math">
                    <m:r>
                      <a:rPr lang="nl-NL" b="0" i="1" smtClean="0">
                        <a:latin typeface="Cambria Math" panose="02040503050406030204" pitchFamily="18" charset="0"/>
                      </a:rPr>
                      <m:t>=</m:t>
                    </m:r>
                  </m:oMath>
                </a14:m>
                <a:r>
                  <a:rPr lang="nl-NL" dirty="0"/>
                  <a:t>nieuw</a:t>
                </a:r>
                <a14:m>
                  <m:oMath xmlns:m="http://schemas.openxmlformats.org/officeDocument/2006/math">
                    <m:r>
                      <a:rPr lang="nl-NL" b="0" i="1" dirty="0" smtClean="0">
                        <a:latin typeface="Cambria Math" panose="02040503050406030204" pitchFamily="18" charset="0"/>
                      </a:rPr>
                      <m:t>=</m:t>
                    </m:r>
                  </m:oMath>
                </a14:m>
                <a:endParaRPr lang="nl-NL" dirty="0"/>
              </a:p>
            </p:txBody>
          </p:sp>
        </mc:Choice>
        <mc:Fallback xmlns="">
          <p:sp>
            <p:nvSpPr>
              <p:cNvPr id="29" name="Tekstvak 28">
                <a:extLst>
                  <a:ext uri="{FF2B5EF4-FFF2-40B4-BE49-F238E27FC236}">
                    <a16:creationId xmlns:a16="http://schemas.microsoft.com/office/drawing/2014/main" id="{8413A3E5-B3CB-47DE-A855-76C25AFEDD80}"/>
                  </a:ext>
                </a:extLst>
              </p:cNvPr>
              <p:cNvSpPr txBox="1">
                <a:spLocks noRot="1" noChangeAspect="1" noMove="1" noResize="1" noEditPoints="1" noAdjustHandles="1" noChangeArrowheads="1" noChangeShapeType="1" noTextEdit="1"/>
              </p:cNvSpPr>
              <p:nvPr/>
            </p:nvSpPr>
            <p:spPr>
              <a:xfrm>
                <a:off x="5570289" y="4272655"/>
                <a:ext cx="1568741" cy="369332"/>
              </a:xfrm>
              <a:prstGeom prst="rect">
                <a:avLst/>
              </a:prstGeom>
              <a:blipFill>
                <a:blip r:embed="rId15"/>
                <a:stretch>
                  <a:fillRect l="-3502" t="-10000" b="-2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0" name="Tekstvak 29">
                <a:extLst>
                  <a:ext uri="{FF2B5EF4-FFF2-40B4-BE49-F238E27FC236}">
                    <a16:creationId xmlns:a16="http://schemas.microsoft.com/office/drawing/2014/main" id="{632410EA-4BEE-4645-BF95-69765E585DD2}"/>
                  </a:ext>
                </a:extLst>
              </p:cNvPr>
              <p:cNvSpPr txBox="1"/>
              <p:nvPr/>
            </p:nvSpPr>
            <p:spPr>
              <a:xfrm>
                <a:off x="6966676" y="4318821"/>
                <a:ext cx="3749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11898,983…−512,76=11384,22…</m:t>
                      </m:r>
                    </m:oMath>
                  </m:oMathPara>
                </a14:m>
                <a:endParaRPr lang="nl-NL" dirty="0"/>
              </a:p>
            </p:txBody>
          </p:sp>
        </mc:Choice>
        <mc:Fallback xmlns="">
          <p:sp>
            <p:nvSpPr>
              <p:cNvPr id="30" name="Tekstvak 29">
                <a:extLst>
                  <a:ext uri="{FF2B5EF4-FFF2-40B4-BE49-F238E27FC236}">
                    <a16:creationId xmlns:a16="http://schemas.microsoft.com/office/drawing/2014/main" id="{632410EA-4BEE-4645-BF95-69765E585DD2}"/>
                  </a:ext>
                </a:extLst>
              </p:cNvPr>
              <p:cNvSpPr txBox="1">
                <a:spLocks noRot="1" noChangeAspect="1" noMove="1" noResize="1" noEditPoints="1" noAdjustHandles="1" noChangeArrowheads="1" noChangeShapeType="1" noTextEdit="1"/>
              </p:cNvSpPr>
              <p:nvPr/>
            </p:nvSpPr>
            <p:spPr>
              <a:xfrm>
                <a:off x="6966676" y="4318821"/>
                <a:ext cx="3749423" cy="276999"/>
              </a:xfrm>
              <a:prstGeom prst="rect">
                <a:avLst/>
              </a:prstGeom>
              <a:blipFill>
                <a:blip r:embed="rId16"/>
                <a:stretch>
                  <a:fillRect l="-1138"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1" name="Tekstvak 30">
                <a:extLst>
                  <a:ext uri="{FF2B5EF4-FFF2-40B4-BE49-F238E27FC236}">
                    <a16:creationId xmlns:a16="http://schemas.microsoft.com/office/drawing/2014/main" id="{FAFB27E0-8844-4132-8AAF-A865C66C82DC}"/>
                  </a:ext>
                </a:extLst>
              </p:cNvPr>
              <p:cNvSpPr txBox="1"/>
              <p:nvPr/>
            </p:nvSpPr>
            <p:spPr>
              <a:xfrm>
                <a:off x="1638649" y="4857226"/>
                <a:ext cx="7975134" cy="369332"/>
              </a:xfrm>
              <a:prstGeom prst="rect">
                <a:avLst/>
              </a:prstGeom>
              <a:noFill/>
            </p:spPr>
            <p:txBody>
              <a:bodyPr wrap="square" rtlCol="0">
                <a:spAutoFit/>
              </a:bodyPr>
              <a:lstStyle/>
              <a:p>
                <a:r>
                  <a:rPr lang="nl-NL" dirty="0"/>
                  <a:t>Dus de beginstand was </a:t>
                </a:r>
                <a14:m>
                  <m:oMath xmlns:m="http://schemas.openxmlformats.org/officeDocument/2006/math">
                    <m:r>
                      <a:rPr lang="nl-NL" b="0" i="1" smtClean="0">
                        <a:latin typeface="Cambria Math" panose="02040503050406030204" pitchFamily="18" charset="0"/>
                      </a:rPr>
                      <m:t>11899</m:t>
                    </m:r>
                  </m:oMath>
                </a14:m>
                <a:r>
                  <a:rPr lang="nl-NL" dirty="0"/>
                  <a:t> punten en de eindstand was </a:t>
                </a:r>
                <a14:m>
                  <m:oMath xmlns:m="http://schemas.openxmlformats.org/officeDocument/2006/math">
                    <m:r>
                      <a:rPr lang="nl-NL" b="0" i="1" smtClean="0">
                        <a:latin typeface="Cambria Math" panose="02040503050406030204" pitchFamily="18" charset="0"/>
                      </a:rPr>
                      <m:t>11384</m:t>
                    </m:r>
                  </m:oMath>
                </a14:m>
                <a:r>
                  <a:rPr lang="nl-NL" dirty="0"/>
                  <a:t> punten.</a:t>
                </a:r>
              </a:p>
            </p:txBody>
          </p:sp>
        </mc:Choice>
        <mc:Fallback xmlns="">
          <p:sp>
            <p:nvSpPr>
              <p:cNvPr id="31" name="Tekstvak 30">
                <a:extLst>
                  <a:ext uri="{FF2B5EF4-FFF2-40B4-BE49-F238E27FC236}">
                    <a16:creationId xmlns:a16="http://schemas.microsoft.com/office/drawing/2014/main" id="{FAFB27E0-8844-4132-8AAF-A865C66C82DC}"/>
                  </a:ext>
                </a:extLst>
              </p:cNvPr>
              <p:cNvSpPr txBox="1">
                <a:spLocks noRot="1" noChangeAspect="1" noMove="1" noResize="1" noEditPoints="1" noAdjustHandles="1" noChangeArrowheads="1" noChangeShapeType="1" noTextEdit="1"/>
              </p:cNvSpPr>
              <p:nvPr/>
            </p:nvSpPr>
            <p:spPr>
              <a:xfrm>
                <a:off x="1638649" y="4857226"/>
                <a:ext cx="7975134" cy="369332"/>
              </a:xfrm>
              <a:prstGeom prst="rect">
                <a:avLst/>
              </a:prstGeom>
              <a:blipFill>
                <a:blip r:embed="rId17"/>
                <a:stretch>
                  <a:fillRect l="-688" t="-10000" b="-26667"/>
                </a:stretch>
              </a:blipFill>
            </p:spPr>
            <p:txBody>
              <a:bodyPr/>
              <a:lstStyle/>
              <a:p>
                <a:r>
                  <a:rPr lang="nl-NL">
                    <a:noFill/>
                  </a:rPr>
                  <a:t> </a:t>
                </a:r>
              </a:p>
            </p:txBody>
          </p:sp>
        </mc:Fallback>
      </mc:AlternateContent>
    </p:spTree>
    <p:extLst>
      <p:ext uri="{BB962C8B-B14F-4D97-AF65-F5344CB8AC3E}">
        <p14:creationId xmlns:p14="http://schemas.microsoft.com/office/powerpoint/2010/main" val="297174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0" grpId="0"/>
      <p:bldP spid="11" grpId="0" animBg="1"/>
      <p:bldP spid="12" grpId="0"/>
      <p:bldP spid="13" grpId="0"/>
      <p:bldP spid="14" grpId="0"/>
      <p:bldP spid="15" grpId="0"/>
      <p:bldP spid="16" grpId="0"/>
      <p:bldP spid="17" grpId="0"/>
      <p:bldP spid="18" grpId="0"/>
      <p:bldP spid="22" grpId="0"/>
      <p:bldP spid="25" grpId="0"/>
      <p:bldP spid="26" grpId="0" animBg="1"/>
      <p:bldP spid="27"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2E5B1DC-2EDB-4A00-819E-B698DA58AD4C}"/>
              </a:ext>
            </a:extLst>
          </p:cNvPr>
          <p:cNvSpPr txBox="1"/>
          <p:nvPr/>
        </p:nvSpPr>
        <p:spPr>
          <a:xfrm>
            <a:off x="360484" y="293858"/>
            <a:ext cx="117455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Opgave 12</a:t>
            </a:r>
          </a:p>
        </p:txBody>
      </p:sp>
      <mc:AlternateContent xmlns:mc="http://schemas.openxmlformats.org/markup-compatibility/2006" xmlns:a14="http://schemas.microsoft.com/office/drawing/2010/main">
        <mc:Choice Requires="a14">
          <p:sp>
            <p:nvSpPr>
              <p:cNvPr id="3" name="Rechthoek 2"/>
              <p:cNvSpPr/>
              <p:nvPr/>
            </p:nvSpPr>
            <p:spPr>
              <a:xfrm>
                <a:off x="2347415" y="191589"/>
                <a:ext cx="2749342" cy="655757"/>
              </a:xfrm>
              <a:prstGeom prst="rect">
                <a:avLst/>
              </a:prstGeom>
            </p:spPr>
            <p:txBody>
              <a:bodyPr wrap="none">
                <a:spAutoFit/>
              </a:bodyPr>
              <a:lstStyle/>
              <a:p>
                <a:r>
                  <a:rPr lang="nl-NL" dirty="0">
                    <a:ea typeface="Calibri" panose="020F0502020204030204" pitchFamily="34" charset="0"/>
                  </a:rPr>
                  <a:t>Schrijf </a:t>
                </a:r>
                <a14:m>
                  <m:oMath xmlns:m="http://schemas.openxmlformats.org/officeDocument/2006/math">
                    <m:f>
                      <m:fPr>
                        <m:ctrlPr>
                          <a:rPr lang="nl-NL" i="1">
                            <a:latin typeface="Cambria Math" panose="02040503050406030204" pitchFamily="18" charset="0"/>
                            <a:cs typeface="Arial" panose="020B0604020202020204" pitchFamily="34" charset="0"/>
                          </a:rPr>
                        </m:ctrlPr>
                      </m:fPr>
                      <m:num>
                        <m:sSup>
                          <m:sSupPr>
                            <m:ctrlPr>
                              <a:rPr lang="nl-NL" i="1">
                                <a:latin typeface="Cambria Math" panose="02040503050406030204" pitchFamily="18" charset="0"/>
                                <a:cs typeface="Arial" panose="020B0604020202020204" pitchFamily="34" charset="0"/>
                              </a:rPr>
                            </m:ctrlPr>
                          </m:sSupPr>
                          <m:e>
                            <m:r>
                              <a:rPr lang="nl-NL" i="1">
                                <a:latin typeface="Cambria Math" panose="02040503050406030204" pitchFamily="18" charset="0"/>
                                <a:ea typeface="Calibri" panose="020F0502020204030204" pitchFamily="34" charset="0"/>
                                <a:cs typeface="Arial" panose="020B0604020202020204" pitchFamily="34" charset="0"/>
                              </a:rPr>
                              <m:t>𝑎</m:t>
                            </m:r>
                          </m:e>
                          <m:sup>
                            <m:r>
                              <a:rPr lang="nl-NL" i="1">
                                <a:latin typeface="Cambria Math" panose="02040503050406030204" pitchFamily="18" charset="0"/>
                                <a:ea typeface="Calibri" panose="020F0502020204030204" pitchFamily="34" charset="0"/>
                                <a:cs typeface="Arial" panose="020B0604020202020204" pitchFamily="34" charset="0"/>
                              </a:rPr>
                              <m:t>4</m:t>
                            </m:r>
                          </m:sup>
                        </m:sSup>
                        <m:r>
                          <a:rPr lang="nl-NL" i="1">
                            <a:latin typeface="Cambria Math" panose="02040503050406030204" pitchFamily="18" charset="0"/>
                            <a:ea typeface="Calibri" panose="020F0502020204030204" pitchFamily="34" charset="0"/>
                            <a:cs typeface="Arial" panose="020B0604020202020204" pitchFamily="34" charset="0"/>
                          </a:rPr>
                          <m:t>∙</m:t>
                        </m:r>
                        <m:sSup>
                          <m:sSupPr>
                            <m:ctrlPr>
                              <a:rPr lang="nl-NL" i="1">
                                <a:latin typeface="Cambria Math" panose="02040503050406030204" pitchFamily="18" charset="0"/>
                                <a:cs typeface="Arial" panose="020B0604020202020204" pitchFamily="34" charset="0"/>
                              </a:rPr>
                            </m:ctrlPr>
                          </m:sSupPr>
                          <m:e>
                            <m:r>
                              <a:rPr lang="nl-NL" i="1">
                                <a:latin typeface="Cambria Math" panose="02040503050406030204" pitchFamily="18" charset="0"/>
                                <a:ea typeface="Calibri" panose="020F0502020204030204" pitchFamily="34" charset="0"/>
                                <a:cs typeface="Arial" panose="020B0604020202020204" pitchFamily="34" charset="0"/>
                              </a:rPr>
                              <m:t>𝑎</m:t>
                            </m:r>
                          </m:e>
                          <m:sup>
                            <m:r>
                              <a:rPr lang="nl-NL" i="1">
                                <a:latin typeface="Cambria Math" panose="02040503050406030204" pitchFamily="18" charset="0"/>
                                <a:ea typeface="Calibri" panose="020F0502020204030204" pitchFamily="34" charset="0"/>
                                <a:cs typeface="Arial" panose="020B0604020202020204" pitchFamily="34" charset="0"/>
                              </a:rPr>
                              <m:t>6</m:t>
                            </m:r>
                          </m:sup>
                        </m:sSup>
                      </m:num>
                      <m:den>
                        <m:d>
                          <m:dPr>
                            <m:ctrlPr>
                              <a:rPr lang="nl-NL" i="1">
                                <a:latin typeface="Cambria Math" panose="02040503050406030204" pitchFamily="18" charset="0"/>
                                <a:cs typeface="Arial" panose="020B0604020202020204" pitchFamily="34" charset="0"/>
                              </a:rPr>
                            </m:ctrlPr>
                          </m:dPr>
                          <m:e>
                            <m:f>
                              <m:fPr>
                                <m:ctrlPr>
                                  <a:rPr lang="nl-NL" i="1">
                                    <a:latin typeface="Cambria Math" panose="02040503050406030204" pitchFamily="18" charset="0"/>
                                    <a:cs typeface="Arial" panose="020B0604020202020204" pitchFamily="34" charset="0"/>
                                  </a:rPr>
                                </m:ctrlPr>
                              </m:fPr>
                              <m:num>
                                <m:r>
                                  <a:rPr lang="nl-NL" i="1">
                                    <a:latin typeface="Cambria Math" panose="02040503050406030204" pitchFamily="18" charset="0"/>
                                    <a:ea typeface="Calibri" panose="020F0502020204030204" pitchFamily="34" charset="0"/>
                                    <a:cs typeface="Arial" panose="020B0604020202020204" pitchFamily="34" charset="0"/>
                                  </a:rPr>
                                  <m:t>1</m:t>
                                </m:r>
                              </m:num>
                              <m:den>
                                <m:r>
                                  <a:rPr lang="nl-NL" i="1">
                                    <a:latin typeface="Cambria Math" panose="02040503050406030204" pitchFamily="18" charset="0"/>
                                    <a:ea typeface="Calibri" panose="020F0502020204030204" pitchFamily="34" charset="0"/>
                                    <a:cs typeface="Arial" panose="020B0604020202020204" pitchFamily="34" charset="0"/>
                                  </a:rPr>
                                  <m:t>𝑎</m:t>
                                </m:r>
                              </m:den>
                            </m:f>
                          </m:e>
                        </m:d>
                      </m:den>
                    </m:f>
                  </m:oMath>
                </a14:m>
                <a:r>
                  <a:rPr lang="nl-NL" dirty="0">
                    <a:ea typeface="Times New Roman" panose="02020603050405020304" pitchFamily="18" charset="0"/>
                  </a:rPr>
                  <a:t> als macht van </a:t>
                </a:r>
                <a14:m>
                  <m:oMath xmlns:m="http://schemas.openxmlformats.org/officeDocument/2006/math">
                    <m:r>
                      <a:rPr lang="nl-NL" i="1">
                        <a:latin typeface="Cambria Math" panose="02040503050406030204" pitchFamily="18" charset="0"/>
                        <a:ea typeface="Times New Roman" panose="02020603050405020304" pitchFamily="18" charset="0"/>
                        <a:cs typeface="Arial" panose="020B0604020202020204" pitchFamily="34" charset="0"/>
                      </a:rPr>
                      <m:t>𝑎</m:t>
                    </m:r>
                  </m:oMath>
                </a14:m>
                <a:endParaRPr lang="nl-NL" dirty="0"/>
              </a:p>
            </p:txBody>
          </p:sp>
        </mc:Choice>
        <mc:Fallback xmlns="">
          <p:sp>
            <p:nvSpPr>
              <p:cNvPr id="3" name="Rechthoek 2"/>
              <p:cNvSpPr>
                <a:spLocks noRot="1" noChangeAspect="1" noMove="1" noResize="1" noEditPoints="1" noAdjustHandles="1" noChangeArrowheads="1" noChangeShapeType="1" noTextEdit="1"/>
              </p:cNvSpPr>
              <p:nvPr/>
            </p:nvSpPr>
            <p:spPr>
              <a:xfrm>
                <a:off x="2347415" y="191589"/>
                <a:ext cx="2749342" cy="655757"/>
              </a:xfrm>
              <a:prstGeom prst="rect">
                <a:avLst/>
              </a:prstGeom>
              <a:blipFill>
                <a:blip r:embed="rId2"/>
                <a:stretch>
                  <a:fillRect l="-1774"/>
                </a:stretch>
              </a:blipFill>
            </p:spPr>
            <p:txBody>
              <a:bodyPr/>
              <a:lstStyle/>
              <a:p>
                <a:r>
                  <a:rPr lang="nl-NL">
                    <a:noFill/>
                  </a:rPr>
                  <a:t> </a:t>
                </a:r>
              </a:p>
            </p:txBody>
          </p:sp>
        </mc:Fallback>
      </mc:AlternateContent>
      <p:sp>
        <p:nvSpPr>
          <p:cNvPr id="4" name="Tekstvak 3"/>
          <p:cNvSpPr txBox="1"/>
          <p:nvPr/>
        </p:nvSpPr>
        <p:spPr>
          <a:xfrm>
            <a:off x="1842448" y="293858"/>
            <a:ext cx="504967" cy="369332"/>
          </a:xfrm>
          <a:prstGeom prst="rect">
            <a:avLst/>
          </a:prstGeom>
          <a:noFill/>
        </p:spPr>
        <p:txBody>
          <a:bodyPr wrap="square" rtlCol="0">
            <a:spAutoFit/>
          </a:bodyPr>
          <a:lstStyle/>
          <a:p>
            <a:r>
              <a:rPr lang="nl-NL" dirty="0"/>
              <a:t>a.</a:t>
            </a:r>
          </a:p>
        </p:txBody>
      </p:sp>
      <mc:AlternateContent xmlns:mc="http://schemas.openxmlformats.org/markup-compatibility/2006" xmlns:a14="http://schemas.microsoft.com/office/drawing/2010/main">
        <mc:Choice Requires="a14">
          <p:sp>
            <p:nvSpPr>
              <p:cNvPr id="5" name="Rechthoek 4"/>
              <p:cNvSpPr/>
              <p:nvPr/>
            </p:nvSpPr>
            <p:spPr>
              <a:xfrm>
                <a:off x="2594742" y="847346"/>
                <a:ext cx="888320" cy="8781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nl-NL" i="1">
                              <a:latin typeface="Cambria Math" panose="02040503050406030204" pitchFamily="18" charset="0"/>
                              <a:cs typeface="Arial" panose="020B0604020202020204" pitchFamily="34" charset="0"/>
                            </a:rPr>
                          </m:ctrlPr>
                        </m:fPr>
                        <m:num>
                          <m:sSup>
                            <m:sSupPr>
                              <m:ctrlPr>
                                <a:rPr lang="nl-NL" i="1">
                                  <a:latin typeface="Cambria Math" panose="02040503050406030204" pitchFamily="18" charset="0"/>
                                  <a:cs typeface="Arial" panose="020B0604020202020204" pitchFamily="34" charset="0"/>
                                </a:rPr>
                              </m:ctrlPr>
                            </m:sSupPr>
                            <m:e>
                              <m:r>
                                <a:rPr lang="nl-NL" i="1">
                                  <a:latin typeface="Cambria Math" panose="02040503050406030204" pitchFamily="18" charset="0"/>
                                  <a:ea typeface="Calibri" panose="020F0502020204030204" pitchFamily="34" charset="0"/>
                                  <a:cs typeface="Arial" panose="020B0604020202020204" pitchFamily="34" charset="0"/>
                                </a:rPr>
                                <m:t>𝑎</m:t>
                              </m:r>
                            </m:e>
                            <m:sup>
                              <m:r>
                                <a:rPr lang="nl-NL" i="1">
                                  <a:latin typeface="Cambria Math" panose="02040503050406030204" pitchFamily="18" charset="0"/>
                                  <a:ea typeface="Calibri" panose="020F0502020204030204" pitchFamily="34" charset="0"/>
                                  <a:cs typeface="Arial" panose="020B0604020202020204" pitchFamily="34" charset="0"/>
                                </a:rPr>
                                <m:t>4</m:t>
                              </m:r>
                            </m:sup>
                          </m:sSup>
                          <m:r>
                            <a:rPr lang="nl-NL" i="1">
                              <a:latin typeface="Cambria Math" panose="02040503050406030204" pitchFamily="18" charset="0"/>
                              <a:ea typeface="Calibri" panose="020F0502020204030204" pitchFamily="34" charset="0"/>
                              <a:cs typeface="Arial" panose="020B0604020202020204" pitchFamily="34" charset="0"/>
                            </a:rPr>
                            <m:t>∙</m:t>
                          </m:r>
                          <m:sSup>
                            <m:sSupPr>
                              <m:ctrlPr>
                                <a:rPr lang="nl-NL" i="1">
                                  <a:latin typeface="Cambria Math" panose="02040503050406030204" pitchFamily="18" charset="0"/>
                                  <a:cs typeface="Arial" panose="020B0604020202020204" pitchFamily="34" charset="0"/>
                                </a:rPr>
                              </m:ctrlPr>
                            </m:sSupPr>
                            <m:e>
                              <m:r>
                                <a:rPr lang="nl-NL" i="1">
                                  <a:latin typeface="Cambria Math" panose="02040503050406030204" pitchFamily="18" charset="0"/>
                                  <a:ea typeface="Calibri" panose="020F0502020204030204" pitchFamily="34" charset="0"/>
                                  <a:cs typeface="Arial" panose="020B0604020202020204" pitchFamily="34" charset="0"/>
                                </a:rPr>
                                <m:t>𝑎</m:t>
                              </m:r>
                            </m:e>
                            <m:sup>
                              <m:r>
                                <a:rPr lang="nl-NL" i="1">
                                  <a:latin typeface="Cambria Math" panose="02040503050406030204" pitchFamily="18" charset="0"/>
                                  <a:ea typeface="Calibri" panose="020F0502020204030204" pitchFamily="34" charset="0"/>
                                  <a:cs typeface="Arial" panose="020B0604020202020204" pitchFamily="34" charset="0"/>
                                </a:rPr>
                                <m:t>6</m:t>
                              </m:r>
                            </m:sup>
                          </m:sSup>
                        </m:num>
                        <m:den>
                          <m:d>
                            <m:dPr>
                              <m:ctrlPr>
                                <a:rPr lang="nl-NL" i="1">
                                  <a:latin typeface="Cambria Math" panose="02040503050406030204" pitchFamily="18" charset="0"/>
                                  <a:cs typeface="Arial" panose="020B0604020202020204" pitchFamily="34" charset="0"/>
                                </a:rPr>
                              </m:ctrlPr>
                            </m:dPr>
                            <m:e>
                              <m:f>
                                <m:fPr>
                                  <m:ctrlPr>
                                    <a:rPr lang="nl-NL" i="1">
                                      <a:latin typeface="Cambria Math" panose="02040503050406030204" pitchFamily="18" charset="0"/>
                                      <a:cs typeface="Arial" panose="020B0604020202020204" pitchFamily="34" charset="0"/>
                                    </a:rPr>
                                  </m:ctrlPr>
                                </m:fPr>
                                <m:num>
                                  <m:r>
                                    <a:rPr lang="nl-NL" i="1">
                                      <a:latin typeface="Cambria Math" panose="02040503050406030204" pitchFamily="18" charset="0"/>
                                      <a:ea typeface="Calibri" panose="020F0502020204030204" pitchFamily="34" charset="0"/>
                                      <a:cs typeface="Arial" panose="020B0604020202020204" pitchFamily="34" charset="0"/>
                                    </a:rPr>
                                    <m:t>1</m:t>
                                  </m:r>
                                </m:num>
                                <m:den>
                                  <m:r>
                                    <a:rPr lang="nl-NL" i="1">
                                      <a:latin typeface="Cambria Math" panose="02040503050406030204" pitchFamily="18" charset="0"/>
                                      <a:ea typeface="Calibri" panose="020F0502020204030204" pitchFamily="34" charset="0"/>
                                      <a:cs typeface="Arial" panose="020B0604020202020204" pitchFamily="34" charset="0"/>
                                    </a:rPr>
                                    <m:t>𝑎</m:t>
                                  </m:r>
                                </m:den>
                              </m:f>
                            </m:e>
                          </m:d>
                        </m:den>
                      </m:f>
                    </m:oMath>
                  </m:oMathPara>
                </a14:m>
                <a:endParaRPr lang="nl-NL" dirty="0"/>
              </a:p>
            </p:txBody>
          </p:sp>
        </mc:Choice>
        <mc:Fallback xmlns="">
          <p:sp>
            <p:nvSpPr>
              <p:cNvPr id="5" name="Rechthoek 4"/>
              <p:cNvSpPr>
                <a:spLocks noRot="1" noChangeAspect="1" noMove="1" noResize="1" noEditPoints="1" noAdjustHandles="1" noChangeArrowheads="1" noChangeShapeType="1" noTextEdit="1"/>
              </p:cNvSpPr>
              <p:nvPr/>
            </p:nvSpPr>
            <p:spPr>
              <a:xfrm>
                <a:off x="2594742" y="847346"/>
                <a:ext cx="888320" cy="878189"/>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kstvak 5"/>
              <p:cNvSpPr txBox="1"/>
              <p:nvPr/>
            </p:nvSpPr>
            <p:spPr>
              <a:xfrm>
                <a:off x="3483062" y="889474"/>
                <a:ext cx="681148" cy="678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f>
                        <m:fPr>
                          <m:ctrlPr>
                            <a:rPr lang="nl-NL" b="0" i="1" smtClean="0">
                              <a:latin typeface="Cambria Math" panose="02040503050406030204" pitchFamily="18" charset="0"/>
                            </a:rPr>
                          </m:ctrlPr>
                        </m:fPr>
                        <m:num>
                          <m:sSup>
                            <m:sSupPr>
                              <m:ctrlPr>
                                <a:rPr lang="nl-NL" b="0" i="1" smtClean="0">
                                  <a:latin typeface="Cambria Math" panose="02040503050406030204" pitchFamily="18" charset="0"/>
                                </a:rPr>
                              </m:ctrlPr>
                            </m:sSupPr>
                            <m:e>
                              <m:r>
                                <a:rPr lang="nl-NL" b="0" i="1" smtClean="0">
                                  <a:latin typeface="Cambria Math" panose="02040503050406030204" pitchFamily="18" charset="0"/>
                                </a:rPr>
                                <m:t>𝑎</m:t>
                              </m:r>
                            </m:e>
                            <m:sup>
                              <m:r>
                                <a:rPr lang="nl-NL" b="0" i="1" smtClean="0">
                                  <a:latin typeface="Cambria Math" panose="02040503050406030204" pitchFamily="18" charset="0"/>
                                </a:rPr>
                                <m:t>10</m:t>
                              </m:r>
                            </m:sup>
                          </m:sSup>
                        </m:num>
                        <m:den>
                          <m:r>
                            <a:rPr lang="nl-NL" b="0" i="1" smtClean="0">
                              <a:latin typeface="Cambria Math" panose="02040503050406030204" pitchFamily="18" charset="0"/>
                            </a:rPr>
                            <m:t>(</m:t>
                          </m:r>
                          <m:box>
                            <m:boxPr>
                              <m:ctrlPr>
                                <a:rPr lang="nl-NL" b="0" i="1" smtClean="0">
                                  <a:latin typeface="Cambria Math" panose="02040503050406030204" pitchFamily="18" charset="0"/>
                                </a:rPr>
                              </m:ctrlPr>
                            </m:boxPr>
                            <m:e>
                              <m:argPr>
                                <m:argSz m:val="-1"/>
                              </m:argPr>
                              <m:f>
                                <m:fPr>
                                  <m:ctrlPr>
                                    <a:rPr lang="nl-NL" b="0" i="1" smtClean="0">
                                      <a:latin typeface="Cambria Math" panose="02040503050406030204" pitchFamily="18" charset="0"/>
                                    </a:rPr>
                                  </m:ctrlPr>
                                </m:fPr>
                                <m:num>
                                  <m:r>
                                    <a:rPr lang="nl-NL" b="0" i="1" smtClean="0">
                                      <a:latin typeface="Cambria Math" panose="02040503050406030204" pitchFamily="18" charset="0"/>
                                    </a:rPr>
                                    <m:t>1</m:t>
                                  </m:r>
                                </m:num>
                                <m:den>
                                  <m:sSup>
                                    <m:sSupPr>
                                      <m:ctrlPr>
                                        <a:rPr lang="nl-NL" b="0" i="1" smtClean="0">
                                          <a:latin typeface="Cambria Math" panose="02040503050406030204" pitchFamily="18" charset="0"/>
                                        </a:rPr>
                                      </m:ctrlPr>
                                    </m:sSupPr>
                                    <m:e>
                                      <m:r>
                                        <a:rPr lang="nl-NL" b="0" i="1" smtClean="0">
                                          <a:latin typeface="Cambria Math" panose="02040503050406030204" pitchFamily="18" charset="0"/>
                                        </a:rPr>
                                        <m:t>𝑎</m:t>
                                      </m:r>
                                    </m:e>
                                    <m:sup>
                                      <m:r>
                                        <a:rPr lang="nl-NL" b="0" i="1" smtClean="0">
                                          <a:latin typeface="Cambria Math" panose="02040503050406030204" pitchFamily="18" charset="0"/>
                                        </a:rPr>
                                        <m:t>1</m:t>
                                      </m:r>
                                    </m:sup>
                                  </m:sSup>
                                </m:den>
                              </m:f>
                            </m:e>
                          </m:box>
                          <m:r>
                            <a:rPr lang="nl-NL" b="0" i="1" smtClean="0">
                              <a:latin typeface="Cambria Math" panose="02040503050406030204" pitchFamily="18" charset="0"/>
                            </a:rPr>
                            <m:t>)</m:t>
                          </m:r>
                        </m:den>
                      </m:f>
                    </m:oMath>
                  </m:oMathPara>
                </a14:m>
                <a:endParaRPr lang="nl-NL" dirty="0"/>
              </a:p>
            </p:txBody>
          </p:sp>
        </mc:Choice>
        <mc:Fallback xmlns="">
          <p:sp>
            <p:nvSpPr>
              <p:cNvPr id="6" name="Tekstvak 5"/>
              <p:cNvSpPr txBox="1">
                <a:spLocks noRot="1" noChangeAspect="1" noMove="1" noResize="1" noEditPoints="1" noAdjustHandles="1" noChangeArrowheads="1" noChangeShapeType="1" noTextEdit="1"/>
              </p:cNvSpPr>
              <p:nvPr/>
            </p:nvSpPr>
            <p:spPr>
              <a:xfrm>
                <a:off x="3483062" y="889474"/>
                <a:ext cx="681148" cy="678327"/>
              </a:xfrm>
              <a:prstGeom prst="rect">
                <a:avLst/>
              </a:prstGeom>
              <a:blipFill>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kstvak 6"/>
              <p:cNvSpPr txBox="1"/>
              <p:nvPr/>
            </p:nvSpPr>
            <p:spPr>
              <a:xfrm>
                <a:off x="4205154" y="889474"/>
                <a:ext cx="653191"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f>
                        <m:fPr>
                          <m:ctrlPr>
                            <a:rPr lang="nl-NL" b="0" i="1" smtClean="0">
                              <a:latin typeface="Cambria Math" panose="02040503050406030204" pitchFamily="18" charset="0"/>
                            </a:rPr>
                          </m:ctrlPr>
                        </m:fPr>
                        <m:num>
                          <m:sSup>
                            <m:sSupPr>
                              <m:ctrlPr>
                                <a:rPr lang="nl-NL" b="0" i="1" smtClean="0">
                                  <a:latin typeface="Cambria Math" panose="02040503050406030204" pitchFamily="18" charset="0"/>
                                </a:rPr>
                              </m:ctrlPr>
                            </m:sSupPr>
                            <m:e>
                              <m:r>
                                <a:rPr lang="nl-NL" b="0" i="1" smtClean="0">
                                  <a:latin typeface="Cambria Math" panose="02040503050406030204" pitchFamily="18" charset="0"/>
                                </a:rPr>
                                <m:t>𝑎</m:t>
                              </m:r>
                            </m:e>
                            <m:sup>
                              <m:r>
                                <a:rPr lang="nl-NL" b="0" i="1" smtClean="0">
                                  <a:latin typeface="Cambria Math" panose="02040503050406030204" pitchFamily="18" charset="0"/>
                                </a:rPr>
                                <m:t>10</m:t>
                              </m:r>
                            </m:sup>
                          </m:sSup>
                        </m:num>
                        <m:den>
                          <m:sSup>
                            <m:sSupPr>
                              <m:ctrlPr>
                                <a:rPr lang="nl-NL" b="0" i="1" smtClean="0">
                                  <a:latin typeface="Cambria Math" panose="02040503050406030204" pitchFamily="18" charset="0"/>
                                </a:rPr>
                              </m:ctrlPr>
                            </m:sSupPr>
                            <m:e>
                              <m:r>
                                <a:rPr lang="nl-NL" b="0" i="1" smtClean="0">
                                  <a:latin typeface="Cambria Math" panose="02040503050406030204" pitchFamily="18" charset="0"/>
                                </a:rPr>
                                <m:t>𝑎</m:t>
                              </m:r>
                            </m:e>
                            <m:sup>
                              <m:r>
                                <a:rPr lang="nl-NL" b="0" i="1" smtClean="0">
                                  <a:latin typeface="Cambria Math" panose="02040503050406030204" pitchFamily="18" charset="0"/>
                                </a:rPr>
                                <m:t>−1</m:t>
                              </m:r>
                            </m:sup>
                          </m:sSup>
                        </m:den>
                      </m:f>
                    </m:oMath>
                  </m:oMathPara>
                </a14:m>
                <a:endParaRPr lang="nl-NL" dirty="0"/>
              </a:p>
            </p:txBody>
          </p:sp>
        </mc:Choice>
        <mc:Fallback xmlns="">
          <p:sp>
            <p:nvSpPr>
              <p:cNvPr id="7" name="Tekstvak 6"/>
              <p:cNvSpPr txBox="1">
                <a:spLocks noRot="1" noChangeAspect="1" noMove="1" noResize="1" noEditPoints="1" noAdjustHandles="1" noChangeArrowheads="1" noChangeShapeType="1" noTextEdit="1"/>
              </p:cNvSpPr>
              <p:nvPr/>
            </p:nvSpPr>
            <p:spPr>
              <a:xfrm>
                <a:off x="4205154" y="889474"/>
                <a:ext cx="653191" cy="555793"/>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kstvak 7"/>
              <p:cNvSpPr txBox="1"/>
              <p:nvPr/>
            </p:nvSpPr>
            <p:spPr>
              <a:xfrm>
                <a:off x="4899289" y="1056166"/>
                <a:ext cx="6242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𝑎</m:t>
                          </m:r>
                        </m:e>
                        <m:sup>
                          <m:r>
                            <a:rPr lang="nl-NL" b="0" i="1" smtClean="0">
                              <a:latin typeface="Cambria Math" panose="02040503050406030204" pitchFamily="18" charset="0"/>
                            </a:rPr>
                            <m:t>11</m:t>
                          </m:r>
                        </m:sup>
                      </m:sSup>
                    </m:oMath>
                  </m:oMathPara>
                </a14:m>
                <a:endParaRPr lang="nl-NL" dirty="0"/>
              </a:p>
            </p:txBody>
          </p:sp>
        </mc:Choice>
        <mc:Fallback xmlns="">
          <p:sp>
            <p:nvSpPr>
              <p:cNvPr id="8" name="Tekstvak 7"/>
              <p:cNvSpPr txBox="1">
                <a:spLocks noRot="1" noChangeAspect="1" noMove="1" noResize="1" noEditPoints="1" noAdjustHandles="1" noChangeArrowheads="1" noChangeShapeType="1" noTextEdit="1"/>
              </p:cNvSpPr>
              <p:nvPr/>
            </p:nvSpPr>
            <p:spPr>
              <a:xfrm>
                <a:off x="4899289" y="1056166"/>
                <a:ext cx="624210" cy="276999"/>
              </a:xfrm>
              <a:prstGeom prst="rect">
                <a:avLst/>
              </a:prstGeom>
              <a:blipFill>
                <a:blip r:embed="rId6"/>
                <a:stretch>
                  <a:fillRect l="-3922" t="-4348" r="-2941"/>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ekstvak 8"/>
              <p:cNvSpPr txBox="1"/>
              <p:nvPr/>
            </p:nvSpPr>
            <p:spPr>
              <a:xfrm>
                <a:off x="8242852" y="601799"/>
                <a:ext cx="2142699" cy="2035814"/>
              </a:xfrm>
              <a:prstGeom prst="rect">
                <a:avLst/>
              </a:prstGeom>
              <a:noFill/>
            </p:spPr>
            <p:txBody>
              <a:bodyPr wrap="square" rtlCol="0">
                <a:spAutoFit/>
              </a:bodyPr>
              <a:lstStyle/>
              <a:p>
                <a:pPr marL="342900" indent="-342900">
                  <a:buAutoNum type="arabicPeriod"/>
                </a:pPr>
                <a14:m>
                  <m:oMath xmlns:m="http://schemas.openxmlformats.org/officeDocument/2006/math">
                    <m:sSup>
                      <m:sSupPr>
                        <m:ctrlPr>
                          <a:rPr lang="nl-NL" b="0"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𝑝</m:t>
                        </m:r>
                      </m:sup>
                    </m:sSup>
                    <m:r>
                      <a:rPr lang="nl-NL" b="0" i="1" smtClean="0">
                        <a:latin typeface="Cambria Math" panose="02040503050406030204" pitchFamily="18" charset="0"/>
                        <a:ea typeface="Cambria Math" panose="02040503050406030204" pitchFamily="18" charset="0"/>
                      </a:rPr>
                      <m:t>∙</m:t>
                    </m:r>
                    <m:sSup>
                      <m:sSupPr>
                        <m:ctrlPr>
                          <a:rPr lang="nl-NL" b="0" i="1" smtClean="0">
                            <a:latin typeface="Cambria Math" panose="02040503050406030204" pitchFamily="18" charset="0"/>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𝑥</m:t>
                        </m:r>
                      </m:e>
                      <m:sup>
                        <m:r>
                          <a:rPr lang="nl-NL" b="0" i="1" smtClean="0">
                            <a:latin typeface="Cambria Math" panose="02040503050406030204" pitchFamily="18" charset="0"/>
                            <a:ea typeface="Cambria Math" panose="02040503050406030204" pitchFamily="18" charset="0"/>
                          </a:rPr>
                          <m:t>𝑞</m:t>
                        </m:r>
                      </m:sup>
                    </m:sSup>
                    <m:r>
                      <a:rPr lang="nl-NL" b="0" i="1" smtClean="0">
                        <a:latin typeface="Cambria Math" panose="02040503050406030204" pitchFamily="18" charset="0"/>
                        <a:ea typeface="Cambria Math" panose="02040503050406030204" pitchFamily="18" charset="0"/>
                      </a:rPr>
                      <m:t>=</m:t>
                    </m:r>
                    <m:sSup>
                      <m:sSupPr>
                        <m:ctrlPr>
                          <a:rPr lang="nl-NL" b="0" i="1" smtClean="0">
                            <a:latin typeface="Cambria Math" panose="02040503050406030204" pitchFamily="18" charset="0"/>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𝑥</m:t>
                        </m:r>
                      </m:e>
                      <m:sup>
                        <m:r>
                          <a:rPr lang="nl-NL" b="0" i="1" smtClean="0">
                            <a:latin typeface="Cambria Math" panose="02040503050406030204" pitchFamily="18" charset="0"/>
                            <a:ea typeface="Cambria Math" panose="02040503050406030204" pitchFamily="18" charset="0"/>
                          </a:rPr>
                          <m:t>𝑃</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𝑞</m:t>
                        </m:r>
                      </m:sup>
                    </m:sSup>
                  </m:oMath>
                </a14:m>
                <a:endParaRPr lang="nl-NL" dirty="0"/>
              </a:p>
              <a:p>
                <a:pPr marL="342900" indent="-342900">
                  <a:buAutoNum type="arabicPeriod"/>
                </a:pPr>
                <a14:m>
                  <m:oMath xmlns:m="http://schemas.openxmlformats.org/officeDocument/2006/math">
                    <m:sSup>
                      <m:sSupPr>
                        <m:ctrlPr>
                          <a:rPr lang="nl-NL" i="1" smtClean="0">
                            <a:latin typeface="Cambria Math" panose="02040503050406030204" pitchFamily="18" charset="0"/>
                          </a:rPr>
                        </m:ctrlPr>
                      </m:sSupPr>
                      <m:e>
                        <m:r>
                          <a:rPr lang="nl-NL" b="0" i="1" smtClean="0">
                            <a:latin typeface="Cambria Math" panose="02040503050406030204" pitchFamily="18" charset="0"/>
                          </a:rPr>
                          <m:t>(</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𝑝</m:t>
                            </m:r>
                          </m:sup>
                        </m:sSup>
                        <m:r>
                          <a:rPr lang="nl-NL" b="0" i="1" smtClean="0">
                            <a:latin typeface="Cambria Math" panose="02040503050406030204" pitchFamily="18" charset="0"/>
                          </a:rPr>
                          <m:t>)</m:t>
                        </m:r>
                      </m:e>
                      <m:sup>
                        <m:r>
                          <a:rPr lang="nl-NL" b="0" i="1" smtClean="0">
                            <a:latin typeface="Cambria Math" panose="02040503050406030204" pitchFamily="18" charset="0"/>
                          </a:rPr>
                          <m:t>𝑞</m:t>
                        </m:r>
                      </m:sup>
                    </m:sSup>
                    <m:r>
                      <a:rPr lang="nl-NL" b="0" i="1" smtClean="0">
                        <a:latin typeface="Cambria Math" panose="02040503050406030204" pitchFamily="18" charset="0"/>
                      </a:rPr>
                      <m:t>=</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𝑝𝑞</m:t>
                        </m:r>
                      </m:sup>
                    </m:sSup>
                  </m:oMath>
                </a14:m>
                <a:endParaRPr lang="nl-NL" dirty="0"/>
              </a:p>
              <a:p>
                <a:pPr marL="342900" indent="-342900">
                  <a:buAutoNum type="arabicPeriod"/>
                </a:pPr>
                <a14:m>
                  <m:oMath xmlns:m="http://schemas.openxmlformats.org/officeDocument/2006/math">
                    <m:sSup>
                      <m:sSupPr>
                        <m:ctrlPr>
                          <a:rPr lang="nl-NL" i="1" smtClean="0">
                            <a:latin typeface="Cambria Math" panose="02040503050406030204" pitchFamily="18" charset="0"/>
                          </a:rPr>
                        </m:ctrlPr>
                      </m:sSupPr>
                      <m:e>
                        <m:r>
                          <a:rPr lang="nl-NL" b="0" i="1" smtClean="0">
                            <a:latin typeface="Cambria Math" panose="02040503050406030204" pitchFamily="18" charset="0"/>
                          </a:rPr>
                          <m:t>(</m:t>
                        </m:r>
                        <m:r>
                          <a:rPr lang="nl-NL" b="0" i="1" smtClean="0">
                            <a:latin typeface="Cambria Math" panose="02040503050406030204" pitchFamily="18" charset="0"/>
                          </a:rPr>
                          <m:t>𝑥𝑦</m:t>
                        </m:r>
                        <m:r>
                          <a:rPr lang="nl-NL" b="0" i="1" smtClean="0">
                            <a:latin typeface="Cambria Math" panose="02040503050406030204" pitchFamily="18" charset="0"/>
                          </a:rPr>
                          <m:t>)</m:t>
                        </m:r>
                      </m:e>
                      <m:sup>
                        <m:r>
                          <a:rPr lang="nl-NL" b="0" i="1" smtClean="0">
                            <a:latin typeface="Cambria Math" panose="02040503050406030204" pitchFamily="18" charset="0"/>
                          </a:rPr>
                          <m:t>𝑝</m:t>
                        </m:r>
                      </m:sup>
                    </m:sSup>
                    <m:r>
                      <a:rPr lang="nl-NL" b="0" i="1" smtClean="0">
                        <a:latin typeface="Cambria Math" panose="02040503050406030204" pitchFamily="18" charset="0"/>
                      </a:rPr>
                      <m:t>=</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𝑝</m:t>
                        </m:r>
                      </m:sup>
                    </m:sSup>
                    <m:sSup>
                      <m:sSupPr>
                        <m:ctrlPr>
                          <a:rPr lang="nl-NL" b="0" i="1" smtClean="0">
                            <a:latin typeface="Cambria Math" panose="02040503050406030204" pitchFamily="18" charset="0"/>
                          </a:rPr>
                        </m:ctrlPr>
                      </m:sSupPr>
                      <m:e>
                        <m:r>
                          <a:rPr lang="nl-NL" b="0" i="1" smtClean="0">
                            <a:latin typeface="Cambria Math" panose="02040503050406030204" pitchFamily="18" charset="0"/>
                          </a:rPr>
                          <m:t>𝑦</m:t>
                        </m:r>
                      </m:e>
                      <m:sup>
                        <m:r>
                          <a:rPr lang="nl-NL" b="0" i="1" smtClean="0">
                            <a:latin typeface="Cambria Math" panose="02040503050406030204" pitchFamily="18" charset="0"/>
                          </a:rPr>
                          <m:t>𝑝</m:t>
                        </m:r>
                      </m:sup>
                    </m:sSup>
                  </m:oMath>
                </a14:m>
                <a:endParaRPr lang="nl-NL" dirty="0"/>
              </a:p>
              <a:p>
                <a:pPr marL="342900" indent="-342900">
                  <a:buAutoNum type="arabicPeriod"/>
                </a:pPr>
                <a14:m>
                  <m:oMath xmlns:m="http://schemas.openxmlformats.org/officeDocument/2006/math">
                    <m:f>
                      <m:fPr>
                        <m:ctrlPr>
                          <a:rPr lang="nl-NL" i="1" smtClean="0">
                            <a:latin typeface="Cambria Math" panose="02040503050406030204" pitchFamily="18" charset="0"/>
                          </a:rPr>
                        </m:ctrlPr>
                      </m:fPr>
                      <m:num>
                        <m:sSup>
                          <m:sSupPr>
                            <m:ctrlPr>
                              <a:rPr lang="nl-NL"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𝑝</m:t>
                            </m:r>
                          </m:sup>
                        </m:sSup>
                      </m:num>
                      <m:den>
                        <m:sSup>
                          <m:sSupPr>
                            <m:ctrlPr>
                              <a:rPr lang="nl-NL"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𝑞</m:t>
                            </m:r>
                          </m:sup>
                        </m:sSup>
                      </m:den>
                    </m:f>
                    <m:r>
                      <a:rPr lang="nl-NL" b="0" i="1" smtClean="0">
                        <a:latin typeface="Cambria Math" panose="02040503050406030204" pitchFamily="18" charset="0"/>
                      </a:rPr>
                      <m:t>=</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𝑝</m:t>
                        </m:r>
                        <m:r>
                          <a:rPr lang="nl-NL" b="0" i="1" smtClean="0">
                            <a:latin typeface="Cambria Math" panose="02040503050406030204" pitchFamily="18" charset="0"/>
                          </a:rPr>
                          <m:t>−</m:t>
                        </m:r>
                        <m:r>
                          <a:rPr lang="nl-NL" b="0" i="1" smtClean="0">
                            <a:latin typeface="Cambria Math" panose="02040503050406030204" pitchFamily="18" charset="0"/>
                          </a:rPr>
                          <m:t>𝑞</m:t>
                        </m:r>
                      </m:sup>
                    </m:sSup>
                  </m:oMath>
                </a14:m>
                <a:endParaRPr lang="nl-NL" dirty="0"/>
              </a:p>
              <a:p>
                <a:pPr marL="342900" indent="-342900">
                  <a:buAutoNum type="arabicPeriod"/>
                </a:pPr>
                <a14:m>
                  <m:oMath xmlns:m="http://schemas.openxmlformats.org/officeDocument/2006/math">
                    <m:sSup>
                      <m:sSupPr>
                        <m:ctrlPr>
                          <a:rPr lang="nl-NL"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0</m:t>
                        </m:r>
                      </m:sup>
                    </m:sSup>
                    <m:r>
                      <a:rPr lang="nl-NL" b="0" i="1" smtClean="0">
                        <a:latin typeface="Cambria Math" panose="02040503050406030204" pitchFamily="18" charset="0"/>
                      </a:rPr>
                      <m:t>=1</m:t>
                    </m:r>
                  </m:oMath>
                </a14:m>
                <a:endParaRPr lang="nl-NL" dirty="0"/>
              </a:p>
              <a:p>
                <a:pPr marL="342900" indent="-342900">
                  <a:buAutoNum type="arabicPeriod"/>
                </a:pP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m:t>
                        </m:r>
                      </m:num>
                      <m:den>
                        <m:sSup>
                          <m:sSupPr>
                            <m:ctrlPr>
                              <a:rPr lang="nl-NL"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𝑛</m:t>
                            </m:r>
                          </m:sup>
                        </m:sSup>
                      </m:den>
                    </m:f>
                    <m:r>
                      <a:rPr lang="nl-NL" b="0" i="1" smtClean="0">
                        <a:latin typeface="Cambria Math" panose="02040503050406030204" pitchFamily="18" charset="0"/>
                      </a:rPr>
                      <m:t>=</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m:t>
                        </m:r>
                        <m:r>
                          <a:rPr lang="nl-NL" b="0" i="1" smtClean="0">
                            <a:latin typeface="Cambria Math" panose="02040503050406030204" pitchFamily="18" charset="0"/>
                          </a:rPr>
                          <m:t>𝑛</m:t>
                        </m:r>
                      </m:sup>
                    </m:sSup>
                  </m:oMath>
                </a14:m>
                <a:endParaRPr lang="nl-NL" dirty="0"/>
              </a:p>
            </p:txBody>
          </p:sp>
        </mc:Choice>
        <mc:Fallback xmlns="">
          <p:sp>
            <p:nvSpPr>
              <p:cNvPr id="9" name="Tekstvak 8"/>
              <p:cNvSpPr txBox="1">
                <a:spLocks noRot="1" noChangeAspect="1" noMove="1" noResize="1" noEditPoints="1" noAdjustHandles="1" noChangeArrowheads="1" noChangeShapeType="1" noTextEdit="1"/>
              </p:cNvSpPr>
              <p:nvPr/>
            </p:nvSpPr>
            <p:spPr>
              <a:xfrm>
                <a:off x="8242852" y="601799"/>
                <a:ext cx="2142699" cy="2035814"/>
              </a:xfrm>
              <a:prstGeom prst="rect">
                <a:avLst/>
              </a:prstGeom>
              <a:blipFill>
                <a:blip r:embed="rId7"/>
                <a:stretch>
                  <a:fillRect l="-1989" t="-149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0" name="Rechthoek 9"/>
              <p:cNvSpPr/>
              <p:nvPr/>
            </p:nvSpPr>
            <p:spPr>
              <a:xfrm>
                <a:off x="2348585" y="1741938"/>
                <a:ext cx="1815625" cy="399789"/>
              </a:xfrm>
              <a:prstGeom prst="rect">
                <a:avLst/>
              </a:prstGeom>
            </p:spPr>
            <p:txBody>
              <a:bodyPr wrap="none">
                <a:spAutoFit/>
              </a:bodyPr>
              <a:lstStyle/>
              <a:p>
                <a:pPr lvl="0">
                  <a:lnSpc>
                    <a:spcPct val="107000"/>
                  </a:lnSpc>
                  <a:spcAft>
                    <a:spcPts val="0"/>
                  </a:spcAft>
                </a:pPr>
                <a:r>
                  <a:rPr lang="nl-NL" dirty="0">
                    <a:ea typeface="Calibri" panose="020F0502020204030204" pitchFamily="34" charset="0"/>
                    <a:cs typeface="Times New Roman" panose="02020603050405020304" pitchFamily="18" charset="0"/>
                  </a:rPr>
                  <a:t>Herleid: </a:t>
                </a:r>
                <a14:m>
                  <m:oMath xmlns:m="http://schemas.openxmlformats.org/officeDocument/2006/math">
                    <m:sSup>
                      <m:sSupPr>
                        <m:ctrlPr>
                          <a:rPr lang="nl-NL" i="1">
                            <a:latin typeface="Cambria Math" panose="02040503050406030204" pitchFamily="18" charset="0"/>
                            <a:ea typeface="Calibri" panose="020F0502020204030204" pitchFamily="34" charset="0"/>
                            <a:cs typeface="Arial" panose="020B0604020202020204" pitchFamily="34" charset="0"/>
                          </a:rPr>
                        </m:ctrlPr>
                      </m:sSupPr>
                      <m:e>
                        <m:r>
                          <a:rPr lang="nl-NL" i="1">
                            <a:latin typeface="Cambria Math" panose="02040503050406030204" pitchFamily="18" charset="0"/>
                            <a:ea typeface="Calibri" panose="020F0502020204030204" pitchFamily="34" charset="0"/>
                            <a:cs typeface="Arial" panose="020B0604020202020204" pitchFamily="34" charset="0"/>
                          </a:rPr>
                          <m:t>(−2</m:t>
                        </m:r>
                        <m:sSup>
                          <m:sSupPr>
                            <m:ctrlPr>
                              <a:rPr lang="nl-NL" i="1">
                                <a:latin typeface="Cambria Math" panose="02040503050406030204" pitchFamily="18" charset="0"/>
                                <a:ea typeface="Calibri" panose="020F0502020204030204" pitchFamily="34" charset="0"/>
                                <a:cs typeface="Arial" panose="020B0604020202020204" pitchFamily="34" charset="0"/>
                              </a:rPr>
                            </m:ctrlPr>
                          </m:sSupPr>
                          <m:e>
                            <m:r>
                              <a:rPr lang="nl-NL" i="1">
                                <a:latin typeface="Cambria Math" panose="02040503050406030204" pitchFamily="18" charset="0"/>
                                <a:ea typeface="Calibri" panose="020F0502020204030204" pitchFamily="34" charset="0"/>
                                <a:cs typeface="Arial" panose="020B0604020202020204" pitchFamily="34" charset="0"/>
                              </a:rPr>
                              <m:t>𝑎</m:t>
                            </m:r>
                          </m:e>
                          <m:sup>
                            <m:r>
                              <a:rPr lang="nl-NL" i="1">
                                <a:latin typeface="Cambria Math" panose="02040503050406030204" pitchFamily="18" charset="0"/>
                                <a:ea typeface="Calibri" panose="020F0502020204030204" pitchFamily="34" charset="0"/>
                                <a:cs typeface="Arial" panose="020B0604020202020204" pitchFamily="34" charset="0"/>
                              </a:rPr>
                              <m:t>2</m:t>
                            </m:r>
                          </m:sup>
                        </m:sSup>
                        <m:r>
                          <a:rPr lang="nl-NL" i="1">
                            <a:latin typeface="Cambria Math" panose="02040503050406030204" pitchFamily="18" charset="0"/>
                            <a:ea typeface="Calibri" panose="020F0502020204030204" pitchFamily="34" charset="0"/>
                            <a:cs typeface="Arial" panose="020B0604020202020204" pitchFamily="34" charset="0"/>
                          </a:rPr>
                          <m:t>)</m:t>
                        </m:r>
                      </m:e>
                      <m:sup>
                        <m:r>
                          <a:rPr lang="nl-NL" i="1">
                            <a:latin typeface="Cambria Math" panose="02040503050406030204" pitchFamily="18" charset="0"/>
                            <a:ea typeface="Calibri" panose="020F0502020204030204" pitchFamily="34" charset="0"/>
                            <a:cs typeface="Arial" panose="020B0604020202020204" pitchFamily="34" charset="0"/>
                          </a:rPr>
                          <m:t>5</m:t>
                        </m:r>
                      </m:sup>
                    </m:sSup>
                  </m:oMath>
                </a14:m>
                <a:endParaRPr lang="nl-NL" sz="1600" dirty="0">
                  <a:effectLst/>
                  <a:ea typeface="Calibri" panose="020F0502020204030204" pitchFamily="34" charset="0"/>
                  <a:cs typeface="Times New Roman" panose="02020603050405020304" pitchFamily="18" charset="0"/>
                </a:endParaRPr>
              </a:p>
            </p:txBody>
          </p:sp>
        </mc:Choice>
        <mc:Fallback xmlns="">
          <p:sp>
            <p:nvSpPr>
              <p:cNvPr id="10" name="Rechthoek 9"/>
              <p:cNvSpPr>
                <a:spLocks noRot="1" noChangeAspect="1" noMove="1" noResize="1" noEditPoints="1" noAdjustHandles="1" noChangeArrowheads="1" noChangeShapeType="1" noTextEdit="1"/>
              </p:cNvSpPr>
              <p:nvPr/>
            </p:nvSpPr>
            <p:spPr>
              <a:xfrm>
                <a:off x="2348585" y="1741938"/>
                <a:ext cx="1815625" cy="399789"/>
              </a:xfrm>
              <a:prstGeom prst="rect">
                <a:avLst/>
              </a:prstGeom>
              <a:blipFill>
                <a:blip r:embed="rId8"/>
                <a:stretch>
                  <a:fillRect l="-2685" t="-6154" b="-20000"/>
                </a:stretch>
              </a:blipFill>
            </p:spPr>
            <p:txBody>
              <a:bodyPr/>
              <a:lstStyle/>
              <a:p>
                <a:r>
                  <a:rPr lang="nl-NL">
                    <a:noFill/>
                  </a:rPr>
                  <a:t> </a:t>
                </a:r>
              </a:p>
            </p:txBody>
          </p:sp>
        </mc:Fallback>
      </mc:AlternateContent>
      <p:sp>
        <p:nvSpPr>
          <p:cNvPr id="11" name="Tekstvak 10"/>
          <p:cNvSpPr txBox="1"/>
          <p:nvPr/>
        </p:nvSpPr>
        <p:spPr>
          <a:xfrm>
            <a:off x="1842448" y="1772395"/>
            <a:ext cx="600501" cy="369332"/>
          </a:xfrm>
          <a:prstGeom prst="rect">
            <a:avLst/>
          </a:prstGeom>
          <a:noFill/>
        </p:spPr>
        <p:txBody>
          <a:bodyPr wrap="square" rtlCol="0">
            <a:spAutoFit/>
          </a:bodyPr>
          <a:lstStyle/>
          <a:p>
            <a:r>
              <a:rPr lang="nl-NL" dirty="0"/>
              <a:t>b.</a:t>
            </a:r>
          </a:p>
        </p:txBody>
      </p:sp>
      <mc:AlternateContent xmlns:mc="http://schemas.openxmlformats.org/markup-compatibility/2006" xmlns:a14="http://schemas.microsoft.com/office/drawing/2010/main">
        <mc:Choice Requires="a14">
          <p:sp>
            <p:nvSpPr>
              <p:cNvPr id="12" name="Rechthoek 11"/>
              <p:cNvSpPr/>
              <p:nvPr/>
            </p:nvSpPr>
            <p:spPr>
              <a:xfrm>
                <a:off x="2594742" y="2195087"/>
                <a:ext cx="1079847" cy="3724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nl-NL" i="1">
                              <a:latin typeface="Cambria Math" panose="02040503050406030204" pitchFamily="18" charset="0"/>
                              <a:ea typeface="Calibri" panose="020F0502020204030204" pitchFamily="34" charset="0"/>
                              <a:cs typeface="Arial" panose="020B0604020202020204" pitchFamily="34" charset="0"/>
                            </a:rPr>
                          </m:ctrlPr>
                        </m:sSupPr>
                        <m:e>
                          <m:r>
                            <a:rPr lang="nl-NL" i="1">
                              <a:latin typeface="Cambria Math" panose="02040503050406030204" pitchFamily="18" charset="0"/>
                              <a:ea typeface="Calibri" panose="020F0502020204030204" pitchFamily="34" charset="0"/>
                              <a:cs typeface="Arial" panose="020B0604020202020204" pitchFamily="34" charset="0"/>
                            </a:rPr>
                            <m:t>(−2</m:t>
                          </m:r>
                          <m:sSup>
                            <m:sSupPr>
                              <m:ctrlPr>
                                <a:rPr lang="nl-NL" i="1">
                                  <a:latin typeface="Cambria Math" panose="02040503050406030204" pitchFamily="18" charset="0"/>
                                  <a:ea typeface="Calibri" panose="020F0502020204030204" pitchFamily="34" charset="0"/>
                                  <a:cs typeface="Arial" panose="020B0604020202020204" pitchFamily="34" charset="0"/>
                                </a:rPr>
                              </m:ctrlPr>
                            </m:sSupPr>
                            <m:e>
                              <m:r>
                                <a:rPr lang="nl-NL" i="1">
                                  <a:latin typeface="Cambria Math" panose="02040503050406030204" pitchFamily="18" charset="0"/>
                                  <a:ea typeface="Calibri" panose="020F0502020204030204" pitchFamily="34" charset="0"/>
                                  <a:cs typeface="Arial" panose="020B0604020202020204" pitchFamily="34" charset="0"/>
                                </a:rPr>
                                <m:t>𝑎</m:t>
                              </m:r>
                            </m:e>
                            <m:sup>
                              <m:r>
                                <a:rPr lang="nl-NL" i="1">
                                  <a:latin typeface="Cambria Math" panose="02040503050406030204" pitchFamily="18" charset="0"/>
                                  <a:ea typeface="Calibri" panose="020F0502020204030204" pitchFamily="34" charset="0"/>
                                  <a:cs typeface="Arial" panose="020B0604020202020204" pitchFamily="34" charset="0"/>
                                </a:rPr>
                                <m:t>2</m:t>
                              </m:r>
                            </m:sup>
                          </m:sSup>
                          <m:r>
                            <a:rPr lang="nl-NL" i="1">
                              <a:latin typeface="Cambria Math" panose="02040503050406030204" pitchFamily="18" charset="0"/>
                              <a:ea typeface="Calibri" panose="020F0502020204030204" pitchFamily="34" charset="0"/>
                              <a:cs typeface="Arial" panose="020B0604020202020204" pitchFamily="34" charset="0"/>
                            </a:rPr>
                            <m:t>)</m:t>
                          </m:r>
                        </m:e>
                        <m:sup>
                          <m:r>
                            <a:rPr lang="nl-NL" i="1">
                              <a:latin typeface="Cambria Math" panose="02040503050406030204" pitchFamily="18" charset="0"/>
                              <a:ea typeface="Calibri" panose="020F0502020204030204" pitchFamily="34" charset="0"/>
                              <a:cs typeface="Arial" panose="020B0604020202020204" pitchFamily="34" charset="0"/>
                            </a:rPr>
                            <m:t>5</m:t>
                          </m:r>
                        </m:sup>
                      </m:sSup>
                    </m:oMath>
                  </m:oMathPara>
                </a14:m>
                <a:endParaRPr lang="nl-NL" dirty="0"/>
              </a:p>
            </p:txBody>
          </p:sp>
        </mc:Choice>
        <mc:Fallback xmlns="">
          <p:sp>
            <p:nvSpPr>
              <p:cNvPr id="12" name="Rechthoek 11"/>
              <p:cNvSpPr>
                <a:spLocks noRot="1" noChangeAspect="1" noMove="1" noResize="1" noEditPoints="1" noAdjustHandles="1" noChangeArrowheads="1" noChangeShapeType="1" noTextEdit="1"/>
              </p:cNvSpPr>
              <p:nvPr/>
            </p:nvSpPr>
            <p:spPr>
              <a:xfrm>
                <a:off x="2594742" y="2195087"/>
                <a:ext cx="1079847" cy="372410"/>
              </a:xfrm>
              <a:prstGeom prst="rect">
                <a:avLst/>
              </a:prstGeom>
              <a:blipFill>
                <a:blip r:embed="rId9"/>
                <a:stretch>
                  <a:fillRect b="-14754"/>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3" name="Tekstvak 12"/>
              <p:cNvSpPr txBox="1"/>
              <p:nvPr/>
            </p:nvSpPr>
            <p:spPr>
              <a:xfrm>
                <a:off x="3662252" y="2241253"/>
                <a:ext cx="1549142" cy="2800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sSup>
                        <m:sSupPr>
                          <m:ctrlPr>
                            <a:rPr lang="nl-NL" b="0" i="1" smtClean="0">
                              <a:latin typeface="Cambria Math" panose="02040503050406030204" pitchFamily="18" charset="0"/>
                            </a:rPr>
                          </m:ctrlPr>
                        </m:sSupPr>
                        <m:e>
                          <m:r>
                            <a:rPr lang="nl-NL" b="0" i="1" smtClean="0">
                              <a:latin typeface="Cambria Math" panose="02040503050406030204" pitchFamily="18" charset="0"/>
                            </a:rPr>
                            <m:t>(−2)</m:t>
                          </m:r>
                        </m:e>
                        <m:sup>
                          <m:r>
                            <a:rPr lang="nl-NL" b="0" i="1" smtClean="0">
                              <a:latin typeface="Cambria Math" panose="02040503050406030204" pitchFamily="18" charset="0"/>
                            </a:rPr>
                            <m:t>5</m:t>
                          </m:r>
                        </m:sup>
                      </m:sSup>
                      <m:r>
                        <a:rPr lang="nl-NL" b="0" i="1" smtClean="0">
                          <a:latin typeface="Cambria Math" panose="02040503050406030204" pitchFamily="18" charset="0"/>
                          <a:ea typeface="Cambria Math" panose="02040503050406030204" pitchFamily="18" charset="0"/>
                        </a:rPr>
                        <m:t>∙</m:t>
                      </m:r>
                      <m:sSup>
                        <m:sSupPr>
                          <m:ctrlPr>
                            <a:rPr lang="nl-NL" b="0" i="1" smtClean="0">
                              <a:latin typeface="Cambria Math" panose="02040503050406030204" pitchFamily="18" charset="0"/>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m:t>
                          </m:r>
                          <m:sSup>
                            <m:sSupPr>
                              <m:ctrlPr>
                                <a:rPr lang="nl-NL" b="0" i="1" smtClean="0">
                                  <a:latin typeface="Cambria Math" panose="02040503050406030204" pitchFamily="18" charset="0"/>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𝑎</m:t>
                              </m:r>
                            </m:e>
                            <m:sup>
                              <m:r>
                                <a:rPr lang="nl-NL" b="0" i="1" smtClean="0">
                                  <a:latin typeface="Cambria Math" panose="02040503050406030204" pitchFamily="18" charset="0"/>
                                  <a:ea typeface="Cambria Math" panose="02040503050406030204" pitchFamily="18" charset="0"/>
                                </a:rPr>
                                <m:t>2</m:t>
                              </m:r>
                            </m:sup>
                          </m:sSup>
                          <m:r>
                            <a:rPr lang="nl-NL" b="0" i="1" smtClean="0">
                              <a:latin typeface="Cambria Math" panose="02040503050406030204" pitchFamily="18" charset="0"/>
                              <a:ea typeface="Cambria Math" panose="02040503050406030204" pitchFamily="18" charset="0"/>
                            </a:rPr>
                            <m:t>)</m:t>
                          </m:r>
                        </m:e>
                        <m:sup>
                          <m:r>
                            <a:rPr lang="nl-NL" b="0" i="1" smtClean="0">
                              <a:latin typeface="Cambria Math" panose="02040503050406030204" pitchFamily="18" charset="0"/>
                              <a:ea typeface="Cambria Math" panose="02040503050406030204" pitchFamily="18" charset="0"/>
                            </a:rPr>
                            <m:t>5</m:t>
                          </m:r>
                        </m:sup>
                      </m:sSup>
                    </m:oMath>
                  </m:oMathPara>
                </a14:m>
                <a:endParaRPr lang="nl-NL" dirty="0"/>
              </a:p>
            </p:txBody>
          </p:sp>
        </mc:Choice>
        <mc:Fallback xmlns="">
          <p:sp>
            <p:nvSpPr>
              <p:cNvPr id="13" name="Tekstvak 12"/>
              <p:cNvSpPr txBox="1">
                <a:spLocks noRot="1" noChangeAspect="1" noMove="1" noResize="1" noEditPoints="1" noAdjustHandles="1" noChangeArrowheads="1" noChangeShapeType="1" noTextEdit="1"/>
              </p:cNvSpPr>
              <p:nvPr/>
            </p:nvSpPr>
            <p:spPr>
              <a:xfrm>
                <a:off x="3662252" y="2241253"/>
                <a:ext cx="1549142" cy="280077"/>
              </a:xfrm>
              <a:prstGeom prst="rect">
                <a:avLst/>
              </a:prstGeom>
              <a:blipFill>
                <a:blip r:embed="rId10"/>
                <a:stretch>
                  <a:fillRect l="-1575" t="-6522" r="-1575" b="-34783"/>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4" name="Tekstvak 13"/>
              <p:cNvSpPr txBox="1"/>
              <p:nvPr/>
            </p:nvSpPr>
            <p:spPr>
              <a:xfrm>
                <a:off x="5271275" y="2241253"/>
                <a:ext cx="10538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=−32</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𝑎</m:t>
                          </m:r>
                        </m:e>
                        <m:sup>
                          <m:r>
                            <a:rPr lang="nl-NL" b="0" i="1" smtClean="0">
                              <a:latin typeface="Cambria Math" panose="02040503050406030204" pitchFamily="18" charset="0"/>
                            </a:rPr>
                            <m:t>10</m:t>
                          </m:r>
                        </m:sup>
                      </m:sSup>
                    </m:oMath>
                  </m:oMathPara>
                </a14:m>
                <a:endParaRPr lang="nl-NL" dirty="0"/>
              </a:p>
            </p:txBody>
          </p:sp>
        </mc:Choice>
        <mc:Fallback xmlns="">
          <p:sp>
            <p:nvSpPr>
              <p:cNvPr id="14" name="Tekstvak 13"/>
              <p:cNvSpPr txBox="1">
                <a:spLocks noRot="1" noChangeAspect="1" noMove="1" noResize="1" noEditPoints="1" noAdjustHandles="1" noChangeArrowheads="1" noChangeShapeType="1" noTextEdit="1"/>
              </p:cNvSpPr>
              <p:nvPr/>
            </p:nvSpPr>
            <p:spPr>
              <a:xfrm>
                <a:off x="5271275" y="2241253"/>
                <a:ext cx="1053815" cy="276999"/>
              </a:xfrm>
              <a:prstGeom prst="rect">
                <a:avLst/>
              </a:prstGeom>
              <a:blipFill>
                <a:blip r:embed="rId11"/>
                <a:stretch>
                  <a:fillRect l="-2312" t="-4444" r="-1734"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5" name="Rechthoek 14"/>
              <p:cNvSpPr/>
              <p:nvPr/>
            </p:nvSpPr>
            <p:spPr>
              <a:xfrm>
                <a:off x="2347415" y="2634981"/>
                <a:ext cx="4049314" cy="499880"/>
              </a:xfrm>
              <a:prstGeom prst="rect">
                <a:avLst/>
              </a:prstGeom>
            </p:spPr>
            <p:txBody>
              <a:bodyPr wrap="none">
                <a:spAutoFit/>
              </a:bodyPr>
              <a:lstStyle/>
              <a:p>
                <a:r>
                  <a:rPr lang="nl-NL" dirty="0">
                    <a:ea typeface="Calibri" panose="020F0502020204030204" pitchFamily="34" charset="0"/>
                  </a:rPr>
                  <a:t>Herleid tot één breuk </a:t>
                </a:r>
                <a14:m>
                  <m:oMath xmlns:m="http://schemas.openxmlformats.org/officeDocument/2006/math">
                    <m:d>
                      <m:dPr>
                        <m:ctrlPr>
                          <a:rPr lang="nl-NL" i="1">
                            <a:latin typeface="Cambria Math" panose="02040503050406030204" pitchFamily="18" charset="0"/>
                            <a:cs typeface="Arial" panose="020B0604020202020204" pitchFamily="34" charset="0"/>
                          </a:rPr>
                        </m:ctrlPr>
                      </m:dPr>
                      <m:e>
                        <m:r>
                          <a:rPr lang="nl-NL" i="1">
                            <a:latin typeface="Cambria Math" panose="02040503050406030204" pitchFamily="18" charset="0"/>
                            <a:ea typeface="Calibri" panose="020F0502020204030204" pitchFamily="34" charset="0"/>
                            <a:cs typeface="Arial" panose="020B0604020202020204" pitchFamily="34" charset="0"/>
                          </a:rPr>
                          <m:t>2</m:t>
                        </m:r>
                        <m:r>
                          <a:rPr lang="nl-NL" i="1">
                            <a:latin typeface="Cambria Math" panose="02040503050406030204" pitchFamily="18" charset="0"/>
                            <a:ea typeface="Calibri" panose="020F0502020204030204" pitchFamily="34" charset="0"/>
                            <a:cs typeface="Arial" panose="020B0604020202020204" pitchFamily="34" charset="0"/>
                          </a:rPr>
                          <m:t>𝑎</m:t>
                        </m:r>
                        <m:r>
                          <a:rPr lang="nl-NL" i="1">
                            <a:latin typeface="Cambria Math" panose="02040503050406030204" pitchFamily="18" charset="0"/>
                            <a:ea typeface="Calibri" panose="020F0502020204030204" pitchFamily="34" charset="0"/>
                            <a:cs typeface="Arial" panose="020B0604020202020204" pitchFamily="34" charset="0"/>
                          </a:rPr>
                          <m:t>+1</m:t>
                        </m:r>
                      </m:e>
                    </m:d>
                    <m:r>
                      <a:rPr lang="nl-NL" i="1">
                        <a:latin typeface="Cambria Math" panose="02040503050406030204" pitchFamily="18" charset="0"/>
                        <a:ea typeface="Calibri" panose="020F0502020204030204" pitchFamily="34" charset="0"/>
                        <a:cs typeface="Arial" panose="020B0604020202020204" pitchFamily="34" charset="0"/>
                      </a:rPr>
                      <m:t>∙</m:t>
                    </m:r>
                    <m:f>
                      <m:fPr>
                        <m:ctrlPr>
                          <a:rPr lang="nl-NL" i="1">
                            <a:latin typeface="Cambria Math" panose="02040503050406030204" pitchFamily="18" charset="0"/>
                            <a:cs typeface="Arial" panose="020B0604020202020204" pitchFamily="34" charset="0"/>
                          </a:rPr>
                        </m:ctrlPr>
                      </m:fPr>
                      <m:num>
                        <m:r>
                          <a:rPr lang="nl-NL" i="1">
                            <a:latin typeface="Cambria Math" panose="02040503050406030204" pitchFamily="18" charset="0"/>
                            <a:ea typeface="Calibri" panose="020F0502020204030204" pitchFamily="34" charset="0"/>
                            <a:cs typeface="Arial" panose="020B0604020202020204" pitchFamily="34" charset="0"/>
                          </a:rPr>
                          <m:t>5</m:t>
                        </m:r>
                        <m:r>
                          <a:rPr lang="nl-NL" i="1">
                            <a:latin typeface="Cambria Math" panose="02040503050406030204" pitchFamily="18" charset="0"/>
                            <a:ea typeface="Calibri" panose="020F0502020204030204" pitchFamily="34" charset="0"/>
                            <a:cs typeface="Arial" panose="020B0604020202020204" pitchFamily="34" charset="0"/>
                          </a:rPr>
                          <m:t>𝑎</m:t>
                        </m:r>
                      </m:num>
                      <m:den>
                        <m:r>
                          <a:rPr lang="nl-NL" i="1">
                            <a:latin typeface="Cambria Math" panose="02040503050406030204" pitchFamily="18" charset="0"/>
                            <a:ea typeface="Calibri" panose="020F0502020204030204" pitchFamily="34" charset="0"/>
                            <a:cs typeface="Arial" panose="020B0604020202020204" pitchFamily="34" charset="0"/>
                          </a:rPr>
                          <m:t>2</m:t>
                        </m:r>
                        <m:r>
                          <a:rPr lang="nl-NL" i="1">
                            <a:latin typeface="Cambria Math" panose="02040503050406030204" pitchFamily="18" charset="0"/>
                            <a:ea typeface="Calibri" panose="020F0502020204030204" pitchFamily="34" charset="0"/>
                            <a:cs typeface="Arial" panose="020B0604020202020204" pitchFamily="34" charset="0"/>
                          </a:rPr>
                          <m:t>𝑎</m:t>
                        </m:r>
                        <m:r>
                          <a:rPr lang="nl-NL" i="1">
                            <a:latin typeface="Cambria Math" panose="02040503050406030204" pitchFamily="18" charset="0"/>
                            <a:ea typeface="Calibri" panose="020F0502020204030204" pitchFamily="34" charset="0"/>
                            <a:cs typeface="Arial" panose="020B0604020202020204" pitchFamily="34" charset="0"/>
                          </a:rPr>
                          <m:t>+1</m:t>
                        </m:r>
                      </m:den>
                    </m:f>
                    <m:r>
                      <a:rPr lang="nl-NL" i="1">
                        <a:latin typeface="Cambria Math" panose="02040503050406030204" pitchFamily="18" charset="0"/>
                        <a:ea typeface="Calibri" panose="020F0502020204030204" pitchFamily="34" charset="0"/>
                        <a:cs typeface="Arial" panose="020B0604020202020204" pitchFamily="34" charset="0"/>
                      </a:rPr>
                      <m:t>+</m:t>
                    </m:r>
                    <m:f>
                      <m:fPr>
                        <m:ctrlPr>
                          <a:rPr lang="nl-NL" i="1">
                            <a:latin typeface="Cambria Math" panose="02040503050406030204" pitchFamily="18" charset="0"/>
                            <a:cs typeface="Arial" panose="020B0604020202020204" pitchFamily="34" charset="0"/>
                          </a:rPr>
                        </m:ctrlPr>
                      </m:fPr>
                      <m:num>
                        <m:r>
                          <a:rPr lang="nl-NL" i="1">
                            <a:latin typeface="Cambria Math" panose="02040503050406030204" pitchFamily="18" charset="0"/>
                            <a:ea typeface="Calibri" panose="020F0502020204030204" pitchFamily="34" charset="0"/>
                            <a:cs typeface="Arial" panose="020B0604020202020204" pitchFamily="34" charset="0"/>
                          </a:rPr>
                          <m:t>1</m:t>
                        </m:r>
                      </m:num>
                      <m:den>
                        <m:r>
                          <a:rPr lang="nl-NL" i="1">
                            <a:latin typeface="Cambria Math" panose="02040503050406030204" pitchFamily="18" charset="0"/>
                            <a:ea typeface="Calibri" panose="020F0502020204030204" pitchFamily="34" charset="0"/>
                            <a:cs typeface="Arial" panose="020B0604020202020204" pitchFamily="34" charset="0"/>
                          </a:rPr>
                          <m:t>𝑎</m:t>
                        </m:r>
                      </m:den>
                    </m:f>
                  </m:oMath>
                </a14:m>
                <a:endParaRPr lang="nl-NL" dirty="0"/>
              </a:p>
            </p:txBody>
          </p:sp>
        </mc:Choice>
        <mc:Fallback xmlns="">
          <p:sp>
            <p:nvSpPr>
              <p:cNvPr id="15" name="Rechthoek 14"/>
              <p:cNvSpPr>
                <a:spLocks noRot="1" noChangeAspect="1" noMove="1" noResize="1" noEditPoints="1" noAdjustHandles="1" noChangeArrowheads="1" noChangeShapeType="1" noTextEdit="1"/>
              </p:cNvSpPr>
              <p:nvPr/>
            </p:nvSpPr>
            <p:spPr>
              <a:xfrm>
                <a:off x="2347415" y="2634981"/>
                <a:ext cx="4049314" cy="499880"/>
              </a:xfrm>
              <a:prstGeom prst="rect">
                <a:avLst/>
              </a:prstGeom>
              <a:blipFill>
                <a:blip r:embed="rId12"/>
                <a:stretch>
                  <a:fillRect l="-1205" b="-7317"/>
                </a:stretch>
              </a:blipFill>
            </p:spPr>
            <p:txBody>
              <a:bodyPr/>
              <a:lstStyle/>
              <a:p>
                <a:r>
                  <a:rPr lang="nl-NL">
                    <a:noFill/>
                  </a:rPr>
                  <a:t> </a:t>
                </a:r>
              </a:p>
            </p:txBody>
          </p:sp>
        </mc:Fallback>
      </mc:AlternateContent>
      <p:sp>
        <p:nvSpPr>
          <p:cNvPr id="16" name="Tekstvak 15"/>
          <p:cNvSpPr txBox="1"/>
          <p:nvPr/>
        </p:nvSpPr>
        <p:spPr>
          <a:xfrm>
            <a:off x="1842448" y="2697444"/>
            <a:ext cx="600501" cy="369332"/>
          </a:xfrm>
          <a:prstGeom prst="rect">
            <a:avLst/>
          </a:prstGeom>
          <a:noFill/>
        </p:spPr>
        <p:txBody>
          <a:bodyPr wrap="square" rtlCol="0">
            <a:spAutoFit/>
          </a:bodyPr>
          <a:lstStyle/>
          <a:p>
            <a:r>
              <a:rPr lang="nl-NL" dirty="0"/>
              <a:t>c.</a:t>
            </a:r>
          </a:p>
        </p:txBody>
      </p:sp>
      <mc:AlternateContent xmlns:mc="http://schemas.openxmlformats.org/markup-compatibility/2006" xmlns:a14="http://schemas.microsoft.com/office/drawing/2010/main">
        <mc:Choice Requires="a14">
          <p:sp>
            <p:nvSpPr>
              <p:cNvPr id="17" name="Tekstvak 16"/>
              <p:cNvSpPr txBox="1"/>
              <p:nvPr/>
            </p:nvSpPr>
            <p:spPr>
              <a:xfrm>
                <a:off x="8242852" y="2882110"/>
                <a:ext cx="3234519" cy="1297022"/>
              </a:xfrm>
              <a:prstGeom prst="rect">
                <a:avLst/>
              </a:prstGeom>
              <a:noFill/>
            </p:spPr>
            <p:txBody>
              <a:bodyPr wrap="square" rtlCol="0">
                <a:spAutoFit/>
              </a:bodyPr>
              <a:lstStyle/>
              <a:p>
                <a:pPr marL="342900" indent="-342900">
                  <a:buAutoNum type="arabicPeriod"/>
                </a:pP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𝐴</m:t>
                        </m:r>
                      </m:num>
                      <m:den>
                        <m:r>
                          <a:rPr lang="nl-NL" b="0" i="1" smtClean="0">
                            <a:latin typeface="Cambria Math" panose="02040503050406030204" pitchFamily="18" charset="0"/>
                          </a:rPr>
                          <m:t>𝐵</m:t>
                        </m:r>
                      </m:den>
                    </m:f>
                    <m:r>
                      <a:rPr lang="nl-NL" i="1" smtClean="0">
                        <a:latin typeface="Cambria Math" panose="02040503050406030204" pitchFamily="18" charset="0"/>
                        <a:ea typeface="Cambria Math" panose="02040503050406030204" pitchFamily="18" charset="0"/>
                      </a:rPr>
                      <m:t>∙</m:t>
                    </m:r>
                    <m:f>
                      <m:fPr>
                        <m:ctrlPr>
                          <a:rPr lang="nl-NL" i="1" smtClean="0">
                            <a:latin typeface="Cambria Math" panose="02040503050406030204" pitchFamily="18" charset="0"/>
                            <a:ea typeface="Cambria Math" panose="02040503050406030204" pitchFamily="18" charset="0"/>
                          </a:rPr>
                        </m:ctrlPr>
                      </m:fPr>
                      <m:num>
                        <m:r>
                          <a:rPr lang="nl-NL" b="0" i="1" smtClean="0">
                            <a:latin typeface="Cambria Math" panose="02040503050406030204" pitchFamily="18" charset="0"/>
                            <a:ea typeface="Cambria Math" panose="02040503050406030204" pitchFamily="18" charset="0"/>
                          </a:rPr>
                          <m:t>𝐶</m:t>
                        </m:r>
                      </m:num>
                      <m:den>
                        <m:r>
                          <a:rPr lang="nl-NL" b="0" i="1" smtClean="0">
                            <a:latin typeface="Cambria Math" panose="02040503050406030204" pitchFamily="18" charset="0"/>
                            <a:ea typeface="Cambria Math" panose="02040503050406030204" pitchFamily="18" charset="0"/>
                          </a:rPr>
                          <m:t>𝐷</m:t>
                        </m:r>
                      </m:den>
                    </m:f>
                    <m:r>
                      <a:rPr lang="nl-NL" b="0" i="1" smtClean="0">
                        <a:latin typeface="Cambria Math" panose="02040503050406030204" pitchFamily="18" charset="0"/>
                        <a:ea typeface="Cambria Math" panose="02040503050406030204" pitchFamily="18" charset="0"/>
                      </a:rPr>
                      <m:t>=</m:t>
                    </m:r>
                    <m:f>
                      <m:fPr>
                        <m:ctrlPr>
                          <a:rPr lang="nl-NL" b="0" i="1" smtClean="0">
                            <a:latin typeface="Cambria Math" panose="02040503050406030204" pitchFamily="18" charset="0"/>
                            <a:ea typeface="Cambria Math" panose="02040503050406030204" pitchFamily="18" charset="0"/>
                          </a:rPr>
                        </m:ctrlPr>
                      </m:fPr>
                      <m:num>
                        <m:r>
                          <a:rPr lang="nl-NL" b="0" i="1" smtClean="0">
                            <a:latin typeface="Cambria Math" panose="02040503050406030204" pitchFamily="18" charset="0"/>
                            <a:ea typeface="Cambria Math" panose="02040503050406030204" pitchFamily="18" charset="0"/>
                          </a:rPr>
                          <m:t>𝐴𝐶</m:t>
                        </m:r>
                      </m:num>
                      <m:den>
                        <m:r>
                          <a:rPr lang="nl-NL" b="0" i="1" smtClean="0">
                            <a:latin typeface="Cambria Math" panose="02040503050406030204" pitchFamily="18" charset="0"/>
                            <a:ea typeface="Cambria Math" panose="02040503050406030204" pitchFamily="18" charset="0"/>
                          </a:rPr>
                          <m:t>𝐵𝐷</m:t>
                        </m:r>
                      </m:den>
                    </m:f>
                    <m:r>
                      <a:rPr lang="nl-NL" b="0" i="1" smtClean="0">
                        <a:latin typeface="Cambria Math" panose="02040503050406030204" pitchFamily="18" charset="0"/>
                        <a:ea typeface="Cambria Math" panose="02040503050406030204" pitchFamily="18" charset="0"/>
                      </a:rPr>
                      <m:t>=</m:t>
                    </m:r>
                    <m:f>
                      <m:fPr>
                        <m:ctrlPr>
                          <a:rPr lang="nl-NL" b="0" i="1" smtClean="0">
                            <a:latin typeface="Cambria Math" panose="02040503050406030204" pitchFamily="18" charset="0"/>
                            <a:ea typeface="Cambria Math" panose="02040503050406030204" pitchFamily="18" charset="0"/>
                          </a:rPr>
                        </m:ctrlPr>
                      </m:fPr>
                      <m:num>
                        <m:r>
                          <a:rPr lang="nl-NL" b="0" i="1" smtClean="0">
                            <a:latin typeface="Cambria Math" panose="02040503050406030204" pitchFamily="18" charset="0"/>
                            <a:ea typeface="Cambria Math" panose="02040503050406030204" pitchFamily="18" charset="0"/>
                          </a:rPr>
                          <m:t>𝐶</m:t>
                        </m:r>
                      </m:num>
                      <m:den>
                        <m:r>
                          <a:rPr lang="nl-NL" b="0" i="1" smtClean="0">
                            <a:latin typeface="Cambria Math" panose="02040503050406030204" pitchFamily="18" charset="0"/>
                            <a:ea typeface="Cambria Math" panose="02040503050406030204" pitchFamily="18" charset="0"/>
                          </a:rPr>
                          <m:t>𝐵</m:t>
                        </m:r>
                      </m:den>
                    </m:f>
                    <m:r>
                      <a:rPr lang="nl-NL" b="0" i="1" smtClean="0">
                        <a:latin typeface="Cambria Math" panose="02040503050406030204" pitchFamily="18" charset="0"/>
                        <a:ea typeface="Cambria Math" panose="02040503050406030204" pitchFamily="18" charset="0"/>
                      </a:rPr>
                      <m:t>∙</m:t>
                    </m:r>
                    <m:f>
                      <m:fPr>
                        <m:ctrlPr>
                          <a:rPr lang="nl-NL" b="0" i="1" smtClean="0">
                            <a:latin typeface="Cambria Math" panose="02040503050406030204" pitchFamily="18" charset="0"/>
                            <a:ea typeface="Cambria Math" panose="02040503050406030204" pitchFamily="18" charset="0"/>
                          </a:rPr>
                        </m:ctrlPr>
                      </m:fPr>
                      <m:num>
                        <m:r>
                          <a:rPr lang="nl-NL" b="0" i="1" smtClean="0">
                            <a:latin typeface="Cambria Math" panose="02040503050406030204" pitchFamily="18" charset="0"/>
                            <a:ea typeface="Cambria Math" panose="02040503050406030204" pitchFamily="18" charset="0"/>
                          </a:rPr>
                          <m:t>𝐴</m:t>
                        </m:r>
                      </m:num>
                      <m:den>
                        <m:r>
                          <a:rPr lang="nl-NL" b="0" i="1" smtClean="0">
                            <a:latin typeface="Cambria Math" panose="02040503050406030204" pitchFamily="18" charset="0"/>
                            <a:ea typeface="Cambria Math" panose="02040503050406030204" pitchFamily="18" charset="0"/>
                          </a:rPr>
                          <m:t>𝐷</m:t>
                        </m:r>
                      </m:den>
                    </m:f>
                  </m:oMath>
                </a14:m>
                <a:endParaRPr lang="nl-NL" dirty="0"/>
              </a:p>
              <a:p>
                <a:pPr marL="342900" indent="-342900">
                  <a:buAutoNum type="arabicPeriod"/>
                </a:pPr>
                <a14:m>
                  <m:oMath xmlns:m="http://schemas.openxmlformats.org/officeDocument/2006/math">
                    <m:r>
                      <a:rPr lang="nl-NL" b="0" i="1" smtClean="0">
                        <a:latin typeface="Cambria Math" panose="02040503050406030204" pitchFamily="18" charset="0"/>
                      </a:rPr>
                      <m:t>𝐴</m:t>
                    </m:r>
                    <m:r>
                      <a:rPr lang="nl-NL" b="0" i="1" smtClean="0">
                        <a:latin typeface="Cambria Math" panose="02040503050406030204" pitchFamily="18" charset="0"/>
                        <a:ea typeface="Cambria Math" panose="02040503050406030204" pitchFamily="18" charset="0"/>
                      </a:rPr>
                      <m:t>∙</m:t>
                    </m:r>
                    <m:f>
                      <m:fPr>
                        <m:ctrlPr>
                          <a:rPr lang="nl-NL" b="0" i="1" smtClean="0">
                            <a:latin typeface="Cambria Math" panose="02040503050406030204" pitchFamily="18" charset="0"/>
                            <a:ea typeface="Cambria Math" panose="02040503050406030204" pitchFamily="18" charset="0"/>
                          </a:rPr>
                        </m:ctrlPr>
                      </m:fPr>
                      <m:num>
                        <m:r>
                          <a:rPr lang="nl-NL" b="0" i="1" smtClean="0">
                            <a:latin typeface="Cambria Math" panose="02040503050406030204" pitchFamily="18" charset="0"/>
                            <a:ea typeface="Cambria Math" panose="02040503050406030204" pitchFamily="18" charset="0"/>
                          </a:rPr>
                          <m:t>𝐵</m:t>
                        </m:r>
                      </m:num>
                      <m:den>
                        <m:r>
                          <a:rPr lang="nl-NL" b="0" i="1" smtClean="0">
                            <a:latin typeface="Cambria Math" panose="02040503050406030204" pitchFamily="18" charset="0"/>
                            <a:ea typeface="Cambria Math" panose="02040503050406030204" pitchFamily="18" charset="0"/>
                          </a:rPr>
                          <m:t>𝐶</m:t>
                        </m:r>
                      </m:den>
                    </m:f>
                    <m:r>
                      <a:rPr lang="nl-NL" b="0" i="1" smtClean="0">
                        <a:latin typeface="Cambria Math" panose="02040503050406030204" pitchFamily="18" charset="0"/>
                        <a:ea typeface="Cambria Math" panose="02040503050406030204" pitchFamily="18" charset="0"/>
                      </a:rPr>
                      <m:t>=</m:t>
                    </m:r>
                    <m:f>
                      <m:fPr>
                        <m:ctrlPr>
                          <a:rPr lang="nl-NL" b="0" i="1" smtClean="0">
                            <a:latin typeface="Cambria Math" panose="02040503050406030204" pitchFamily="18" charset="0"/>
                            <a:ea typeface="Cambria Math" panose="02040503050406030204" pitchFamily="18" charset="0"/>
                          </a:rPr>
                        </m:ctrlPr>
                      </m:fPr>
                      <m:num>
                        <m:r>
                          <a:rPr lang="nl-NL" b="0" i="1" smtClean="0">
                            <a:latin typeface="Cambria Math" panose="02040503050406030204" pitchFamily="18" charset="0"/>
                            <a:ea typeface="Cambria Math" panose="02040503050406030204" pitchFamily="18" charset="0"/>
                          </a:rPr>
                          <m:t>𝐴𝐵</m:t>
                        </m:r>
                      </m:num>
                      <m:den>
                        <m:r>
                          <a:rPr lang="nl-NL" b="0" i="1" smtClean="0">
                            <a:latin typeface="Cambria Math" panose="02040503050406030204" pitchFamily="18" charset="0"/>
                            <a:ea typeface="Cambria Math" panose="02040503050406030204" pitchFamily="18" charset="0"/>
                          </a:rPr>
                          <m:t>𝐶</m:t>
                        </m:r>
                      </m:den>
                    </m:f>
                    <m:r>
                      <a:rPr lang="nl-NL" b="0" i="1" smtClean="0">
                        <a:latin typeface="Cambria Math" panose="02040503050406030204" pitchFamily="18" charset="0"/>
                        <a:ea typeface="Cambria Math" panose="02040503050406030204" pitchFamily="18" charset="0"/>
                      </a:rPr>
                      <m:t>=</m:t>
                    </m:r>
                    <m:f>
                      <m:fPr>
                        <m:ctrlPr>
                          <a:rPr lang="nl-NL" b="0" i="1" smtClean="0">
                            <a:latin typeface="Cambria Math" panose="02040503050406030204" pitchFamily="18" charset="0"/>
                            <a:ea typeface="Cambria Math" panose="02040503050406030204" pitchFamily="18" charset="0"/>
                          </a:rPr>
                        </m:ctrlPr>
                      </m:fPr>
                      <m:num>
                        <m:r>
                          <a:rPr lang="nl-NL" b="0" i="1" smtClean="0">
                            <a:latin typeface="Cambria Math" panose="02040503050406030204" pitchFamily="18" charset="0"/>
                            <a:ea typeface="Cambria Math" panose="02040503050406030204" pitchFamily="18" charset="0"/>
                          </a:rPr>
                          <m:t>𝐴</m:t>
                        </m:r>
                      </m:num>
                      <m:den>
                        <m:r>
                          <a:rPr lang="nl-NL" b="0" i="1" smtClean="0">
                            <a:latin typeface="Cambria Math" panose="02040503050406030204" pitchFamily="18" charset="0"/>
                            <a:ea typeface="Cambria Math" panose="02040503050406030204" pitchFamily="18" charset="0"/>
                          </a:rPr>
                          <m:t>𝐶</m:t>
                        </m:r>
                      </m:den>
                    </m:f>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𝐵</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𝐴𝐵</m:t>
                    </m:r>
                    <m:r>
                      <a:rPr lang="nl-NL" b="0" i="1" smtClean="0">
                        <a:latin typeface="Cambria Math" panose="02040503050406030204" pitchFamily="18" charset="0"/>
                        <a:ea typeface="Cambria Math" panose="02040503050406030204" pitchFamily="18" charset="0"/>
                      </a:rPr>
                      <m:t>∙</m:t>
                    </m:r>
                    <m:f>
                      <m:fPr>
                        <m:ctrlPr>
                          <a:rPr lang="nl-NL" b="0" i="1" smtClean="0">
                            <a:latin typeface="Cambria Math" panose="02040503050406030204" pitchFamily="18" charset="0"/>
                            <a:ea typeface="Cambria Math" panose="02040503050406030204" pitchFamily="18" charset="0"/>
                          </a:rPr>
                        </m:ctrlPr>
                      </m:fPr>
                      <m:num>
                        <m:r>
                          <a:rPr lang="nl-NL" b="0" i="1" smtClean="0">
                            <a:latin typeface="Cambria Math" panose="02040503050406030204" pitchFamily="18" charset="0"/>
                            <a:ea typeface="Cambria Math" panose="02040503050406030204" pitchFamily="18" charset="0"/>
                          </a:rPr>
                          <m:t>1</m:t>
                        </m:r>
                      </m:num>
                      <m:den>
                        <m:r>
                          <a:rPr lang="nl-NL" b="0" i="1" smtClean="0">
                            <a:latin typeface="Cambria Math" panose="02040503050406030204" pitchFamily="18" charset="0"/>
                            <a:ea typeface="Cambria Math" panose="02040503050406030204" pitchFamily="18" charset="0"/>
                          </a:rPr>
                          <m:t>𝐶</m:t>
                        </m:r>
                      </m:den>
                    </m:f>
                  </m:oMath>
                </a14:m>
                <a:endParaRPr lang="nl-NL" b="0" dirty="0">
                  <a:ea typeface="Cambria Math" panose="02040503050406030204" pitchFamily="18" charset="0"/>
                </a:endParaRPr>
              </a:p>
              <a:p>
                <a:pPr marL="342900" indent="-342900">
                  <a:buAutoNum type="arabicPeriod"/>
                </a:pPr>
                <a14:m>
                  <m:oMath xmlns:m="http://schemas.openxmlformats.org/officeDocument/2006/math">
                    <m:r>
                      <a:rPr lang="nl-NL" b="0" i="1" smtClean="0">
                        <a:latin typeface="Cambria Math" panose="02040503050406030204" pitchFamily="18" charset="0"/>
                      </a:rPr>
                      <m:t>𝐵</m:t>
                    </m:r>
                    <m:r>
                      <a:rPr lang="nl-NL" b="0" i="1" smtClean="0">
                        <a:latin typeface="Cambria Math" panose="02040503050406030204" pitchFamily="18" charset="0"/>
                        <a:ea typeface="Cambria Math" panose="02040503050406030204" pitchFamily="18" charset="0"/>
                      </a:rPr>
                      <m:t>∙</m:t>
                    </m:r>
                    <m:f>
                      <m:fPr>
                        <m:ctrlPr>
                          <a:rPr lang="nl-NL" b="0" i="1" smtClean="0">
                            <a:latin typeface="Cambria Math" panose="02040503050406030204" pitchFamily="18" charset="0"/>
                            <a:ea typeface="Cambria Math" panose="02040503050406030204" pitchFamily="18" charset="0"/>
                          </a:rPr>
                        </m:ctrlPr>
                      </m:fPr>
                      <m:num>
                        <m:r>
                          <a:rPr lang="nl-NL" b="0" i="1" smtClean="0">
                            <a:latin typeface="Cambria Math" panose="02040503050406030204" pitchFamily="18" charset="0"/>
                            <a:ea typeface="Cambria Math" panose="02040503050406030204" pitchFamily="18" charset="0"/>
                          </a:rPr>
                          <m:t>𝐴</m:t>
                        </m:r>
                      </m:num>
                      <m:den>
                        <m:r>
                          <a:rPr lang="nl-NL" b="0" i="1" smtClean="0">
                            <a:latin typeface="Cambria Math" panose="02040503050406030204" pitchFamily="18" charset="0"/>
                            <a:ea typeface="Cambria Math" panose="02040503050406030204" pitchFamily="18" charset="0"/>
                          </a:rPr>
                          <m:t>𝐵</m:t>
                        </m:r>
                      </m:den>
                    </m:f>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𝐴</m:t>
                    </m:r>
                  </m:oMath>
                </a14:m>
                <a:endParaRPr lang="nl-NL" dirty="0"/>
              </a:p>
            </p:txBody>
          </p:sp>
        </mc:Choice>
        <mc:Fallback xmlns="">
          <p:sp>
            <p:nvSpPr>
              <p:cNvPr id="17" name="Tekstvak 16"/>
              <p:cNvSpPr txBox="1">
                <a:spLocks noRot="1" noChangeAspect="1" noMove="1" noResize="1" noEditPoints="1" noAdjustHandles="1" noChangeArrowheads="1" noChangeShapeType="1" noTextEdit="1"/>
              </p:cNvSpPr>
              <p:nvPr/>
            </p:nvSpPr>
            <p:spPr>
              <a:xfrm>
                <a:off x="8242852" y="2882110"/>
                <a:ext cx="3234519" cy="1297022"/>
              </a:xfrm>
              <a:prstGeom prst="rect">
                <a:avLst/>
              </a:prstGeom>
              <a:blipFill>
                <a:blip r:embed="rId13"/>
                <a:stretch>
                  <a:fillRect l="-1318"/>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8" name="Rechthoek 17"/>
              <p:cNvSpPr/>
              <p:nvPr/>
            </p:nvSpPr>
            <p:spPr>
              <a:xfrm>
                <a:off x="2594742" y="3194782"/>
                <a:ext cx="2339230" cy="622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nl-NL" i="1">
                              <a:latin typeface="Cambria Math" panose="02040503050406030204" pitchFamily="18" charset="0"/>
                              <a:cs typeface="Arial" panose="020B0604020202020204" pitchFamily="34" charset="0"/>
                            </a:rPr>
                          </m:ctrlPr>
                        </m:dPr>
                        <m:e>
                          <m:r>
                            <a:rPr lang="nl-NL" i="1">
                              <a:latin typeface="Cambria Math" panose="02040503050406030204" pitchFamily="18" charset="0"/>
                              <a:ea typeface="Calibri" panose="020F0502020204030204" pitchFamily="34" charset="0"/>
                              <a:cs typeface="Arial" panose="020B0604020202020204" pitchFamily="34" charset="0"/>
                            </a:rPr>
                            <m:t>2</m:t>
                          </m:r>
                          <m:r>
                            <a:rPr lang="nl-NL" i="1">
                              <a:latin typeface="Cambria Math" panose="02040503050406030204" pitchFamily="18" charset="0"/>
                              <a:ea typeface="Calibri" panose="020F0502020204030204" pitchFamily="34" charset="0"/>
                              <a:cs typeface="Arial" panose="020B0604020202020204" pitchFamily="34" charset="0"/>
                            </a:rPr>
                            <m:t>𝑎</m:t>
                          </m:r>
                          <m:r>
                            <a:rPr lang="nl-NL" i="1">
                              <a:latin typeface="Cambria Math" panose="02040503050406030204" pitchFamily="18" charset="0"/>
                              <a:ea typeface="Calibri" panose="020F0502020204030204" pitchFamily="34" charset="0"/>
                              <a:cs typeface="Arial" panose="020B0604020202020204" pitchFamily="34" charset="0"/>
                            </a:rPr>
                            <m:t>+1</m:t>
                          </m:r>
                        </m:e>
                      </m:d>
                      <m:r>
                        <a:rPr lang="nl-NL" i="1">
                          <a:latin typeface="Cambria Math" panose="02040503050406030204" pitchFamily="18" charset="0"/>
                          <a:ea typeface="Calibri" panose="020F0502020204030204" pitchFamily="34" charset="0"/>
                          <a:cs typeface="Arial" panose="020B0604020202020204" pitchFamily="34" charset="0"/>
                        </a:rPr>
                        <m:t>∙</m:t>
                      </m:r>
                      <m:f>
                        <m:fPr>
                          <m:ctrlPr>
                            <a:rPr lang="nl-NL" i="1">
                              <a:latin typeface="Cambria Math" panose="02040503050406030204" pitchFamily="18" charset="0"/>
                              <a:cs typeface="Arial" panose="020B0604020202020204" pitchFamily="34" charset="0"/>
                            </a:rPr>
                          </m:ctrlPr>
                        </m:fPr>
                        <m:num>
                          <m:r>
                            <a:rPr lang="nl-NL" i="1">
                              <a:latin typeface="Cambria Math" panose="02040503050406030204" pitchFamily="18" charset="0"/>
                              <a:ea typeface="Calibri" panose="020F0502020204030204" pitchFamily="34" charset="0"/>
                              <a:cs typeface="Arial" panose="020B0604020202020204" pitchFamily="34" charset="0"/>
                            </a:rPr>
                            <m:t>5</m:t>
                          </m:r>
                          <m:r>
                            <a:rPr lang="nl-NL" i="1">
                              <a:latin typeface="Cambria Math" panose="02040503050406030204" pitchFamily="18" charset="0"/>
                              <a:ea typeface="Calibri" panose="020F0502020204030204" pitchFamily="34" charset="0"/>
                              <a:cs typeface="Arial" panose="020B0604020202020204" pitchFamily="34" charset="0"/>
                            </a:rPr>
                            <m:t>𝑎</m:t>
                          </m:r>
                        </m:num>
                        <m:den>
                          <m:r>
                            <a:rPr lang="nl-NL" i="1">
                              <a:latin typeface="Cambria Math" panose="02040503050406030204" pitchFamily="18" charset="0"/>
                              <a:ea typeface="Calibri" panose="020F0502020204030204" pitchFamily="34" charset="0"/>
                              <a:cs typeface="Arial" panose="020B0604020202020204" pitchFamily="34" charset="0"/>
                            </a:rPr>
                            <m:t>2</m:t>
                          </m:r>
                          <m:r>
                            <a:rPr lang="nl-NL" i="1">
                              <a:latin typeface="Cambria Math" panose="02040503050406030204" pitchFamily="18" charset="0"/>
                              <a:ea typeface="Calibri" panose="020F0502020204030204" pitchFamily="34" charset="0"/>
                              <a:cs typeface="Arial" panose="020B0604020202020204" pitchFamily="34" charset="0"/>
                            </a:rPr>
                            <m:t>𝑎</m:t>
                          </m:r>
                          <m:r>
                            <a:rPr lang="nl-NL" i="1">
                              <a:latin typeface="Cambria Math" panose="02040503050406030204" pitchFamily="18" charset="0"/>
                              <a:ea typeface="Calibri" panose="020F0502020204030204" pitchFamily="34" charset="0"/>
                              <a:cs typeface="Arial" panose="020B0604020202020204" pitchFamily="34" charset="0"/>
                            </a:rPr>
                            <m:t>+1</m:t>
                          </m:r>
                        </m:den>
                      </m:f>
                      <m:r>
                        <a:rPr lang="nl-NL" i="1">
                          <a:latin typeface="Cambria Math" panose="02040503050406030204" pitchFamily="18" charset="0"/>
                          <a:ea typeface="Calibri" panose="020F0502020204030204" pitchFamily="34" charset="0"/>
                          <a:cs typeface="Arial" panose="020B0604020202020204" pitchFamily="34" charset="0"/>
                        </a:rPr>
                        <m:t>+</m:t>
                      </m:r>
                      <m:f>
                        <m:fPr>
                          <m:ctrlPr>
                            <a:rPr lang="nl-NL" i="1">
                              <a:latin typeface="Cambria Math" panose="02040503050406030204" pitchFamily="18" charset="0"/>
                              <a:cs typeface="Arial" panose="020B0604020202020204" pitchFamily="34" charset="0"/>
                            </a:rPr>
                          </m:ctrlPr>
                        </m:fPr>
                        <m:num>
                          <m:r>
                            <a:rPr lang="nl-NL" i="1">
                              <a:latin typeface="Cambria Math" panose="02040503050406030204" pitchFamily="18" charset="0"/>
                              <a:ea typeface="Calibri" panose="020F0502020204030204" pitchFamily="34" charset="0"/>
                              <a:cs typeface="Arial" panose="020B0604020202020204" pitchFamily="34" charset="0"/>
                            </a:rPr>
                            <m:t>1</m:t>
                          </m:r>
                        </m:num>
                        <m:den>
                          <m:r>
                            <a:rPr lang="nl-NL" i="1">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nl-NL" dirty="0"/>
              </a:p>
            </p:txBody>
          </p:sp>
        </mc:Choice>
        <mc:Fallback xmlns="">
          <p:sp>
            <p:nvSpPr>
              <p:cNvPr id="18" name="Rechthoek 17"/>
              <p:cNvSpPr>
                <a:spLocks noRot="1" noChangeAspect="1" noMove="1" noResize="1" noEditPoints="1" noAdjustHandles="1" noChangeArrowheads="1" noChangeShapeType="1" noTextEdit="1"/>
              </p:cNvSpPr>
              <p:nvPr/>
            </p:nvSpPr>
            <p:spPr>
              <a:xfrm>
                <a:off x="2594742" y="3194782"/>
                <a:ext cx="2339230" cy="622927"/>
              </a:xfrm>
              <a:prstGeom prst="rect">
                <a:avLst/>
              </a:prstGeom>
              <a:blipFill>
                <a:blip r:embed="rId1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9" name="Tekstvak 18"/>
              <p:cNvSpPr txBox="1"/>
              <p:nvPr/>
            </p:nvSpPr>
            <p:spPr>
              <a:xfrm>
                <a:off x="4933972" y="3270421"/>
                <a:ext cx="961865"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=5</m:t>
                      </m:r>
                      <m:r>
                        <a:rPr lang="nl-NL" b="0" i="1" smtClean="0">
                          <a:latin typeface="Cambria Math" panose="02040503050406030204" pitchFamily="18" charset="0"/>
                        </a:rPr>
                        <m:t>𝑎</m:t>
                      </m:r>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1</m:t>
                          </m:r>
                        </m:num>
                        <m:den>
                          <m:r>
                            <a:rPr lang="nl-NL" b="0" i="1" smtClean="0">
                              <a:latin typeface="Cambria Math" panose="02040503050406030204" pitchFamily="18" charset="0"/>
                            </a:rPr>
                            <m:t>𝑎</m:t>
                          </m:r>
                        </m:den>
                      </m:f>
                    </m:oMath>
                  </m:oMathPara>
                </a14:m>
                <a:endParaRPr lang="nl-NL" dirty="0"/>
              </a:p>
            </p:txBody>
          </p:sp>
        </mc:Choice>
        <mc:Fallback xmlns="">
          <p:sp>
            <p:nvSpPr>
              <p:cNvPr id="19" name="Tekstvak 18"/>
              <p:cNvSpPr txBox="1">
                <a:spLocks noRot="1" noChangeAspect="1" noMove="1" noResize="1" noEditPoints="1" noAdjustHandles="1" noChangeArrowheads="1" noChangeShapeType="1" noTextEdit="1"/>
              </p:cNvSpPr>
              <p:nvPr/>
            </p:nvSpPr>
            <p:spPr>
              <a:xfrm>
                <a:off x="4933972" y="3270421"/>
                <a:ext cx="961865" cy="520399"/>
              </a:xfrm>
              <a:prstGeom prst="rect">
                <a:avLst/>
              </a:prstGeom>
              <a:blipFill>
                <a:blip r:embed="rId1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0" name="Tekstvak 19"/>
              <p:cNvSpPr txBox="1"/>
              <p:nvPr/>
            </p:nvSpPr>
            <p:spPr>
              <a:xfrm>
                <a:off x="4933972" y="3877630"/>
                <a:ext cx="961865"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5</m:t>
                          </m:r>
                          <m:r>
                            <a:rPr lang="nl-NL" b="0" i="1" smtClean="0">
                              <a:latin typeface="Cambria Math" panose="02040503050406030204" pitchFamily="18" charset="0"/>
                            </a:rPr>
                            <m:t>𝑎</m:t>
                          </m:r>
                        </m:num>
                        <m:den>
                          <m:r>
                            <a:rPr lang="nl-NL" b="0" i="1" smtClean="0">
                              <a:latin typeface="Cambria Math" panose="02040503050406030204" pitchFamily="18" charset="0"/>
                            </a:rPr>
                            <m:t>1</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1</m:t>
                          </m:r>
                        </m:num>
                        <m:den>
                          <m:r>
                            <a:rPr lang="nl-NL" b="0" i="1" smtClean="0">
                              <a:latin typeface="Cambria Math" panose="02040503050406030204" pitchFamily="18" charset="0"/>
                            </a:rPr>
                            <m:t>𝑎</m:t>
                          </m:r>
                        </m:den>
                      </m:f>
                    </m:oMath>
                  </m:oMathPara>
                </a14:m>
                <a:endParaRPr lang="nl-NL" dirty="0"/>
              </a:p>
            </p:txBody>
          </p:sp>
        </mc:Choice>
        <mc:Fallback xmlns="">
          <p:sp>
            <p:nvSpPr>
              <p:cNvPr id="20" name="Tekstvak 19"/>
              <p:cNvSpPr txBox="1">
                <a:spLocks noRot="1" noChangeAspect="1" noMove="1" noResize="1" noEditPoints="1" noAdjustHandles="1" noChangeArrowheads="1" noChangeShapeType="1" noTextEdit="1"/>
              </p:cNvSpPr>
              <p:nvPr/>
            </p:nvSpPr>
            <p:spPr>
              <a:xfrm>
                <a:off x="4933972" y="3877630"/>
                <a:ext cx="961865" cy="525978"/>
              </a:xfrm>
              <a:prstGeom prst="rect">
                <a:avLst/>
              </a:prstGeom>
              <a:blipFill>
                <a:blip r:embed="rId1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1" name="Tekstvak 20"/>
              <p:cNvSpPr txBox="1"/>
              <p:nvPr/>
            </p:nvSpPr>
            <p:spPr>
              <a:xfrm>
                <a:off x="4899289" y="4490418"/>
                <a:ext cx="1069202"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5</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𝑎</m:t>
                              </m:r>
                            </m:e>
                            <m:sup>
                              <m:r>
                                <a:rPr lang="nl-NL" b="0" i="1" smtClean="0">
                                  <a:latin typeface="Cambria Math" panose="02040503050406030204" pitchFamily="18" charset="0"/>
                                </a:rPr>
                                <m:t>2</m:t>
                              </m:r>
                            </m:sup>
                          </m:sSup>
                        </m:num>
                        <m:den>
                          <m:r>
                            <a:rPr lang="nl-NL" b="0" i="1" smtClean="0">
                              <a:latin typeface="Cambria Math" panose="02040503050406030204" pitchFamily="18" charset="0"/>
                            </a:rPr>
                            <m:t>𝑎</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1</m:t>
                          </m:r>
                        </m:num>
                        <m:den>
                          <m:r>
                            <a:rPr lang="nl-NL" b="0" i="1" smtClean="0">
                              <a:latin typeface="Cambria Math" panose="02040503050406030204" pitchFamily="18" charset="0"/>
                            </a:rPr>
                            <m:t>𝑎</m:t>
                          </m:r>
                        </m:den>
                      </m:f>
                    </m:oMath>
                  </m:oMathPara>
                </a14:m>
                <a:endParaRPr lang="nl-NL" dirty="0"/>
              </a:p>
            </p:txBody>
          </p:sp>
        </mc:Choice>
        <mc:Fallback xmlns="">
          <p:sp>
            <p:nvSpPr>
              <p:cNvPr id="21" name="Tekstvak 20"/>
              <p:cNvSpPr txBox="1">
                <a:spLocks noRot="1" noChangeAspect="1" noMove="1" noResize="1" noEditPoints="1" noAdjustHandles="1" noChangeArrowheads="1" noChangeShapeType="1" noTextEdit="1"/>
              </p:cNvSpPr>
              <p:nvPr/>
            </p:nvSpPr>
            <p:spPr>
              <a:xfrm>
                <a:off x="4899289" y="4490418"/>
                <a:ext cx="1069202" cy="555793"/>
              </a:xfrm>
              <a:prstGeom prst="rect">
                <a:avLst/>
              </a:prstGeom>
              <a:blipFill>
                <a:blip r:embed="rId1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2" name="Tekstvak 21"/>
              <p:cNvSpPr txBox="1"/>
              <p:nvPr/>
            </p:nvSpPr>
            <p:spPr>
              <a:xfrm>
                <a:off x="4904930" y="5123759"/>
                <a:ext cx="106356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5</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𝑎</m:t>
                              </m:r>
                            </m:e>
                            <m:sup>
                              <m:r>
                                <a:rPr lang="nl-NL" b="0" i="1" smtClean="0">
                                  <a:latin typeface="Cambria Math" panose="02040503050406030204" pitchFamily="18" charset="0"/>
                                </a:rPr>
                                <m:t>2</m:t>
                              </m:r>
                            </m:sup>
                          </m:sSup>
                          <m:r>
                            <a:rPr lang="nl-NL" b="0" i="1" smtClean="0">
                              <a:latin typeface="Cambria Math" panose="02040503050406030204" pitchFamily="18" charset="0"/>
                            </a:rPr>
                            <m:t>+1</m:t>
                          </m:r>
                        </m:num>
                        <m:den>
                          <m:r>
                            <a:rPr lang="nl-NL" b="0" i="1" smtClean="0">
                              <a:latin typeface="Cambria Math" panose="02040503050406030204" pitchFamily="18" charset="0"/>
                            </a:rPr>
                            <m:t>𝑎</m:t>
                          </m:r>
                        </m:den>
                      </m:f>
                    </m:oMath>
                  </m:oMathPara>
                </a14:m>
                <a:endParaRPr lang="nl-NL" dirty="0"/>
              </a:p>
            </p:txBody>
          </p:sp>
        </mc:Choice>
        <mc:Fallback xmlns="">
          <p:sp>
            <p:nvSpPr>
              <p:cNvPr id="22" name="Tekstvak 21"/>
              <p:cNvSpPr txBox="1">
                <a:spLocks noRot="1" noChangeAspect="1" noMove="1" noResize="1" noEditPoints="1" noAdjustHandles="1" noChangeArrowheads="1" noChangeShapeType="1" noTextEdit="1"/>
              </p:cNvSpPr>
              <p:nvPr/>
            </p:nvSpPr>
            <p:spPr>
              <a:xfrm>
                <a:off x="4904930" y="5123759"/>
                <a:ext cx="1063561" cy="553998"/>
              </a:xfrm>
              <a:prstGeom prst="rect">
                <a:avLst/>
              </a:prstGeom>
              <a:blipFill>
                <a:blip r:embed="rId18"/>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3" name="Tekstvak 22"/>
              <p:cNvSpPr txBox="1"/>
              <p:nvPr/>
            </p:nvSpPr>
            <p:spPr>
              <a:xfrm>
                <a:off x="8242852" y="4179132"/>
                <a:ext cx="3698939" cy="1297215"/>
              </a:xfrm>
              <a:prstGeom prst="rect">
                <a:avLst/>
              </a:prstGeom>
              <a:noFill/>
            </p:spPr>
            <p:txBody>
              <a:bodyPr wrap="square" rtlCol="0">
                <a:spAutoFit/>
              </a:bodyPr>
              <a:lstStyle/>
              <a:p>
                <a:pPr marL="342900" indent="-342900">
                  <a:buAutoNum type="arabicPeriod"/>
                </a:pP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𝐴</m:t>
                        </m:r>
                      </m:num>
                      <m:den>
                        <m:r>
                          <a:rPr lang="nl-NL" b="0" i="1" smtClean="0">
                            <a:latin typeface="Cambria Math" panose="02040503050406030204" pitchFamily="18" charset="0"/>
                          </a:rPr>
                          <m:t>𝐵</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𝐶</m:t>
                        </m:r>
                      </m:num>
                      <m:den>
                        <m:r>
                          <a:rPr lang="nl-NL" b="0" i="1" smtClean="0">
                            <a:latin typeface="Cambria Math" panose="02040503050406030204" pitchFamily="18" charset="0"/>
                          </a:rPr>
                          <m:t>𝐵</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𝐴</m:t>
                        </m:r>
                        <m:r>
                          <a:rPr lang="nl-NL" b="0" i="1" smtClean="0">
                            <a:latin typeface="Cambria Math" panose="02040503050406030204" pitchFamily="18" charset="0"/>
                          </a:rPr>
                          <m:t>+</m:t>
                        </m:r>
                        <m:r>
                          <a:rPr lang="nl-NL" b="0" i="1" smtClean="0">
                            <a:latin typeface="Cambria Math" panose="02040503050406030204" pitchFamily="18" charset="0"/>
                          </a:rPr>
                          <m:t>𝐶</m:t>
                        </m:r>
                      </m:num>
                      <m:den>
                        <m:r>
                          <a:rPr lang="nl-NL" b="0" i="1" smtClean="0">
                            <a:latin typeface="Cambria Math" panose="02040503050406030204" pitchFamily="18" charset="0"/>
                          </a:rPr>
                          <m:t>𝐵</m:t>
                        </m:r>
                      </m:den>
                    </m:f>
                  </m:oMath>
                </a14:m>
                <a:endParaRPr lang="nl-NL" dirty="0"/>
              </a:p>
              <a:p>
                <a:pPr marL="342900" indent="-342900">
                  <a:buAutoNum type="arabicPeriod"/>
                </a:pPr>
                <a14:m>
                  <m:oMath xmlns:m="http://schemas.openxmlformats.org/officeDocument/2006/math">
                    <m:r>
                      <a:rPr lang="nl-NL" b="0" i="1" smtClean="0">
                        <a:latin typeface="Cambria Math" panose="02040503050406030204" pitchFamily="18" charset="0"/>
                      </a:rPr>
                      <m:t>𝐴</m:t>
                    </m:r>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𝐵</m:t>
                        </m:r>
                      </m:num>
                      <m:den>
                        <m:r>
                          <a:rPr lang="nl-NL" b="0" i="1" smtClean="0">
                            <a:latin typeface="Cambria Math" panose="02040503050406030204" pitchFamily="18" charset="0"/>
                          </a:rPr>
                          <m:t>𝐶</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𝐴</m:t>
                        </m:r>
                      </m:num>
                      <m:den>
                        <m:r>
                          <a:rPr lang="nl-NL" b="0" i="1" smtClean="0">
                            <a:latin typeface="Cambria Math" panose="02040503050406030204" pitchFamily="18" charset="0"/>
                          </a:rPr>
                          <m:t>1</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𝐵</m:t>
                        </m:r>
                      </m:num>
                      <m:den>
                        <m:r>
                          <a:rPr lang="nl-NL" b="0" i="1" smtClean="0">
                            <a:latin typeface="Cambria Math" panose="02040503050406030204" pitchFamily="18" charset="0"/>
                          </a:rPr>
                          <m:t>𝐶</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𝐴𝐶</m:t>
                        </m:r>
                      </m:num>
                      <m:den>
                        <m:r>
                          <a:rPr lang="nl-NL" b="0" i="1" smtClean="0">
                            <a:latin typeface="Cambria Math" panose="02040503050406030204" pitchFamily="18" charset="0"/>
                          </a:rPr>
                          <m:t>𝐶</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𝐵</m:t>
                        </m:r>
                      </m:num>
                      <m:den>
                        <m:r>
                          <a:rPr lang="nl-NL" b="0" i="1" smtClean="0">
                            <a:latin typeface="Cambria Math" panose="02040503050406030204" pitchFamily="18" charset="0"/>
                          </a:rPr>
                          <m:t>𝐶</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𝐴𝐶</m:t>
                        </m:r>
                        <m:r>
                          <a:rPr lang="nl-NL" b="0" i="1" smtClean="0">
                            <a:latin typeface="Cambria Math" panose="02040503050406030204" pitchFamily="18" charset="0"/>
                          </a:rPr>
                          <m:t>+</m:t>
                        </m:r>
                        <m:r>
                          <a:rPr lang="nl-NL" b="0" i="1" smtClean="0">
                            <a:latin typeface="Cambria Math" panose="02040503050406030204" pitchFamily="18" charset="0"/>
                          </a:rPr>
                          <m:t>𝐵</m:t>
                        </m:r>
                      </m:num>
                      <m:den>
                        <m:r>
                          <a:rPr lang="nl-NL" b="0" i="1" smtClean="0">
                            <a:latin typeface="Cambria Math" panose="02040503050406030204" pitchFamily="18" charset="0"/>
                          </a:rPr>
                          <m:t>𝐶</m:t>
                        </m:r>
                      </m:den>
                    </m:f>
                  </m:oMath>
                </a14:m>
                <a:endParaRPr lang="nl-NL" dirty="0"/>
              </a:p>
              <a:p>
                <a:pPr marL="342900" indent="-342900">
                  <a:buAutoNum type="arabicPeriod"/>
                </a:pP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𝐴</m:t>
                        </m:r>
                      </m:num>
                      <m:den>
                        <m:r>
                          <a:rPr lang="nl-NL" b="0" i="1" smtClean="0">
                            <a:latin typeface="Cambria Math" panose="02040503050406030204" pitchFamily="18" charset="0"/>
                          </a:rPr>
                          <m:t>𝐵</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𝐶</m:t>
                        </m:r>
                      </m:num>
                      <m:den>
                        <m:r>
                          <a:rPr lang="nl-NL" b="0" i="1" smtClean="0">
                            <a:latin typeface="Cambria Math" panose="02040503050406030204" pitchFamily="18" charset="0"/>
                          </a:rPr>
                          <m:t>𝐷</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𝐴𝐷</m:t>
                        </m:r>
                      </m:num>
                      <m:den>
                        <m:r>
                          <a:rPr lang="nl-NL" b="0" i="1" smtClean="0">
                            <a:latin typeface="Cambria Math" panose="02040503050406030204" pitchFamily="18" charset="0"/>
                          </a:rPr>
                          <m:t>𝐵𝐷</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𝐵𝐶</m:t>
                        </m:r>
                      </m:num>
                      <m:den>
                        <m:r>
                          <a:rPr lang="nl-NL" b="0" i="1" smtClean="0">
                            <a:latin typeface="Cambria Math" panose="02040503050406030204" pitchFamily="18" charset="0"/>
                          </a:rPr>
                          <m:t>𝐵𝐷</m:t>
                        </m:r>
                      </m:den>
                    </m:f>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𝐴𝐷</m:t>
                        </m:r>
                        <m:r>
                          <a:rPr lang="nl-NL" b="0" i="1" smtClean="0">
                            <a:latin typeface="Cambria Math" panose="02040503050406030204" pitchFamily="18" charset="0"/>
                          </a:rPr>
                          <m:t>+</m:t>
                        </m:r>
                        <m:r>
                          <a:rPr lang="nl-NL" b="0" i="1" smtClean="0">
                            <a:latin typeface="Cambria Math" panose="02040503050406030204" pitchFamily="18" charset="0"/>
                          </a:rPr>
                          <m:t>𝐵𝐶</m:t>
                        </m:r>
                      </m:num>
                      <m:den>
                        <m:r>
                          <a:rPr lang="nl-NL" b="0" i="1" smtClean="0">
                            <a:latin typeface="Cambria Math" panose="02040503050406030204" pitchFamily="18" charset="0"/>
                          </a:rPr>
                          <m:t>𝐵𝐷</m:t>
                        </m:r>
                      </m:den>
                    </m:f>
                  </m:oMath>
                </a14:m>
                <a:r>
                  <a:rPr lang="nl-NL" dirty="0"/>
                  <a:t> </a:t>
                </a:r>
              </a:p>
            </p:txBody>
          </p:sp>
        </mc:Choice>
        <mc:Fallback xmlns="">
          <p:sp>
            <p:nvSpPr>
              <p:cNvPr id="23" name="Tekstvak 22"/>
              <p:cNvSpPr txBox="1">
                <a:spLocks noRot="1" noChangeAspect="1" noMove="1" noResize="1" noEditPoints="1" noAdjustHandles="1" noChangeArrowheads="1" noChangeShapeType="1" noTextEdit="1"/>
              </p:cNvSpPr>
              <p:nvPr/>
            </p:nvSpPr>
            <p:spPr>
              <a:xfrm>
                <a:off x="8242852" y="4179132"/>
                <a:ext cx="3698939" cy="1297215"/>
              </a:xfrm>
              <a:prstGeom prst="rect">
                <a:avLst/>
              </a:prstGeom>
              <a:blipFill>
                <a:blip r:embed="rId19"/>
                <a:stretch>
                  <a:fillRect l="-1153"/>
                </a:stretch>
              </a:blipFill>
            </p:spPr>
            <p:txBody>
              <a:bodyPr/>
              <a:lstStyle/>
              <a:p>
                <a:r>
                  <a:rPr lang="nl-NL">
                    <a:noFill/>
                  </a:rPr>
                  <a:t> </a:t>
                </a:r>
              </a:p>
            </p:txBody>
          </p:sp>
        </mc:Fallback>
      </mc:AlternateContent>
    </p:spTree>
    <p:extLst>
      <p:ext uri="{BB962C8B-B14F-4D97-AF65-F5344CB8AC3E}">
        <p14:creationId xmlns:p14="http://schemas.microsoft.com/office/powerpoint/2010/main" val="204787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anim calcmode="lin" valueType="num">
                                      <p:cBhvr>
                                        <p:cTn id="72" dur="1000" fill="hold"/>
                                        <p:tgtEl>
                                          <p:spTgt spid="23"/>
                                        </p:tgtEl>
                                        <p:attrNameLst>
                                          <p:attrName>ppt_x</p:attrName>
                                        </p:attrNameLst>
                                      </p:cBhvr>
                                      <p:tavLst>
                                        <p:tav tm="0">
                                          <p:val>
                                            <p:strVal val="#ppt_x"/>
                                          </p:val>
                                        </p:tav>
                                        <p:tav tm="100000">
                                          <p:val>
                                            <p:strVal val="#ppt_x"/>
                                          </p:val>
                                        </p:tav>
                                      </p:tavLst>
                                    </p:anim>
                                    <p:anim calcmode="lin" valueType="num">
                                      <p:cBhvr>
                                        <p:cTn id="7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1000"/>
                                        <p:tgtEl>
                                          <p:spTgt spid="22"/>
                                        </p:tgtEl>
                                      </p:cBhvr>
                                    </p:animEffect>
                                    <p:anim calcmode="lin" valueType="num">
                                      <p:cBhvr>
                                        <p:cTn id="107" dur="1000" fill="hold"/>
                                        <p:tgtEl>
                                          <p:spTgt spid="22"/>
                                        </p:tgtEl>
                                        <p:attrNameLst>
                                          <p:attrName>ppt_x</p:attrName>
                                        </p:attrNameLst>
                                      </p:cBhvr>
                                      <p:tavLst>
                                        <p:tav tm="0">
                                          <p:val>
                                            <p:strVal val="#ppt_x"/>
                                          </p:val>
                                        </p:tav>
                                        <p:tav tm="100000">
                                          <p:val>
                                            <p:strVal val="#ppt_x"/>
                                          </p:val>
                                        </p:tav>
                                      </p:tavLst>
                                    </p:anim>
                                    <p:anim calcmode="lin" valueType="num">
                                      <p:cBhvr>
                                        <p:cTn id="10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1" grpId="0"/>
      <p:bldP spid="12" grpId="0"/>
      <p:bldP spid="13" grpId="0"/>
      <p:bldP spid="15" grpId="0"/>
      <p:bldP spid="16" grpId="0"/>
      <p:bldP spid="17"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58800" y="721360"/>
            <a:ext cx="420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c) In welke leeftijdsklasse ligt de mediaan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165" y="615461"/>
            <a:ext cx="2640330" cy="2376297"/>
          </a:xfrm>
          <a:prstGeom prst="rect">
            <a:avLst/>
          </a:prstGeom>
        </p:spPr>
      </p:pic>
      <mc:AlternateContent xmlns:mc="http://schemas.openxmlformats.org/markup-compatibility/2006" xmlns:a14="http://schemas.microsoft.com/office/drawing/2010/main">
        <mc:Choice Requires="a14">
          <p:sp>
            <p:nvSpPr>
              <p:cNvPr id="6" name="Tekstvak 5"/>
              <p:cNvSpPr txBox="1"/>
              <p:nvPr/>
            </p:nvSpPr>
            <p:spPr>
              <a:xfrm>
                <a:off x="9316720" y="2853258"/>
                <a:ext cx="30938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70</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kstvak 5"/>
              <p:cNvSpPr txBox="1">
                <a:spLocks noRot="1" noChangeAspect="1" noMove="1" noResize="1" noEditPoints="1" noAdjustHandles="1" noChangeArrowheads="1" noChangeShapeType="1" noTextEdit="1"/>
              </p:cNvSpPr>
              <p:nvPr/>
            </p:nvSpPr>
            <p:spPr>
              <a:xfrm>
                <a:off x="9316720" y="2853258"/>
                <a:ext cx="309380" cy="276999"/>
              </a:xfrm>
              <a:prstGeom prst="rect">
                <a:avLst/>
              </a:prstGeom>
              <a:blipFill>
                <a:blip r:embed="rId3"/>
                <a:stretch>
                  <a:fillRect l="-17647" r="-17647" b="-8889"/>
                </a:stretch>
              </a:blipFill>
            </p:spPr>
            <p:txBody>
              <a:bodyPr/>
              <a:lstStyle/>
              <a:p>
                <a:r>
                  <a:rPr lang="nl-NL">
                    <a:noFill/>
                  </a:rPr>
                  <a:t> </a:t>
                </a:r>
              </a:p>
            </p:txBody>
          </p:sp>
        </mc:Fallback>
      </mc:AlternateContent>
      <p:cxnSp>
        <p:nvCxnSpPr>
          <p:cNvPr id="7" name="Rechte verbindingslijn 6"/>
          <p:cNvCxnSpPr/>
          <p:nvPr/>
        </p:nvCxnSpPr>
        <p:spPr>
          <a:xfrm>
            <a:off x="9123680" y="267208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kstvak 7"/>
              <p:cNvSpPr txBox="1"/>
              <p:nvPr/>
            </p:nvSpPr>
            <p:spPr>
              <a:xfrm>
                <a:off x="10095878" y="2533580"/>
                <a:ext cx="22602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kstvak 7"/>
              <p:cNvSpPr txBox="1">
                <a:spLocks noRot="1" noChangeAspect="1" noMove="1" noResize="1" noEditPoints="1" noAdjustHandles="1" noChangeArrowheads="1" noChangeShapeType="1" noTextEdit="1"/>
              </p:cNvSpPr>
              <p:nvPr/>
            </p:nvSpPr>
            <p:spPr>
              <a:xfrm>
                <a:off x="10095878" y="2533580"/>
                <a:ext cx="226024" cy="276999"/>
              </a:xfrm>
              <a:prstGeom prst="rect">
                <a:avLst/>
              </a:prstGeom>
              <a:blipFill>
                <a:blip r:embed="rId4"/>
                <a:stretch>
                  <a:fillRect l="-21622" r="-21622" b="-6667"/>
                </a:stretch>
              </a:blipFill>
            </p:spPr>
            <p:txBody>
              <a:bodyPr/>
              <a:lstStyle/>
              <a:p>
                <a:r>
                  <a:rPr lang="nl-NL">
                    <a:noFill/>
                  </a:rPr>
                  <a:t> </a:t>
                </a:r>
              </a:p>
            </p:txBody>
          </p:sp>
        </mc:Fallback>
      </mc:AlternateContent>
      <p:cxnSp>
        <p:nvCxnSpPr>
          <p:cNvPr id="10" name="Rechte verbindingslijn met pijl 9"/>
          <p:cNvCxnSpPr/>
          <p:nvPr/>
        </p:nvCxnSpPr>
        <p:spPr>
          <a:xfrm>
            <a:off x="924560" y="1910080"/>
            <a:ext cx="220472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a:off x="3129280" y="1910080"/>
            <a:ext cx="220472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711200" y="1249680"/>
            <a:ext cx="18240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Er zij 70 plaatsen.</a:t>
            </a:r>
          </a:p>
        </p:txBody>
      </p:sp>
      <mc:AlternateContent xmlns:mc="http://schemas.openxmlformats.org/markup-compatibility/2006" xmlns:a14="http://schemas.microsoft.com/office/drawing/2010/main">
        <mc:Choice Requires="a14">
          <p:sp>
            <p:nvSpPr>
              <p:cNvPr id="13" name="Tekstvak 12"/>
              <p:cNvSpPr txBox="1"/>
              <p:nvPr/>
            </p:nvSpPr>
            <p:spPr>
              <a:xfrm>
                <a:off x="812800" y="3391100"/>
                <a:ext cx="58728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 mediaan is het gemiddelde van de </a:t>
                </a:r>
                <a14:m>
                  <m:oMath xmlns:m="http://schemas.openxmlformats.org/officeDocument/2006/math">
                    <m:sSup>
                      <m:sSup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35</m:t>
                        </m:r>
                      </m:e>
                      <m:sup>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𝑠𝑡𝑒</m:t>
                        </m:r>
                      </m:sup>
                    </m:sSup>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en  </a:t>
                </a:r>
                <a14:m>
                  <m:oMath xmlns:m="http://schemas.openxmlformats.org/officeDocument/2006/math">
                    <m:sSup>
                      <m:sSup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36</m:t>
                        </m:r>
                      </m:e>
                      <m:sup>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𝑠𝑡𝑒</m:t>
                        </m:r>
                      </m:sup>
                    </m:sSup>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plaats</a:t>
                </a:r>
              </a:p>
            </p:txBody>
          </p:sp>
        </mc:Choice>
        <mc:Fallback xmlns="">
          <p:sp>
            <p:nvSpPr>
              <p:cNvPr id="13" name="Tekstvak 12"/>
              <p:cNvSpPr txBox="1">
                <a:spLocks noRot="1" noChangeAspect="1" noMove="1" noResize="1" noEditPoints="1" noAdjustHandles="1" noChangeArrowheads="1" noChangeShapeType="1" noTextEdit="1"/>
              </p:cNvSpPr>
              <p:nvPr/>
            </p:nvSpPr>
            <p:spPr>
              <a:xfrm>
                <a:off x="812800" y="3391100"/>
                <a:ext cx="5872890" cy="369332"/>
              </a:xfrm>
              <a:prstGeom prst="rect">
                <a:avLst/>
              </a:prstGeom>
              <a:blipFill>
                <a:blip r:embed="rId5"/>
                <a:stretch>
                  <a:fillRect l="-830" t="-8197" r="-104" b="-2459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4" name="Rechthoek 13"/>
              <p:cNvSpPr/>
              <p:nvPr/>
            </p:nvSpPr>
            <p:spPr>
              <a:xfrm>
                <a:off x="812800" y="1969592"/>
                <a:ext cx="48340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nl-NL"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nl-NL"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sup>
                          <m:r>
                            <a:rPr kumimoji="0" lang="nl-NL"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𝑠𝑡𝑒</m:t>
                          </m:r>
                        </m:sup>
                      </m:sSup>
                    </m:oMath>
                  </m:oMathPara>
                </a14:m>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Rechthoek 13"/>
              <p:cNvSpPr>
                <a:spLocks noRot="1" noChangeAspect="1" noMove="1" noResize="1" noEditPoints="1" noAdjustHandles="1" noChangeArrowheads="1" noChangeShapeType="1" noTextEdit="1"/>
              </p:cNvSpPr>
              <p:nvPr/>
            </p:nvSpPr>
            <p:spPr>
              <a:xfrm>
                <a:off x="812800" y="1969592"/>
                <a:ext cx="483401" cy="276999"/>
              </a:xfrm>
              <a:prstGeom prst="rect">
                <a:avLst/>
              </a:prstGeom>
              <a:blipFill>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5" name="Rechthoek 14"/>
              <p:cNvSpPr/>
              <p:nvPr/>
            </p:nvSpPr>
            <p:spPr>
              <a:xfrm>
                <a:off x="2576745" y="1985556"/>
                <a:ext cx="56836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nl-NL"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nl-NL"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35</m:t>
                          </m:r>
                        </m:e>
                        <m:sup>
                          <m:r>
                            <a:rPr kumimoji="0" lang="nl-NL"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𝑠𝑡𝑒</m:t>
                          </m:r>
                        </m:sup>
                      </m:sSup>
                    </m:oMath>
                  </m:oMathPara>
                </a14:m>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Rechthoek 14"/>
              <p:cNvSpPr>
                <a:spLocks noRot="1" noChangeAspect="1" noMove="1" noResize="1" noEditPoints="1" noAdjustHandles="1" noChangeArrowheads="1" noChangeShapeType="1" noTextEdit="1"/>
              </p:cNvSpPr>
              <p:nvPr/>
            </p:nvSpPr>
            <p:spPr>
              <a:xfrm>
                <a:off x="2576745" y="1985556"/>
                <a:ext cx="568361" cy="276999"/>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Rechthoek 15"/>
              <p:cNvSpPr/>
              <p:nvPr/>
            </p:nvSpPr>
            <p:spPr>
              <a:xfrm>
                <a:off x="3079284" y="1985556"/>
                <a:ext cx="56836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nl-NL"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nl-NL"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36</m:t>
                          </m:r>
                        </m:e>
                        <m:sup>
                          <m:r>
                            <a:rPr kumimoji="0" lang="nl-NL"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𝑠𝑡𝑒</m:t>
                          </m:r>
                        </m:sup>
                      </m:sSup>
                    </m:oMath>
                  </m:oMathPara>
                </a14:m>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Rechthoek 15"/>
              <p:cNvSpPr>
                <a:spLocks noRot="1" noChangeAspect="1" noMove="1" noResize="1" noEditPoints="1" noAdjustHandles="1" noChangeArrowheads="1" noChangeShapeType="1" noTextEdit="1"/>
              </p:cNvSpPr>
              <p:nvPr/>
            </p:nvSpPr>
            <p:spPr>
              <a:xfrm>
                <a:off x="3079284" y="1985556"/>
                <a:ext cx="568361" cy="276999"/>
              </a:xfrm>
              <a:prstGeom prst="rect">
                <a:avLst/>
              </a:prstGeom>
              <a:blipFill>
                <a:blip r:embed="rId8"/>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Rechthoek 16"/>
              <p:cNvSpPr/>
              <p:nvPr/>
            </p:nvSpPr>
            <p:spPr>
              <a:xfrm>
                <a:off x="4896119" y="1985556"/>
                <a:ext cx="56836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nl-NL"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nl-NL"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70</m:t>
                          </m:r>
                        </m:e>
                        <m:sup>
                          <m:r>
                            <a:rPr kumimoji="0" lang="nl-NL" sz="1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𝑠𝑡𝑒</m:t>
                          </m:r>
                        </m:sup>
                      </m:sSup>
                    </m:oMath>
                  </m:oMathPara>
                </a14:m>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Rechthoek 16"/>
              <p:cNvSpPr>
                <a:spLocks noRot="1" noChangeAspect="1" noMove="1" noResize="1" noEditPoints="1" noAdjustHandles="1" noChangeArrowheads="1" noChangeShapeType="1" noTextEdit="1"/>
              </p:cNvSpPr>
              <p:nvPr/>
            </p:nvSpPr>
            <p:spPr>
              <a:xfrm>
                <a:off x="4896119" y="1985556"/>
                <a:ext cx="568361" cy="276999"/>
              </a:xfrm>
              <a:prstGeom prst="rect">
                <a:avLst/>
              </a:prstGeom>
              <a:blipFill>
                <a:blip r:embed="rId9"/>
                <a:stretch>
                  <a:fillRect/>
                </a:stretch>
              </a:blipFill>
            </p:spPr>
            <p:txBody>
              <a:bodyPr/>
              <a:lstStyle/>
              <a:p>
                <a:r>
                  <a:rPr lang="nl-NL">
                    <a:noFill/>
                  </a:rPr>
                  <a:t> </a:t>
                </a:r>
              </a:p>
            </p:txBody>
          </p:sp>
        </mc:Fallback>
      </mc:AlternateContent>
      <p:cxnSp>
        <p:nvCxnSpPr>
          <p:cNvPr id="19" name="Rechte verbindingslijn 18"/>
          <p:cNvCxnSpPr/>
          <p:nvPr/>
        </p:nvCxnSpPr>
        <p:spPr>
          <a:xfrm>
            <a:off x="3124786" y="1615440"/>
            <a:ext cx="0" cy="9753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kstvak 28"/>
              <p:cNvSpPr txBox="1"/>
              <p:nvPr/>
            </p:nvSpPr>
            <p:spPr>
              <a:xfrm>
                <a:off x="812800" y="2908777"/>
                <a:ext cx="60494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Zowel het </a:t>
                </a:r>
                <a14:m>
                  <m:oMath xmlns:m="http://schemas.openxmlformats.org/officeDocument/2006/math">
                    <m:sSup>
                      <m:sSup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35</m:t>
                        </m:r>
                      </m:e>
                      <m:sup>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𝑠𝑡𝑒</m:t>
                        </m:r>
                      </m:sup>
                    </m:sSup>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als het </a:t>
                </a:r>
                <a14:m>
                  <m:oMath xmlns:m="http://schemas.openxmlformats.org/officeDocument/2006/math">
                    <m:sSup>
                      <m:sSup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36</m:t>
                        </m:r>
                      </m:e>
                      <m:sup>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𝑠𝑡𝑒</m:t>
                        </m:r>
                      </m:sup>
                    </m:sSup>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getal valt in de klasse </a:t>
                </a: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45 − &lt;55</m:t>
                    </m:r>
                  </m:oMath>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9" name="Tekstvak 28"/>
              <p:cNvSpPr txBox="1">
                <a:spLocks noRot="1" noChangeAspect="1" noMove="1" noResize="1" noEditPoints="1" noAdjustHandles="1" noChangeArrowheads="1" noChangeShapeType="1" noTextEdit="1"/>
              </p:cNvSpPr>
              <p:nvPr/>
            </p:nvSpPr>
            <p:spPr>
              <a:xfrm>
                <a:off x="812800" y="2908777"/>
                <a:ext cx="6049477" cy="369332"/>
              </a:xfrm>
              <a:prstGeom prst="rect">
                <a:avLst/>
              </a:prstGeom>
              <a:blipFill>
                <a:blip r:embed="rId10"/>
                <a:stretch>
                  <a:fillRect l="-806" t="-8197" b="-2459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0" name="Tekstvak 29"/>
              <p:cNvSpPr txBox="1"/>
              <p:nvPr/>
            </p:nvSpPr>
            <p:spPr>
              <a:xfrm>
                <a:off x="836490" y="3816032"/>
                <a:ext cx="50539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 mediaan valt dus in de leeftijdsklasse </a:t>
                </a:r>
                <a14:m>
                  <m:oMath xmlns:m="http://schemas.openxmlformats.org/officeDocument/2006/math">
                    <m:r>
                      <a:rPr kumimoji="0" lang="nl-NL"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45 − &lt;55</m:t>
                    </m:r>
                  </m:oMath>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0" name="Tekstvak 29"/>
              <p:cNvSpPr txBox="1">
                <a:spLocks noRot="1" noChangeAspect="1" noMove="1" noResize="1" noEditPoints="1" noAdjustHandles="1" noChangeArrowheads="1" noChangeShapeType="1" noTextEdit="1"/>
              </p:cNvSpPr>
              <p:nvPr/>
            </p:nvSpPr>
            <p:spPr>
              <a:xfrm>
                <a:off x="836490" y="3816032"/>
                <a:ext cx="5053948" cy="369332"/>
              </a:xfrm>
              <a:prstGeom prst="rect">
                <a:avLst/>
              </a:prstGeom>
              <a:blipFill>
                <a:blip r:embed="rId11"/>
                <a:stretch>
                  <a:fillRect l="-965" t="-9836" b="-2459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1" name="Tekstvak 30"/>
              <p:cNvSpPr txBox="1"/>
              <p:nvPr/>
            </p:nvSpPr>
            <p:spPr>
              <a:xfrm>
                <a:off x="558800" y="4337765"/>
                <a:ext cx="38610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 Waarom kan de modus niet </a:t>
                </a: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36</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zijn ?</a:t>
                </a:r>
              </a:p>
            </p:txBody>
          </p:sp>
        </mc:Choice>
        <mc:Fallback xmlns="">
          <p:sp>
            <p:nvSpPr>
              <p:cNvPr id="31" name="Tekstvak 30"/>
              <p:cNvSpPr txBox="1">
                <a:spLocks noRot="1" noChangeAspect="1" noMove="1" noResize="1" noEditPoints="1" noAdjustHandles="1" noChangeArrowheads="1" noChangeShapeType="1" noTextEdit="1"/>
              </p:cNvSpPr>
              <p:nvPr/>
            </p:nvSpPr>
            <p:spPr>
              <a:xfrm>
                <a:off x="558800" y="4337765"/>
                <a:ext cx="3861057" cy="369332"/>
              </a:xfrm>
              <a:prstGeom prst="rect">
                <a:avLst/>
              </a:prstGeom>
              <a:blipFill>
                <a:blip r:embed="rId12"/>
                <a:stretch>
                  <a:fillRect l="-1422" t="-10000" r="-474" b="-2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2" name="Tekstvak 31"/>
              <p:cNvSpPr txBox="1"/>
              <p:nvPr/>
            </p:nvSpPr>
            <p:spPr>
              <a:xfrm rot="16200000">
                <a:off x="4074090" y="1333298"/>
                <a:ext cx="281679" cy="21652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nl-NL"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nl-NL"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e/>
                            <m:e/>
                            <m:e/>
                            <m:e/>
                            <m:e/>
                            <m:e/>
                            <m:e/>
                            <m:e/>
                            <m:e/>
                            <m:e/>
                            <m:e/>
                          </m:eqArr>
                        </m:e>
                      </m:d>
                    </m:oMath>
                  </m:oMathPara>
                </a14:m>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2" name="Tekstvak 31"/>
              <p:cNvSpPr txBox="1">
                <a:spLocks noRot="1" noChangeAspect="1" noMove="1" noResize="1" noEditPoints="1" noAdjustHandles="1" noChangeArrowheads="1" noChangeShapeType="1" noTextEdit="1"/>
              </p:cNvSpPr>
              <p:nvPr/>
            </p:nvSpPr>
            <p:spPr>
              <a:xfrm rot="16200000">
                <a:off x="4074090" y="1333298"/>
                <a:ext cx="281679" cy="2165208"/>
              </a:xfrm>
              <a:prstGeom prst="rect">
                <a:avLst/>
              </a:prstGeom>
              <a:blipFill>
                <a:blip r:embed="rId1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3" name="Tekstvak 32"/>
              <p:cNvSpPr txBox="1"/>
              <p:nvPr/>
            </p:nvSpPr>
            <p:spPr>
              <a:xfrm>
                <a:off x="4003070" y="2605689"/>
                <a:ext cx="735971"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l-NL"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35</m:t>
                    </m:r>
                  </m:oMath>
                </a14:m>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plaatsen</a:t>
                </a:r>
              </a:p>
            </p:txBody>
          </p:sp>
        </mc:Choice>
        <mc:Fallback xmlns="">
          <p:sp>
            <p:nvSpPr>
              <p:cNvPr id="33" name="Tekstvak 32"/>
              <p:cNvSpPr txBox="1">
                <a:spLocks noRot="1" noChangeAspect="1" noMove="1" noResize="1" noEditPoints="1" noAdjustHandles="1" noChangeArrowheads="1" noChangeShapeType="1" noTextEdit="1"/>
              </p:cNvSpPr>
              <p:nvPr/>
            </p:nvSpPr>
            <p:spPr>
              <a:xfrm>
                <a:off x="4003070" y="2605689"/>
                <a:ext cx="735971" cy="184666"/>
              </a:xfrm>
              <a:prstGeom prst="rect">
                <a:avLst/>
              </a:prstGeom>
              <a:blipFill>
                <a:blip r:embed="rId14"/>
                <a:stretch>
                  <a:fillRect l="-8333" t="-25806" r="-12500" b="-4838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4" name="Tekstvak 33"/>
              <p:cNvSpPr txBox="1"/>
              <p:nvPr/>
            </p:nvSpPr>
            <p:spPr>
              <a:xfrm rot="16200000">
                <a:off x="1806887" y="1248453"/>
                <a:ext cx="328103" cy="231544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nl-NL"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nl-NL"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e/>
                            <m:e/>
                            <m:e/>
                            <m:e/>
                            <m:e/>
                            <m:e/>
                            <m:e/>
                            <m:e/>
                            <m:e/>
                            <m:e/>
                          </m:eqArr>
                        </m:e>
                      </m:d>
                    </m:oMath>
                  </m:oMathPara>
                </a14:m>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4" name="Tekstvak 33"/>
              <p:cNvSpPr txBox="1">
                <a:spLocks noRot="1" noChangeAspect="1" noMove="1" noResize="1" noEditPoints="1" noAdjustHandles="1" noChangeArrowheads="1" noChangeShapeType="1" noTextEdit="1"/>
              </p:cNvSpPr>
              <p:nvPr/>
            </p:nvSpPr>
            <p:spPr>
              <a:xfrm rot="16200000">
                <a:off x="1806887" y="1248453"/>
                <a:ext cx="328103" cy="2315442"/>
              </a:xfrm>
              <a:prstGeom prst="rect">
                <a:avLst/>
              </a:prstGeom>
              <a:blipFill>
                <a:blip r:embed="rId1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5" name="Tekstvak 34"/>
              <p:cNvSpPr txBox="1"/>
              <p:nvPr/>
            </p:nvSpPr>
            <p:spPr>
              <a:xfrm>
                <a:off x="1710439" y="2605689"/>
                <a:ext cx="735971"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l-NL"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35</m:t>
                    </m:r>
                  </m:oMath>
                </a14:m>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plaatsen</a:t>
                </a:r>
              </a:p>
            </p:txBody>
          </p:sp>
        </mc:Choice>
        <mc:Fallback xmlns="">
          <p:sp>
            <p:nvSpPr>
              <p:cNvPr id="35" name="Tekstvak 34"/>
              <p:cNvSpPr txBox="1">
                <a:spLocks noRot="1" noChangeAspect="1" noMove="1" noResize="1" noEditPoints="1" noAdjustHandles="1" noChangeArrowheads="1" noChangeShapeType="1" noTextEdit="1"/>
              </p:cNvSpPr>
              <p:nvPr/>
            </p:nvSpPr>
            <p:spPr>
              <a:xfrm>
                <a:off x="1710439" y="2605689"/>
                <a:ext cx="735971" cy="184666"/>
              </a:xfrm>
              <a:prstGeom prst="rect">
                <a:avLst/>
              </a:prstGeom>
              <a:blipFill>
                <a:blip r:embed="rId14"/>
                <a:stretch>
                  <a:fillRect l="-8333" t="-25806" r="-12500" b="-4838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6" name="Tekstvak 35"/>
              <p:cNvSpPr txBox="1"/>
              <p:nvPr/>
            </p:nvSpPr>
            <p:spPr>
              <a:xfrm>
                <a:off x="924560" y="4820088"/>
                <a:ext cx="45900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In de klasse </a:t>
                </a: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35 − &lt;45</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zijn 3 leeftijden geteld.</a:t>
                </a:r>
              </a:p>
            </p:txBody>
          </p:sp>
        </mc:Choice>
        <mc:Fallback xmlns="">
          <p:sp>
            <p:nvSpPr>
              <p:cNvPr id="36" name="Tekstvak 35"/>
              <p:cNvSpPr txBox="1">
                <a:spLocks noRot="1" noChangeAspect="1" noMove="1" noResize="1" noEditPoints="1" noAdjustHandles="1" noChangeArrowheads="1" noChangeShapeType="1" noTextEdit="1"/>
              </p:cNvSpPr>
              <p:nvPr/>
            </p:nvSpPr>
            <p:spPr>
              <a:xfrm>
                <a:off x="924560" y="4820088"/>
                <a:ext cx="4590039" cy="369332"/>
              </a:xfrm>
              <a:prstGeom prst="rect">
                <a:avLst/>
              </a:prstGeom>
              <a:blipFill>
                <a:blip r:embed="rId16"/>
                <a:stretch>
                  <a:fillRect l="-1195" t="-10000" r="-531" b="-2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7" name="Tekstvak 36"/>
              <p:cNvSpPr txBox="1"/>
              <p:nvPr/>
            </p:nvSpPr>
            <p:spPr>
              <a:xfrm>
                <a:off x="924486" y="5189420"/>
                <a:ext cx="90133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In de klasse </a:t>
                </a: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45− &lt;55</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vallen 10 leeftijden, namelijk 45, 46, 47, 48, 49, 50, 51, 52, 53 en 54.</a:t>
                </a:r>
              </a:p>
            </p:txBody>
          </p:sp>
        </mc:Choice>
        <mc:Fallback xmlns="">
          <p:sp>
            <p:nvSpPr>
              <p:cNvPr id="37" name="Tekstvak 36"/>
              <p:cNvSpPr txBox="1">
                <a:spLocks noRot="1" noChangeAspect="1" noMove="1" noResize="1" noEditPoints="1" noAdjustHandles="1" noChangeArrowheads="1" noChangeShapeType="1" noTextEdit="1"/>
              </p:cNvSpPr>
              <p:nvPr/>
            </p:nvSpPr>
            <p:spPr>
              <a:xfrm>
                <a:off x="924486" y="5189420"/>
                <a:ext cx="9013365" cy="369332"/>
              </a:xfrm>
              <a:prstGeom prst="rect">
                <a:avLst/>
              </a:prstGeom>
              <a:blipFill>
                <a:blip r:embed="rId17"/>
                <a:stretch>
                  <a:fillRect l="-609" t="-8197" b="-24590"/>
                </a:stretch>
              </a:blipFill>
            </p:spPr>
            <p:txBody>
              <a:bodyPr/>
              <a:lstStyle/>
              <a:p>
                <a:r>
                  <a:rPr lang="nl-NL">
                    <a:noFill/>
                  </a:rPr>
                  <a:t> </a:t>
                </a:r>
              </a:p>
            </p:txBody>
          </p:sp>
        </mc:Fallback>
      </mc:AlternateContent>
      <p:sp>
        <p:nvSpPr>
          <p:cNvPr id="38" name="Tekstvak 37"/>
          <p:cNvSpPr txBox="1"/>
          <p:nvPr/>
        </p:nvSpPr>
        <p:spPr>
          <a:xfrm>
            <a:off x="912295" y="5597305"/>
            <a:ext cx="92879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Doordat deze klasse frequentie 40 heeft komt er een leeftijd uit deze klasse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minstens</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4 keer voor.</a:t>
            </a:r>
          </a:p>
        </p:txBody>
      </p:sp>
    </p:spTree>
    <p:extLst>
      <p:ext uri="{BB962C8B-B14F-4D97-AF65-F5344CB8AC3E}">
        <p14:creationId xmlns:p14="http://schemas.microsoft.com/office/powerpoint/2010/main" val="198151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500"/>
                                        <p:tgtEl>
                                          <p:spTgt spid="3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9" grpId="0"/>
      <p:bldP spid="30" grpId="0"/>
      <p:bldP spid="31" grpId="0"/>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kstvak 4"/>
              <p:cNvSpPr txBox="1"/>
              <p:nvPr/>
            </p:nvSpPr>
            <p:spPr>
              <a:xfrm>
                <a:off x="873211" y="1455087"/>
                <a:ext cx="38141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 Schets de grafiek van </a:t>
                </a: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5" name="Tekstvak 4"/>
              <p:cNvSpPr txBox="1">
                <a:spLocks noRot="1" noChangeAspect="1" noMove="1" noResize="1" noEditPoints="1" noAdjustHandles="1" noChangeArrowheads="1" noChangeShapeType="1" noTextEdit="1"/>
              </p:cNvSpPr>
              <p:nvPr/>
            </p:nvSpPr>
            <p:spPr>
              <a:xfrm>
                <a:off x="873211" y="1455087"/>
                <a:ext cx="3814119" cy="369332"/>
              </a:xfrm>
              <a:prstGeom prst="rect">
                <a:avLst/>
              </a:prstGeom>
              <a:blipFill>
                <a:blip r:embed="rId2"/>
                <a:stretch>
                  <a:fillRect l="-1278" t="-10000" b="-26667"/>
                </a:stretch>
              </a:blipFill>
            </p:spPr>
            <p:txBody>
              <a:bodyPr/>
              <a:lstStyle/>
              <a:p>
                <a:r>
                  <a:rPr lang="nl-NL">
                    <a:noFill/>
                  </a:rPr>
                  <a:t> </a:t>
                </a:r>
              </a:p>
            </p:txBody>
          </p:sp>
        </mc:Fallback>
      </mc:AlternateContent>
      <p:pic>
        <p:nvPicPr>
          <p:cNvPr id="1027" name="Picture 3" descr="[image]"/>
          <p:cNvPicPr>
            <a:picLocks noChangeAspect="1" noChangeArrowheads="1"/>
          </p:cNvPicPr>
          <p:nvPr/>
        </p:nvPicPr>
        <p:blipFill>
          <a:blip r:embed="rId3">
            <a:extLst>
              <a:ext uri="{28A0092B-C50C-407E-A947-70E740481C1C}">
                <a14:useLocalDpi xmlns:a14="http://schemas.microsoft.com/office/drawing/2010/main" val="0"/>
              </a:ext>
            </a:extLst>
          </a:blip>
          <a:srcRect l="5040" t="10078" r="8820" b="5040"/>
          <a:stretch>
            <a:fillRect/>
          </a:stretch>
        </p:blipFill>
        <p:spPr bwMode="auto">
          <a:xfrm>
            <a:off x="8733364" y="1262835"/>
            <a:ext cx="24669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kstvak 6"/>
              <p:cNvSpPr txBox="1"/>
              <p:nvPr/>
            </p:nvSpPr>
            <p:spPr>
              <a:xfrm>
                <a:off x="1095632" y="1805202"/>
                <a:ext cx="37564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Voer in: </a:t>
                </a:r>
                <a14:m>
                  <m:oMath xmlns:m="http://schemas.openxmlformats.org/officeDocument/2006/math">
                    <m:sSub>
                      <m:sSub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=0,001</m:t>
                    </m:r>
                    <m:sSup>
                      <m:sSup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p>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−0,12</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+7,8</m:t>
                    </m:r>
                  </m:oMath>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kstvak 6"/>
              <p:cNvSpPr txBox="1">
                <a:spLocks noRot="1" noChangeAspect="1" noMove="1" noResize="1" noEditPoints="1" noAdjustHandles="1" noChangeArrowheads="1" noChangeShapeType="1" noTextEdit="1"/>
              </p:cNvSpPr>
              <p:nvPr/>
            </p:nvSpPr>
            <p:spPr>
              <a:xfrm>
                <a:off x="1095632" y="1805202"/>
                <a:ext cx="3756454" cy="369332"/>
              </a:xfrm>
              <a:prstGeom prst="rect">
                <a:avLst/>
              </a:prstGeom>
              <a:blipFill>
                <a:blip r:embed="rId4"/>
                <a:stretch>
                  <a:fillRect l="-1461" t="-8197" b="-24590"/>
                </a:stretch>
              </a:blipFill>
            </p:spPr>
            <p:txBody>
              <a:bodyPr/>
              <a:lstStyle/>
              <a:p>
                <a:r>
                  <a:rPr lang="nl-NL">
                    <a:noFill/>
                  </a:rPr>
                  <a:t> </a:t>
                </a:r>
              </a:p>
            </p:txBody>
          </p:sp>
        </mc:Fallback>
      </mc:AlternateContent>
      <p:sp>
        <p:nvSpPr>
          <p:cNvPr id="8" name="Tekstvak 7"/>
          <p:cNvSpPr txBox="1"/>
          <p:nvPr/>
        </p:nvSpPr>
        <p:spPr>
          <a:xfrm>
            <a:off x="1095632" y="2174534"/>
            <a:ext cx="6203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Neem het venster: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Xmin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 0,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Xmax</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 160,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Ymin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 0 en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Ymax</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 20</a:t>
            </a:r>
          </a:p>
        </p:txBody>
      </p:sp>
      <p:sp>
        <p:nvSpPr>
          <p:cNvPr id="9" name="Tekstvak 8"/>
          <p:cNvSpPr txBox="1"/>
          <p:nvPr/>
        </p:nvSpPr>
        <p:spPr>
          <a:xfrm>
            <a:off x="1095632" y="2543866"/>
            <a:ext cx="23724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Schets van de grafiek.</a:t>
            </a:r>
          </a:p>
        </p:txBody>
      </p:sp>
      <p:sp>
        <p:nvSpPr>
          <p:cNvPr id="10" name="Tekstvak 9"/>
          <p:cNvSpPr txBox="1"/>
          <p:nvPr/>
        </p:nvSpPr>
        <p:spPr>
          <a:xfrm>
            <a:off x="873211" y="2832177"/>
            <a:ext cx="62772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b. Bereken het benzineverbruik bij een snelheid van 120 km/uur.</a:t>
            </a:r>
          </a:p>
        </p:txBody>
      </p:sp>
      <mc:AlternateContent xmlns:mc="http://schemas.openxmlformats.org/markup-compatibility/2006" xmlns:a14="http://schemas.microsoft.com/office/drawing/2010/main">
        <mc:Choice Requires="a14">
          <p:sp>
            <p:nvSpPr>
              <p:cNvPr id="11" name="Tekstvak 10"/>
              <p:cNvSpPr txBox="1"/>
              <p:nvPr/>
            </p:nvSpPr>
            <p:spPr>
              <a:xfrm>
                <a:off x="1095632" y="3172684"/>
                <a:ext cx="23395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=120</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invullen geeft </a:t>
                </a:r>
              </a:p>
            </p:txBody>
          </p:sp>
        </mc:Choice>
        <mc:Fallback xmlns="">
          <p:sp>
            <p:nvSpPr>
              <p:cNvPr id="11" name="Tekstvak 10"/>
              <p:cNvSpPr txBox="1">
                <a:spLocks noRot="1" noChangeAspect="1" noMove="1" noResize="1" noEditPoints="1" noAdjustHandles="1" noChangeArrowheads="1" noChangeShapeType="1" noTextEdit="1"/>
              </p:cNvSpPr>
              <p:nvPr/>
            </p:nvSpPr>
            <p:spPr>
              <a:xfrm>
                <a:off x="1095632" y="3172684"/>
                <a:ext cx="2339546" cy="369332"/>
              </a:xfrm>
              <a:prstGeom prst="rect">
                <a:avLst/>
              </a:prstGeom>
              <a:blipFill>
                <a:blip r:embed="rId5"/>
                <a:stretch>
                  <a:fillRect t="-8197" r="-3125" b="-2459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2" name="Tekstvak 11"/>
              <p:cNvSpPr txBox="1"/>
              <p:nvPr/>
            </p:nvSpPr>
            <p:spPr>
              <a:xfrm>
                <a:off x="3468130" y="3218850"/>
                <a:ext cx="81734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=7,8</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kstvak 11"/>
              <p:cNvSpPr txBox="1">
                <a:spLocks noRot="1" noChangeAspect="1" noMove="1" noResize="1" noEditPoints="1" noAdjustHandles="1" noChangeArrowheads="1" noChangeShapeType="1" noTextEdit="1"/>
              </p:cNvSpPr>
              <p:nvPr/>
            </p:nvSpPr>
            <p:spPr>
              <a:xfrm>
                <a:off x="3468130" y="3218850"/>
                <a:ext cx="817340" cy="276999"/>
              </a:xfrm>
              <a:prstGeom prst="rect">
                <a:avLst/>
              </a:prstGeom>
              <a:blipFill>
                <a:blip r:embed="rId6"/>
                <a:stretch>
                  <a:fillRect l="-6716" r="-6716" b="-8889"/>
                </a:stretch>
              </a:blipFill>
            </p:spPr>
            <p:txBody>
              <a:bodyPr/>
              <a:lstStyle/>
              <a:p>
                <a:r>
                  <a:rPr lang="nl-NL">
                    <a:noFill/>
                  </a:rPr>
                  <a:t> </a:t>
                </a:r>
              </a:p>
            </p:txBody>
          </p:sp>
        </mc:Fallback>
      </mc:AlternateContent>
      <p:sp>
        <p:nvSpPr>
          <p:cNvPr id="13" name="Tekstvak 12"/>
          <p:cNvSpPr txBox="1"/>
          <p:nvPr/>
        </p:nvSpPr>
        <p:spPr>
          <a:xfrm>
            <a:off x="1095632" y="3478336"/>
            <a:ext cx="76377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Dus bij een snelheid van 120 km/uur is het benzineverbruik 7,8 liter per 100 km</a:t>
            </a:r>
          </a:p>
        </p:txBody>
      </p:sp>
      <p:sp>
        <p:nvSpPr>
          <p:cNvPr id="14" name="Tekstvak 13"/>
          <p:cNvSpPr txBox="1"/>
          <p:nvPr/>
        </p:nvSpPr>
        <p:spPr>
          <a:xfrm>
            <a:off x="873211" y="3832179"/>
            <a:ext cx="99760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c. Met hoeveel neemt het benzineverbruik toe bij een snelheid van 100 km/uur in plaats van 80 km/uur?</a:t>
            </a:r>
          </a:p>
        </p:txBody>
      </p:sp>
      <mc:AlternateContent xmlns:mc="http://schemas.openxmlformats.org/markup-compatibility/2006" xmlns:a14="http://schemas.microsoft.com/office/drawing/2010/main">
        <mc:Choice Requires="a14">
          <p:sp>
            <p:nvSpPr>
              <p:cNvPr id="15" name="Tekstvak 14"/>
              <p:cNvSpPr txBox="1"/>
              <p:nvPr/>
            </p:nvSpPr>
            <p:spPr>
              <a:xfrm>
                <a:off x="1095632" y="4194205"/>
                <a:ext cx="22818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=80</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invullen geeft</a:t>
                </a:r>
              </a:p>
            </p:txBody>
          </p:sp>
        </mc:Choice>
        <mc:Fallback xmlns="">
          <p:sp>
            <p:nvSpPr>
              <p:cNvPr id="15" name="Tekstvak 14"/>
              <p:cNvSpPr txBox="1">
                <a:spLocks noRot="1" noChangeAspect="1" noMove="1" noResize="1" noEditPoints="1" noAdjustHandles="1" noChangeArrowheads="1" noChangeShapeType="1" noTextEdit="1"/>
              </p:cNvSpPr>
              <p:nvPr/>
            </p:nvSpPr>
            <p:spPr>
              <a:xfrm>
                <a:off x="1095632" y="4194205"/>
                <a:ext cx="2281881" cy="369332"/>
              </a:xfrm>
              <a:prstGeom prst="rect">
                <a:avLst/>
              </a:prstGeom>
              <a:blipFill>
                <a:blip r:embed="rId7"/>
                <a:stretch>
                  <a:fillRect t="-8197" b="-2459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kstvak 15"/>
              <p:cNvSpPr txBox="1"/>
              <p:nvPr/>
            </p:nvSpPr>
            <p:spPr>
              <a:xfrm>
                <a:off x="1087394" y="4537841"/>
                <a:ext cx="23560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invullen geeft</a:t>
                </a:r>
              </a:p>
            </p:txBody>
          </p:sp>
        </mc:Choice>
        <mc:Fallback xmlns="">
          <p:sp>
            <p:nvSpPr>
              <p:cNvPr id="16" name="Tekstvak 15"/>
              <p:cNvSpPr txBox="1">
                <a:spLocks noRot="1" noChangeAspect="1" noMove="1" noResize="1" noEditPoints="1" noAdjustHandles="1" noChangeArrowheads="1" noChangeShapeType="1" noTextEdit="1"/>
              </p:cNvSpPr>
              <p:nvPr/>
            </p:nvSpPr>
            <p:spPr>
              <a:xfrm>
                <a:off x="1087394" y="4537841"/>
                <a:ext cx="2356021" cy="369332"/>
              </a:xfrm>
              <a:prstGeom prst="rect">
                <a:avLst/>
              </a:prstGeom>
              <a:blipFill>
                <a:blip r:embed="rId8"/>
                <a:stretch>
                  <a:fillRect t="-8197" r="-775" b="-2459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kstvak 16"/>
              <p:cNvSpPr txBox="1"/>
              <p:nvPr/>
            </p:nvSpPr>
            <p:spPr>
              <a:xfrm>
                <a:off x="3509318" y="4260842"/>
                <a:ext cx="81734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=4,6</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Tekstvak 16"/>
              <p:cNvSpPr txBox="1">
                <a:spLocks noRot="1" noChangeAspect="1" noMove="1" noResize="1" noEditPoints="1" noAdjustHandles="1" noChangeArrowheads="1" noChangeShapeType="1" noTextEdit="1"/>
              </p:cNvSpPr>
              <p:nvPr/>
            </p:nvSpPr>
            <p:spPr>
              <a:xfrm>
                <a:off x="3509318" y="4260842"/>
                <a:ext cx="817340" cy="276999"/>
              </a:xfrm>
              <a:prstGeom prst="rect">
                <a:avLst/>
              </a:prstGeom>
              <a:blipFill>
                <a:blip r:embed="rId9"/>
                <a:stretch>
                  <a:fillRect l="-6716" r="-6716"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8" name="Tekstvak 17"/>
              <p:cNvSpPr txBox="1"/>
              <p:nvPr/>
            </p:nvSpPr>
            <p:spPr>
              <a:xfrm>
                <a:off x="3516660" y="4579074"/>
                <a:ext cx="81734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=5,8</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Tekstvak 17"/>
              <p:cNvSpPr txBox="1">
                <a:spLocks noRot="1" noChangeAspect="1" noMove="1" noResize="1" noEditPoints="1" noAdjustHandles="1" noChangeArrowheads="1" noChangeShapeType="1" noTextEdit="1"/>
              </p:cNvSpPr>
              <p:nvPr/>
            </p:nvSpPr>
            <p:spPr>
              <a:xfrm>
                <a:off x="3516660" y="4579074"/>
                <a:ext cx="817340" cy="276999"/>
              </a:xfrm>
              <a:prstGeom prst="rect">
                <a:avLst/>
              </a:prstGeom>
              <a:blipFill>
                <a:blip r:embed="rId10"/>
                <a:stretch>
                  <a:fillRect l="-6716" r="-6716" b="-6522"/>
                </a:stretch>
              </a:blipFill>
            </p:spPr>
            <p:txBody>
              <a:bodyPr/>
              <a:lstStyle/>
              <a:p>
                <a:r>
                  <a:rPr lang="nl-NL">
                    <a:noFill/>
                  </a:rPr>
                  <a:t> </a:t>
                </a:r>
              </a:p>
            </p:txBody>
          </p:sp>
        </mc:Fallback>
      </mc:AlternateContent>
      <p:sp>
        <p:nvSpPr>
          <p:cNvPr id="19" name="Rechteraccolade 18"/>
          <p:cNvSpPr/>
          <p:nvPr/>
        </p:nvSpPr>
        <p:spPr>
          <a:xfrm>
            <a:off x="4572000" y="4201511"/>
            <a:ext cx="280086" cy="8134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0" name="Tekstvak 19"/>
              <p:cNvSpPr txBox="1"/>
              <p:nvPr/>
            </p:nvSpPr>
            <p:spPr>
              <a:xfrm>
                <a:off x="5090086" y="4146588"/>
                <a:ext cx="52478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Dus als de snelheid wordt verhoogd van 80 km/uur naar 100 km/uur dan neemt het benzineverbruik met </a:t>
                </a: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5,8−4,6=1,2</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liter per 100 km toe.</a:t>
                </a:r>
              </a:p>
            </p:txBody>
          </p:sp>
        </mc:Choice>
        <mc:Fallback xmlns="">
          <p:sp>
            <p:nvSpPr>
              <p:cNvPr id="20" name="Tekstvak 19"/>
              <p:cNvSpPr txBox="1">
                <a:spLocks noRot="1" noChangeAspect="1" noMove="1" noResize="1" noEditPoints="1" noAdjustHandles="1" noChangeArrowheads="1" noChangeShapeType="1" noTextEdit="1"/>
              </p:cNvSpPr>
              <p:nvPr/>
            </p:nvSpPr>
            <p:spPr>
              <a:xfrm>
                <a:off x="5090086" y="4146588"/>
                <a:ext cx="5247888" cy="923330"/>
              </a:xfrm>
              <a:prstGeom prst="rect">
                <a:avLst/>
              </a:prstGeom>
              <a:blipFill>
                <a:blip r:embed="rId11"/>
                <a:stretch>
                  <a:fillRect l="-1045" t="-3289" r="-116" b="-9211"/>
                </a:stretch>
              </a:blipFill>
            </p:spPr>
            <p:txBody>
              <a:bodyPr/>
              <a:lstStyle/>
              <a:p>
                <a:r>
                  <a:rPr lang="nl-NL">
                    <a:noFill/>
                  </a:rPr>
                  <a:t> </a:t>
                </a:r>
              </a:p>
            </p:txBody>
          </p:sp>
        </mc:Fallback>
      </mc:AlternateContent>
      <p:sp>
        <p:nvSpPr>
          <p:cNvPr id="21" name="Tekstvak 20"/>
          <p:cNvSpPr txBox="1"/>
          <p:nvPr/>
        </p:nvSpPr>
        <p:spPr>
          <a:xfrm>
            <a:off x="873211" y="5069918"/>
            <a:ext cx="101407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 Met hoeveel procent neemt het benzineverbruik af als je de snelheid verhoogt van 30 naar 40 km/uur?</a:t>
            </a:r>
          </a:p>
        </p:txBody>
      </p:sp>
      <mc:AlternateContent xmlns:mc="http://schemas.openxmlformats.org/markup-compatibility/2006" xmlns:a14="http://schemas.microsoft.com/office/drawing/2010/main">
        <mc:Choice Requires="a14">
          <p:sp>
            <p:nvSpPr>
              <p:cNvPr id="24" name="Tekstvak 23"/>
              <p:cNvSpPr txBox="1"/>
              <p:nvPr/>
            </p:nvSpPr>
            <p:spPr>
              <a:xfrm>
                <a:off x="1087394" y="5406248"/>
                <a:ext cx="22818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=30</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invullen geeft</a:t>
                </a:r>
              </a:p>
            </p:txBody>
          </p:sp>
        </mc:Choice>
        <mc:Fallback xmlns="">
          <p:sp>
            <p:nvSpPr>
              <p:cNvPr id="24" name="Tekstvak 23"/>
              <p:cNvSpPr txBox="1">
                <a:spLocks noRot="1" noChangeAspect="1" noMove="1" noResize="1" noEditPoints="1" noAdjustHandles="1" noChangeArrowheads="1" noChangeShapeType="1" noTextEdit="1"/>
              </p:cNvSpPr>
              <p:nvPr/>
            </p:nvSpPr>
            <p:spPr>
              <a:xfrm>
                <a:off x="1087394" y="5406248"/>
                <a:ext cx="2281881" cy="369332"/>
              </a:xfrm>
              <a:prstGeom prst="rect">
                <a:avLst/>
              </a:prstGeom>
              <a:blipFill>
                <a:blip r:embed="rId12"/>
                <a:stretch>
                  <a:fillRect t="-10000" b="-2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5" name="Tekstvak 24"/>
              <p:cNvSpPr txBox="1"/>
              <p:nvPr/>
            </p:nvSpPr>
            <p:spPr>
              <a:xfrm>
                <a:off x="1070918" y="5775580"/>
                <a:ext cx="22818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invullen geeft</a:t>
                </a:r>
              </a:p>
            </p:txBody>
          </p:sp>
        </mc:Choice>
        <mc:Fallback xmlns="">
          <p:sp>
            <p:nvSpPr>
              <p:cNvPr id="25" name="Tekstvak 24"/>
              <p:cNvSpPr txBox="1">
                <a:spLocks noRot="1" noChangeAspect="1" noMove="1" noResize="1" noEditPoints="1" noAdjustHandles="1" noChangeArrowheads="1" noChangeShapeType="1" noTextEdit="1"/>
              </p:cNvSpPr>
              <p:nvPr/>
            </p:nvSpPr>
            <p:spPr>
              <a:xfrm>
                <a:off x="1070918" y="5775580"/>
                <a:ext cx="2281881" cy="369332"/>
              </a:xfrm>
              <a:prstGeom prst="rect">
                <a:avLst/>
              </a:prstGeom>
              <a:blipFill>
                <a:blip r:embed="rId13"/>
                <a:stretch>
                  <a:fillRect t="-8197" b="-2459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2" name="Tekstvak 21"/>
              <p:cNvSpPr txBox="1"/>
              <p:nvPr/>
            </p:nvSpPr>
            <p:spPr>
              <a:xfrm>
                <a:off x="3509318" y="5423026"/>
                <a:ext cx="81734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=5,1</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Tekstvak 21"/>
              <p:cNvSpPr txBox="1">
                <a:spLocks noRot="1" noChangeAspect="1" noMove="1" noResize="1" noEditPoints="1" noAdjustHandles="1" noChangeArrowheads="1" noChangeShapeType="1" noTextEdit="1"/>
              </p:cNvSpPr>
              <p:nvPr/>
            </p:nvSpPr>
            <p:spPr>
              <a:xfrm>
                <a:off x="3509318" y="5423026"/>
                <a:ext cx="817340" cy="276999"/>
              </a:xfrm>
              <a:prstGeom prst="rect">
                <a:avLst/>
              </a:prstGeom>
              <a:blipFill>
                <a:blip r:embed="rId14"/>
                <a:stretch>
                  <a:fillRect l="-6716" r="-6716"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7" name="Tekstvak 26"/>
              <p:cNvSpPr txBox="1"/>
              <p:nvPr/>
            </p:nvSpPr>
            <p:spPr>
              <a:xfrm>
                <a:off x="3519350" y="5821746"/>
                <a:ext cx="81734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=4,6</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Tekstvak 26"/>
              <p:cNvSpPr txBox="1">
                <a:spLocks noRot="1" noChangeAspect="1" noMove="1" noResize="1" noEditPoints="1" noAdjustHandles="1" noChangeArrowheads="1" noChangeShapeType="1" noTextEdit="1"/>
              </p:cNvSpPr>
              <p:nvPr/>
            </p:nvSpPr>
            <p:spPr>
              <a:xfrm>
                <a:off x="3519350" y="5821746"/>
                <a:ext cx="817340" cy="276999"/>
              </a:xfrm>
              <a:prstGeom prst="rect">
                <a:avLst/>
              </a:prstGeom>
              <a:blipFill>
                <a:blip r:embed="rId15"/>
                <a:stretch>
                  <a:fillRect l="-5970" r="-7463" b="-8889"/>
                </a:stretch>
              </a:blipFill>
            </p:spPr>
            <p:txBody>
              <a:bodyPr/>
              <a:lstStyle/>
              <a:p>
                <a:r>
                  <a:rPr lang="nl-NL">
                    <a:noFill/>
                  </a:rPr>
                  <a:t> </a:t>
                </a:r>
              </a:p>
            </p:txBody>
          </p:sp>
        </mc:Fallback>
      </mc:AlternateContent>
      <p:sp>
        <p:nvSpPr>
          <p:cNvPr id="28" name="Rechteraccolade 27"/>
          <p:cNvSpPr/>
          <p:nvPr/>
        </p:nvSpPr>
        <p:spPr>
          <a:xfrm>
            <a:off x="4564018" y="5399525"/>
            <a:ext cx="280086" cy="8134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Tekstvak 22"/>
              <p:cNvSpPr txBox="1"/>
              <p:nvPr/>
            </p:nvSpPr>
            <p:spPr>
              <a:xfrm>
                <a:off x="5243384" y="5442048"/>
                <a:ext cx="5970609" cy="55528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𝑝𝑟𝑜𝑐𝑒𝑛𝑡𝑢𝑒𝑙𝑒</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𝑣𝑒𝑟𝑎𝑛𝑑𝑒𝑟𝑖𝑛𝑔</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4,6−5,1</m:t>
                          </m:r>
                        </m:num>
                        <m:den>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5,1</m:t>
                          </m:r>
                        </m:den>
                      </m:f>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∙100%=−9,80…%</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Tekstvak 22"/>
              <p:cNvSpPr txBox="1">
                <a:spLocks noRot="1" noChangeAspect="1" noMove="1" noResize="1" noEditPoints="1" noAdjustHandles="1" noChangeArrowheads="1" noChangeShapeType="1" noTextEdit="1"/>
              </p:cNvSpPr>
              <p:nvPr/>
            </p:nvSpPr>
            <p:spPr>
              <a:xfrm>
                <a:off x="5243384" y="5442048"/>
                <a:ext cx="5970609" cy="555280"/>
              </a:xfrm>
              <a:prstGeom prst="rect">
                <a:avLst/>
              </a:prstGeom>
              <a:blipFill>
                <a:blip r:embed="rId16"/>
                <a:stretch>
                  <a:fillRect/>
                </a:stretch>
              </a:blipFill>
            </p:spPr>
            <p:txBody>
              <a:bodyPr/>
              <a:lstStyle/>
              <a:p>
                <a:r>
                  <a:rPr lang="nl-NL">
                    <a:noFill/>
                  </a:rPr>
                  <a:t> </a:t>
                </a:r>
              </a:p>
            </p:txBody>
          </p:sp>
        </mc:Fallback>
      </mc:AlternateContent>
      <p:sp>
        <p:nvSpPr>
          <p:cNvPr id="26" name="Tekstvak 25"/>
          <p:cNvSpPr txBox="1"/>
          <p:nvPr/>
        </p:nvSpPr>
        <p:spPr>
          <a:xfrm>
            <a:off x="1087394" y="6144912"/>
            <a:ext cx="100172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Dus als de snelheid wordt verhoogd van 30 naar 40 km/uur dan neemt het benzineverbruik af met 9,8%.</a:t>
            </a:r>
          </a:p>
        </p:txBody>
      </p:sp>
      <p:sp>
        <p:nvSpPr>
          <p:cNvPr id="29" name="Tekstvak 28"/>
          <p:cNvSpPr txBox="1"/>
          <p:nvPr/>
        </p:nvSpPr>
        <p:spPr>
          <a:xfrm>
            <a:off x="437513" y="265719"/>
            <a:ext cx="105753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Opgave 2</a:t>
            </a:r>
          </a:p>
        </p:txBody>
      </p:sp>
      <mc:AlternateContent xmlns:mc="http://schemas.openxmlformats.org/markup-compatibility/2006" xmlns:a14="http://schemas.microsoft.com/office/drawing/2010/main">
        <mc:Choice Requires="a14">
          <p:sp>
            <p:nvSpPr>
              <p:cNvPr id="2" name="Tekstvak 1"/>
              <p:cNvSpPr txBox="1"/>
              <p:nvPr/>
            </p:nvSpPr>
            <p:spPr>
              <a:xfrm>
                <a:off x="1711233" y="265719"/>
                <a:ext cx="7421545" cy="923330"/>
              </a:xfrm>
              <a:prstGeom prst="rect">
                <a:avLst/>
              </a:prstGeom>
              <a:noFill/>
            </p:spPr>
            <p:txBody>
              <a:bodyPr wrap="square" rtlCol="0">
                <a:spAutoFit/>
              </a:bodyPr>
              <a:lstStyle/>
              <a:p>
                <a:r>
                  <a:rPr lang="nl-NL" dirty="0"/>
                  <a:t>Het benzineverbruik van een auto is gegeven door de formule </a:t>
                </a:r>
                <a:br>
                  <a:rPr lang="nl-NL" dirty="0"/>
                </a:br>
                <a14:m>
                  <m:oMath xmlns:m="http://schemas.openxmlformats.org/officeDocument/2006/math">
                    <m:r>
                      <a:rPr lang="nl-NL" b="0" i="1" smtClean="0">
                        <a:latin typeface="Cambria Math" panose="02040503050406030204" pitchFamily="18" charset="0"/>
                      </a:rPr>
                      <m:t>𝐵</m:t>
                    </m:r>
                    <m:r>
                      <a:rPr lang="nl-NL" b="0" i="1" smtClean="0">
                        <a:latin typeface="Cambria Math" panose="02040503050406030204" pitchFamily="18" charset="0"/>
                      </a:rPr>
                      <m:t>=0,001</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𝑣</m:t>
                        </m:r>
                      </m:e>
                      <m:sup>
                        <m:r>
                          <a:rPr lang="nl-NL" b="0" i="1" smtClean="0">
                            <a:latin typeface="Cambria Math" panose="02040503050406030204" pitchFamily="18" charset="0"/>
                          </a:rPr>
                          <m:t>2</m:t>
                        </m:r>
                      </m:sup>
                    </m:sSup>
                    <m:r>
                      <a:rPr lang="nl-NL" b="0" i="1" smtClean="0">
                        <a:latin typeface="Cambria Math" panose="02040503050406030204" pitchFamily="18" charset="0"/>
                      </a:rPr>
                      <m:t>−0,12</m:t>
                    </m:r>
                    <m:r>
                      <a:rPr lang="nl-NL" b="0" i="1" smtClean="0">
                        <a:latin typeface="Cambria Math" panose="02040503050406030204" pitchFamily="18" charset="0"/>
                      </a:rPr>
                      <m:t>𝑣</m:t>
                    </m:r>
                    <m:r>
                      <a:rPr lang="nl-NL" b="0" i="1" smtClean="0">
                        <a:latin typeface="Cambria Math" panose="02040503050406030204" pitchFamily="18" charset="0"/>
                      </a:rPr>
                      <m:t>+7,8</m:t>
                    </m:r>
                  </m:oMath>
                </a14:m>
                <a:r>
                  <a:rPr lang="nl-NL" dirty="0"/>
                  <a:t>. </a:t>
                </a:r>
                <a:br>
                  <a:rPr lang="nl-NL" dirty="0"/>
                </a:br>
                <a:r>
                  <a:rPr lang="nl-NL" dirty="0"/>
                  <a:t>Hierin is </a:t>
                </a:r>
                <a14:m>
                  <m:oMath xmlns:m="http://schemas.openxmlformats.org/officeDocument/2006/math">
                    <m:r>
                      <a:rPr lang="nl-NL" b="0" i="1" smtClean="0">
                        <a:latin typeface="Cambria Math" panose="02040503050406030204" pitchFamily="18" charset="0"/>
                      </a:rPr>
                      <m:t>𝐵</m:t>
                    </m:r>
                  </m:oMath>
                </a14:m>
                <a:r>
                  <a:rPr lang="nl-NL" dirty="0"/>
                  <a:t> het benzineverbruik in liters per 100 km bij een snelheid van </a:t>
                </a:r>
                <a14:m>
                  <m:oMath xmlns:m="http://schemas.openxmlformats.org/officeDocument/2006/math">
                    <m:r>
                      <a:rPr lang="nl-NL" b="0" i="1" smtClean="0">
                        <a:latin typeface="Cambria Math" panose="02040503050406030204" pitchFamily="18" charset="0"/>
                      </a:rPr>
                      <m:t>𝑣</m:t>
                    </m:r>
                  </m:oMath>
                </a14:m>
                <a:r>
                  <a:rPr lang="nl-NL" dirty="0"/>
                  <a:t> km.</a:t>
                </a:r>
              </a:p>
            </p:txBody>
          </p:sp>
        </mc:Choice>
        <mc:Fallback xmlns="">
          <p:sp>
            <p:nvSpPr>
              <p:cNvPr id="2" name="Tekstvak 1"/>
              <p:cNvSpPr txBox="1">
                <a:spLocks noRot="1" noChangeAspect="1" noMove="1" noResize="1" noEditPoints="1" noAdjustHandles="1" noChangeArrowheads="1" noChangeShapeType="1" noTextEdit="1"/>
              </p:cNvSpPr>
              <p:nvPr/>
            </p:nvSpPr>
            <p:spPr>
              <a:xfrm>
                <a:off x="1711233" y="265719"/>
                <a:ext cx="7421545" cy="923330"/>
              </a:xfrm>
              <a:prstGeom prst="rect">
                <a:avLst/>
              </a:prstGeom>
              <a:blipFill>
                <a:blip r:embed="rId17"/>
                <a:stretch>
                  <a:fillRect l="-740" t="-3974" r="-247" b="-9934"/>
                </a:stretch>
              </a:blipFill>
            </p:spPr>
            <p:txBody>
              <a:bodyPr/>
              <a:lstStyle/>
              <a:p>
                <a:r>
                  <a:rPr lang="nl-NL">
                    <a:noFill/>
                  </a:rPr>
                  <a:t> </a:t>
                </a:r>
              </a:p>
            </p:txBody>
          </p:sp>
        </mc:Fallback>
      </mc:AlternateContent>
    </p:spTree>
    <p:extLst>
      <p:ext uri="{BB962C8B-B14F-4D97-AF65-F5344CB8AC3E}">
        <p14:creationId xmlns:p14="http://schemas.microsoft.com/office/powerpoint/2010/main" val="239695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fade">
                                      <p:cBhvr>
                                        <p:cTn id="35" dur="1000"/>
                                        <p:tgtEl>
                                          <p:spTgt spid="1027"/>
                                        </p:tgtEl>
                                      </p:cBhvr>
                                    </p:animEffect>
                                    <p:anim calcmode="lin" valueType="num">
                                      <p:cBhvr>
                                        <p:cTn id="36" dur="1000" fill="hold"/>
                                        <p:tgtEl>
                                          <p:spTgt spid="1027"/>
                                        </p:tgtEl>
                                        <p:attrNameLst>
                                          <p:attrName>ppt_x</p:attrName>
                                        </p:attrNameLst>
                                      </p:cBhvr>
                                      <p:tavLst>
                                        <p:tav tm="0">
                                          <p:val>
                                            <p:strVal val="#ppt_x"/>
                                          </p:val>
                                        </p:tav>
                                        <p:tav tm="100000">
                                          <p:val>
                                            <p:strVal val="#ppt_x"/>
                                          </p:val>
                                        </p:tav>
                                      </p:tavLst>
                                    </p:anim>
                                    <p:anim calcmode="lin" valueType="num">
                                      <p:cBhvr>
                                        <p:cTn id="37"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fade">
                                      <p:cBhvr>
                                        <p:cTn id="63" dur="1000"/>
                                        <p:tgtEl>
                                          <p:spTgt spid="13">
                                            <p:txEl>
                                              <p:pRg st="0" end="0"/>
                                            </p:txEl>
                                          </p:spTgt>
                                        </p:tgtEl>
                                      </p:cBhvr>
                                    </p:animEffect>
                                    <p:anim calcmode="lin" valueType="num">
                                      <p:cBhvr>
                                        <p:cTn id="6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xEl>
                                              <p:pRg st="0" end="0"/>
                                            </p:txEl>
                                          </p:spTgt>
                                        </p:tgtEl>
                                        <p:attrNameLst>
                                          <p:attrName>style.visibility</p:attrName>
                                        </p:attrNameLst>
                                      </p:cBhvr>
                                      <p:to>
                                        <p:strVal val="visible"/>
                                      </p:to>
                                    </p:set>
                                    <p:animEffect transition="in" filter="fade">
                                      <p:cBhvr>
                                        <p:cTn id="77" dur="1000"/>
                                        <p:tgtEl>
                                          <p:spTgt spid="15">
                                            <p:txEl>
                                              <p:pRg st="0" end="0"/>
                                            </p:txEl>
                                          </p:spTgt>
                                        </p:tgtEl>
                                      </p:cBhvr>
                                    </p:animEffect>
                                    <p:anim calcmode="lin" valueType="num">
                                      <p:cBhvr>
                                        <p:cTn id="7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7">
                                            <p:txEl>
                                              <p:pRg st="0" end="0"/>
                                            </p:txEl>
                                          </p:spTgt>
                                        </p:tgtEl>
                                        <p:attrNameLst>
                                          <p:attrName>style.visibility</p:attrName>
                                        </p:attrNameLst>
                                      </p:cBhvr>
                                      <p:to>
                                        <p:strVal val="visible"/>
                                      </p:to>
                                    </p:set>
                                    <p:animEffect transition="in" filter="fade">
                                      <p:cBhvr>
                                        <p:cTn id="84" dur="1000"/>
                                        <p:tgtEl>
                                          <p:spTgt spid="17">
                                            <p:txEl>
                                              <p:pRg st="0" end="0"/>
                                            </p:txEl>
                                          </p:spTgt>
                                        </p:tgtEl>
                                      </p:cBhvr>
                                    </p:animEffect>
                                    <p:anim calcmode="lin" valueType="num">
                                      <p:cBhvr>
                                        <p:cTn id="8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circle(in)">
                                      <p:cBhvr>
                                        <p:cTn id="105" dur="2000"/>
                                        <p:tgtEl>
                                          <p:spTgt spid="19"/>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1000"/>
                                        <p:tgtEl>
                                          <p:spTgt spid="20"/>
                                        </p:tgtEl>
                                      </p:cBhvr>
                                    </p:animEffect>
                                    <p:anim calcmode="lin" valueType="num">
                                      <p:cBhvr>
                                        <p:cTn id="111" dur="1000" fill="hold"/>
                                        <p:tgtEl>
                                          <p:spTgt spid="20"/>
                                        </p:tgtEl>
                                        <p:attrNameLst>
                                          <p:attrName>ppt_x</p:attrName>
                                        </p:attrNameLst>
                                      </p:cBhvr>
                                      <p:tavLst>
                                        <p:tav tm="0">
                                          <p:val>
                                            <p:strVal val="#ppt_x"/>
                                          </p:val>
                                        </p:tav>
                                        <p:tav tm="100000">
                                          <p:val>
                                            <p:strVal val="#ppt_x"/>
                                          </p:val>
                                        </p:tav>
                                      </p:tavLst>
                                    </p:anim>
                                    <p:anim calcmode="lin" valueType="num">
                                      <p:cBhvr>
                                        <p:cTn id="1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24">
                                            <p:txEl>
                                              <p:pRg st="0" end="0"/>
                                            </p:txEl>
                                          </p:spTgt>
                                        </p:tgtEl>
                                        <p:attrNameLst>
                                          <p:attrName>style.visibility</p:attrName>
                                        </p:attrNameLst>
                                      </p:cBhvr>
                                      <p:to>
                                        <p:strVal val="visible"/>
                                      </p:to>
                                    </p:set>
                                    <p:animEffect transition="in" filter="fade">
                                      <p:cBhvr>
                                        <p:cTn id="124" dur="1000"/>
                                        <p:tgtEl>
                                          <p:spTgt spid="24">
                                            <p:txEl>
                                              <p:pRg st="0" end="0"/>
                                            </p:txEl>
                                          </p:spTgt>
                                        </p:tgtEl>
                                      </p:cBhvr>
                                    </p:animEffect>
                                    <p:anim calcmode="lin" valueType="num">
                                      <p:cBhvr>
                                        <p:cTn id="125"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26"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fade">
                                      <p:cBhvr>
                                        <p:cTn id="131" dur="1000"/>
                                        <p:tgtEl>
                                          <p:spTgt spid="22"/>
                                        </p:tgtEl>
                                      </p:cBhvr>
                                    </p:animEffect>
                                    <p:anim calcmode="lin" valueType="num">
                                      <p:cBhvr>
                                        <p:cTn id="132" dur="1000" fill="hold"/>
                                        <p:tgtEl>
                                          <p:spTgt spid="22"/>
                                        </p:tgtEl>
                                        <p:attrNameLst>
                                          <p:attrName>ppt_x</p:attrName>
                                        </p:attrNameLst>
                                      </p:cBhvr>
                                      <p:tavLst>
                                        <p:tav tm="0">
                                          <p:val>
                                            <p:strVal val="#ppt_x"/>
                                          </p:val>
                                        </p:tav>
                                        <p:tav tm="100000">
                                          <p:val>
                                            <p:strVal val="#ppt_x"/>
                                          </p:val>
                                        </p:tav>
                                      </p:tavLst>
                                    </p:anim>
                                    <p:anim calcmode="lin" valueType="num">
                                      <p:cBhvr>
                                        <p:cTn id="1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25">
                                            <p:txEl>
                                              <p:pRg st="0" end="0"/>
                                            </p:txEl>
                                          </p:spTgt>
                                        </p:tgtEl>
                                        <p:attrNameLst>
                                          <p:attrName>style.visibility</p:attrName>
                                        </p:attrNameLst>
                                      </p:cBhvr>
                                      <p:to>
                                        <p:strVal val="visible"/>
                                      </p:to>
                                    </p:set>
                                    <p:animEffect transition="in" filter="fade">
                                      <p:cBhvr>
                                        <p:cTn id="138" dur="1000"/>
                                        <p:tgtEl>
                                          <p:spTgt spid="25">
                                            <p:txEl>
                                              <p:pRg st="0" end="0"/>
                                            </p:txEl>
                                          </p:spTgt>
                                        </p:tgtEl>
                                      </p:cBhvr>
                                    </p:animEffect>
                                    <p:anim calcmode="lin" valueType="num">
                                      <p:cBhvr>
                                        <p:cTn id="139"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40"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27">
                                            <p:txEl>
                                              <p:pRg st="0" end="0"/>
                                            </p:txEl>
                                          </p:spTgt>
                                        </p:tgtEl>
                                        <p:attrNameLst>
                                          <p:attrName>style.visibility</p:attrName>
                                        </p:attrNameLst>
                                      </p:cBhvr>
                                      <p:to>
                                        <p:strVal val="visible"/>
                                      </p:to>
                                    </p:set>
                                    <p:animEffect transition="in" filter="fade">
                                      <p:cBhvr>
                                        <p:cTn id="145" dur="1000"/>
                                        <p:tgtEl>
                                          <p:spTgt spid="27">
                                            <p:txEl>
                                              <p:pRg st="0" end="0"/>
                                            </p:txEl>
                                          </p:spTgt>
                                        </p:tgtEl>
                                      </p:cBhvr>
                                    </p:animEffect>
                                    <p:anim calcmode="lin" valueType="num">
                                      <p:cBhvr>
                                        <p:cTn id="146"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6" presetClass="entr" presetSubtype="16" fill="hold" grpId="0" nodeType="clickEffect">
                                  <p:stCondLst>
                                    <p:cond delay="0"/>
                                  </p:stCondLst>
                                  <p:childTnLst>
                                    <p:set>
                                      <p:cBhvr>
                                        <p:cTn id="151" dur="1" fill="hold">
                                          <p:stCondLst>
                                            <p:cond delay="0"/>
                                          </p:stCondLst>
                                        </p:cTn>
                                        <p:tgtEl>
                                          <p:spTgt spid="28"/>
                                        </p:tgtEl>
                                        <p:attrNameLst>
                                          <p:attrName>style.visibility</p:attrName>
                                        </p:attrNameLst>
                                      </p:cBhvr>
                                      <p:to>
                                        <p:strVal val="visible"/>
                                      </p:to>
                                    </p:set>
                                    <p:animEffect transition="in" filter="circle(in)">
                                      <p:cBhvr>
                                        <p:cTn id="152" dur="2000"/>
                                        <p:tgtEl>
                                          <p:spTgt spid="28"/>
                                        </p:tgtEl>
                                      </p:cBhvr>
                                    </p:animEffect>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nodeType="clickEffect">
                                  <p:stCondLst>
                                    <p:cond delay="0"/>
                                  </p:stCondLst>
                                  <p:childTnLst>
                                    <p:set>
                                      <p:cBhvr>
                                        <p:cTn id="156" dur="1" fill="hold">
                                          <p:stCondLst>
                                            <p:cond delay="0"/>
                                          </p:stCondLst>
                                        </p:cTn>
                                        <p:tgtEl>
                                          <p:spTgt spid="23">
                                            <p:txEl>
                                              <p:pRg st="0" end="0"/>
                                            </p:txEl>
                                          </p:spTgt>
                                        </p:tgtEl>
                                        <p:attrNameLst>
                                          <p:attrName>style.visibility</p:attrName>
                                        </p:attrNameLst>
                                      </p:cBhvr>
                                      <p:to>
                                        <p:strVal val="visible"/>
                                      </p:to>
                                    </p:set>
                                    <p:animEffect transition="in" filter="fade">
                                      <p:cBhvr>
                                        <p:cTn id="157" dur="1000"/>
                                        <p:tgtEl>
                                          <p:spTgt spid="23">
                                            <p:txEl>
                                              <p:pRg st="0" end="0"/>
                                            </p:txEl>
                                          </p:spTgt>
                                        </p:tgtEl>
                                      </p:cBhvr>
                                    </p:animEffect>
                                    <p:anim calcmode="lin" valueType="num">
                                      <p:cBhvr>
                                        <p:cTn id="15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nodeType="clickEffect">
                                  <p:stCondLst>
                                    <p:cond delay="0"/>
                                  </p:stCondLst>
                                  <p:childTnLst>
                                    <p:set>
                                      <p:cBhvr>
                                        <p:cTn id="163" dur="1" fill="hold">
                                          <p:stCondLst>
                                            <p:cond delay="0"/>
                                          </p:stCondLst>
                                        </p:cTn>
                                        <p:tgtEl>
                                          <p:spTgt spid="26">
                                            <p:txEl>
                                              <p:pRg st="0" end="0"/>
                                            </p:txEl>
                                          </p:spTgt>
                                        </p:tgtEl>
                                        <p:attrNameLst>
                                          <p:attrName>style.visibility</p:attrName>
                                        </p:attrNameLst>
                                      </p:cBhvr>
                                      <p:to>
                                        <p:strVal val="visible"/>
                                      </p:to>
                                    </p:set>
                                    <p:animEffect transition="in" filter="fade">
                                      <p:cBhvr>
                                        <p:cTn id="164" dur="1000"/>
                                        <p:tgtEl>
                                          <p:spTgt spid="26">
                                            <p:txEl>
                                              <p:pRg st="0" end="0"/>
                                            </p:txEl>
                                          </p:spTgt>
                                        </p:tgtEl>
                                      </p:cBhvr>
                                    </p:animEffect>
                                    <p:anim calcmode="lin" valueType="num">
                                      <p:cBhvr>
                                        <p:cTn id="165"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6"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6" grpId="0"/>
      <p:bldP spid="18" grpId="0"/>
      <p:bldP spid="19" grpId="0" animBg="1"/>
      <p:bldP spid="20" grpId="0"/>
      <p:bldP spid="21" grpId="0"/>
      <p:bldP spid="22"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161535" y="420130"/>
            <a:ext cx="6779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 Bij welke snelheid is het benzineverbruik minimaal?</a:t>
            </a:r>
          </a:p>
        </p:txBody>
      </p:sp>
      <p:sp>
        <p:nvSpPr>
          <p:cNvPr id="5" name="Tekstvak 4"/>
          <p:cNvSpPr txBox="1"/>
          <p:nvPr/>
        </p:nvSpPr>
        <p:spPr>
          <a:xfrm>
            <a:off x="1400432" y="789462"/>
            <a:ext cx="51074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In welk punt van de grafiek is het benzineverbruik minimaal?</a:t>
            </a:r>
          </a:p>
        </p:txBody>
      </p:sp>
      <p:sp>
        <p:nvSpPr>
          <p:cNvPr id="6" name="Tekstvak 5"/>
          <p:cNvSpPr txBox="1"/>
          <p:nvPr/>
        </p:nvSpPr>
        <p:spPr>
          <a:xfrm>
            <a:off x="5906529" y="789462"/>
            <a:ext cx="14086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In de top.</a:t>
            </a:r>
          </a:p>
        </p:txBody>
      </p:sp>
      <p:sp>
        <p:nvSpPr>
          <p:cNvPr id="7" name="Tekstvak 6"/>
          <p:cNvSpPr txBox="1"/>
          <p:nvPr/>
        </p:nvSpPr>
        <p:spPr>
          <a:xfrm>
            <a:off x="1400432" y="1158794"/>
            <a:ext cx="2183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CALC minimum geeft </a:t>
            </a:r>
          </a:p>
        </p:txBody>
      </p:sp>
      <mc:AlternateContent xmlns:mc="http://schemas.openxmlformats.org/markup-compatibility/2006" xmlns:a14="http://schemas.microsoft.com/office/drawing/2010/main">
        <mc:Choice Requires="a14">
          <p:sp>
            <p:nvSpPr>
              <p:cNvPr id="8" name="Tekstvak 7"/>
              <p:cNvSpPr txBox="1"/>
              <p:nvPr/>
            </p:nvSpPr>
            <p:spPr>
              <a:xfrm>
                <a:off x="3665874" y="1207701"/>
                <a:ext cx="177106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=60</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en </a:t>
                </a: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=4,2</m:t>
                    </m:r>
                  </m:oMath>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kstvak 7"/>
              <p:cNvSpPr txBox="1">
                <a:spLocks noRot="1" noChangeAspect="1" noMove="1" noResize="1" noEditPoints="1" noAdjustHandles="1" noChangeArrowheads="1" noChangeShapeType="1" noTextEdit="1"/>
              </p:cNvSpPr>
              <p:nvPr/>
            </p:nvSpPr>
            <p:spPr>
              <a:xfrm>
                <a:off x="3665874" y="1207701"/>
                <a:ext cx="1771062" cy="276999"/>
              </a:xfrm>
              <a:prstGeom prst="rect">
                <a:avLst/>
              </a:prstGeom>
              <a:blipFill rotWithShape="0">
                <a:blip r:embed="rId2"/>
                <a:stretch>
                  <a:fillRect l="-3436" t="-28261" r="-3780" b="-50000"/>
                </a:stretch>
              </a:blipFill>
            </p:spPr>
            <p:txBody>
              <a:bodyPr/>
              <a:lstStyle/>
              <a:p>
                <a:r>
                  <a:rPr lang="nl-NL">
                    <a:noFill/>
                  </a:rPr>
                  <a:t> </a:t>
                </a:r>
              </a:p>
            </p:txBody>
          </p:sp>
        </mc:Fallback>
      </mc:AlternateContent>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542" y="921182"/>
            <a:ext cx="1627036" cy="1084690"/>
          </a:xfrm>
          <a:prstGeom prst="rect">
            <a:avLst/>
          </a:prstGeom>
        </p:spPr>
      </p:pic>
      <p:sp>
        <p:nvSpPr>
          <p:cNvPr id="10" name="Tekstvak 9"/>
          <p:cNvSpPr txBox="1"/>
          <p:nvPr/>
        </p:nvSpPr>
        <p:spPr>
          <a:xfrm>
            <a:off x="1400432" y="1528126"/>
            <a:ext cx="52063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Als mevrouw Den Haan zo zuinig mogelijk wil rijden, dan moet ze een snelheid van 60 km/uur aanhouden.</a:t>
            </a:r>
          </a:p>
        </p:txBody>
      </p:sp>
      <p:sp>
        <p:nvSpPr>
          <p:cNvPr id="11" name="Tekstvak 10"/>
          <p:cNvSpPr txBox="1"/>
          <p:nvPr/>
        </p:nvSpPr>
        <p:spPr>
          <a:xfrm>
            <a:off x="1161535" y="2174457"/>
            <a:ext cx="61536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f. Bij welke snelheid is het benzineverbruik 4,2 liter per 100 km?</a:t>
            </a:r>
          </a:p>
        </p:txBody>
      </p:sp>
      <p:sp>
        <p:nvSpPr>
          <p:cNvPr id="12" name="Tekstvak 11"/>
          <p:cNvSpPr txBox="1"/>
          <p:nvPr/>
        </p:nvSpPr>
        <p:spPr>
          <a:xfrm>
            <a:off x="1334530" y="2527264"/>
            <a:ext cx="37152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Welke vergelijking kunnen we hierbij opstellen?</a:t>
            </a:r>
          </a:p>
        </p:txBody>
      </p:sp>
      <mc:AlternateContent xmlns:mc="http://schemas.openxmlformats.org/markup-compatibility/2006" xmlns:a14="http://schemas.microsoft.com/office/drawing/2010/main">
        <mc:Choice Requires="a14">
          <p:sp>
            <p:nvSpPr>
              <p:cNvPr id="13" name="Tekstvak 12"/>
              <p:cNvSpPr txBox="1"/>
              <p:nvPr/>
            </p:nvSpPr>
            <p:spPr>
              <a:xfrm>
                <a:off x="1334530" y="2820788"/>
                <a:ext cx="34681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Los op: </a:t>
                </a: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mc:Choice>
        <mc:Fallback xmlns="">
          <p:sp>
            <p:nvSpPr>
              <p:cNvPr id="13" name="Tekstvak 12"/>
              <p:cNvSpPr txBox="1">
                <a:spLocks noRot="1" noChangeAspect="1" noMove="1" noResize="1" noEditPoints="1" noAdjustHandles="1" noChangeArrowheads="1" noChangeShapeType="1" noTextEdit="1"/>
              </p:cNvSpPr>
              <p:nvPr/>
            </p:nvSpPr>
            <p:spPr>
              <a:xfrm>
                <a:off x="1334530" y="2820788"/>
                <a:ext cx="3468130" cy="369332"/>
              </a:xfrm>
              <a:prstGeom prst="rect">
                <a:avLst/>
              </a:prstGeom>
              <a:blipFill rotWithShape="0">
                <a:blip r:embed="rId4"/>
                <a:stretch>
                  <a:fillRect l="-1582" t="-10000" b="-2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4" name="Tekstvak 13"/>
              <p:cNvSpPr txBox="1"/>
              <p:nvPr/>
            </p:nvSpPr>
            <p:spPr>
              <a:xfrm>
                <a:off x="1334530" y="3190120"/>
                <a:ext cx="2903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Voer in: </a:t>
                </a:r>
                <a14:m>
                  <m:oMath xmlns:m="http://schemas.openxmlformats.org/officeDocument/2006/math">
                    <m:sSub>
                      <m:sSub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mc:Choice>
        <mc:Fallback xmlns="">
          <p:sp>
            <p:nvSpPr>
              <p:cNvPr id="14" name="Tekstvak 13"/>
              <p:cNvSpPr txBox="1">
                <a:spLocks noRot="1" noChangeAspect="1" noMove="1" noResize="1" noEditPoints="1" noAdjustHandles="1" noChangeArrowheads="1" noChangeShapeType="1" noTextEdit="1"/>
              </p:cNvSpPr>
              <p:nvPr/>
            </p:nvSpPr>
            <p:spPr>
              <a:xfrm>
                <a:off x="1334530" y="3190120"/>
                <a:ext cx="2903837" cy="369332"/>
              </a:xfrm>
              <a:prstGeom prst="rect">
                <a:avLst/>
              </a:prstGeom>
              <a:blipFill rotWithShape="0">
                <a:blip r:embed="rId5"/>
                <a:stretch>
                  <a:fillRect l="-1891" t="-8197" b="-24590"/>
                </a:stretch>
              </a:blipFill>
            </p:spPr>
            <p:txBody>
              <a:bodyPr/>
              <a:lstStyle/>
              <a:p>
                <a:r>
                  <a:rPr lang="nl-NL">
                    <a:noFill/>
                  </a:rPr>
                  <a:t> </a:t>
                </a:r>
              </a:p>
            </p:txBody>
          </p:sp>
        </mc:Fallback>
      </mc:AlternateContent>
      <p:sp>
        <p:nvSpPr>
          <p:cNvPr id="15" name="Tekstvak 14"/>
          <p:cNvSpPr txBox="1"/>
          <p:nvPr/>
        </p:nvSpPr>
        <p:spPr>
          <a:xfrm>
            <a:off x="1334530" y="3559452"/>
            <a:ext cx="2463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CALC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intersect</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geeft</a:t>
            </a:r>
          </a:p>
        </p:txBody>
      </p:sp>
      <mc:AlternateContent xmlns:mc="http://schemas.openxmlformats.org/markup-compatibility/2006" xmlns:a14="http://schemas.microsoft.com/office/drawing/2010/main">
        <mc:Choice Requires="a14">
          <p:sp>
            <p:nvSpPr>
              <p:cNvPr id="16" name="Tekstvak 15"/>
              <p:cNvSpPr txBox="1"/>
              <p:nvPr/>
            </p:nvSpPr>
            <p:spPr>
              <a:xfrm>
                <a:off x="3488724" y="3605618"/>
                <a:ext cx="279037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=42,67… ∨ </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=77,32…</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Tekstvak 15"/>
              <p:cNvSpPr txBox="1">
                <a:spLocks noRot="1" noChangeAspect="1" noMove="1" noResize="1" noEditPoints="1" noAdjustHandles="1" noChangeArrowheads="1" noChangeShapeType="1" noTextEdit="1"/>
              </p:cNvSpPr>
              <p:nvPr/>
            </p:nvSpPr>
            <p:spPr>
              <a:xfrm>
                <a:off x="3488724" y="3605618"/>
                <a:ext cx="2790379" cy="276999"/>
              </a:xfrm>
              <a:prstGeom prst="rect">
                <a:avLst/>
              </a:prstGeom>
              <a:blipFill rotWithShape="0">
                <a:blip r:embed="rId6"/>
                <a:stretch>
                  <a:fillRect l="-873"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kstvak 16"/>
              <p:cNvSpPr txBox="1"/>
              <p:nvPr/>
            </p:nvSpPr>
            <p:spPr>
              <a:xfrm>
                <a:off x="1334530" y="3914531"/>
                <a:ext cx="6137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Dus meneer Peters reed met een snelheid van </a:t>
                </a: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43</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of </a:t>
                </a: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77</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km/uur.</a:t>
                </a:r>
              </a:p>
            </p:txBody>
          </p:sp>
        </mc:Choice>
        <mc:Fallback xmlns="">
          <p:sp>
            <p:nvSpPr>
              <p:cNvPr id="17" name="Tekstvak 16"/>
              <p:cNvSpPr txBox="1">
                <a:spLocks noRot="1" noChangeAspect="1" noMove="1" noResize="1" noEditPoints="1" noAdjustHandles="1" noChangeArrowheads="1" noChangeShapeType="1" noTextEdit="1"/>
              </p:cNvSpPr>
              <p:nvPr/>
            </p:nvSpPr>
            <p:spPr>
              <a:xfrm>
                <a:off x="1334530" y="3914531"/>
                <a:ext cx="6137190" cy="369332"/>
              </a:xfrm>
              <a:prstGeom prst="rect">
                <a:avLst/>
              </a:prstGeom>
              <a:blipFill rotWithShape="0">
                <a:blip r:embed="rId7"/>
                <a:stretch>
                  <a:fillRect l="-894" t="-8197" r="-497" b="-24590"/>
                </a:stretch>
              </a:blipFill>
            </p:spPr>
            <p:txBody>
              <a:bodyPr/>
              <a:lstStyle/>
              <a:p>
                <a:r>
                  <a:rPr lang="nl-NL">
                    <a:noFill/>
                  </a:rPr>
                  <a:t> </a:t>
                </a:r>
              </a:p>
            </p:txBody>
          </p:sp>
        </mc:Fallback>
      </mc:AlternateContent>
    </p:spTree>
    <p:extLst>
      <p:ext uri="{BB962C8B-B14F-4D97-AF65-F5344CB8AC3E}">
        <p14:creationId xmlns:p14="http://schemas.microsoft.com/office/powerpoint/2010/main" val="134542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1000"/>
                                        <p:tgtEl>
                                          <p:spTgt spid="8">
                                            <p:txEl>
                                              <p:pRg st="0" end="0"/>
                                            </p:txEl>
                                          </p:spTgt>
                                        </p:tgtEl>
                                      </p:cBhvr>
                                    </p:animEffect>
                                    <p:anim calcmode="lin" valueType="num">
                                      <p:cBhvr>
                                        <p:cTn id="3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1000"/>
                                        <p:tgtEl>
                                          <p:spTgt spid="13">
                                            <p:txEl>
                                              <p:pRg st="0" end="0"/>
                                            </p:txEl>
                                          </p:spTgt>
                                        </p:tgtEl>
                                      </p:cBhvr>
                                    </p:animEffect>
                                    <p:anim calcmode="lin" valueType="num">
                                      <p:cBhvr>
                                        <p:cTn id="6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4">
                                            <p:txEl>
                                              <p:pRg st="0" end="0"/>
                                            </p:txEl>
                                          </p:spTgt>
                                        </p:tgtEl>
                                        <p:attrNameLst>
                                          <p:attrName>style.visibility</p:attrName>
                                        </p:attrNameLst>
                                      </p:cBhvr>
                                      <p:to>
                                        <p:strVal val="visible"/>
                                      </p:to>
                                    </p:set>
                                    <p:animEffect transition="in" filter="fade">
                                      <p:cBhvr>
                                        <p:cTn id="75" dur="1000"/>
                                        <p:tgtEl>
                                          <p:spTgt spid="14">
                                            <p:txEl>
                                              <p:pRg st="0" end="0"/>
                                            </p:txEl>
                                          </p:spTgt>
                                        </p:tgtEl>
                                      </p:cBhvr>
                                    </p:animEffect>
                                    <p:anim calcmode="lin" valueType="num">
                                      <p:cBhvr>
                                        <p:cTn id="7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5">
                                            <p:txEl>
                                              <p:pRg st="0" end="0"/>
                                            </p:txEl>
                                          </p:spTgt>
                                        </p:tgtEl>
                                        <p:attrNameLst>
                                          <p:attrName>style.visibility</p:attrName>
                                        </p:attrNameLst>
                                      </p:cBhvr>
                                      <p:to>
                                        <p:strVal val="visible"/>
                                      </p:to>
                                    </p:set>
                                    <p:animEffect transition="in" filter="fade">
                                      <p:cBhvr>
                                        <p:cTn id="82" dur="1000"/>
                                        <p:tgtEl>
                                          <p:spTgt spid="15">
                                            <p:txEl>
                                              <p:pRg st="0" end="0"/>
                                            </p:txEl>
                                          </p:spTgt>
                                        </p:tgtEl>
                                      </p:cBhvr>
                                    </p:animEffect>
                                    <p:anim calcmode="lin" valueType="num">
                                      <p:cBhvr>
                                        <p:cTn id="8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6">
                                            <p:txEl>
                                              <p:pRg st="0" end="0"/>
                                            </p:txEl>
                                          </p:spTgt>
                                        </p:tgtEl>
                                        <p:attrNameLst>
                                          <p:attrName>style.visibility</p:attrName>
                                        </p:attrNameLst>
                                      </p:cBhvr>
                                      <p:to>
                                        <p:strVal val="visible"/>
                                      </p:to>
                                    </p:set>
                                    <p:animEffect transition="in" filter="fade">
                                      <p:cBhvr>
                                        <p:cTn id="89" dur="1000"/>
                                        <p:tgtEl>
                                          <p:spTgt spid="16">
                                            <p:txEl>
                                              <p:pRg st="0" end="0"/>
                                            </p:txEl>
                                          </p:spTgt>
                                        </p:tgtEl>
                                      </p:cBhvr>
                                    </p:animEffect>
                                    <p:anim calcmode="lin" valueType="num">
                                      <p:cBhvr>
                                        <p:cTn id="9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7">
                                            <p:txEl>
                                              <p:pRg st="0" end="0"/>
                                            </p:txEl>
                                          </p:spTgt>
                                        </p:tgtEl>
                                        <p:attrNameLst>
                                          <p:attrName>style.visibility</p:attrName>
                                        </p:attrNameLst>
                                      </p:cBhvr>
                                      <p:to>
                                        <p:strVal val="visible"/>
                                      </p:to>
                                    </p:set>
                                    <p:animEffect transition="in" filter="fade">
                                      <p:cBhvr>
                                        <p:cTn id="96" dur="1000"/>
                                        <p:tgtEl>
                                          <p:spTgt spid="17">
                                            <p:txEl>
                                              <p:pRg st="0" end="0"/>
                                            </p:txEl>
                                          </p:spTgt>
                                        </p:tgtEl>
                                      </p:cBhvr>
                                    </p:animEffect>
                                    <p:anim calcmode="lin" valueType="num">
                                      <p:cBhvr>
                                        <p:cTn id="9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kstvak 3"/>
          <p:cNvSpPr txBox="1"/>
          <p:nvPr/>
        </p:nvSpPr>
        <p:spPr>
          <a:xfrm>
            <a:off x="1021492" y="518984"/>
            <a:ext cx="70268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g. Bereken de snelheid waarmee 3 liter benzine nog toereikend is.</a:t>
            </a:r>
          </a:p>
        </p:txBody>
      </p:sp>
      <p:sp>
        <p:nvSpPr>
          <p:cNvPr id="5" name="Tekstvak 4"/>
          <p:cNvSpPr txBox="1"/>
          <p:nvPr/>
        </p:nvSpPr>
        <p:spPr>
          <a:xfrm>
            <a:off x="1227437" y="888316"/>
            <a:ext cx="61207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Drie liter voor 60 km komt overeen met ? liter voor 100 km.</a:t>
            </a:r>
          </a:p>
        </p:txBody>
      </p:sp>
      <p:grpSp>
        <p:nvGrpSpPr>
          <p:cNvPr id="12" name="Groep 11"/>
          <p:cNvGrpSpPr/>
          <p:nvPr/>
        </p:nvGrpSpPr>
        <p:grpSpPr>
          <a:xfrm>
            <a:off x="8048368" y="888316"/>
            <a:ext cx="2364260" cy="617837"/>
            <a:chOff x="3756454" y="2611395"/>
            <a:chExt cx="2364260" cy="617837"/>
          </a:xfrm>
        </p:grpSpPr>
        <p:grpSp>
          <p:nvGrpSpPr>
            <p:cNvPr id="11" name="Groep 10"/>
            <p:cNvGrpSpPr/>
            <p:nvPr/>
          </p:nvGrpSpPr>
          <p:grpSpPr>
            <a:xfrm>
              <a:off x="5066270" y="2611395"/>
              <a:ext cx="1054444" cy="617837"/>
              <a:chOff x="5066270" y="2611395"/>
              <a:chExt cx="1054444" cy="617837"/>
            </a:xfrm>
          </p:grpSpPr>
          <p:cxnSp>
            <p:nvCxnSpPr>
              <p:cNvPr id="6" name="Rechte verbindingslijn 5"/>
              <p:cNvCxnSpPr/>
              <p:nvPr/>
            </p:nvCxnSpPr>
            <p:spPr>
              <a:xfrm flipH="1">
                <a:off x="5589373" y="2611395"/>
                <a:ext cx="8238" cy="617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Rechte verbindingslijn 2"/>
              <p:cNvCxnSpPr/>
              <p:nvPr/>
            </p:nvCxnSpPr>
            <p:spPr>
              <a:xfrm flipH="1">
                <a:off x="5066270" y="2611395"/>
                <a:ext cx="8238" cy="617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flipH="1">
                <a:off x="6112476" y="2611395"/>
                <a:ext cx="8238" cy="61783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 name="Rechte verbindingslijn 9"/>
            <p:cNvCxnSpPr/>
            <p:nvPr/>
          </p:nvCxnSpPr>
          <p:spPr>
            <a:xfrm flipH="1">
              <a:off x="3756454" y="2920313"/>
              <a:ext cx="236426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Tekstvak 12"/>
          <p:cNvSpPr txBox="1"/>
          <p:nvPr/>
        </p:nvSpPr>
        <p:spPr>
          <a:xfrm>
            <a:off x="7953634" y="888316"/>
            <a:ext cx="14004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aantal liters</a:t>
            </a:r>
          </a:p>
        </p:txBody>
      </p:sp>
      <p:sp>
        <p:nvSpPr>
          <p:cNvPr id="14" name="Tekstvak 13"/>
          <p:cNvSpPr txBox="1"/>
          <p:nvPr/>
        </p:nvSpPr>
        <p:spPr>
          <a:xfrm>
            <a:off x="7982233" y="1165314"/>
            <a:ext cx="13345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aantal km</a:t>
            </a:r>
          </a:p>
        </p:txBody>
      </p:sp>
      <mc:AlternateContent xmlns:mc="http://schemas.openxmlformats.org/markup-compatibility/2006" xmlns:a14="http://schemas.microsoft.com/office/drawing/2010/main">
        <mc:Choice Requires="a14">
          <p:sp>
            <p:nvSpPr>
              <p:cNvPr id="15" name="Tekstvak 14"/>
              <p:cNvSpPr txBox="1"/>
              <p:nvPr/>
            </p:nvSpPr>
            <p:spPr>
              <a:xfrm>
                <a:off x="9533284" y="934482"/>
                <a:ext cx="18114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kstvak 14"/>
              <p:cNvSpPr txBox="1">
                <a:spLocks noRot="1" noChangeAspect="1" noMove="1" noResize="1" noEditPoints="1" noAdjustHandles="1" noChangeArrowheads="1" noChangeShapeType="1" noTextEdit="1"/>
              </p:cNvSpPr>
              <p:nvPr/>
            </p:nvSpPr>
            <p:spPr>
              <a:xfrm>
                <a:off x="9533284" y="934482"/>
                <a:ext cx="181140" cy="276999"/>
              </a:xfrm>
              <a:prstGeom prst="rect">
                <a:avLst/>
              </a:prstGeom>
              <a:blipFill rotWithShape="0">
                <a:blip r:embed="rId2"/>
                <a:stretch>
                  <a:fillRect l="-33333" r="-26667"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kstvak 15"/>
              <p:cNvSpPr txBox="1"/>
              <p:nvPr/>
            </p:nvSpPr>
            <p:spPr>
              <a:xfrm>
                <a:off x="9469164" y="1211481"/>
                <a:ext cx="30938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60</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Tekstvak 15"/>
              <p:cNvSpPr txBox="1">
                <a:spLocks noRot="1" noChangeAspect="1" noMove="1" noResize="1" noEditPoints="1" noAdjustHandles="1" noChangeArrowheads="1" noChangeShapeType="1" noTextEdit="1"/>
              </p:cNvSpPr>
              <p:nvPr/>
            </p:nvSpPr>
            <p:spPr>
              <a:xfrm>
                <a:off x="9469164" y="1211481"/>
                <a:ext cx="309380" cy="276999"/>
              </a:xfrm>
              <a:prstGeom prst="rect">
                <a:avLst/>
              </a:prstGeom>
              <a:blipFill rotWithShape="0">
                <a:blip r:embed="rId3"/>
                <a:stretch>
                  <a:fillRect l="-17647" r="-17647"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kstvak 16"/>
              <p:cNvSpPr txBox="1"/>
              <p:nvPr/>
            </p:nvSpPr>
            <p:spPr>
              <a:xfrm>
                <a:off x="10056387" y="934482"/>
                <a:ext cx="15068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Tekstvak 16"/>
              <p:cNvSpPr txBox="1">
                <a:spLocks noRot="1" noChangeAspect="1" noMove="1" noResize="1" noEditPoints="1" noAdjustHandles="1" noChangeArrowheads="1" noChangeShapeType="1" noTextEdit="1"/>
              </p:cNvSpPr>
              <p:nvPr/>
            </p:nvSpPr>
            <p:spPr>
              <a:xfrm>
                <a:off x="10056387" y="934482"/>
                <a:ext cx="150682" cy="276999"/>
              </a:xfrm>
              <a:prstGeom prst="rect">
                <a:avLst/>
              </a:prstGeom>
              <a:blipFill rotWithShape="0">
                <a:blip r:embed="rId4"/>
                <a:stretch>
                  <a:fillRect l="-41667" r="-37500"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8" name="Tekstvak 17"/>
              <p:cNvSpPr txBox="1"/>
              <p:nvPr/>
            </p:nvSpPr>
            <p:spPr>
              <a:xfrm>
                <a:off x="9933006" y="1211480"/>
                <a:ext cx="43762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Tekstvak 17"/>
              <p:cNvSpPr txBox="1">
                <a:spLocks noRot="1" noChangeAspect="1" noMove="1" noResize="1" noEditPoints="1" noAdjustHandles="1" noChangeArrowheads="1" noChangeShapeType="1" noTextEdit="1"/>
              </p:cNvSpPr>
              <p:nvPr/>
            </p:nvSpPr>
            <p:spPr>
              <a:xfrm>
                <a:off x="9933006" y="1211480"/>
                <a:ext cx="437620" cy="276999"/>
              </a:xfrm>
              <a:prstGeom prst="rect">
                <a:avLst/>
              </a:prstGeom>
              <a:blipFill rotWithShape="0">
                <a:blip r:embed="rId5"/>
                <a:stretch>
                  <a:fillRect l="-11111" r="-13889"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9" name="Tekstvak 18"/>
              <p:cNvSpPr txBox="1"/>
              <p:nvPr/>
            </p:nvSpPr>
            <p:spPr>
              <a:xfrm>
                <a:off x="8875348" y="1648952"/>
                <a:ext cx="1537280" cy="5203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∙100</m:t>
                          </m:r>
                        </m:num>
                        <m:den>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60</m:t>
                          </m:r>
                        </m:den>
                      </m:f>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Tekstvak 18"/>
              <p:cNvSpPr txBox="1">
                <a:spLocks noRot="1" noChangeAspect="1" noMove="1" noResize="1" noEditPoints="1" noAdjustHandles="1" noChangeArrowheads="1" noChangeShapeType="1" noTextEdit="1"/>
              </p:cNvSpPr>
              <p:nvPr/>
            </p:nvSpPr>
            <p:spPr>
              <a:xfrm>
                <a:off x="8875348" y="1648952"/>
                <a:ext cx="1537280" cy="520399"/>
              </a:xfrm>
              <a:prstGeom prst="rect">
                <a:avLst/>
              </a:prstGeom>
              <a:blipFill rotWithShape="0">
                <a:blip r:embed="rId6"/>
                <a:stretch>
                  <a:fillRect/>
                </a:stretch>
              </a:blipFill>
            </p:spPr>
            <p:txBody>
              <a:bodyPr/>
              <a:lstStyle/>
              <a:p>
                <a:r>
                  <a:rPr lang="nl-NL">
                    <a:noFill/>
                  </a:rPr>
                  <a:t> </a:t>
                </a:r>
              </a:p>
            </p:txBody>
          </p:sp>
        </mc:Fallback>
      </mc:AlternateContent>
      <p:sp>
        <p:nvSpPr>
          <p:cNvPr id="20" name="Tekstvak 19"/>
          <p:cNvSpPr txBox="1"/>
          <p:nvPr/>
        </p:nvSpPr>
        <p:spPr>
          <a:xfrm>
            <a:off x="1227437" y="2036462"/>
            <a:ext cx="48026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Dus het benzineverbruik is 5 liter per 100 km. </a:t>
            </a:r>
          </a:p>
        </p:txBody>
      </p:sp>
      <mc:AlternateContent xmlns:mc="http://schemas.openxmlformats.org/markup-compatibility/2006" xmlns:a14="http://schemas.microsoft.com/office/drawing/2010/main">
        <mc:Choice Requires="a14">
          <p:sp>
            <p:nvSpPr>
              <p:cNvPr id="21" name="Tekstvak 20"/>
              <p:cNvSpPr txBox="1"/>
              <p:nvPr/>
            </p:nvSpPr>
            <p:spPr>
              <a:xfrm>
                <a:off x="1227437" y="2422615"/>
                <a:ext cx="1598141" cy="3813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Los op: </a:t>
                </a: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21" name="Tekstvak 20"/>
              <p:cNvSpPr txBox="1">
                <a:spLocks noRot="1" noChangeAspect="1" noMove="1" noResize="1" noEditPoints="1" noAdjustHandles="1" noChangeArrowheads="1" noChangeShapeType="1" noTextEdit="1"/>
              </p:cNvSpPr>
              <p:nvPr/>
            </p:nvSpPr>
            <p:spPr>
              <a:xfrm>
                <a:off x="1227437" y="2422615"/>
                <a:ext cx="1598141" cy="381338"/>
              </a:xfrm>
              <a:prstGeom prst="rect">
                <a:avLst/>
              </a:prstGeom>
              <a:blipFill rotWithShape="0">
                <a:blip r:embed="rId7"/>
                <a:stretch>
                  <a:fillRect l="-3042" t="-7937" b="-20635"/>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2" name="Tekstvak 21"/>
              <p:cNvSpPr txBox="1"/>
              <p:nvPr/>
            </p:nvSpPr>
            <p:spPr>
              <a:xfrm>
                <a:off x="1227437" y="2820774"/>
                <a:ext cx="23230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Voer in: </a:t>
                </a:r>
                <a14:m>
                  <m:oMath xmlns:m="http://schemas.openxmlformats.org/officeDocument/2006/math">
                    <m:sSub>
                      <m:sSubPr>
                        <m:ctrlP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oMath>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Tekstvak 21"/>
              <p:cNvSpPr txBox="1">
                <a:spLocks noRot="1" noChangeAspect="1" noMove="1" noResize="1" noEditPoints="1" noAdjustHandles="1" noChangeArrowheads="1" noChangeShapeType="1" noTextEdit="1"/>
              </p:cNvSpPr>
              <p:nvPr/>
            </p:nvSpPr>
            <p:spPr>
              <a:xfrm>
                <a:off x="1227437" y="2820774"/>
                <a:ext cx="2323070" cy="369332"/>
              </a:xfrm>
              <a:prstGeom prst="rect">
                <a:avLst/>
              </a:prstGeom>
              <a:blipFill rotWithShape="0">
                <a:blip r:embed="rId8"/>
                <a:stretch>
                  <a:fillRect l="-2100" t="-10000" b="-26667"/>
                </a:stretch>
              </a:blipFill>
            </p:spPr>
            <p:txBody>
              <a:bodyPr/>
              <a:lstStyle/>
              <a:p>
                <a:r>
                  <a:rPr lang="nl-NL">
                    <a:noFill/>
                  </a:rPr>
                  <a:t> </a:t>
                </a:r>
              </a:p>
            </p:txBody>
          </p:sp>
        </mc:Fallback>
      </mc:AlternateContent>
      <p:sp>
        <p:nvSpPr>
          <p:cNvPr id="23" name="Tekstvak 22"/>
          <p:cNvSpPr txBox="1"/>
          <p:nvPr/>
        </p:nvSpPr>
        <p:spPr>
          <a:xfrm>
            <a:off x="1227437" y="3206927"/>
            <a:ext cx="2150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CALC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intersect</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geeft </a:t>
            </a:r>
          </a:p>
        </p:txBody>
      </p:sp>
      <mc:AlternateContent xmlns:mc="http://schemas.openxmlformats.org/markup-compatibility/2006" xmlns:a14="http://schemas.microsoft.com/office/drawing/2010/main">
        <mc:Choice Requires="a14">
          <p:sp>
            <p:nvSpPr>
              <p:cNvPr id="24" name="Tekstvak 23"/>
              <p:cNvSpPr txBox="1"/>
              <p:nvPr/>
            </p:nvSpPr>
            <p:spPr>
              <a:xfrm>
                <a:off x="3377514" y="3253093"/>
                <a:ext cx="266213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=31,71… ∨</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=88,28..</m:t>
                      </m:r>
                    </m:oMath>
                  </m:oMathPara>
                </a14:m>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Tekstvak 23"/>
              <p:cNvSpPr txBox="1">
                <a:spLocks noRot="1" noChangeAspect="1" noMove="1" noResize="1" noEditPoints="1" noAdjustHandles="1" noChangeArrowheads="1" noChangeShapeType="1" noTextEdit="1"/>
              </p:cNvSpPr>
              <p:nvPr/>
            </p:nvSpPr>
            <p:spPr>
              <a:xfrm>
                <a:off x="3377514" y="3253093"/>
                <a:ext cx="2662139" cy="276999"/>
              </a:xfrm>
              <a:prstGeom prst="rect">
                <a:avLst/>
              </a:prstGeom>
              <a:blipFill rotWithShape="0">
                <a:blip r:embed="rId9"/>
                <a:stretch>
                  <a:fillRect l="-915"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5" name="Tekstvak 24"/>
              <p:cNvSpPr txBox="1"/>
              <p:nvPr/>
            </p:nvSpPr>
            <p:spPr>
              <a:xfrm>
                <a:off x="1227437" y="3576259"/>
                <a:ext cx="91851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Dus mevrouw Visser moet met een snelheid van minstens </a:t>
                </a: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32</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en hoogstens </a:t>
                </a:r>
                <a14:m>
                  <m:oMath xmlns:m="http://schemas.openxmlformats.org/officeDocument/2006/math">
                    <m:r>
                      <a:rPr kumimoji="0" lang="nl-NL"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88</m:t>
                    </m:r>
                  </m:oMath>
                </a14:m>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km/uur rijden om zonder te tanken op de plaats van bestemming aan te komen.</a:t>
                </a:r>
              </a:p>
            </p:txBody>
          </p:sp>
        </mc:Choice>
        <mc:Fallback xmlns="">
          <p:sp>
            <p:nvSpPr>
              <p:cNvPr id="25" name="Tekstvak 24"/>
              <p:cNvSpPr txBox="1">
                <a:spLocks noRot="1" noChangeAspect="1" noMove="1" noResize="1" noEditPoints="1" noAdjustHandles="1" noChangeArrowheads="1" noChangeShapeType="1" noTextEdit="1"/>
              </p:cNvSpPr>
              <p:nvPr/>
            </p:nvSpPr>
            <p:spPr>
              <a:xfrm>
                <a:off x="1227437" y="3576259"/>
                <a:ext cx="9185191" cy="646331"/>
              </a:xfrm>
              <a:prstGeom prst="rect">
                <a:avLst/>
              </a:prstGeom>
              <a:blipFill rotWithShape="0">
                <a:blip r:embed="rId10"/>
                <a:stretch>
                  <a:fillRect l="-531" t="-5660" r="-863" b="-14151"/>
                </a:stretch>
              </a:blipFill>
            </p:spPr>
            <p:txBody>
              <a:bodyPr/>
              <a:lstStyle/>
              <a:p>
                <a:r>
                  <a:rPr lang="nl-NL">
                    <a:noFill/>
                  </a:rPr>
                  <a:t> </a:t>
                </a:r>
              </a:p>
            </p:txBody>
          </p:sp>
        </mc:Fallback>
      </mc:AlternateContent>
    </p:spTree>
    <p:extLst>
      <p:ext uri="{BB962C8B-B14F-4D97-AF65-F5344CB8AC3E}">
        <p14:creationId xmlns:p14="http://schemas.microsoft.com/office/powerpoint/2010/main" val="128873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1000"/>
                                        <p:tgtEl>
                                          <p:spTgt spid="22"/>
                                        </p:tgtEl>
                                      </p:cBhvr>
                                    </p:animEffect>
                                    <p:anim calcmode="lin" valueType="num">
                                      <p:cBhvr>
                                        <p:cTn id="91" dur="1000" fill="hold"/>
                                        <p:tgtEl>
                                          <p:spTgt spid="22"/>
                                        </p:tgtEl>
                                        <p:attrNameLst>
                                          <p:attrName>ppt_x</p:attrName>
                                        </p:attrNameLst>
                                      </p:cBhvr>
                                      <p:tavLst>
                                        <p:tav tm="0">
                                          <p:val>
                                            <p:strVal val="#ppt_x"/>
                                          </p:val>
                                        </p:tav>
                                        <p:tav tm="100000">
                                          <p:val>
                                            <p:strVal val="#ppt_x"/>
                                          </p:val>
                                        </p:tav>
                                      </p:tavLst>
                                    </p:anim>
                                    <p:anim calcmode="lin" valueType="num">
                                      <p:cBhvr>
                                        <p:cTn id="9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23">
                                            <p:txEl>
                                              <p:pRg st="0" end="0"/>
                                            </p:txEl>
                                          </p:spTgt>
                                        </p:tgtEl>
                                        <p:attrNameLst>
                                          <p:attrName>style.visibility</p:attrName>
                                        </p:attrNameLst>
                                      </p:cBhvr>
                                      <p:to>
                                        <p:strVal val="visible"/>
                                      </p:to>
                                    </p:set>
                                    <p:animEffect transition="in" filter="fade">
                                      <p:cBhvr>
                                        <p:cTn id="97" dur="1000"/>
                                        <p:tgtEl>
                                          <p:spTgt spid="23">
                                            <p:txEl>
                                              <p:pRg st="0" end="0"/>
                                            </p:txEl>
                                          </p:spTgt>
                                        </p:tgtEl>
                                      </p:cBhvr>
                                    </p:animEffect>
                                    <p:anim calcmode="lin" valueType="num">
                                      <p:cBhvr>
                                        <p:cTn id="9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1000"/>
                                        <p:tgtEl>
                                          <p:spTgt spid="24"/>
                                        </p:tgtEl>
                                      </p:cBhvr>
                                    </p:animEffect>
                                    <p:anim calcmode="lin" valueType="num">
                                      <p:cBhvr>
                                        <p:cTn id="105" dur="1000" fill="hold"/>
                                        <p:tgtEl>
                                          <p:spTgt spid="24"/>
                                        </p:tgtEl>
                                        <p:attrNameLst>
                                          <p:attrName>ppt_x</p:attrName>
                                        </p:attrNameLst>
                                      </p:cBhvr>
                                      <p:tavLst>
                                        <p:tav tm="0">
                                          <p:val>
                                            <p:strVal val="#ppt_x"/>
                                          </p:val>
                                        </p:tav>
                                        <p:tav tm="100000">
                                          <p:val>
                                            <p:strVal val="#ppt_x"/>
                                          </p:val>
                                        </p:tav>
                                      </p:tavLst>
                                    </p:anim>
                                    <p:anim calcmode="lin" valueType="num">
                                      <p:cBhvr>
                                        <p:cTn id="10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1000"/>
                                        <p:tgtEl>
                                          <p:spTgt spid="25"/>
                                        </p:tgtEl>
                                      </p:cBhvr>
                                    </p:animEffect>
                                    <p:anim calcmode="lin" valueType="num">
                                      <p:cBhvr>
                                        <p:cTn id="112" dur="1000" fill="hold"/>
                                        <p:tgtEl>
                                          <p:spTgt spid="25"/>
                                        </p:tgtEl>
                                        <p:attrNameLst>
                                          <p:attrName>ppt_x</p:attrName>
                                        </p:attrNameLst>
                                      </p:cBhvr>
                                      <p:tavLst>
                                        <p:tav tm="0">
                                          <p:val>
                                            <p:strVal val="#ppt_x"/>
                                          </p:val>
                                        </p:tav>
                                        <p:tav tm="100000">
                                          <p:val>
                                            <p:strVal val="#ppt_x"/>
                                          </p:val>
                                        </p:tav>
                                      </p:tavLst>
                                    </p:anim>
                                    <p:anim calcmode="lin" valueType="num">
                                      <p:cBhvr>
                                        <p:cTn id="1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P spid="15" grpId="0"/>
      <p:bldP spid="16" grpId="0"/>
      <p:bldP spid="17" grpId="0"/>
      <p:bldP spid="18" grpId="0"/>
      <p:bldP spid="19" grpId="0"/>
      <p:bldP spid="20" grpId="0"/>
      <p:bldP spid="21" grpId="0"/>
      <p:bldP spid="22"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2E5B1DC-2EDB-4A00-819E-B698DA58AD4C}"/>
              </a:ext>
            </a:extLst>
          </p:cNvPr>
          <p:cNvSpPr txBox="1"/>
          <p:nvPr/>
        </p:nvSpPr>
        <p:spPr>
          <a:xfrm>
            <a:off x="360484" y="293858"/>
            <a:ext cx="105753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Opgave 3</a:t>
            </a:r>
          </a:p>
        </p:txBody>
      </p:sp>
      <p:sp>
        <p:nvSpPr>
          <p:cNvPr id="4" name="Tekstvak 3"/>
          <p:cNvSpPr txBox="1"/>
          <p:nvPr/>
        </p:nvSpPr>
        <p:spPr>
          <a:xfrm>
            <a:off x="1136469" y="836023"/>
            <a:ext cx="404948" cy="369332"/>
          </a:xfrm>
          <a:prstGeom prst="rect">
            <a:avLst/>
          </a:prstGeom>
          <a:noFill/>
        </p:spPr>
        <p:txBody>
          <a:bodyPr wrap="square" rtlCol="0">
            <a:spAutoFit/>
          </a:bodyPr>
          <a:lstStyle/>
          <a:p>
            <a:r>
              <a:rPr lang="nl-NL" dirty="0"/>
              <a:t>a. </a:t>
            </a:r>
          </a:p>
        </p:txBody>
      </p:sp>
      <mc:AlternateContent xmlns:mc="http://schemas.openxmlformats.org/markup-compatibility/2006" xmlns:a14="http://schemas.microsoft.com/office/drawing/2010/main">
        <mc:Choice Requires="a14">
          <p:sp>
            <p:nvSpPr>
              <p:cNvPr id="5" name="Tekstvak 4"/>
              <p:cNvSpPr txBox="1"/>
              <p:nvPr/>
            </p:nvSpPr>
            <p:spPr>
              <a:xfrm>
                <a:off x="1541417" y="836023"/>
                <a:ext cx="6942211" cy="369332"/>
              </a:xfrm>
              <a:prstGeom prst="rect">
                <a:avLst/>
              </a:prstGeom>
              <a:noFill/>
            </p:spPr>
            <p:txBody>
              <a:bodyPr wrap="square" rtlCol="0">
                <a:spAutoFit/>
              </a:bodyPr>
              <a:lstStyle/>
              <a:p>
                <a:r>
                  <a:rPr lang="nl-NL" dirty="0"/>
                  <a:t>Werk bij </a:t>
                </a:r>
                <a14:m>
                  <m:oMath xmlns:m="http://schemas.openxmlformats.org/officeDocument/2006/math">
                    <m:sSup>
                      <m:sSupPr>
                        <m:ctrlPr>
                          <a:rPr lang="nl-NL" i="1" smtClean="0">
                            <a:latin typeface="Cambria Math" panose="02040503050406030204" pitchFamily="18" charset="0"/>
                          </a:rPr>
                        </m:ctrlPr>
                      </m:sSupPr>
                      <m:e>
                        <m:r>
                          <a:rPr lang="nl-NL" b="0" i="1" smtClean="0">
                            <a:latin typeface="Cambria Math" panose="02040503050406030204" pitchFamily="18" charset="0"/>
                          </a:rPr>
                          <m:t>(2</m:t>
                        </m:r>
                        <m:r>
                          <a:rPr lang="nl-NL" b="0" i="1" smtClean="0">
                            <a:latin typeface="Cambria Math" panose="02040503050406030204" pitchFamily="18" charset="0"/>
                          </a:rPr>
                          <m:t>𝑥</m:t>
                        </m:r>
                        <m:r>
                          <a:rPr lang="nl-NL" b="0" i="1" smtClean="0">
                            <a:latin typeface="Cambria Math" panose="02040503050406030204" pitchFamily="18" charset="0"/>
                          </a:rPr>
                          <m:t>−3)</m:t>
                        </m:r>
                      </m:e>
                      <m:sup>
                        <m:r>
                          <a:rPr lang="nl-NL" b="0" i="1" smtClean="0">
                            <a:latin typeface="Cambria Math" panose="02040503050406030204" pitchFamily="18" charset="0"/>
                          </a:rPr>
                          <m:t>2</m:t>
                        </m:r>
                      </m:sup>
                    </m:sSup>
                    <m:r>
                      <a:rPr lang="nl-NL" b="0" i="1" smtClean="0">
                        <a:latin typeface="Cambria Math" panose="02040503050406030204" pitchFamily="18" charset="0"/>
                      </a:rPr>
                      <m:t>−4</m:t>
                    </m:r>
                    <m:r>
                      <a:rPr lang="nl-NL" b="0" i="1" smtClean="0">
                        <a:latin typeface="Cambria Math" panose="02040503050406030204" pitchFamily="18" charset="0"/>
                      </a:rPr>
                      <m:t>𝑥</m:t>
                    </m:r>
                    <m:r>
                      <a:rPr lang="nl-NL" b="0" i="1" smtClean="0">
                        <a:latin typeface="Cambria Math" panose="02040503050406030204" pitchFamily="18" charset="0"/>
                      </a:rPr>
                      <m:t>(</m:t>
                    </m:r>
                    <m:r>
                      <a:rPr lang="nl-NL" b="0" i="1" smtClean="0">
                        <a:latin typeface="Cambria Math" panose="02040503050406030204" pitchFamily="18" charset="0"/>
                      </a:rPr>
                      <m:t>𝑥</m:t>
                    </m:r>
                    <m:r>
                      <a:rPr lang="nl-NL" b="0" i="1" smtClean="0">
                        <a:latin typeface="Cambria Math" panose="02040503050406030204" pitchFamily="18" charset="0"/>
                      </a:rPr>
                      <m:t>−1)</m:t>
                    </m:r>
                  </m:oMath>
                </a14:m>
                <a:r>
                  <a:rPr lang="nl-NL" dirty="0"/>
                  <a:t> de haakjes weg en herleid.</a:t>
                </a:r>
              </a:p>
            </p:txBody>
          </p:sp>
        </mc:Choice>
        <mc:Fallback xmlns="">
          <p:sp>
            <p:nvSpPr>
              <p:cNvPr id="5" name="Tekstvak 4"/>
              <p:cNvSpPr txBox="1">
                <a:spLocks noRot="1" noChangeAspect="1" noMove="1" noResize="1" noEditPoints="1" noAdjustHandles="1" noChangeArrowheads="1" noChangeShapeType="1" noTextEdit="1"/>
              </p:cNvSpPr>
              <p:nvPr/>
            </p:nvSpPr>
            <p:spPr>
              <a:xfrm>
                <a:off x="1541417" y="836023"/>
                <a:ext cx="6942211" cy="369332"/>
              </a:xfrm>
              <a:prstGeom prst="rect">
                <a:avLst/>
              </a:prstGeom>
              <a:blipFill>
                <a:blip r:embed="rId2"/>
                <a:stretch>
                  <a:fillRect l="-790" t="-8197" b="-2459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Rechthoek 5"/>
              <p:cNvSpPr/>
              <p:nvPr/>
            </p:nvSpPr>
            <p:spPr>
              <a:xfrm>
                <a:off x="1541417" y="1205355"/>
                <a:ext cx="25948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nl-NL" i="1" smtClean="0">
                              <a:latin typeface="Cambria Math" panose="02040503050406030204" pitchFamily="18" charset="0"/>
                            </a:rPr>
                          </m:ctrlPr>
                        </m:sSupPr>
                        <m:e>
                          <m:r>
                            <a:rPr lang="nl-NL" i="1">
                              <a:latin typeface="Cambria Math" panose="02040503050406030204" pitchFamily="18" charset="0"/>
                            </a:rPr>
                            <m:t>(2</m:t>
                          </m:r>
                          <m:r>
                            <a:rPr lang="nl-NL" i="1">
                              <a:latin typeface="Cambria Math" panose="02040503050406030204" pitchFamily="18" charset="0"/>
                            </a:rPr>
                            <m:t>𝑥</m:t>
                          </m:r>
                          <m:r>
                            <a:rPr lang="nl-NL" i="1">
                              <a:latin typeface="Cambria Math" panose="02040503050406030204" pitchFamily="18" charset="0"/>
                            </a:rPr>
                            <m:t>−3)</m:t>
                          </m:r>
                        </m:e>
                        <m:sup>
                          <m:r>
                            <a:rPr lang="nl-NL" i="1">
                              <a:latin typeface="Cambria Math" panose="02040503050406030204" pitchFamily="18" charset="0"/>
                            </a:rPr>
                            <m:t>2</m:t>
                          </m:r>
                        </m:sup>
                      </m:sSup>
                      <m:r>
                        <a:rPr lang="nl-NL" i="1">
                          <a:latin typeface="Cambria Math" panose="02040503050406030204" pitchFamily="18" charset="0"/>
                        </a:rPr>
                        <m:t>−4</m:t>
                      </m:r>
                      <m:r>
                        <a:rPr lang="nl-NL" i="1">
                          <a:latin typeface="Cambria Math" panose="02040503050406030204" pitchFamily="18" charset="0"/>
                        </a:rPr>
                        <m:t>𝑥</m:t>
                      </m:r>
                      <m:d>
                        <m:dPr>
                          <m:ctrlPr>
                            <a:rPr lang="nl-NL" i="1">
                              <a:latin typeface="Cambria Math" panose="02040503050406030204" pitchFamily="18" charset="0"/>
                            </a:rPr>
                          </m:ctrlPr>
                        </m:dPr>
                        <m:e>
                          <m:r>
                            <a:rPr lang="nl-NL" i="1">
                              <a:latin typeface="Cambria Math" panose="02040503050406030204" pitchFamily="18" charset="0"/>
                            </a:rPr>
                            <m:t>𝑥</m:t>
                          </m:r>
                          <m:r>
                            <a:rPr lang="nl-NL" i="1">
                              <a:latin typeface="Cambria Math" panose="02040503050406030204" pitchFamily="18" charset="0"/>
                            </a:rPr>
                            <m:t>−1</m:t>
                          </m:r>
                        </m:e>
                      </m:d>
                      <m:r>
                        <a:rPr lang="nl-NL" b="0" i="0" smtClean="0">
                          <a:latin typeface="Cambria Math" panose="02040503050406030204" pitchFamily="18" charset="0"/>
                        </a:rPr>
                        <m:t>=</m:t>
                      </m:r>
                    </m:oMath>
                  </m:oMathPara>
                </a14:m>
                <a:endParaRPr lang="nl-NL" dirty="0"/>
              </a:p>
            </p:txBody>
          </p:sp>
        </mc:Choice>
        <mc:Fallback xmlns="">
          <p:sp>
            <p:nvSpPr>
              <p:cNvPr id="6" name="Rechthoek 5"/>
              <p:cNvSpPr>
                <a:spLocks noRot="1" noChangeAspect="1" noMove="1" noResize="1" noEditPoints="1" noAdjustHandles="1" noChangeArrowheads="1" noChangeShapeType="1" noTextEdit="1"/>
              </p:cNvSpPr>
              <p:nvPr/>
            </p:nvSpPr>
            <p:spPr>
              <a:xfrm>
                <a:off x="1541417" y="1205355"/>
                <a:ext cx="2594878" cy="369332"/>
              </a:xfrm>
              <a:prstGeom prst="rect">
                <a:avLst/>
              </a:prstGeom>
              <a:blipFill>
                <a:blip r:embed="rId3"/>
                <a:stretch>
                  <a:fillRect b="-13333"/>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kstvak 6"/>
              <p:cNvSpPr txBox="1"/>
              <p:nvPr/>
            </p:nvSpPr>
            <p:spPr>
              <a:xfrm>
                <a:off x="4136295" y="1251521"/>
                <a:ext cx="30224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nl-NL" b="0" i="1" smtClean="0">
                              <a:latin typeface="Cambria Math" panose="02040503050406030204" pitchFamily="18" charset="0"/>
                            </a:rPr>
                          </m:ctrlPr>
                        </m:dPr>
                        <m:e>
                          <m:r>
                            <a:rPr lang="nl-NL" b="0" i="1" smtClean="0">
                              <a:latin typeface="Cambria Math" panose="02040503050406030204" pitchFamily="18" charset="0"/>
                            </a:rPr>
                            <m:t>2</m:t>
                          </m:r>
                          <m:r>
                            <a:rPr lang="nl-NL" b="0" i="1" smtClean="0">
                              <a:latin typeface="Cambria Math" panose="02040503050406030204" pitchFamily="18" charset="0"/>
                            </a:rPr>
                            <m:t>𝑥</m:t>
                          </m:r>
                          <m:r>
                            <a:rPr lang="nl-NL" b="0" i="1" smtClean="0">
                              <a:latin typeface="Cambria Math" panose="02040503050406030204" pitchFamily="18" charset="0"/>
                            </a:rPr>
                            <m:t>−3</m:t>
                          </m:r>
                        </m:e>
                      </m:d>
                      <m:d>
                        <m:dPr>
                          <m:ctrlPr>
                            <a:rPr lang="nl-NL" b="0" i="1" smtClean="0">
                              <a:latin typeface="Cambria Math" panose="02040503050406030204" pitchFamily="18" charset="0"/>
                            </a:rPr>
                          </m:ctrlPr>
                        </m:dPr>
                        <m:e>
                          <m:r>
                            <a:rPr lang="nl-NL" b="0" i="1" smtClean="0">
                              <a:latin typeface="Cambria Math" panose="02040503050406030204" pitchFamily="18" charset="0"/>
                            </a:rPr>
                            <m:t>2</m:t>
                          </m:r>
                          <m:r>
                            <a:rPr lang="nl-NL" b="0" i="1" smtClean="0">
                              <a:latin typeface="Cambria Math" panose="02040503050406030204" pitchFamily="18" charset="0"/>
                            </a:rPr>
                            <m:t>𝑥</m:t>
                          </m:r>
                          <m:r>
                            <a:rPr lang="nl-NL" b="0" i="1" smtClean="0">
                              <a:latin typeface="Cambria Math" panose="02040503050406030204" pitchFamily="18" charset="0"/>
                            </a:rPr>
                            <m:t>−3</m:t>
                          </m:r>
                        </m:e>
                      </m:d>
                      <m:r>
                        <a:rPr lang="nl-NL" b="0" i="1" smtClean="0">
                          <a:latin typeface="Cambria Math" panose="02040503050406030204" pitchFamily="18" charset="0"/>
                        </a:rPr>
                        <m:t>−4</m:t>
                      </m:r>
                      <m:r>
                        <a:rPr lang="nl-NL" b="0" i="1" smtClean="0">
                          <a:latin typeface="Cambria Math" panose="02040503050406030204" pitchFamily="18" charset="0"/>
                        </a:rPr>
                        <m:t>𝑥</m:t>
                      </m:r>
                      <m:r>
                        <a:rPr lang="nl-NL" b="0" i="1" smtClean="0">
                          <a:latin typeface="Cambria Math" panose="02040503050406030204" pitchFamily="18" charset="0"/>
                        </a:rPr>
                        <m:t>(</m:t>
                      </m:r>
                      <m:r>
                        <a:rPr lang="nl-NL" b="0" i="1" smtClean="0">
                          <a:latin typeface="Cambria Math" panose="02040503050406030204" pitchFamily="18" charset="0"/>
                        </a:rPr>
                        <m:t>𝑥</m:t>
                      </m:r>
                      <m:r>
                        <a:rPr lang="nl-NL" b="0" i="1" smtClean="0">
                          <a:latin typeface="Cambria Math" panose="02040503050406030204" pitchFamily="18" charset="0"/>
                        </a:rPr>
                        <m:t>−1)</m:t>
                      </m:r>
                    </m:oMath>
                  </m:oMathPara>
                </a14:m>
                <a:endParaRPr lang="nl-NL" dirty="0"/>
              </a:p>
            </p:txBody>
          </p:sp>
        </mc:Choice>
        <mc:Fallback xmlns="">
          <p:sp>
            <p:nvSpPr>
              <p:cNvPr id="7" name="Tekstvak 6"/>
              <p:cNvSpPr txBox="1">
                <a:spLocks noRot="1" noChangeAspect="1" noMove="1" noResize="1" noEditPoints="1" noAdjustHandles="1" noChangeArrowheads="1" noChangeShapeType="1" noTextEdit="1"/>
              </p:cNvSpPr>
              <p:nvPr/>
            </p:nvSpPr>
            <p:spPr>
              <a:xfrm>
                <a:off x="4136295" y="1251521"/>
                <a:ext cx="3022430" cy="276999"/>
              </a:xfrm>
              <a:prstGeom prst="rect">
                <a:avLst/>
              </a:prstGeom>
              <a:blipFill>
                <a:blip r:embed="rId4"/>
                <a:stretch>
                  <a:fillRect t="-2174" r="-2626" b="-3260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kstvak 7"/>
              <p:cNvSpPr txBox="1"/>
              <p:nvPr/>
            </p:nvSpPr>
            <p:spPr>
              <a:xfrm>
                <a:off x="3842496" y="1620853"/>
                <a:ext cx="33162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=4</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2</m:t>
                          </m:r>
                        </m:sup>
                      </m:sSup>
                      <m:r>
                        <a:rPr lang="nl-NL" b="0" i="1" smtClean="0">
                          <a:latin typeface="Cambria Math" panose="02040503050406030204" pitchFamily="18" charset="0"/>
                        </a:rPr>
                        <m:t>−6</m:t>
                      </m:r>
                      <m:r>
                        <a:rPr lang="nl-NL" b="0" i="1" smtClean="0">
                          <a:latin typeface="Cambria Math" panose="02040503050406030204" pitchFamily="18" charset="0"/>
                        </a:rPr>
                        <m:t>𝑥</m:t>
                      </m:r>
                      <m:r>
                        <a:rPr lang="nl-NL" b="0" i="1" smtClean="0">
                          <a:latin typeface="Cambria Math" panose="02040503050406030204" pitchFamily="18" charset="0"/>
                        </a:rPr>
                        <m:t>−6</m:t>
                      </m:r>
                      <m:r>
                        <a:rPr lang="nl-NL" b="0" i="1" smtClean="0">
                          <a:latin typeface="Cambria Math" panose="02040503050406030204" pitchFamily="18" charset="0"/>
                        </a:rPr>
                        <m:t>𝑥</m:t>
                      </m:r>
                      <m:r>
                        <a:rPr lang="nl-NL" b="0" i="1" smtClean="0">
                          <a:latin typeface="Cambria Math" panose="02040503050406030204" pitchFamily="18" charset="0"/>
                        </a:rPr>
                        <m:t>+9−4</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2</m:t>
                          </m:r>
                        </m:sup>
                      </m:sSup>
                      <m:r>
                        <a:rPr lang="nl-NL" b="0" i="1" smtClean="0">
                          <a:latin typeface="Cambria Math" panose="02040503050406030204" pitchFamily="18" charset="0"/>
                        </a:rPr>
                        <m:t>+4</m:t>
                      </m:r>
                      <m:r>
                        <a:rPr lang="nl-NL" b="0" i="1" smtClean="0">
                          <a:latin typeface="Cambria Math" panose="02040503050406030204" pitchFamily="18" charset="0"/>
                        </a:rPr>
                        <m:t>𝑥</m:t>
                      </m:r>
                    </m:oMath>
                  </m:oMathPara>
                </a14:m>
                <a:endParaRPr lang="nl-NL" dirty="0"/>
              </a:p>
            </p:txBody>
          </p:sp>
        </mc:Choice>
        <mc:Fallback xmlns="">
          <p:sp>
            <p:nvSpPr>
              <p:cNvPr id="8" name="Tekstvak 7"/>
              <p:cNvSpPr txBox="1">
                <a:spLocks noRot="1" noChangeAspect="1" noMove="1" noResize="1" noEditPoints="1" noAdjustHandles="1" noChangeArrowheads="1" noChangeShapeType="1" noTextEdit="1"/>
              </p:cNvSpPr>
              <p:nvPr/>
            </p:nvSpPr>
            <p:spPr>
              <a:xfrm>
                <a:off x="3842496" y="1620853"/>
                <a:ext cx="3316229" cy="276999"/>
              </a:xfrm>
              <a:prstGeom prst="rect">
                <a:avLst/>
              </a:prstGeom>
              <a:blipFill>
                <a:blip r:embed="rId5"/>
                <a:stretch>
                  <a:fillRect l="-184" t="-4444" r="-1103" b="-666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ekstvak 8"/>
              <p:cNvSpPr txBox="1"/>
              <p:nvPr/>
            </p:nvSpPr>
            <p:spPr>
              <a:xfrm>
                <a:off x="3842496" y="1990185"/>
                <a:ext cx="11258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=−8</m:t>
                      </m:r>
                      <m:r>
                        <a:rPr lang="nl-NL" b="0" i="1" smtClean="0">
                          <a:latin typeface="Cambria Math" panose="02040503050406030204" pitchFamily="18" charset="0"/>
                        </a:rPr>
                        <m:t>𝑥</m:t>
                      </m:r>
                      <m:r>
                        <a:rPr lang="nl-NL" b="0" i="1" smtClean="0">
                          <a:latin typeface="Cambria Math" panose="02040503050406030204" pitchFamily="18" charset="0"/>
                        </a:rPr>
                        <m:t>+9</m:t>
                      </m:r>
                    </m:oMath>
                  </m:oMathPara>
                </a14:m>
                <a:endParaRPr lang="nl-NL" dirty="0"/>
              </a:p>
            </p:txBody>
          </p:sp>
        </mc:Choice>
        <mc:Fallback xmlns="">
          <p:sp>
            <p:nvSpPr>
              <p:cNvPr id="9" name="Tekstvak 8"/>
              <p:cNvSpPr txBox="1">
                <a:spLocks noRot="1" noChangeAspect="1" noMove="1" noResize="1" noEditPoints="1" noAdjustHandles="1" noChangeArrowheads="1" noChangeShapeType="1" noTextEdit="1"/>
              </p:cNvSpPr>
              <p:nvPr/>
            </p:nvSpPr>
            <p:spPr>
              <a:xfrm>
                <a:off x="3842496" y="1990185"/>
                <a:ext cx="1125886" cy="276999"/>
              </a:xfrm>
              <a:prstGeom prst="rect">
                <a:avLst/>
              </a:prstGeom>
              <a:blipFill>
                <a:blip r:embed="rId6"/>
                <a:stretch>
                  <a:fillRect l="-1622" r="-4865" b="-6522"/>
                </a:stretch>
              </a:blipFill>
            </p:spPr>
            <p:txBody>
              <a:bodyPr/>
              <a:lstStyle/>
              <a:p>
                <a:r>
                  <a:rPr lang="nl-NL">
                    <a:noFill/>
                  </a:rPr>
                  <a:t> </a:t>
                </a:r>
              </a:p>
            </p:txBody>
          </p:sp>
        </mc:Fallback>
      </mc:AlternateContent>
      <p:sp>
        <p:nvSpPr>
          <p:cNvPr id="10" name="Tekstvak 9"/>
          <p:cNvSpPr txBox="1"/>
          <p:nvPr/>
        </p:nvSpPr>
        <p:spPr>
          <a:xfrm>
            <a:off x="1136469" y="2390502"/>
            <a:ext cx="535577" cy="369332"/>
          </a:xfrm>
          <a:prstGeom prst="rect">
            <a:avLst/>
          </a:prstGeom>
          <a:noFill/>
        </p:spPr>
        <p:txBody>
          <a:bodyPr wrap="square" rtlCol="0">
            <a:spAutoFit/>
          </a:bodyPr>
          <a:lstStyle/>
          <a:p>
            <a:r>
              <a:rPr lang="nl-NL" dirty="0"/>
              <a:t>b.</a:t>
            </a:r>
          </a:p>
        </p:txBody>
      </p:sp>
      <mc:AlternateContent xmlns:mc="http://schemas.openxmlformats.org/markup-compatibility/2006" xmlns:a14="http://schemas.microsoft.com/office/drawing/2010/main">
        <mc:Choice Requires="a14">
          <p:sp>
            <p:nvSpPr>
              <p:cNvPr id="11" name="Tekstvak 10"/>
              <p:cNvSpPr txBox="1"/>
              <p:nvPr/>
            </p:nvSpPr>
            <p:spPr>
              <a:xfrm>
                <a:off x="1541417" y="2332497"/>
                <a:ext cx="9326880" cy="427746"/>
              </a:xfrm>
              <a:prstGeom prst="rect">
                <a:avLst/>
              </a:prstGeom>
              <a:noFill/>
            </p:spPr>
            <p:txBody>
              <a:bodyPr wrap="square" rtlCol="0">
                <a:spAutoFit/>
              </a:bodyPr>
              <a:lstStyle/>
              <a:p>
                <a:r>
                  <a:rPr lang="nl-NL" dirty="0"/>
                  <a:t>Herleid </a:t>
                </a:r>
                <a14:m>
                  <m:oMath xmlns:m="http://schemas.openxmlformats.org/officeDocument/2006/math">
                    <m:r>
                      <a:rPr lang="nl-NL" b="0" i="1" smtClean="0">
                        <a:latin typeface="Cambria Math" panose="02040503050406030204" pitchFamily="18" charset="0"/>
                      </a:rPr>
                      <m:t>2</m:t>
                    </m:r>
                    <m:rad>
                      <m:radPr>
                        <m:degHide m:val="on"/>
                        <m:ctrlPr>
                          <a:rPr lang="nl-NL" b="0" i="1" smtClean="0">
                            <a:latin typeface="Cambria Math" panose="02040503050406030204" pitchFamily="18" charset="0"/>
                          </a:rPr>
                        </m:ctrlPr>
                      </m:radPr>
                      <m:deg/>
                      <m:e>
                        <m:r>
                          <a:rPr lang="nl-NL" b="0" i="1" smtClean="0">
                            <a:latin typeface="Cambria Math" panose="02040503050406030204" pitchFamily="18" charset="0"/>
                          </a:rPr>
                          <m:t>𝑝</m:t>
                        </m:r>
                      </m:e>
                    </m:rad>
                    <m:r>
                      <a:rPr lang="nl-NL" b="0" i="1" smtClean="0">
                        <a:latin typeface="Cambria Math" panose="02040503050406030204" pitchFamily="18" charset="0"/>
                      </a:rPr>
                      <m:t>(3</m:t>
                    </m:r>
                    <m:rad>
                      <m:radPr>
                        <m:degHide m:val="on"/>
                        <m:ctrlPr>
                          <a:rPr lang="nl-NL" b="0" i="1" smtClean="0">
                            <a:latin typeface="Cambria Math" panose="02040503050406030204" pitchFamily="18" charset="0"/>
                          </a:rPr>
                        </m:ctrlPr>
                      </m:radPr>
                      <m:deg/>
                      <m:e>
                        <m:r>
                          <a:rPr lang="nl-NL" b="0" i="1" smtClean="0">
                            <a:latin typeface="Cambria Math" panose="02040503050406030204" pitchFamily="18" charset="0"/>
                          </a:rPr>
                          <m:t>5</m:t>
                        </m:r>
                        <m:r>
                          <a:rPr lang="nl-NL" b="0" i="1" smtClean="0">
                            <a:latin typeface="Cambria Math" panose="02040503050406030204" pitchFamily="18" charset="0"/>
                          </a:rPr>
                          <m:t>𝑞</m:t>
                        </m:r>
                      </m:e>
                    </m:rad>
                    <m:r>
                      <a:rPr lang="nl-NL" b="0" i="1" smtClean="0">
                        <a:latin typeface="Cambria Math" panose="02040503050406030204" pitchFamily="18" charset="0"/>
                      </a:rPr>
                      <m:t>−2</m:t>
                    </m:r>
                    <m:rad>
                      <m:radPr>
                        <m:degHide m:val="on"/>
                        <m:ctrlPr>
                          <a:rPr lang="nl-NL" b="0" i="1" smtClean="0">
                            <a:latin typeface="Cambria Math" panose="02040503050406030204" pitchFamily="18" charset="0"/>
                          </a:rPr>
                        </m:ctrlPr>
                      </m:radPr>
                      <m:deg/>
                      <m:e>
                        <m:r>
                          <a:rPr lang="nl-NL" b="0" i="1" smtClean="0">
                            <a:latin typeface="Cambria Math" panose="02040503050406030204" pitchFamily="18" charset="0"/>
                          </a:rPr>
                          <m:t>6</m:t>
                        </m:r>
                        <m:r>
                          <a:rPr lang="nl-NL" b="0" i="1" smtClean="0">
                            <a:latin typeface="Cambria Math" panose="02040503050406030204" pitchFamily="18" charset="0"/>
                          </a:rPr>
                          <m:t>𝑟</m:t>
                        </m:r>
                      </m:e>
                    </m:rad>
                    <m:r>
                      <a:rPr lang="nl-NL" b="0" i="1" smtClean="0">
                        <a:latin typeface="Cambria Math" panose="02040503050406030204" pitchFamily="18" charset="0"/>
                      </a:rPr>
                      <m:t>)</m:t>
                    </m:r>
                  </m:oMath>
                </a14:m>
                <a:r>
                  <a:rPr lang="nl-NL" dirty="0"/>
                  <a:t> tot de vorm </a:t>
                </a:r>
                <a14:m>
                  <m:oMath xmlns:m="http://schemas.openxmlformats.org/officeDocument/2006/math">
                    <m:r>
                      <a:rPr lang="nl-NL" b="0" i="1" smtClean="0">
                        <a:latin typeface="Cambria Math" panose="02040503050406030204" pitchFamily="18" charset="0"/>
                      </a:rPr>
                      <m:t>𝑎</m:t>
                    </m:r>
                    <m:rad>
                      <m:radPr>
                        <m:degHide m:val="on"/>
                        <m:ctrlPr>
                          <a:rPr lang="nl-NL" b="0" i="1" smtClean="0">
                            <a:latin typeface="Cambria Math" panose="02040503050406030204" pitchFamily="18" charset="0"/>
                          </a:rPr>
                        </m:ctrlPr>
                      </m:radPr>
                      <m:deg/>
                      <m:e>
                        <m:r>
                          <a:rPr lang="nl-NL" b="0" i="1" smtClean="0">
                            <a:latin typeface="Cambria Math" panose="02040503050406030204" pitchFamily="18" charset="0"/>
                          </a:rPr>
                          <m:t>𝑝𝑞</m:t>
                        </m:r>
                      </m:e>
                    </m:rad>
                    <m:r>
                      <a:rPr lang="nl-NL" b="0" i="1" smtClean="0">
                        <a:latin typeface="Cambria Math" panose="02040503050406030204" pitchFamily="18" charset="0"/>
                      </a:rPr>
                      <m:t>+</m:t>
                    </m:r>
                    <m:r>
                      <a:rPr lang="nl-NL" b="0" i="1" smtClean="0">
                        <a:latin typeface="Cambria Math" panose="02040503050406030204" pitchFamily="18" charset="0"/>
                      </a:rPr>
                      <m:t>𝑏</m:t>
                    </m:r>
                    <m:rad>
                      <m:radPr>
                        <m:degHide m:val="on"/>
                        <m:ctrlPr>
                          <a:rPr lang="nl-NL" b="0" i="1" smtClean="0">
                            <a:latin typeface="Cambria Math" panose="02040503050406030204" pitchFamily="18" charset="0"/>
                          </a:rPr>
                        </m:ctrlPr>
                      </m:radPr>
                      <m:deg/>
                      <m:e>
                        <m:r>
                          <a:rPr lang="nl-NL" b="0" i="1" smtClean="0">
                            <a:latin typeface="Cambria Math" panose="02040503050406030204" pitchFamily="18" charset="0"/>
                          </a:rPr>
                          <m:t>𝑝𝑟</m:t>
                        </m:r>
                      </m:e>
                    </m:rad>
                  </m:oMath>
                </a14:m>
                <a:r>
                  <a:rPr lang="nl-NL" dirty="0"/>
                  <a:t> met </a:t>
                </a:r>
                <a14:m>
                  <m:oMath xmlns:m="http://schemas.openxmlformats.org/officeDocument/2006/math">
                    <m:r>
                      <a:rPr lang="nl-NL" b="0" i="1" smtClean="0">
                        <a:latin typeface="Cambria Math" panose="02040503050406030204" pitchFamily="18" charset="0"/>
                      </a:rPr>
                      <m:t>𝑎</m:t>
                    </m:r>
                  </m:oMath>
                </a14:m>
                <a:r>
                  <a:rPr lang="nl-NL" dirty="0"/>
                  <a:t> en </a:t>
                </a:r>
                <a14:m>
                  <m:oMath xmlns:m="http://schemas.openxmlformats.org/officeDocument/2006/math">
                    <m:r>
                      <a:rPr lang="nl-NL" b="0" i="1" smtClean="0">
                        <a:latin typeface="Cambria Math" panose="02040503050406030204" pitchFamily="18" charset="0"/>
                      </a:rPr>
                      <m:t>𝑏</m:t>
                    </m:r>
                  </m:oMath>
                </a14:m>
                <a:r>
                  <a:rPr lang="nl-NL" dirty="0"/>
                  <a:t> in een decimaal nauwkeurig.</a:t>
                </a:r>
              </a:p>
            </p:txBody>
          </p:sp>
        </mc:Choice>
        <mc:Fallback xmlns="">
          <p:sp>
            <p:nvSpPr>
              <p:cNvPr id="11" name="Tekstvak 10"/>
              <p:cNvSpPr txBox="1">
                <a:spLocks noRot="1" noChangeAspect="1" noMove="1" noResize="1" noEditPoints="1" noAdjustHandles="1" noChangeArrowheads="1" noChangeShapeType="1" noTextEdit="1"/>
              </p:cNvSpPr>
              <p:nvPr/>
            </p:nvSpPr>
            <p:spPr>
              <a:xfrm>
                <a:off x="1541417" y="2332497"/>
                <a:ext cx="9326880" cy="427746"/>
              </a:xfrm>
              <a:prstGeom prst="rect">
                <a:avLst/>
              </a:prstGeom>
              <a:blipFill>
                <a:blip r:embed="rId7"/>
                <a:stretch>
                  <a:fillRect l="-588" b="-2000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2" name="Rechthoek 11"/>
              <p:cNvSpPr/>
              <p:nvPr/>
            </p:nvSpPr>
            <p:spPr>
              <a:xfrm>
                <a:off x="1541417" y="2825556"/>
                <a:ext cx="2450864" cy="429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i="1" smtClean="0">
                          <a:latin typeface="Cambria Math" panose="02040503050406030204" pitchFamily="18" charset="0"/>
                        </a:rPr>
                        <m:t>2</m:t>
                      </m:r>
                      <m:rad>
                        <m:radPr>
                          <m:degHide m:val="on"/>
                          <m:ctrlPr>
                            <a:rPr lang="nl-NL" i="1">
                              <a:latin typeface="Cambria Math" panose="02040503050406030204" pitchFamily="18" charset="0"/>
                            </a:rPr>
                          </m:ctrlPr>
                        </m:radPr>
                        <m:deg/>
                        <m:e>
                          <m:r>
                            <a:rPr lang="nl-NL" i="1">
                              <a:latin typeface="Cambria Math" panose="02040503050406030204" pitchFamily="18" charset="0"/>
                            </a:rPr>
                            <m:t>𝑝</m:t>
                          </m:r>
                        </m:e>
                      </m:rad>
                      <m:d>
                        <m:dPr>
                          <m:ctrlPr>
                            <a:rPr lang="nl-NL" i="1">
                              <a:latin typeface="Cambria Math" panose="02040503050406030204" pitchFamily="18" charset="0"/>
                            </a:rPr>
                          </m:ctrlPr>
                        </m:dPr>
                        <m:e>
                          <m:r>
                            <a:rPr lang="nl-NL" i="1">
                              <a:latin typeface="Cambria Math" panose="02040503050406030204" pitchFamily="18" charset="0"/>
                            </a:rPr>
                            <m:t>3</m:t>
                          </m:r>
                          <m:rad>
                            <m:radPr>
                              <m:degHide m:val="on"/>
                              <m:ctrlPr>
                                <a:rPr lang="nl-NL" i="1">
                                  <a:latin typeface="Cambria Math" panose="02040503050406030204" pitchFamily="18" charset="0"/>
                                </a:rPr>
                              </m:ctrlPr>
                            </m:radPr>
                            <m:deg/>
                            <m:e>
                              <m:r>
                                <a:rPr lang="nl-NL" i="1">
                                  <a:latin typeface="Cambria Math" panose="02040503050406030204" pitchFamily="18" charset="0"/>
                                </a:rPr>
                                <m:t>5</m:t>
                              </m:r>
                              <m:r>
                                <a:rPr lang="nl-NL" i="1">
                                  <a:latin typeface="Cambria Math" panose="02040503050406030204" pitchFamily="18" charset="0"/>
                                </a:rPr>
                                <m:t>𝑞</m:t>
                              </m:r>
                            </m:e>
                          </m:rad>
                          <m:r>
                            <a:rPr lang="nl-NL" i="1">
                              <a:latin typeface="Cambria Math" panose="02040503050406030204" pitchFamily="18" charset="0"/>
                            </a:rPr>
                            <m:t>−2</m:t>
                          </m:r>
                          <m:rad>
                            <m:radPr>
                              <m:degHide m:val="on"/>
                              <m:ctrlPr>
                                <a:rPr lang="nl-NL" i="1">
                                  <a:latin typeface="Cambria Math" panose="02040503050406030204" pitchFamily="18" charset="0"/>
                                </a:rPr>
                              </m:ctrlPr>
                            </m:radPr>
                            <m:deg/>
                            <m:e>
                              <m:r>
                                <a:rPr lang="nl-NL" i="1">
                                  <a:latin typeface="Cambria Math" panose="02040503050406030204" pitchFamily="18" charset="0"/>
                                </a:rPr>
                                <m:t>6</m:t>
                              </m:r>
                              <m:r>
                                <a:rPr lang="nl-NL" i="1">
                                  <a:latin typeface="Cambria Math" panose="02040503050406030204" pitchFamily="18" charset="0"/>
                                </a:rPr>
                                <m:t>𝑟</m:t>
                              </m:r>
                            </m:e>
                          </m:rad>
                        </m:e>
                      </m:d>
                      <m:r>
                        <a:rPr lang="nl-NL" b="0" i="1" smtClean="0">
                          <a:latin typeface="Cambria Math" panose="02040503050406030204" pitchFamily="18" charset="0"/>
                        </a:rPr>
                        <m:t>=</m:t>
                      </m:r>
                    </m:oMath>
                  </m:oMathPara>
                </a14:m>
                <a:endParaRPr lang="nl-NL" dirty="0"/>
              </a:p>
            </p:txBody>
          </p:sp>
        </mc:Choice>
        <mc:Fallback xmlns="">
          <p:sp>
            <p:nvSpPr>
              <p:cNvPr id="12" name="Rechthoek 11"/>
              <p:cNvSpPr>
                <a:spLocks noRot="1" noChangeAspect="1" noMove="1" noResize="1" noEditPoints="1" noAdjustHandles="1" noChangeArrowheads="1" noChangeShapeType="1" noTextEdit="1"/>
              </p:cNvSpPr>
              <p:nvPr/>
            </p:nvSpPr>
            <p:spPr>
              <a:xfrm>
                <a:off x="1541417" y="2825556"/>
                <a:ext cx="2450864" cy="429798"/>
              </a:xfrm>
              <a:prstGeom prst="rect">
                <a:avLst/>
              </a:prstGeom>
              <a:blipFill>
                <a:blip r:embed="rId8"/>
                <a:stretch>
                  <a:fillRect b="-8571"/>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3" name="Tekstvak 12"/>
              <p:cNvSpPr txBox="1"/>
              <p:nvPr/>
            </p:nvSpPr>
            <p:spPr>
              <a:xfrm>
                <a:off x="3992281" y="2872748"/>
                <a:ext cx="2569101" cy="335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2</m:t>
                      </m:r>
                      <m:rad>
                        <m:radPr>
                          <m:degHide m:val="on"/>
                          <m:ctrlPr>
                            <a:rPr lang="nl-NL" b="0" i="1" smtClean="0">
                              <a:latin typeface="Cambria Math" panose="02040503050406030204" pitchFamily="18" charset="0"/>
                            </a:rPr>
                          </m:ctrlPr>
                        </m:radPr>
                        <m:deg/>
                        <m:e>
                          <m:r>
                            <a:rPr lang="nl-NL" b="0" i="1" smtClean="0">
                              <a:latin typeface="Cambria Math" panose="02040503050406030204" pitchFamily="18" charset="0"/>
                            </a:rPr>
                            <m:t>𝑝</m:t>
                          </m:r>
                        </m:e>
                      </m:rad>
                      <m:r>
                        <a:rPr lang="nl-NL" b="0" i="1" smtClean="0">
                          <a:latin typeface="Cambria Math" panose="02040503050406030204" pitchFamily="18" charset="0"/>
                          <a:ea typeface="Cambria Math" panose="02040503050406030204" pitchFamily="18" charset="0"/>
                        </a:rPr>
                        <m:t>∙3</m:t>
                      </m:r>
                      <m:rad>
                        <m:radPr>
                          <m:degHide m:val="on"/>
                          <m:ctrlPr>
                            <a:rPr lang="nl-NL" b="0" i="1" smtClean="0">
                              <a:latin typeface="Cambria Math" panose="02040503050406030204" pitchFamily="18" charset="0"/>
                              <a:ea typeface="Cambria Math" panose="02040503050406030204" pitchFamily="18" charset="0"/>
                            </a:rPr>
                          </m:ctrlPr>
                        </m:radPr>
                        <m:deg/>
                        <m:e>
                          <m:r>
                            <a:rPr lang="nl-NL" b="0" i="1" smtClean="0">
                              <a:latin typeface="Cambria Math" panose="02040503050406030204" pitchFamily="18" charset="0"/>
                              <a:ea typeface="Cambria Math" panose="02040503050406030204" pitchFamily="18" charset="0"/>
                            </a:rPr>
                            <m:t>5</m:t>
                          </m:r>
                          <m:r>
                            <a:rPr lang="nl-NL" b="0" i="1" smtClean="0">
                              <a:latin typeface="Cambria Math" panose="02040503050406030204" pitchFamily="18" charset="0"/>
                              <a:ea typeface="Cambria Math" panose="02040503050406030204" pitchFamily="18" charset="0"/>
                            </a:rPr>
                            <m:t>𝑞</m:t>
                          </m:r>
                        </m:e>
                      </m:rad>
                      <m:r>
                        <a:rPr lang="nl-NL" b="0" i="1" smtClean="0">
                          <a:latin typeface="Cambria Math" panose="02040503050406030204" pitchFamily="18" charset="0"/>
                          <a:ea typeface="Cambria Math" panose="02040503050406030204" pitchFamily="18" charset="0"/>
                        </a:rPr>
                        <m:t>−2</m:t>
                      </m:r>
                      <m:rad>
                        <m:radPr>
                          <m:degHide m:val="on"/>
                          <m:ctrlPr>
                            <a:rPr lang="nl-NL" b="0" i="1" smtClean="0">
                              <a:latin typeface="Cambria Math" panose="02040503050406030204" pitchFamily="18" charset="0"/>
                              <a:ea typeface="Cambria Math" panose="02040503050406030204" pitchFamily="18" charset="0"/>
                            </a:rPr>
                          </m:ctrlPr>
                        </m:radPr>
                        <m:deg/>
                        <m:e>
                          <m:r>
                            <a:rPr lang="nl-NL" b="0" i="1" smtClean="0">
                              <a:latin typeface="Cambria Math" panose="02040503050406030204" pitchFamily="18" charset="0"/>
                              <a:ea typeface="Cambria Math" panose="02040503050406030204" pitchFamily="18" charset="0"/>
                            </a:rPr>
                            <m:t>𝑝</m:t>
                          </m:r>
                        </m:e>
                      </m:rad>
                      <m:r>
                        <a:rPr lang="nl-NL" b="0" i="1" smtClean="0">
                          <a:latin typeface="Cambria Math" panose="02040503050406030204" pitchFamily="18" charset="0"/>
                          <a:ea typeface="Cambria Math" panose="02040503050406030204" pitchFamily="18" charset="0"/>
                        </a:rPr>
                        <m:t>∙2</m:t>
                      </m:r>
                      <m:rad>
                        <m:radPr>
                          <m:degHide m:val="on"/>
                          <m:ctrlPr>
                            <a:rPr lang="nl-NL" b="0" i="1" smtClean="0">
                              <a:latin typeface="Cambria Math" panose="02040503050406030204" pitchFamily="18" charset="0"/>
                              <a:ea typeface="Cambria Math" panose="02040503050406030204" pitchFamily="18" charset="0"/>
                            </a:rPr>
                          </m:ctrlPr>
                        </m:radPr>
                        <m:deg/>
                        <m:e>
                          <m:r>
                            <a:rPr lang="nl-NL" b="0" i="1" smtClean="0">
                              <a:latin typeface="Cambria Math" panose="02040503050406030204" pitchFamily="18" charset="0"/>
                              <a:ea typeface="Cambria Math" panose="02040503050406030204" pitchFamily="18" charset="0"/>
                            </a:rPr>
                            <m:t>6</m:t>
                          </m:r>
                          <m:r>
                            <a:rPr lang="nl-NL" b="0" i="1" smtClean="0">
                              <a:latin typeface="Cambria Math" panose="02040503050406030204" pitchFamily="18" charset="0"/>
                              <a:ea typeface="Cambria Math" panose="02040503050406030204" pitchFamily="18" charset="0"/>
                            </a:rPr>
                            <m:t>𝑟</m:t>
                          </m:r>
                        </m:e>
                      </m:rad>
                    </m:oMath>
                  </m:oMathPara>
                </a14:m>
                <a:endParaRPr lang="nl-NL" dirty="0"/>
              </a:p>
            </p:txBody>
          </p:sp>
        </mc:Choice>
        <mc:Fallback xmlns="">
          <p:sp>
            <p:nvSpPr>
              <p:cNvPr id="13" name="Tekstvak 12"/>
              <p:cNvSpPr txBox="1">
                <a:spLocks noRot="1" noChangeAspect="1" noMove="1" noResize="1" noEditPoints="1" noAdjustHandles="1" noChangeArrowheads="1" noChangeShapeType="1" noTextEdit="1"/>
              </p:cNvSpPr>
              <p:nvPr/>
            </p:nvSpPr>
            <p:spPr>
              <a:xfrm>
                <a:off x="3992281" y="2872748"/>
                <a:ext cx="2569101" cy="335413"/>
              </a:xfrm>
              <a:prstGeom prst="rect">
                <a:avLst/>
              </a:prstGeom>
              <a:blipFill>
                <a:blip r:embed="rId9"/>
                <a:stretch>
                  <a:fillRect l="-1900" r="-1663" b="-25455"/>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4" name="Tekstvak 13"/>
              <p:cNvSpPr txBox="1"/>
              <p:nvPr/>
            </p:nvSpPr>
            <p:spPr>
              <a:xfrm>
                <a:off x="3842496" y="3302546"/>
                <a:ext cx="1924309" cy="3386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=6</m:t>
                      </m:r>
                      <m:rad>
                        <m:radPr>
                          <m:degHide m:val="on"/>
                          <m:ctrlPr>
                            <a:rPr lang="nl-NL" b="0" i="1" smtClean="0">
                              <a:latin typeface="Cambria Math" panose="02040503050406030204" pitchFamily="18" charset="0"/>
                            </a:rPr>
                          </m:ctrlPr>
                        </m:radPr>
                        <m:deg/>
                        <m:e>
                          <m:r>
                            <a:rPr lang="nl-NL" b="0" i="1" smtClean="0">
                              <a:latin typeface="Cambria Math" panose="02040503050406030204" pitchFamily="18" charset="0"/>
                            </a:rPr>
                            <m:t>5</m:t>
                          </m:r>
                          <m:r>
                            <a:rPr lang="nl-NL" b="0" i="1" smtClean="0">
                              <a:latin typeface="Cambria Math" panose="02040503050406030204" pitchFamily="18" charset="0"/>
                            </a:rPr>
                            <m:t>𝑝𝑞</m:t>
                          </m:r>
                        </m:e>
                      </m:rad>
                      <m:r>
                        <a:rPr lang="nl-NL" b="0" i="1" smtClean="0">
                          <a:latin typeface="Cambria Math" panose="02040503050406030204" pitchFamily="18" charset="0"/>
                        </a:rPr>
                        <m:t>−4</m:t>
                      </m:r>
                      <m:rad>
                        <m:radPr>
                          <m:degHide m:val="on"/>
                          <m:ctrlPr>
                            <a:rPr lang="nl-NL" b="0" i="1" smtClean="0">
                              <a:latin typeface="Cambria Math" panose="02040503050406030204" pitchFamily="18" charset="0"/>
                            </a:rPr>
                          </m:ctrlPr>
                        </m:radPr>
                        <m:deg/>
                        <m:e>
                          <m:r>
                            <a:rPr lang="nl-NL" b="0" i="1" smtClean="0">
                              <a:latin typeface="Cambria Math" panose="02040503050406030204" pitchFamily="18" charset="0"/>
                            </a:rPr>
                            <m:t>6</m:t>
                          </m:r>
                          <m:r>
                            <a:rPr lang="nl-NL" b="0" i="1" smtClean="0">
                              <a:latin typeface="Cambria Math" panose="02040503050406030204" pitchFamily="18" charset="0"/>
                            </a:rPr>
                            <m:t>𝑝𝑟</m:t>
                          </m:r>
                        </m:e>
                      </m:rad>
                    </m:oMath>
                  </m:oMathPara>
                </a14:m>
                <a:endParaRPr lang="nl-NL" dirty="0"/>
              </a:p>
            </p:txBody>
          </p:sp>
        </mc:Choice>
        <mc:Fallback xmlns="">
          <p:sp>
            <p:nvSpPr>
              <p:cNvPr id="14" name="Tekstvak 13"/>
              <p:cNvSpPr txBox="1">
                <a:spLocks noRot="1" noChangeAspect="1" noMove="1" noResize="1" noEditPoints="1" noAdjustHandles="1" noChangeArrowheads="1" noChangeShapeType="1" noTextEdit="1"/>
              </p:cNvSpPr>
              <p:nvPr/>
            </p:nvSpPr>
            <p:spPr>
              <a:xfrm>
                <a:off x="3842496" y="3302546"/>
                <a:ext cx="1924309" cy="338619"/>
              </a:xfrm>
              <a:prstGeom prst="rect">
                <a:avLst/>
              </a:prstGeom>
              <a:blipFill>
                <a:blip r:embed="rId10"/>
                <a:stretch>
                  <a:fillRect l="-633" r="-3797" b="-25455"/>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5" name="Tekstvak 14"/>
              <p:cNvSpPr txBox="1"/>
              <p:nvPr/>
            </p:nvSpPr>
            <p:spPr>
              <a:xfrm>
                <a:off x="3842496" y="3688357"/>
                <a:ext cx="2692660" cy="3225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=6</m:t>
                      </m:r>
                      <m:r>
                        <a:rPr lang="nl-NL" b="0" i="1" smtClean="0">
                          <a:latin typeface="Cambria Math" panose="02040503050406030204" pitchFamily="18" charset="0"/>
                          <a:ea typeface="Cambria Math" panose="02040503050406030204" pitchFamily="18" charset="0"/>
                        </a:rPr>
                        <m:t>∙</m:t>
                      </m:r>
                      <m:rad>
                        <m:radPr>
                          <m:degHide m:val="on"/>
                          <m:ctrlPr>
                            <a:rPr lang="nl-NL" b="0" i="1" smtClean="0">
                              <a:latin typeface="Cambria Math" panose="02040503050406030204" pitchFamily="18" charset="0"/>
                              <a:ea typeface="Cambria Math" panose="02040503050406030204" pitchFamily="18" charset="0"/>
                            </a:rPr>
                          </m:ctrlPr>
                        </m:radPr>
                        <m:deg/>
                        <m:e>
                          <m:r>
                            <a:rPr lang="nl-NL" b="0" i="1" smtClean="0">
                              <a:latin typeface="Cambria Math" panose="02040503050406030204" pitchFamily="18" charset="0"/>
                              <a:ea typeface="Cambria Math" panose="02040503050406030204" pitchFamily="18" charset="0"/>
                            </a:rPr>
                            <m:t>5</m:t>
                          </m:r>
                        </m:e>
                      </m:rad>
                      <m:r>
                        <a:rPr lang="nl-NL" b="0" i="1" smtClean="0">
                          <a:latin typeface="Cambria Math" panose="02040503050406030204" pitchFamily="18" charset="0"/>
                          <a:ea typeface="Cambria Math" panose="02040503050406030204" pitchFamily="18" charset="0"/>
                        </a:rPr>
                        <m:t>∙</m:t>
                      </m:r>
                      <m:rad>
                        <m:radPr>
                          <m:degHide m:val="on"/>
                          <m:ctrlPr>
                            <a:rPr lang="nl-NL" b="0" i="1" smtClean="0">
                              <a:latin typeface="Cambria Math" panose="02040503050406030204" pitchFamily="18" charset="0"/>
                              <a:ea typeface="Cambria Math" panose="02040503050406030204" pitchFamily="18" charset="0"/>
                            </a:rPr>
                          </m:ctrlPr>
                        </m:radPr>
                        <m:deg/>
                        <m:e>
                          <m:r>
                            <a:rPr lang="nl-NL" b="0" i="1" smtClean="0">
                              <a:latin typeface="Cambria Math" panose="02040503050406030204" pitchFamily="18" charset="0"/>
                              <a:ea typeface="Cambria Math" panose="02040503050406030204" pitchFamily="18" charset="0"/>
                            </a:rPr>
                            <m:t>𝑝𝑞</m:t>
                          </m:r>
                        </m:e>
                      </m:rad>
                      <m:r>
                        <a:rPr lang="nl-NL" b="0" i="1" smtClean="0">
                          <a:latin typeface="Cambria Math" panose="02040503050406030204" pitchFamily="18" charset="0"/>
                          <a:ea typeface="Cambria Math" panose="02040503050406030204" pitchFamily="18" charset="0"/>
                        </a:rPr>
                        <m:t>−4</m:t>
                      </m:r>
                      <m:rad>
                        <m:radPr>
                          <m:degHide m:val="on"/>
                          <m:ctrlPr>
                            <a:rPr lang="nl-NL" b="0" i="1" smtClean="0">
                              <a:latin typeface="Cambria Math" panose="02040503050406030204" pitchFamily="18" charset="0"/>
                              <a:ea typeface="Cambria Math" panose="02040503050406030204" pitchFamily="18" charset="0"/>
                            </a:rPr>
                          </m:ctrlPr>
                        </m:radPr>
                        <m:deg/>
                        <m:e>
                          <m:r>
                            <a:rPr lang="nl-NL" b="0" i="1" smtClean="0">
                              <a:latin typeface="Cambria Math" panose="02040503050406030204" pitchFamily="18" charset="0"/>
                              <a:ea typeface="Cambria Math" panose="02040503050406030204" pitchFamily="18" charset="0"/>
                            </a:rPr>
                            <m:t>6</m:t>
                          </m:r>
                        </m:e>
                      </m:rad>
                      <m:r>
                        <a:rPr lang="nl-NL" b="0" i="1" smtClean="0">
                          <a:latin typeface="Cambria Math" panose="02040503050406030204" pitchFamily="18" charset="0"/>
                          <a:ea typeface="Cambria Math" panose="02040503050406030204" pitchFamily="18" charset="0"/>
                        </a:rPr>
                        <m:t>∙</m:t>
                      </m:r>
                      <m:rad>
                        <m:radPr>
                          <m:degHide m:val="on"/>
                          <m:ctrlPr>
                            <a:rPr lang="nl-NL" b="0" i="1" smtClean="0">
                              <a:latin typeface="Cambria Math" panose="02040503050406030204" pitchFamily="18" charset="0"/>
                              <a:ea typeface="Cambria Math" panose="02040503050406030204" pitchFamily="18" charset="0"/>
                            </a:rPr>
                          </m:ctrlPr>
                        </m:radPr>
                        <m:deg/>
                        <m:e>
                          <m:r>
                            <a:rPr lang="nl-NL" b="0" i="1" smtClean="0">
                              <a:latin typeface="Cambria Math" panose="02040503050406030204" pitchFamily="18" charset="0"/>
                              <a:ea typeface="Cambria Math" panose="02040503050406030204" pitchFamily="18" charset="0"/>
                            </a:rPr>
                            <m:t>𝑝𝑟</m:t>
                          </m:r>
                        </m:e>
                      </m:rad>
                    </m:oMath>
                  </m:oMathPara>
                </a14:m>
                <a:endParaRPr lang="nl-NL" dirty="0"/>
              </a:p>
            </p:txBody>
          </p:sp>
        </mc:Choice>
        <mc:Fallback xmlns="">
          <p:sp>
            <p:nvSpPr>
              <p:cNvPr id="15" name="Tekstvak 14"/>
              <p:cNvSpPr txBox="1">
                <a:spLocks noRot="1" noChangeAspect="1" noMove="1" noResize="1" noEditPoints="1" noAdjustHandles="1" noChangeArrowheads="1" noChangeShapeType="1" noTextEdit="1"/>
              </p:cNvSpPr>
              <p:nvPr/>
            </p:nvSpPr>
            <p:spPr>
              <a:xfrm>
                <a:off x="3842496" y="3688357"/>
                <a:ext cx="2692660" cy="322589"/>
              </a:xfrm>
              <a:prstGeom prst="rect">
                <a:avLst/>
              </a:prstGeom>
              <a:blipFill>
                <a:blip r:embed="rId11"/>
                <a:stretch>
                  <a:fillRect l="-452" r="-1584" b="-2264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kstvak 15"/>
              <p:cNvSpPr txBox="1"/>
              <p:nvPr/>
            </p:nvSpPr>
            <p:spPr>
              <a:xfrm>
                <a:off x="3842607" y="4058138"/>
                <a:ext cx="2362250" cy="2780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13,42</m:t>
                      </m:r>
                      <m:rad>
                        <m:radPr>
                          <m:degHide m:val="on"/>
                          <m:ctrlPr>
                            <a:rPr lang="nl-NL" b="0" i="1" smtClean="0">
                              <a:latin typeface="Cambria Math" panose="02040503050406030204" pitchFamily="18" charset="0"/>
                              <a:ea typeface="Cambria Math" panose="02040503050406030204" pitchFamily="18" charset="0"/>
                            </a:rPr>
                          </m:ctrlPr>
                        </m:radPr>
                        <m:deg/>
                        <m:e>
                          <m:r>
                            <a:rPr lang="nl-NL" b="0" i="1" smtClean="0">
                              <a:latin typeface="Cambria Math" panose="02040503050406030204" pitchFamily="18" charset="0"/>
                              <a:ea typeface="Cambria Math" panose="02040503050406030204" pitchFamily="18" charset="0"/>
                            </a:rPr>
                            <m:t>𝑝𝑞</m:t>
                          </m:r>
                        </m:e>
                      </m:rad>
                      <m:r>
                        <a:rPr lang="nl-NL" b="0" i="1" smtClean="0">
                          <a:latin typeface="Cambria Math" panose="02040503050406030204" pitchFamily="18" charset="0"/>
                          <a:ea typeface="Cambria Math" panose="02040503050406030204" pitchFamily="18" charset="0"/>
                        </a:rPr>
                        <m:t>−9,80</m:t>
                      </m:r>
                      <m:rad>
                        <m:radPr>
                          <m:degHide m:val="on"/>
                          <m:ctrlPr>
                            <a:rPr lang="nl-NL" b="0" i="1" smtClean="0">
                              <a:latin typeface="Cambria Math" panose="02040503050406030204" pitchFamily="18" charset="0"/>
                              <a:ea typeface="Cambria Math" panose="02040503050406030204" pitchFamily="18" charset="0"/>
                            </a:rPr>
                          </m:ctrlPr>
                        </m:radPr>
                        <m:deg/>
                        <m:e>
                          <m:r>
                            <a:rPr lang="nl-NL" b="0" i="1" smtClean="0">
                              <a:latin typeface="Cambria Math" panose="02040503050406030204" pitchFamily="18" charset="0"/>
                              <a:ea typeface="Cambria Math" panose="02040503050406030204" pitchFamily="18" charset="0"/>
                            </a:rPr>
                            <m:t>𝑝𝑟</m:t>
                          </m:r>
                        </m:e>
                      </m:rad>
                    </m:oMath>
                  </m:oMathPara>
                </a14:m>
                <a:endParaRPr lang="nl-NL" dirty="0"/>
              </a:p>
            </p:txBody>
          </p:sp>
        </mc:Choice>
        <mc:Fallback xmlns="">
          <p:sp>
            <p:nvSpPr>
              <p:cNvPr id="16" name="Tekstvak 15"/>
              <p:cNvSpPr txBox="1">
                <a:spLocks noRot="1" noChangeAspect="1" noMove="1" noResize="1" noEditPoints="1" noAdjustHandles="1" noChangeArrowheads="1" noChangeShapeType="1" noTextEdit="1"/>
              </p:cNvSpPr>
              <p:nvPr/>
            </p:nvSpPr>
            <p:spPr>
              <a:xfrm>
                <a:off x="3842607" y="4058138"/>
                <a:ext cx="2362250" cy="278025"/>
              </a:xfrm>
              <a:prstGeom prst="rect">
                <a:avLst/>
              </a:prstGeom>
              <a:blipFill>
                <a:blip r:embed="rId12"/>
                <a:stretch>
                  <a:fillRect l="-773" r="-2062" b="-26667"/>
                </a:stretch>
              </a:blipFill>
            </p:spPr>
            <p:txBody>
              <a:bodyPr/>
              <a:lstStyle/>
              <a:p>
                <a:r>
                  <a:rPr lang="nl-NL">
                    <a:noFill/>
                  </a:rPr>
                  <a:t> </a:t>
                </a:r>
              </a:p>
            </p:txBody>
          </p:sp>
        </mc:Fallback>
      </mc:AlternateContent>
    </p:spTree>
    <p:extLst>
      <p:ext uri="{BB962C8B-B14F-4D97-AF65-F5344CB8AC3E}">
        <p14:creationId xmlns:p14="http://schemas.microsoft.com/office/powerpoint/2010/main" val="32408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8" grpId="0"/>
      <p:bldP spid="10" grpId="0"/>
      <p:bldP spid="11" grpId="0"/>
      <p:bldP spid="12"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62149" y="457199"/>
            <a:ext cx="535577" cy="369332"/>
          </a:xfrm>
          <a:prstGeom prst="rect">
            <a:avLst/>
          </a:prstGeom>
          <a:noFill/>
        </p:spPr>
        <p:txBody>
          <a:bodyPr wrap="square" rtlCol="0">
            <a:spAutoFit/>
          </a:bodyPr>
          <a:lstStyle/>
          <a:p>
            <a:r>
              <a:rPr lang="nl-NL" dirty="0"/>
              <a:t>c.</a:t>
            </a:r>
          </a:p>
        </p:txBody>
      </p:sp>
      <mc:AlternateContent xmlns:mc="http://schemas.openxmlformats.org/markup-compatibility/2006" xmlns:a14="http://schemas.microsoft.com/office/drawing/2010/main">
        <mc:Choice Requires="a14">
          <p:sp>
            <p:nvSpPr>
              <p:cNvPr id="3" name="Tekstvak 2"/>
              <p:cNvSpPr txBox="1"/>
              <p:nvPr/>
            </p:nvSpPr>
            <p:spPr>
              <a:xfrm>
                <a:off x="1267097" y="440950"/>
                <a:ext cx="9614263" cy="484172"/>
              </a:xfrm>
              <a:prstGeom prst="rect">
                <a:avLst/>
              </a:prstGeom>
              <a:noFill/>
            </p:spPr>
            <p:txBody>
              <a:bodyPr wrap="square" rtlCol="0">
                <a:spAutoFit/>
              </a:bodyPr>
              <a:lstStyle/>
              <a:p>
                <a:r>
                  <a:rPr lang="nl-NL" dirty="0"/>
                  <a:t>De formule </a:t>
                </a:r>
                <a14:m>
                  <m:oMath xmlns:m="http://schemas.openxmlformats.org/officeDocument/2006/math">
                    <m:r>
                      <a:rPr lang="nl-NL" b="0" i="1" smtClean="0">
                        <a:latin typeface="Cambria Math" panose="02040503050406030204" pitchFamily="18" charset="0"/>
                      </a:rPr>
                      <m:t>𝐵</m:t>
                    </m:r>
                    <m:r>
                      <a:rPr lang="nl-NL" b="0" i="1" smtClean="0">
                        <a:latin typeface="Cambria Math" panose="02040503050406030204" pitchFamily="18" charset="0"/>
                      </a:rPr>
                      <m:t>=0,018∙</m:t>
                    </m:r>
                    <m:f>
                      <m:fPr>
                        <m:ctrlPr>
                          <a:rPr lang="nl-NL" b="0" i="1" smtClean="0">
                            <a:latin typeface="Cambria Math" panose="02040503050406030204" pitchFamily="18" charset="0"/>
                            <a:ea typeface="Cambria Math" panose="02040503050406030204" pitchFamily="18" charset="0"/>
                          </a:rPr>
                        </m:ctrlPr>
                      </m:fPr>
                      <m:num>
                        <m:r>
                          <a:rPr lang="nl-NL" b="0" i="1" smtClean="0">
                            <a:latin typeface="Cambria Math" panose="02040503050406030204" pitchFamily="18" charset="0"/>
                            <a:ea typeface="Cambria Math" panose="02040503050406030204" pitchFamily="18" charset="0"/>
                          </a:rPr>
                          <m:t>𝑝</m:t>
                        </m:r>
                      </m:num>
                      <m:den>
                        <m:r>
                          <a:rPr lang="nl-NL" b="0" i="1" smtClean="0">
                            <a:latin typeface="Cambria Math" panose="02040503050406030204" pitchFamily="18" charset="0"/>
                            <a:ea typeface="Cambria Math" panose="02040503050406030204" pitchFamily="18" charset="0"/>
                          </a:rPr>
                          <m:t>0,072</m:t>
                        </m:r>
                      </m:den>
                    </m:f>
                    <m:r>
                      <a:rPr lang="nl-NL" b="0" i="1" smtClean="0">
                        <a:latin typeface="Cambria Math" panose="02040503050406030204" pitchFamily="18" charset="0"/>
                        <a:ea typeface="Cambria Math" panose="02040503050406030204" pitchFamily="18" charset="0"/>
                      </a:rPr>
                      <m:t>∙(2</m:t>
                    </m:r>
                    <m:r>
                      <a:rPr lang="nl-NL" b="0" i="1" smtClean="0">
                        <a:latin typeface="Cambria Math" panose="02040503050406030204" pitchFamily="18" charset="0"/>
                        <a:ea typeface="Cambria Math" panose="02040503050406030204" pitchFamily="18" charset="0"/>
                      </a:rPr>
                      <m:t>𝑞</m:t>
                    </m:r>
                    <m:r>
                      <a:rPr lang="nl-NL" b="0" i="1" smtClean="0">
                        <a:latin typeface="Cambria Math" panose="02040503050406030204" pitchFamily="18" charset="0"/>
                        <a:ea typeface="Cambria Math" panose="02040503050406030204" pitchFamily="18" charset="0"/>
                      </a:rPr>
                      <m:t>−5)</m:t>
                    </m:r>
                  </m:oMath>
                </a14:m>
                <a:r>
                  <a:rPr lang="nl-NL" dirty="0"/>
                  <a:t> is te herleiden tot de vorm </a:t>
                </a:r>
                <a14:m>
                  <m:oMath xmlns:m="http://schemas.openxmlformats.org/officeDocument/2006/math">
                    <m:r>
                      <a:rPr lang="nl-NL" b="0" i="1" smtClean="0">
                        <a:latin typeface="Cambria Math" panose="02040503050406030204" pitchFamily="18" charset="0"/>
                      </a:rPr>
                      <m:t>𝐵</m:t>
                    </m:r>
                    <m:r>
                      <a:rPr lang="nl-NL" b="0" i="1" smtClean="0">
                        <a:latin typeface="Cambria Math" panose="02040503050406030204" pitchFamily="18" charset="0"/>
                      </a:rPr>
                      <m:t>=</m:t>
                    </m:r>
                    <m:r>
                      <a:rPr lang="nl-NL" b="0" i="1" smtClean="0">
                        <a:latin typeface="Cambria Math" panose="02040503050406030204" pitchFamily="18" charset="0"/>
                      </a:rPr>
                      <m:t>𝑎𝑝𝑞</m:t>
                    </m:r>
                    <m:r>
                      <a:rPr lang="nl-NL" b="0" i="1" smtClean="0">
                        <a:latin typeface="Cambria Math" panose="02040503050406030204" pitchFamily="18" charset="0"/>
                      </a:rPr>
                      <m:t>+</m:t>
                    </m:r>
                    <m:r>
                      <a:rPr lang="nl-NL" b="0" i="1" smtClean="0">
                        <a:latin typeface="Cambria Math" panose="02040503050406030204" pitchFamily="18" charset="0"/>
                      </a:rPr>
                      <m:t>𝑏𝑞</m:t>
                    </m:r>
                  </m:oMath>
                </a14:m>
                <a:r>
                  <a:rPr lang="nl-NL" dirty="0"/>
                  <a:t>. Bereken </a:t>
                </a:r>
                <a14:m>
                  <m:oMath xmlns:m="http://schemas.openxmlformats.org/officeDocument/2006/math">
                    <m:r>
                      <a:rPr lang="nl-NL" b="0" i="1" smtClean="0">
                        <a:latin typeface="Cambria Math" panose="02040503050406030204" pitchFamily="18" charset="0"/>
                      </a:rPr>
                      <m:t>𝑎</m:t>
                    </m:r>
                  </m:oMath>
                </a14:m>
                <a:r>
                  <a:rPr lang="nl-NL" dirty="0"/>
                  <a:t> en </a:t>
                </a:r>
                <a14:m>
                  <m:oMath xmlns:m="http://schemas.openxmlformats.org/officeDocument/2006/math">
                    <m:r>
                      <a:rPr lang="nl-NL" b="0" i="1" smtClean="0">
                        <a:latin typeface="Cambria Math" panose="02040503050406030204" pitchFamily="18" charset="0"/>
                      </a:rPr>
                      <m:t>𝑏</m:t>
                    </m:r>
                  </m:oMath>
                </a14:m>
                <a:r>
                  <a:rPr lang="nl-NL" dirty="0"/>
                  <a:t>.</a:t>
                </a:r>
              </a:p>
            </p:txBody>
          </p:sp>
        </mc:Choice>
        <mc:Fallback xmlns="">
          <p:sp>
            <p:nvSpPr>
              <p:cNvPr id="3" name="Tekstvak 2"/>
              <p:cNvSpPr txBox="1">
                <a:spLocks noRot="1" noChangeAspect="1" noMove="1" noResize="1" noEditPoints="1" noAdjustHandles="1" noChangeArrowheads="1" noChangeShapeType="1" noTextEdit="1"/>
              </p:cNvSpPr>
              <p:nvPr/>
            </p:nvSpPr>
            <p:spPr>
              <a:xfrm>
                <a:off x="1267097" y="440950"/>
                <a:ext cx="9614263" cy="484172"/>
              </a:xfrm>
              <a:prstGeom prst="rect">
                <a:avLst/>
              </a:prstGeom>
              <a:blipFill>
                <a:blip r:embed="rId2"/>
                <a:stretch>
                  <a:fillRect l="-571" b="-250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Rechthoek 3"/>
              <p:cNvSpPr/>
              <p:nvPr/>
            </p:nvSpPr>
            <p:spPr>
              <a:xfrm>
                <a:off x="2109892" y="925122"/>
                <a:ext cx="3012748" cy="595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i="1" smtClean="0">
                          <a:latin typeface="Cambria Math" panose="02040503050406030204" pitchFamily="18" charset="0"/>
                        </a:rPr>
                        <m:t>𝐵</m:t>
                      </m:r>
                      <m:r>
                        <a:rPr lang="nl-NL" i="1" smtClean="0">
                          <a:latin typeface="Cambria Math" panose="02040503050406030204" pitchFamily="18" charset="0"/>
                        </a:rPr>
                        <m:t>=0,018∙</m:t>
                      </m:r>
                      <m:f>
                        <m:fPr>
                          <m:ctrlPr>
                            <a:rPr lang="nl-NL" i="1">
                              <a:latin typeface="Cambria Math" panose="02040503050406030204" pitchFamily="18" charset="0"/>
                              <a:ea typeface="Cambria Math" panose="02040503050406030204" pitchFamily="18" charset="0"/>
                            </a:rPr>
                          </m:ctrlPr>
                        </m:fPr>
                        <m:num>
                          <m:r>
                            <a:rPr lang="nl-NL" i="1">
                              <a:latin typeface="Cambria Math" panose="02040503050406030204" pitchFamily="18" charset="0"/>
                              <a:ea typeface="Cambria Math" panose="02040503050406030204" pitchFamily="18" charset="0"/>
                            </a:rPr>
                            <m:t>𝑝</m:t>
                          </m:r>
                        </m:num>
                        <m:den>
                          <m:r>
                            <a:rPr lang="nl-NL" i="1">
                              <a:latin typeface="Cambria Math" panose="02040503050406030204" pitchFamily="18" charset="0"/>
                              <a:ea typeface="Cambria Math" panose="02040503050406030204" pitchFamily="18" charset="0"/>
                            </a:rPr>
                            <m:t>0,072</m:t>
                          </m:r>
                        </m:den>
                      </m:f>
                      <m:r>
                        <a:rPr lang="nl-NL" i="1">
                          <a:latin typeface="Cambria Math" panose="02040503050406030204" pitchFamily="18" charset="0"/>
                          <a:ea typeface="Cambria Math" panose="02040503050406030204" pitchFamily="18" charset="0"/>
                        </a:rPr>
                        <m:t>∙(2</m:t>
                      </m:r>
                      <m:r>
                        <a:rPr lang="nl-NL" i="1">
                          <a:latin typeface="Cambria Math" panose="02040503050406030204" pitchFamily="18" charset="0"/>
                          <a:ea typeface="Cambria Math" panose="02040503050406030204" pitchFamily="18" charset="0"/>
                        </a:rPr>
                        <m:t>𝑞</m:t>
                      </m:r>
                      <m:r>
                        <a:rPr lang="nl-NL" i="1">
                          <a:latin typeface="Cambria Math" panose="02040503050406030204" pitchFamily="18" charset="0"/>
                          <a:ea typeface="Cambria Math" panose="02040503050406030204" pitchFamily="18" charset="0"/>
                        </a:rPr>
                        <m:t>−5)</m:t>
                      </m:r>
                    </m:oMath>
                  </m:oMathPara>
                </a14:m>
                <a:endParaRPr lang="nl-NL" dirty="0"/>
              </a:p>
            </p:txBody>
          </p:sp>
        </mc:Choice>
        <mc:Fallback xmlns="">
          <p:sp>
            <p:nvSpPr>
              <p:cNvPr id="4" name="Rechthoek 3"/>
              <p:cNvSpPr>
                <a:spLocks noRot="1" noChangeAspect="1" noMove="1" noResize="1" noEditPoints="1" noAdjustHandles="1" noChangeArrowheads="1" noChangeShapeType="1" noTextEdit="1"/>
              </p:cNvSpPr>
              <p:nvPr/>
            </p:nvSpPr>
            <p:spPr>
              <a:xfrm>
                <a:off x="2109892" y="925122"/>
                <a:ext cx="3012748" cy="595997"/>
              </a:xfrm>
              <a:prstGeom prst="rect">
                <a:avLst/>
              </a:prstGeom>
              <a:blipFill>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Rechthoek 4"/>
              <p:cNvSpPr/>
              <p:nvPr/>
            </p:nvSpPr>
            <p:spPr>
              <a:xfrm>
                <a:off x="2109892" y="1644436"/>
                <a:ext cx="2582758"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i="1" smtClean="0">
                          <a:latin typeface="Cambria Math" panose="02040503050406030204" pitchFamily="18" charset="0"/>
                        </a:rPr>
                        <m:t>𝐵</m:t>
                      </m:r>
                      <m:r>
                        <a:rPr lang="nl-NL" i="1" smtClean="0">
                          <a:latin typeface="Cambria Math" panose="02040503050406030204" pitchFamily="18" charset="0"/>
                        </a:rPr>
                        <m:t>=</m:t>
                      </m:r>
                      <m:f>
                        <m:fPr>
                          <m:ctrlPr>
                            <a:rPr lang="nl-NL" i="1">
                              <a:latin typeface="Cambria Math" panose="02040503050406030204" pitchFamily="18" charset="0"/>
                              <a:ea typeface="Cambria Math" panose="02040503050406030204" pitchFamily="18" charset="0"/>
                            </a:rPr>
                          </m:ctrlPr>
                        </m:fPr>
                        <m:num>
                          <m:r>
                            <a:rPr lang="nl-NL" b="0" i="1" smtClean="0">
                              <a:latin typeface="Cambria Math" panose="02040503050406030204" pitchFamily="18" charset="0"/>
                              <a:ea typeface="Cambria Math" panose="02040503050406030204" pitchFamily="18" charset="0"/>
                            </a:rPr>
                            <m:t>0,018∙</m:t>
                          </m:r>
                          <m:r>
                            <a:rPr lang="nl-NL" i="1">
                              <a:latin typeface="Cambria Math" panose="02040503050406030204" pitchFamily="18" charset="0"/>
                              <a:ea typeface="Cambria Math" panose="02040503050406030204" pitchFamily="18" charset="0"/>
                            </a:rPr>
                            <m:t>𝑝</m:t>
                          </m:r>
                        </m:num>
                        <m:den>
                          <m:r>
                            <a:rPr lang="nl-NL" i="1">
                              <a:latin typeface="Cambria Math" panose="02040503050406030204" pitchFamily="18" charset="0"/>
                              <a:ea typeface="Cambria Math" panose="02040503050406030204" pitchFamily="18" charset="0"/>
                            </a:rPr>
                            <m:t>0,072</m:t>
                          </m:r>
                        </m:den>
                      </m:f>
                      <m:r>
                        <a:rPr lang="nl-NL" i="1">
                          <a:latin typeface="Cambria Math" panose="02040503050406030204" pitchFamily="18" charset="0"/>
                          <a:ea typeface="Cambria Math" panose="02040503050406030204" pitchFamily="18" charset="0"/>
                        </a:rPr>
                        <m:t>∙(2</m:t>
                      </m:r>
                      <m:r>
                        <a:rPr lang="nl-NL" i="1">
                          <a:latin typeface="Cambria Math" panose="02040503050406030204" pitchFamily="18" charset="0"/>
                          <a:ea typeface="Cambria Math" panose="02040503050406030204" pitchFamily="18" charset="0"/>
                        </a:rPr>
                        <m:t>𝑞</m:t>
                      </m:r>
                      <m:r>
                        <a:rPr lang="nl-NL" i="1">
                          <a:latin typeface="Cambria Math" panose="02040503050406030204" pitchFamily="18" charset="0"/>
                          <a:ea typeface="Cambria Math" panose="02040503050406030204" pitchFamily="18" charset="0"/>
                        </a:rPr>
                        <m:t>−5)</m:t>
                      </m:r>
                    </m:oMath>
                  </m:oMathPara>
                </a14:m>
                <a:endParaRPr lang="nl-NL" dirty="0"/>
              </a:p>
            </p:txBody>
          </p:sp>
        </mc:Choice>
        <mc:Fallback xmlns="">
          <p:sp>
            <p:nvSpPr>
              <p:cNvPr id="5" name="Rechthoek 4"/>
              <p:cNvSpPr>
                <a:spLocks noRot="1" noChangeAspect="1" noMove="1" noResize="1" noEditPoints="1" noAdjustHandles="1" noChangeArrowheads="1" noChangeShapeType="1" noTextEdit="1"/>
              </p:cNvSpPr>
              <p:nvPr/>
            </p:nvSpPr>
            <p:spPr>
              <a:xfrm>
                <a:off x="2109892" y="1644436"/>
                <a:ext cx="2582758" cy="642035"/>
              </a:xfrm>
              <a:prstGeom prst="rect">
                <a:avLst/>
              </a:prstGeom>
              <a:blipFill>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Rechthoek 5"/>
              <p:cNvSpPr/>
              <p:nvPr/>
            </p:nvSpPr>
            <p:spPr>
              <a:xfrm>
                <a:off x="2109892" y="2409788"/>
                <a:ext cx="2582758"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i="1" smtClean="0">
                          <a:latin typeface="Cambria Math" panose="02040503050406030204" pitchFamily="18" charset="0"/>
                        </a:rPr>
                        <m:t>𝐵</m:t>
                      </m:r>
                      <m:r>
                        <a:rPr lang="nl-NL" i="1" smtClean="0">
                          <a:latin typeface="Cambria Math" panose="02040503050406030204" pitchFamily="18" charset="0"/>
                        </a:rPr>
                        <m:t>=</m:t>
                      </m:r>
                      <m:f>
                        <m:fPr>
                          <m:ctrlPr>
                            <a:rPr lang="nl-NL" i="1">
                              <a:latin typeface="Cambria Math" panose="02040503050406030204" pitchFamily="18" charset="0"/>
                              <a:ea typeface="Cambria Math" panose="02040503050406030204" pitchFamily="18" charset="0"/>
                            </a:rPr>
                          </m:ctrlPr>
                        </m:fPr>
                        <m:num>
                          <m:r>
                            <a:rPr lang="nl-NL" b="0" i="1" smtClean="0">
                              <a:latin typeface="Cambria Math" panose="02040503050406030204" pitchFamily="18" charset="0"/>
                              <a:ea typeface="Cambria Math" panose="02040503050406030204" pitchFamily="18" charset="0"/>
                            </a:rPr>
                            <m:t>0,018</m:t>
                          </m:r>
                        </m:num>
                        <m:den>
                          <m:r>
                            <a:rPr lang="nl-NL" i="1">
                              <a:latin typeface="Cambria Math" panose="02040503050406030204" pitchFamily="18" charset="0"/>
                              <a:ea typeface="Cambria Math" panose="02040503050406030204" pitchFamily="18" charset="0"/>
                            </a:rPr>
                            <m:t>0,072</m:t>
                          </m:r>
                        </m:den>
                      </m:f>
                      <m:r>
                        <a:rPr lang="nl-NL" i="1">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𝑝</m:t>
                      </m:r>
                      <m:r>
                        <a:rPr lang="nl-NL" b="0" i="1" smtClean="0">
                          <a:latin typeface="Cambria Math" panose="02040503050406030204" pitchFamily="18" charset="0"/>
                          <a:ea typeface="Cambria Math" panose="02040503050406030204" pitchFamily="18" charset="0"/>
                        </a:rPr>
                        <m:t>∙(2</m:t>
                      </m:r>
                      <m:r>
                        <a:rPr lang="nl-NL" i="1">
                          <a:latin typeface="Cambria Math" panose="02040503050406030204" pitchFamily="18" charset="0"/>
                          <a:ea typeface="Cambria Math" panose="02040503050406030204" pitchFamily="18" charset="0"/>
                        </a:rPr>
                        <m:t>𝑞</m:t>
                      </m:r>
                      <m:r>
                        <a:rPr lang="nl-NL" i="1">
                          <a:latin typeface="Cambria Math" panose="02040503050406030204" pitchFamily="18" charset="0"/>
                          <a:ea typeface="Cambria Math" panose="02040503050406030204" pitchFamily="18" charset="0"/>
                        </a:rPr>
                        <m:t>−5)</m:t>
                      </m:r>
                    </m:oMath>
                  </m:oMathPara>
                </a14:m>
                <a:endParaRPr lang="nl-NL" dirty="0"/>
              </a:p>
            </p:txBody>
          </p:sp>
        </mc:Choice>
        <mc:Fallback xmlns="">
          <p:sp>
            <p:nvSpPr>
              <p:cNvPr id="6" name="Rechthoek 5"/>
              <p:cNvSpPr>
                <a:spLocks noRot="1" noChangeAspect="1" noMove="1" noResize="1" noEditPoints="1" noAdjustHandles="1" noChangeArrowheads="1" noChangeShapeType="1" noTextEdit="1"/>
              </p:cNvSpPr>
              <p:nvPr/>
            </p:nvSpPr>
            <p:spPr>
              <a:xfrm>
                <a:off x="2109892" y="2409788"/>
                <a:ext cx="2582758" cy="642035"/>
              </a:xfrm>
              <a:prstGeom prst="rect">
                <a:avLst/>
              </a:prstGeom>
              <a:blipFill>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Rechthoek 6"/>
              <p:cNvSpPr/>
              <p:nvPr/>
            </p:nvSpPr>
            <p:spPr>
              <a:xfrm>
                <a:off x="2109892" y="3175140"/>
                <a:ext cx="24545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i="1" smtClean="0">
                          <a:latin typeface="Cambria Math" panose="02040503050406030204" pitchFamily="18" charset="0"/>
                        </a:rPr>
                        <m:t>𝐵</m:t>
                      </m:r>
                      <m:r>
                        <a:rPr lang="nl-NL" i="1" smtClean="0">
                          <a:latin typeface="Cambria Math" panose="02040503050406030204" pitchFamily="18" charset="0"/>
                        </a:rPr>
                        <m:t>=0,25∙</m:t>
                      </m:r>
                      <m:r>
                        <a:rPr lang="nl-NL" b="0" i="1" smtClean="0">
                          <a:latin typeface="Cambria Math" panose="02040503050406030204" pitchFamily="18" charset="0"/>
                          <a:ea typeface="Cambria Math" panose="02040503050406030204" pitchFamily="18" charset="0"/>
                        </a:rPr>
                        <m:t>𝑝</m:t>
                      </m:r>
                      <m:r>
                        <a:rPr lang="nl-NL" b="0" i="1" smtClean="0">
                          <a:latin typeface="Cambria Math" panose="02040503050406030204" pitchFamily="18" charset="0"/>
                          <a:ea typeface="Cambria Math" panose="02040503050406030204" pitchFamily="18" charset="0"/>
                        </a:rPr>
                        <m:t>∙(2</m:t>
                      </m:r>
                      <m:r>
                        <a:rPr lang="nl-NL" i="1">
                          <a:latin typeface="Cambria Math" panose="02040503050406030204" pitchFamily="18" charset="0"/>
                          <a:ea typeface="Cambria Math" panose="02040503050406030204" pitchFamily="18" charset="0"/>
                        </a:rPr>
                        <m:t>𝑞</m:t>
                      </m:r>
                      <m:r>
                        <a:rPr lang="nl-NL" i="1">
                          <a:latin typeface="Cambria Math" panose="02040503050406030204" pitchFamily="18" charset="0"/>
                          <a:ea typeface="Cambria Math" panose="02040503050406030204" pitchFamily="18" charset="0"/>
                        </a:rPr>
                        <m:t>−5)</m:t>
                      </m:r>
                    </m:oMath>
                  </m:oMathPara>
                </a14:m>
                <a:endParaRPr lang="nl-NL" dirty="0"/>
              </a:p>
            </p:txBody>
          </p:sp>
        </mc:Choice>
        <mc:Fallback xmlns="">
          <p:sp>
            <p:nvSpPr>
              <p:cNvPr id="7" name="Rechthoek 6"/>
              <p:cNvSpPr>
                <a:spLocks noRot="1" noChangeAspect="1" noMove="1" noResize="1" noEditPoints="1" noAdjustHandles="1" noChangeArrowheads="1" noChangeShapeType="1" noTextEdit="1"/>
              </p:cNvSpPr>
              <p:nvPr/>
            </p:nvSpPr>
            <p:spPr>
              <a:xfrm>
                <a:off x="2109892" y="3175140"/>
                <a:ext cx="2454518" cy="369332"/>
              </a:xfrm>
              <a:prstGeom prst="rect">
                <a:avLst/>
              </a:prstGeom>
              <a:blipFill>
                <a:blip r:embed="rId6"/>
                <a:stretch>
                  <a:fillRect b="-13333"/>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Rechthoek 7"/>
              <p:cNvSpPr/>
              <p:nvPr/>
            </p:nvSpPr>
            <p:spPr>
              <a:xfrm>
                <a:off x="2109892" y="3667789"/>
                <a:ext cx="21018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i="1" smtClean="0">
                          <a:latin typeface="Cambria Math" panose="02040503050406030204" pitchFamily="18" charset="0"/>
                        </a:rPr>
                        <m:t>𝐵</m:t>
                      </m:r>
                      <m:r>
                        <a:rPr lang="nl-NL" i="1" smtClean="0">
                          <a:latin typeface="Cambria Math" panose="02040503050406030204" pitchFamily="18" charset="0"/>
                        </a:rPr>
                        <m:t>=0,5</m:t>
                      </m:r>
                      <m:r>
                        <a:rPr lang="nl-NL" b="0" i="1" smtClean="0">
                          <a:latin typeface="Cambria Math" panose="02040503050406030204" pitchFamily="18" charset="0"/>
                          <a:ea typeface="Cambria Math" panose="02040503050406030204" pitchFamily="18" charset="0"/>
                        </a:rPr>
                        <m:t>𝑝𝑞</m:t>
                      </m:r>
                      <m:r>
                        <a:rPr lang="nl-NL" b="0" i="1" smtClean="0">
                          <a:latin typeface="Cambria Math" panose="02040503050406030204" pitchFamily="18" charset="0"/>
                          <a:ea typeface="Cambria Math" panose="02040503050406030204" pitchFamily="18" charset="0"/>
                        </a:rPr>
                        <m:t>−1,25</m:t>
                      </m:r>
                      <m:r>
                        <a:rPr lang="nl-NL" b="0" i="1" smtClean="0">
                          <a:latin typeface="Cambria Math" panose="02040503050406030204" pitchFamily="18" charset="0"/>
                          <a:ea typeface="Cambria Math" panose="02040503050406030204" pitchFamily="18" charset="0"/>
                        </a:rPr>
                        <m:t>𝑝</m:t>
                      </m:r>
                    </m:oMath>
                  </m:oMathPara>
                </a14:m>
                <a:endParaRPr lang="nl-NL" dirty="0"/>
              </a:p>
            </p:txBody>
          </p:sp>
        </mc:Choice>
        <mc:Fallback xmlns="">
          <p:sp>
            <p:nvSpPr>
              <p:cNvPr id="8" name="Rechthoek 7"/>
              <p:cNvSpPr>
                <a:spLocks noRot="1" noChangeAspect="1" noMove="1" noResize="1" noEditPoints="1" noAdjustHandles="1" noChangeArrowheads="1" noChangeShapeType="1" noTextEdit="1"/>
              </p:cNvSpPr>
              <p:nvPr/>
            </p:nvSpPr>
            <p:spPr>
              <a:xfrm>
                <a:off x="2109892" y="3667789"/>
                <a:ext cx="2101857" cy="369332"/>
              </a:xfrm>
              <a:prstGeom prst="rect">
                <a:avLst/>
              </a:prstGeom>
              <a:blipFill>
                <a:blip r:embed="rId7"/>
                <a:stretch>
                  <a:fillRect b="-13333"/>
                </a:stretch>
              </a:blipFill>
            </p:spPr>
            <p:txBody>
              <a:bodyPr/>
              <a:lstStyle/>
              <a:p>
                <a:r>
                  <a:rPr lang="nl-NL">
                    <a:noFill/>
                  </a:rPr>
                  <a:t> </a:t>
                </a:r>
              </a:p>
            </p:txBody>
          </p:sp>
        </mc:Fallback>
      </mc:AlternateContent>
      <mc:AlternateContent xmlns:mc="http://schemas.openxmlformats.org/markup-compatibility/2006">
        <mc:Choice xmlns:a14="http://schemas.microsoft.com/office/drawing/2010/main" Requires="a14">
          <p:sp>
            <p:nvSpPr>
              <p:cNvPr id="9" name="Tekstvak 8">
                <a:extLst>
                  <a:ext uri="{FF2B5EF4-FFF2-40B4-BE49-F238E27FC236}">
                    <a16:creationId xmlns:a16="http://schemas.microsoft.com/office/drawing/2014/main" id="{BB33608B-0490-485B-B53E-B5D9B5282F0C}"/>
                  </a:ext>
                </a:extLst>
              </p:cNvPr>
              <p:cNvSpPr txBox="1"/>
              <p:nvPr/>
            </p:nvSpPr>
            <p:spPr>
              <a:xfrm>
                <a:off x="2109892" y="4037121"/>
                <a:ext cx="3644956" cy="369332"/>
              </a:xfrm>
              <a:prstGeom prst="rect">
                <a:avLst/>
              </a:prstGeom>
              <a:noFill/>
            </p:spPr>
            <p:txBody>
              <a:bodyPr wrap="square" rtlCol="0">
                <a:spAutoFit/>
              </a:bodyPr>
              <a:lstStyle/>
              <a:p>
                <a:r>
                  <a:rPr lang="nl-NL" dirty="0"/>
                  <a:t>Dus </a:t>
                </a:r>
                <a14:m>
                  <m:oMath xmlns:m="http://schemas.openxmlformats.org/officeDocument/2006/math">
                    <m:r>
                      <a:rPr lang="nl-NL" b="0" i="1" smtClean="0">
                        <a:latin typeface="Cambria Math" panose="02040503050406030204" pitchFamily="18" charset="0"/>
                      </a:rPr>
                      <m:t>𝑎</m:t>
                    </m:r>
                    <m:r>
                      <a:rPr lang="nl-NL" b="0" i="1" smtClean="0">
                        <a:latin typeface="Cambria Math" panose="02040503050406030204" pitchFamily="18" charset="0"/>
                      </a:rPr>
                      <m:t>=0,5</m:t>
                    </m:r>
                  </m:oMath>
                </a14:m>
                <a:r>
                  <a:rPr lang="nl-NL" dirty="0"/>
                  <a:t> en </a:t>
                </a:r>
                <a14:m>
                  <m:oMath xmlns:m="http://schemas.openxmlformats.org/officeDocument/2006/math">
                    <m:r>
                      <a:rPr lang="nl-NL" b="0" i="1" smtClean="0">
                        <a:latin typeface="Cambria Math" panose="02040503050406030204" pitchFamily="18" charset="0"/>
                      </a:rPr>
                      <m:t>𝑏</m:t>
                    </m:r>
                    <m:r>
                      <a:rPr lang="nl-NL" b="0" i="1" smtClean="0">
                        <a:latin typeface="Cambria Math" panose="02040503050406030204" pitchFamily="18" charset="0"/>
                      </a:rPr>
                      <m:t>=−1,25</m:t>
                    </m:r>
                  </m:oMath>
                </a14:m>
                <a:endParaRPr lang="nl-NL" dirty="0"/>
              </a:p>
            </p:txBody>
          </p:sp>
        </mc:Choice>
        <mc:Fallback>
          <p:sp>
            <p:nvSpPr>
              <p:cNvPr id="9" name="Tekstvak 8">
                <a:extLst>
                  <a:ext uri="{FF2B5EF4-FFF2-40B4-BE49-F238E27FC236}">
                    <a16:creationId xmlns:a16="http://schemas.microsoft.com/office/drawing/2014/main" id="{BB33608B-0490-485B-B53E-B5D9B5282F0C}"/>
                  </a:ext>
                </a:extLst>
              </p:cNvPr>
              <p:cNvSpPr txBox="1">
                <a:spLocks noRot="1" noChangeAspect="1" noMove="1" noResize="1" noEditPoints="1" noAdjustHandles="1" noChangeArrowheads="1" noChangeShapeType="1" noTextEdit="1"/>
              </p:cNvSpPr>
              <p:nvPr/>
            </p:nvSpPr>
            <p:spPr>
              <a:xfrm>
                <a:off x="2109892" y="4037121"/>
                <a:ext cx="3644956" cy="369332"/>
              </a:xfrm>
              <a:prstGeom prst="rect">
                <a:avLst/>
              </a:prstGeom>
              <a:blipFill>
                <a:blip r:embed="rId8"/>
                <a:stretch>
                  <a:fillRect l="-1338" t="-8197" b="-24590"/>
                </a:stretch>
              </a:blipFill>
            </p:spPr>
            <p:txBody>
              <a:bodyPr/>
              <a:lstStyle/>
              <a:p>
                <a:r>
                  <a:rPr lang="nl-NL">
                    <a:noFill/>
                  </a:rPr>
                  <a:t> </a:t>
                </a:r>
              </a:p>
            </p:txBody>
          </p:sp>
        </mc:Fallback>
      </mc:AlternateContent>
    </p:spTree>
    <p:extLst>
      <p:ext uri="{BB962C8B-B14F-4D97-AF65-F5344CB8AC3E}">
        <p14:creationId xmlns:p14="http://schemas.microsoft.com/office/powerpoint/2010/main" val="352619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2E5B1DC-2EDB-4A00-819E-B698DA58AD4C}"/>
              </a:ext>
            </a:extLst>
          </p:cNvPr>
          <p:cNvSpPr txBox="1"/>
          <p:nvPr/>
        </p:nvSpPr>
        <p:spPr>
          <a:xfrm>
            <a:off x="360484" y="293858"/>
            <a:ext cx="105753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Opgave 4</a:t>
            </a:r>
          </a:p>
        </p:txBody>
      </p:sp>
      <p:sp>
        <p:nvSpPr>
          <p:cNvPr id="3" name="Tekstvak 2"/>
          <p:cNvSpPr txBox="1"/>
          <p:nvPr/>
        </p:nvSpPr>
        <p:spPr>
          <a:xfrm>
            <a:off x="1815737" y="293858"/>
            <a:ext cx="9248503" cy="1477328"/>
          </a:xfrm>
          <a:prstGeom prst="rect">
            <a:avLst/>
          </a:prstGeom>
          <a:noFill/>
        </p:spPr>
        <p:txBody>
          <a:bodyPr wrap="square" rtlCol="0">
            <a:spAutoFit/>
          </a:bodyPr>
          <a:lstStyle/>
          <a:p>
            <a:r>
              <a:rPr lang="nl-NL" dirty="0"/>
              <a:t>Het stadje Blauwkerk bestaat uit twee delen: een oude kern en een nieuw gedeelte. </a:t>
            </a:r>
            <a:br>
              <a:rPr lang="nl-NL" dirty="0"/>
            </a:br>
            <a:r>
              <a:rPr lang="nl-NL" dirty="0"/>
              <a:t>Op 1 januari 2008 woonden in de oude kern 8760 mensen. Per jaar neemt dit aantal met 350 af. Op 1 januari 2008 woonden in het nieuwe gedeelte 5280 mensen. Uit de wijde omgeving komen mensen naar deze aantrekkelijke nieuwbouwwijk van Blauwkerk toe. Per jaar rekent men voor dit nieuwe gedeelte op een toename van 650 mensen.</a:t>
            </a:r>
          </a:p>
        </p:txBody>
      </p:sp>
      <p:sp>
        <p:nvSpPr>
          <p:cNvPr id="4" name="Tekstvak 3"/>
          <p:cNvSpPr txBox="1"/>
          <p:nvPr/>
        </p:nvSpPr>
        <p:spPr>
          <a:xfrm>
            <a:off x="1078383" y="1768509"/>
            <a:ext cx="449971" cy="369332"/>
          </a:xfrm>
          <a:prstGeom prst="rect">
            <a:avLst/>
          </a:prstGeom>
          <a:noFill/>
        </p:spPr>
        <p:txBody>
          <a:bodyPr wrap="square" rtlCol="0">
            <a:spAutoFit/>
          </a:bodyPr>
          <a:lstStyle/>
          <a:p>
            <a:r>
              <a:rPr lang="nl-NL" dirty="0"/>
              <a:t>a.</a:t>
            </a:r>
          </a:p>
        </p:txBody>
      </p:sp>
      <mc:AlternateContent xmlns:mc="http://schemas.openxmlformats.org/markup-compatibility/2006" xmlns:a14="http://schemas.microsoft.com/office/drawing/2010/main">
        <mc:Choice Requires="a14">
          <p:sp>
            <p:nvSpPr>
              <p:cNvPr id="5" name="Tekstvak 4"/>
              <p:cNvSpPr txBox="1"/>
              <p:nvPr/>
            </p:nvSpPr>
            <p:spPr>
              <a:xfrm>
                <a:off x="1528354" y="1768509"/>
                <a:ext cx="9535886" cy="646331"/>
              </a:xfrm>
              <a:prstGeom prst="rect">
                <a:avLst/>
              </a:prstGeom>
              <a:noFill/>
            </p:spPr>
            <p:txBody>
              <a:bodyPr wrap="square" rtlCol="0">
                <a:spAutoFit/>
              </a:bodyPr>
              <a:lstStyle/>
              <a:p>
                <a:r>
                  <a:rPr lang="nl-NL" dirty="0"/>
                  <a:t>Stel de formules op voor het aantal inwoners </a:t>
                </a:r>
                <a14:m>
                  <m:oMath xmlns:m="http://schemas.openxmlformats.org/officeDocument/2006/math">
                    <m:sSub>
                      <m:sSubPr>
                        <m:ctrlPr>
                          <a:rPr lang="nl-NL" i="1" smtClean="0">
                            <a:latin typeface="Cambria Math" panose="02040503050406030204" pitchFamily="18" charset="0"/>
                          </a:rPr>
                        </m:ctrlPr>
                      </m:sSubPr>
                      <m:e>
                        <m:r>
                          <a:rPr lang="nl-NL" b="0" i="1" smtClean="0">
                            <a:latin typeface="Cambria Math" panose="02040503050406030204" pitchFamily="18" charset="0"/>
                          </a:rPr>
                          <m:t>𝑁</m:t>
                        </m:r>
                      </m:e>
                      <m:sub>
                        <m:r>
                          <a:rPr lang="nl-NL" b="0" i="1" smtClean="0">
                            <a:latin typeface="Cambria Math" panose="02040503050406030204" pitchFamily="18" charset="0"/>
                          </a:rPr>
                          <m:t>𝑜𝑢𝑑</m:t>
                        </m:r>
                      </m:sub>
                    </m:sSub>
                  </m:oMath>
                </a14:m>
                <a:r>
                  <a:rPr lang="nl-NL" dirty="0"/>
                  <a:t> in de oude kern en </a:t>
                </a:r>
                <a14:m>
                  <m:oMath xmlns:m="http://schemas.openxmlformats.org/officeDocument/2006/math">
                    <m:sSub>
                      <m:sSubPr>
                        <m:ctrlPr>
                          <a:rPr lang="nl-NL" i="1" smtClean="0">
                            <a:latin typeface="Cambria Math" panose="02040503050406030204" pitchFamily="18" charset="0"/>
                          </a:rPr>
                        </m:ctrlPr>
                      </m:sSubPr>
                      <m:e>
                        <m:r>
                          <a:rPr lang="nl-NL" b="0" i="1" smtClean="0">
                            <a:latin typeface="Cambria Math" panose="02040503050406030204" pitchFamily="18" charset="0"/>
                          </a:rPr>
                          <m:t>𝑁</m:t>
                        </m:r>
                      </m:e>
                      <m:sub>
                        <m:r>
                          <a:rPr lang="nl-NL" b="0" i="1" smtClean="0">
                            <a:latin typeface="Cambria Math" panose="02040503050406030204" pitchFamily="18" charset="0"/>
                          </a:rPr>
                          <m:t>𝑛𝑖𝑒𝑢𝑤</m:t>
                        </m:r>
                      </m:sub>
                    </m:sSub>
                  </m:oMath>
                </a14:m>
                <a:r>
                  <a:rPr lang="nl-NL" dirty="0"/>
                  <a:t> in de nieuwbouwwijk na </a:t>
                </a:r>
                <a14:m>
                  <m:oMath xmlns:m="http://schemas.openxmlformats.org/officeDocument/2006/math">
                    <m:r>
                      <a:rPr lang="nl-NL" b="0" i="1" smtClean="0">
                        <a:latin typeface="Cambria Math" panose="02040503050406030204" pitchFamily="18" charset="0"/>
                      </a:rPr>
                      <m:t>𝑡</m:t>
                    </m:r>
                  </m:oMath>
                </a14:m>
                <a:r>
                  <a:rPr lang="nl-NL" dirty="0"/>
                  <a:t> jaar, waarbij </a:t>
                </a:r>
                <a14:m>
                  <m:oMath xmlns:m="http://schemas.openxmlformats.org/officeDocument/2006/math">
                    <m:r>
                      <a:rPr lang="nl-NL" b="0" i="1" smtClean="0">
                        <a:latin typeface="Cambria Math" panose="02040503050406030204" pitchFamily="18" charset="0"/>
                      </a:rPr>
                      <m:t>𝑡</m:t>
                    </m:r>
                    <m:r>
                      <a:rPr lang="nl-NL" b="0" i="1" smtClean="0">
                        <a:latin typeface="Cambria Math" panose="02040503050406030204" pitchFamily="18" charset="0"/>
                      </a:rPr>
                      <m:t>=0</m:t>
                    </m:r>
                  </m:oMath>
                </a14:m>
                <a:r>
                  <a:rPr lang="nl-NL" dirty="0"/>
                  <a:t> bij 1 januari 2008 hoort.</a:t>
                </a:r>
              </a:p>
            </p:txBody>
          </p:sp>
        </mc:Choice>
        <mc:Fallback xmlns="">
          <p:sp>
            <p:nvSpPr>
              <p:cNvPr id="5" name="Tekstvak 4"/>
              <p:cNvSpPr txBox="1">
                <a:spLocks noRot="1" noChangeAspect="1" noMove="1" noResize="1" noEditPoints="1" noAdjustHandles="1" noChangeArrowheads="1" noChangeShapeType="1" noTextEdit="1"/>
              </p:cNvSpPr>
              <p:nvPr/>
            </p:nvSpPr>
            <p:spPr>
              <a:xfrm>
                <a:off x="1528354" y="1768509"/>
                <a:ext cx="9535886" cy="646331"/>
              </a:xfrm>
              <a:prstGeom prst="rect">
                <a:avLst/>
              </a:prstGeom>
              <a:blipFill>
                <a:blip r:embed="rId2"/>
                <a:stretch>
                  <a:fillRect l="-575" t="-4717" b="-14151"/>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kstvak 5"/>
              <p:cNvSpPr txBox="1"/>
              <p:nvPr/>
            </p:nvSpPr>
            <p:spPr>
              <a:xfrm>
                <a:off x="1913709" y="2519343"/>
                <a:ext cx="14651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i="1" smtClean="0">
                              <a:latin typeface="Cambria Math" panose="02040503050406030204" pitchFamily="18" charset="0"/>
                            </a:rPr>
                          </m:ctrlPr>
                        </m:sSubPr>
                        <m:e>
                          <m:r>
                            <a:rPr lang="nl-NL" b="0" i="1" smtClean="0">
                              <a:latin typeface="Cambria Math" panose="02040503050406030204" pitchFamily="18" charset="0"/>
                            </a:rPr>
                            <m:t>𝑁</m:t>
                          </m:r>
                        </m:e>
                        <m:sub>
                          <m:r>
                            <a:rPr lang="nl-NL" b="0" i="1" smtClean="0">
                              <a:latin typeface="Cambria Math" panose="02040503050406030204" pitchFamily="18" charset="0"/>
                            </a:rPr>
                            <m:t>𝑜𝑢𝑑</m:t>
                          </m:r>
                        </m:sub>
                      </m:sSub>
                      <m:r>
                        <a:rPr lang="nl-NL" b="0" i="1" smtClean="0">
                          <a:latin typeface="Cambria Math" panose="02040503050406030204" pitchFamily="18" charset="0"/>
                        </a:rPr>
                        <m:t>=</m:t>
                      </m:r>
                      <m:r>
                        <a:rPr lang="nl-NL" b="0" i="1" smtClean="0">
                          <a:latin typeface="Cambria Math" panose="02040503050406030204" pitchFamily="18" charset="0"/>
                        </a:rPr>
                        <m:t>𝑎𝑡</m:t>
                      </m:r>
                      <m:r>
                        <a:rPr lang="nl-NL" b="0" i="1" smtClean="0">
                          <a:latin typeface="Cambria Math" panose="02040503050406030204" pitchFamily="18" charset="0"/>
                        </a:rPr>
                        <m:t>+</m:t>
                      </m:r>
                      <m:r>
                        <a:rPr lang="nl-NL" b="0" i="1" smtClean="0">
                          <a:latin typeface="Cambria Math" panose="02040503050406030204" pitchFamily="18" charset="0"/>
                        </a:rPr>
                        <m:t>𝑏</m:t>
                      </m:r>
                    </m:oMath>
                  </m:oMathPara>
                </a14:m>
                <a:endParaRPr lang="nl-NL" dirty="0"/>
              </a:p>
            </p:txBody>
          </p:sp>
        </mc:Choice>
        <mc:Fallback xmlns="">
          <p:sp>
            <p:nvSpPr>
              <p:cNvPr id="6" name="Tekstvak 5"/>
              <p:cNvSpPr txBox="1">
                <a:spLocks noRot="1" noChangeAspect="1" noMove="1" noResize="1" noEditPoints="1" noAdjustHandles="1" noChangeArrowheads="1" noChangeShapeType="1" noTextEdit="1"/>
              </p:cNvSpPr>
              <p:nvPr/>
            </p:nvSpPr>
            <p:spPr>
              <a:xfrm>
                <a:off x="1913709" y="2519343"/>
                <a:ext cx="1465145" cy="276999"/>
              </a:xfrm>
              <a:prstGeom prst="rect">
                <a:avLst/>
              </a:prstGeom>
              <a:blipFill>
                <a:blip r:embed="rId3"/>
                <a:stretch>
                  <a:fillRect l="-3750" r="-3333" b="-1521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kstvak 6"/>
              <p:cNvSpPr txBox="1"/>
              <p:nvPr/>
            </p:nvSpPr>
            <p:spPr>
              <a:xfrm>
                <a:off x="4278086" y="2519343"/>
                <a:ext cx="2295693" cy="276999"/>
              </a:xfrm>
              <a:prstGeom prst="rect">
                <a:avLst/>
              </a:prstGeom>
              <a:noFill/>
            </p:spPr>
            <p:txBody>
              <a:bodyPr wrap="none" lIns="0" tIns="0" rIns="0" bIns="0" rtlCol="0">
                <a:spAutoFit/>
              </a:bodyPr>
              <a:lstStyle/>
              <a:p>
                <a14:m>
                  <m:oMath xmlns:m="http://schemas.openxmlformats.org/officeDocument/2006/math">
                    <m:r>
                      <a:rPr lang="nl-NL" b="0" i="1" smtClean="0">
                        <a:latin typeface="Cambria Math" panose="02040503050406030204" pitchFamily="18" charset="0"/>
                      </a:rPr>
                      <m:t>𝑎</m:t>
                    </m:r>
                  </m:oMath>
                </a14:m>
                <a:r>
                  <a:rPr lang="nl-NL" dirty="0"/>
                  <a:t> is de toename per jaar</a:t>
                </a:r>
              </a:p>
            </p:txBody>
          </p:sp>
        </mc:Choice>
        <mc:Fallback xmlns="">
          <p:sp>
            <p:nvSpPr>
              <p:cNvPr id="7" name="Tekstvak 6"/>
              <p:cNvSpPr txBox="1">
                <a:spLocks noRot="1" noChangeAspect="1" noMove="1" noResize="1" noEditPoints="1" noAdjustHandles="1" noChangeArrowheads="1" noChangeShapeType="1" noTextEdit="1"/>
              </p:cNvSpPr>
              <p:nvPr/>
            </p:nvSpPr>
            <p:spPr>
              <a:xfrm>
                <a:off x="4278086" y="2519343"/>
                <a:ext cx="2295693" cy="276999"/>
              </a:xfrm>
              <a:prstGeom prst="rect">
                <a:avLst/>
              </a:prstGeom>
              <a:blipFill>
                <a:blip r:embed="rId4"/>
                <a:stretch>
                  <a:fillRect l="-2660" t="-28261" r="-5319" b="-5000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kstvak 7"/>
              <p:cNvSpPr txBox="1"/>
              <p:nvPr/>
            </p:nvSpPr>
            <p:spPr>
              <a:xfrm>
                <a:off x="4278086" y="2900845"/>
                <a:ext cx="5163978" cy="276999"/>
              </a:xfrm>
              <a:prstGeom prst="rect">
                <a:avLst/>
              </a:prstGeom>
              <a:noFill/>
            </p:spPr>
            <p:txBody>
              <a:bodyPr wrap="none" lIns="0" tIns="0" rIns="0" bIns="0" rtlCol="0">
                <a:spAutoFit/>
              </a:bodyPr>
              <a:lstStyle/>
              <a:p>
                <a14:m>
                  <m:oMath xmlns:m="http://schemas.openxmlformats.org/officeDocument/2006/math">
                    <m:r>
                      <a:rPr lang="nl-NL" b="0" i="1" smtClean="0">
                        <a:latin typeface="Cambria Math" panose="02040503050406030204" pitchFamily="18" charset="0"/>
                      </a:rPr>
                      <m:t>𝑏</m:t>
                    </m:r>
                  </m:oMath>
                </a14:m>
                <a:r>
                  <a:rPr lang="nl-NL" dirty="0"/>
                  <a:t> is de beginhoeveelheid, dus de hoeveelheid op </a:t>
                </a:r>
                <a14:m>
                  <m:oMath xmlns:m="http://schemas.openxmlformats.org/officeDocument/2006/math">
                    <m:r>
                      <a:rPr lang="nl-NL" b="0" i="1" smtClean="0">
                        <a:latin typeface="Cambria Math" panose="02040503050406030204" pitchFamily="18" charset="0"/>
                      </a:rPr>
                      <m:t>𝑡</m:t>
                    </m:r>
                    <m:r>
                      <a:rPr lang="nl-NL" b="0" i="1" smtClean="0">
                        <a:latin typeface="Cambria Math" panose="02040503050406030204" pitchFamily="18" charset="0"/>
                      </a:rPr>
                      <m:t>=0</m:t>
                    </m:r>
                  </m:oMath>
                </a14:m>
                <a:endParaRPr lang="nl-NL" dirty="0"/>
              </a:p>
            </p:txBody>
          </p:sp>
        </mc:Choice>
        <mc:Fallback xmlns="">
          <p:sp>
            <p:nvSpPr>
              <p:cNvPr id="8" name="Tekstvak 7"/>
              <p:cNvSpPr txBox="1">
                <a:spLocks noRot="1" noChangeAspect="1" noMove="1" noResize="1" noEditPoints="1" noAdjustHandles="1" noChangeArrowheads="1" noChangeShapeType="1" noTextEdit="1"/>
              </p:cNvSpPr>
              <p:nvPr/>
            </p:nvSpPr>
            <p:spPr>
              <a:xfrm>
                <a:off x="4278086" y="2900845"/>
                <a:ext cx="5163978" cy="276999"/>
              </a:xfrm>
              <a:prstGeom prst="rect">
                <a:avLst/>
              </a:prstGeom>
              <a:blipFill>
                <a:blip r:embed="rId5"/>
                <a:stretch>
                  <a:fillRect l="-1653" t="-28889" r="-590" b="-51111"/>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ekstvak 8"/>
              <p:cNvSpPr txBox="1"/>
              <p:nvPr/>
            </p:nvSpPr>
            <p:spPr>
              <a:xfrm>
                <a:off x="1913708" y="3298761"/>
                <a:ext cx="22776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i="1" smtClean="0">
                              <a:latin typeface="Cambria Math" panose="02040503050406030204" pitchFamily="18" charset="0"/>
                            </a:rPr>
                          </m:ctrlPr>
                        </m:sSubPr>
                        <m:e>
                          <m:r>
                            <a:rPr lang="nl-NL" b="0" i="1" smtClean="0">
                              <a:latin typeface="Cambria Math" panose="02040503050406030204" pitchFamily="18" charset="0"/>
                            </a:rPr>
                            <m:t>𝑁</m:t>
                          </m:r>
                        </m:e>
                        <m:sub>
                          <m:r>
                            <a:rPr lang="nl-NL" b="0" i="1" smtClean="0">
                              <a:latin typeface="Cambria Math" panose="02040503050406030204" pitchFamily="18" charset="0"/>
                            </a:rPr>
                            <m:t>𝑜𝑢𝑑</m:t>
                          </m:r>
                        </m:sub>
                      </m:sSub>
                      <m:r>
                        <a:rPr lang="nl-NL" b="0" i="1" smtClean="0">
                          <a:latin typeface="Cambria Math" panose="02040503050406030204" pitchFamily="18" charset="0"/>
                        </a:rPr>
                        <m:t>=−350</m:t>
                      </m:r>
                      <m:r>
                        <a:rPr lang="nl-NL" b="0" i="1" smtClean="0">
                          <a:latin typeface="Cambria Math" panose="02040503050406030204" pitchFamily="18" charset="0"/>
                        </a:rPr>
                        <m:t>𝑡</m:t>
                      </m:r>
                      <m:r>
                        <a:rPr lang="nl-NL" b="0" i="1" smtClean="0">
                          <a:latin typeface="Cambria Math" panose="02040503050406030204" pitchFamily="18" charset="0"/>
                        </a:rPr>
                        <m:t>+8760</m:t>
                      </m:r>
                    </m:oMath>
                  </m:oMathPara>
                </a14:m>
                <a:endParaRPr lang="nl-NL" dirty="0"/>
              </a:p>
            </p:txBody>
          </p:sp>
        </mc:Choice>
        <mc:Fallback xmlns="">
          <p:sp>
            <p:nvSpPr>
              <p:cNvPr id="9" name="Tekstvak 8"/>
              <p:cNvSpPr txBox="1">
                <a:spLocks noRot="1" noChangeAspect="1" noMove="1" noResize="1" noEditPoints="1" noAdjustHandles="1" noChangeArrowheads="1" noChangeShapeType="1" noTextEdit="1"/>
              </p:cNvSpPr>
              <p:nvPr/>
            </p:nvSpPr>
            <p:spPr>
              <a:xfrm>
                <a:off x="1913708" y="3298761"/>
                <a:ext cx="2277611" cy="276999"/>
              </a:xfrm>
              <a:prstGeom prst="rect">
                <a:avLst/>
              </a:prstGeom>
              <a:blipFill>
                <a:blip r:embed="rId6"/>
                <a:stretch>
                  <a:fillRect l="-2139" r="-1872" b="-1521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0" name="Tekstvak 9"/>
              <p:cNvSpPr txBox="1"/>
              <p:nvPr/>
            </p:nvSpPr>
            <p:spPr>
              <a:xfrm>
                <a:off x="5712966" y="3298761"/>
                <a:ext cx="22942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i="1" smtClean="0">
                              <a:latin typeface="Cambria Math" panose="02040503050406030204" pitchFamily="18" charset="0"/>
                            </a:rPr>
                          </m:ctrlPr>
                        </m:sSubPr>
                        <m:e>
                          <m:r>
                            <a:rPr lang="nl-NL" b="0" i="1" smtClean="0">
                              <a:latin typeface="Cambria Math" panose="02040503050406030204" pitchFamily="18" charset="0"/>
                            </a:rPr>
                            <m:t>𝑁</m:t>
                          </m:r>
                        </m:e>
                        <m:sub>
                          <m:r>
                            <a:rPr lang="nl-NL" b="0" i="1" smtClean="0">
                              <a:latin typeface="Cambria Math" panose="02040503050406030204" pitchFamily="18" charset="0"/>
                            </a:rPr>
                            <m:t>𝑛𝑖𝑒𝑢𝑤</m:t>
                          </m:r>
                        </m:sub>
                      </m:sSub>
                      <m:r>
                        <a:rPr lang="nl-NL" b="0" i="1" smtClean="0">
                          <a:latin typeface="Cambria Math" panose="02040503050406030204" pitchFamily="18" charset="0"/>
                        </a:rPr>
                        <m:t>=650</m:t>
                      </m:r>
                      <m:r>
                        <a:rPr lang="nl-NL" b="0" i="1" smtClean="0">
                          <a:latin typeface="Cambria Math" panose="02040503050406030204" pitchFamily="18" charset="0"/>
                        </a:rPr>
                        <m:t>𝑡</m:t>
                      </m:r>
                      <m:r>
                        <a:rPr lang="nl-NL" b="0" i="1" smtClean="0">
                          <a:latin typeface="Cambria Math" panose="02040503050406030204" pitchFamily="18" charset="0"/>
                        </a:rPr>
                        <m:t>+5280</m:t>
                      </m:r>
                    </m:oMath>
                  </m:oMathPara>
                </a14:m>
                <a:endParaRPr lang="nl-NL" dirty="0"/>
              </a:p>
            </p:txBody>
          </p:sp>
        </mc:Choice>
        <mc:Fallback xmlns="">
          <p:sp>
            <p:nvSpPr>
              <p:cNvPr id="10" name="Tekstvak 9"/>
              <p:cNvSpPr txBox="1">
                <a:spLocks noRot="1" noChangeAspect="1" noMove="1" noResize="1" noEditPoints="1" noAdjustHandles="1" noChangeArrowheads="1" noChangeShapeType="1" noTextEdit="1"/>
              </p:cNvSpPr>
              <p:nvPr/>
            </p:nvSpPr>
            <p:spPr>
              <a:xfrm>
                <a:off x="5712966" y="3298761"/>
                <a:ext cx="2294218" cy="276999"/>
              </a:xfrm>
              <a:prstGeom prst="rect">
                <a:avLst/>
              </a:prstGeom>
              <a:blipFill>
                <a:blip r:embed="rId7"/>
                <a:stretch>
                  <a:fillRect l="-1857" r="-2122" b="-17391"/>
                </a:stretch>
              </a:blipFill>
            </p:spPr>
            <p:txBody>
              <a:bodyPr/>
              <a:lstStyle/>
              <a:p>
                <a:r>
                  <a:rPr lang="nl-NL">
                    <a:noFill/>
                  </a:rPr>
                  <a:t> </a:t>
                </a:r>
              </a:p>
            </p:txBody>
          </p:sp>
        </mc:Fallback>
      </mc:AlternateContent>
      <p:sp>
        <p:nvSpPr>
          <p:cNvPr id="11" name="Tekstvak 10"/>
          <p:cNvSpPr txBox="1"/>
          <p:nvPr/>
        </p:nvSpPr>
        <p:spPr>
          <a:xfrm>
            <a:off x="4658228" y="3252594"/>
            <a:ext cx="587828" cy="369332"/>
          </a:xfrm>
          <a:prstGeom prst="rect">
            <a:avLst/>
          </a:prstGeom>
          <a:noFill/>
        </p:spPr>
        <p:txBody>
          <a:bodyPr wrap="square" rtlCol="0">
            <a:spAutoFit/>
          </a:bodyPr>
          <a:lstStyle/>
          <a:p>
            <a:r>
              <a:rPr lang="nl-NL" dirty="0"/>
              <a:t>en</a:t>
            </a:r>
          </a:p>
        </p:txBody>
      </p:sp>
      <p:sp>
        <p:nvSpPr>
          <p:cNvPr id="12" name="Tekstvak 11"/>
          <p:cNvSpPr txBox="1"/>
          <p:nvPr/>
        </p:nvSpPr>
        <p:spPr>
          <a:xfrm>
            <a:off x="1078383" y="3706611"/>
            <a:ext cx="743606" cy="365760"/>
          </a:xfrm>
          <a:prstGeom prst="rect">
            <a:avLst/>
          </a:prstGeom>
          <a:noFill/>
        </p:spPr>
        <p:txBody>
          <a:bodyPr wrap="square" rtlCol="0">
            <a:spAutoFit/>
          </a:bodyPr>
          <a:lstStyle/>
          <a:p>
            <a:r>
              <a:rPr lang="nl-NL" dirty="0"/>
              <a:t>b.</a:t>
            </a:r>
          </a:p>
        </p:txBody>
      </p:sp>
      <p:sp>
        <p:nvSpPr>
          <p:cNvPr id="13" name="Tekstvak 12"/>
          <p:cNvSpPr txBox="1"/>
          <p:nvPr/>
        </p:nvSpPr>
        <p:spPr>
          <a:xfrm>
            <a:off x="1528354" y="3706611"/>
            <a:ext cx="8948057" cy="369332"/>
          </a:xfrm>
          <a:prstGeom prst="rect">
            <a:avLst/>
          </a:prstGeom>
          <a:noFill/>
        </p:spPr>
        <p:txBody>
          <a:bodyPr wrap="square" rtlCol="0">
            <a:spAutoFit/>
          </a:bodyPr>
          <a:lstStyle/>
          <a:p>
            <a:r>
              <a:rPr lang="nl-NL" dirty="0"/>
              <a:t>Bereken in welk jaar en in welke maand het aantal inwoners van beide delen gelijk was.</a:t>
            </a:r>
          </a:p>
        </p:txBody>
      </p:sp>
      <p:sp>
        <p:nvSpPr>
          <p:cNvPr id="14" name="Tekstvak 13"/>
          <p:cNvSpPr txBox="1"/>
          <p:nvPr/>
        </p:nvSpPr>
        <p:spPr>
          <a:xfrm>
            <a:off x="1815737" y="4072371"/>
            <a:ext cx="1071154" cy="369332"/>
          </a:xfrm>
          <a:prstGeom prst="rect">
            <a:avLst/>
          </a:prstGeom>
          <a:noFill/>
        </p:spPr>
        <p:txBody>
          <a:bodyPr wrap="square" rtlCol="0">
            <a:spAutoFit/>
          </a:bodyPr>
          <a:lstStyle/>
          <a:p>
            <a:r>
              <a:rPr lang="nl-NL" dirty="0"/>
              <a:t>Los op:</a:t>
            </a:r>
          </a:p>
        </p:txBody>
      </p:sp>
      <mc:AlternateContent xmlns:mc="http://schemas.openxmlformats.org/markup-compatibility/2006" xmlns:a14="http://schemas.microsoft.com/office/drawing/2010/main">
        <mc:Choice Requires="a14">
          <p:sp>
            <p:nvSpPr>
              <p:cNvPr id="15" name="Tekstvak 14"/>
              <p:cNvSpPr txBox="1"/>
              <p:nvPr/>
            </p:nvSpPr>
            <p:spPr>
              <a:xfrm>
                <a:off x="2886891" y="4120323"/>
                <a:ext cx="15036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i="1" smtClean="0">
                              <a:latin typeface="Cambria Math" panose="02040503050406030204" pitchFamily="18" charset="0"/>
                            </a:rPr>
                          </m:ctrlPr>
                        </m:sSubPr>
                        <m:e>
                          <m:r>
                            <a:rPr lang="nl-NL" b="0" i="1" smtClean="0">
                              <a:latin typeface="Cambria Math" panose="02040503050406030204" pitchFamily="18" charset="0"/>
                            </a:rPr>
                            <m:t>𝑁</m:t>
                          </m:r>
                        </m:e>
                        <m:sub>
                          <m:r>
                            <a:rPr lang="nl-NL" b="0" i="1" smtClean="0">
                              <a:latin typeface="Cambria Math" panose="02040503050406030204" pitchFamily="18" charset="0"/>
                            </a:rPr>
                            <m:t>𝑜𝑢𝑑</m:t>
                          </m:r>
                        </m:sub>
                      </m:sSub>
                      <m:r>
                        <a:rPr lang="nl-NL" b="0" i="1" smtClean="0">
                          <a:latin typeface="Cambria Math" panose="02040503050406030204" pitchFamily="18" charset="0"/>
                        </a:rPr>
                        <m:t>=</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𝑁</m:t>
                          </m:r>
                        </m:e>
                        <m:sub>
                          <m:r>
                            <a:rPr lang="nl-NL" b="0" i="1" smtClean="0">
                              <a:latin typeface="Cambria Math" panose="02040503050406030204" pitchFamily="18" charset="0"/>
                            </a:rPr>
                            <m:t>𝑛𝑖𝑒𝑢𝑤</m:t>
                          </m:r>
                        </m:sub>
                      </m:sSub>
                    </m:oMath>
                  </m:oMathPara>
                </a14:m>
                <a:endParaRPr lang="nl-NL" dirty="0"/>
              </a:p>
            </p:txBody>
          </p:sp>
        </mc:Choice>
        <mc:Fallback xmlns="">
          <p:sp>
            <p:nvSpPr>
              <p:cNvPr id="15" name="Tekstvak 14"/>
              <p:cNvSpPr txBox="1">
                <a:spLocks noRot="1" noChangeAspect="1" noMove="1" noResize="1" noEditPoints="1" noAdjustHandles="1" noChangeArrowheads="1" noChangeShapeType="1" noTextEdit="1"/>
              </p:cNvSpPr>
              <p:nvPr/>
            </p:nvSpPr>
            <p:spPr>
              <a:xfrm>
                <a:off x="2886891" y="4120323"/>
                <a:ext cx="1503617" cy="276999"/>
              </a:xfrm>
              <a:prstGeom prst="rect">
                <a:avLst/>
              </a:prstGeom>
              <a:blipFill>
                <a:blip r:embed="rId8"/>
                <a:stretch>
                  <a:fillRect l="-3659" r="-1626" b="-17778"/>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kstvak 15"/>
              <p:cNvSpPr txBox="1"/>
              <p:nvPr/>
            </p:nvSpPr>
            <p:spPr>
              <a:xfrm>
                <a:off x="2856402" y="4540121"/>
                <a:ext cx="30682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−350</m:t>
                      </m:r>
                      <m:r>
                        <a:rPr lang="nl-NL" b="0" i="1" smtClean="0">
                          <a:latin typeface="Cambria Math" panose="02040503050406030204" pitchFamily="18" charset="0"/>
                        </a:rPr>
                        <m:t>𝑡</m:t>
                      </m:r>
                      <m:r>
                        <a:rPr lang="nl-NL" b="0" i="1" smtClean="0">
                          <a:latin typeface="Cambria Math" panose="02040503050406030204" pitchFamily="18" charset="0"/>
                        </a:rPr>
                        <m:t>+8760=650</m:t>
                      </m:r>
                      <m:r>
                        <a:rPr lang="nl-NL" b="0" i="1" smtClean="0">
                          <a:latin typeface="Cambria Math" panose="02040503050406030204" pitchFamily="18" charset="0"/>
                        </a:rPr>
                        <m:t>𝑡</m:t>
                      </m:r>
                      <m:r>
                        <a:rPr lang="nl-NL" b="0" i="1" smtClean="0">
                          <a:latin typeface="Cambria Math" panose="02040503050406030204" pitchFamily="18" charset="0"/>
                        </a:rPr>
                        <m:t>+5280</m:t>
                      </m:r>
                    </m:oMath>
                  </m:oMathPara>
                </a14:m>
                <a:endParaRPr lang="nl-NL" dirty="0"/>
              </a:p>
            </p:txBody>
          </p:sp>
        </mc:Choice>
        <mc:Fallback xmlns="">
          <p:sp>
            <p:nvSpPr>
              <p:cNvPr id="16" name="Tekstvak 15"/>
              <p:cNvSpPr txBox="1">
                <a:spLocks noRot="1" noChangeAspect="1" noMove="1" noResize="1" noEditPoints="1" noAdjustHandles="1" noChangeArrowheads="1" noChangeShapeType="1" noTextEdit="1"/>
              </p:cNvSpPr>
              <p:nvPr/>
            </p:nvSpPr>
            <p:spPr>
              <a:xfrm>
                <a:off x="2856402" y="4540121"/>
                <a:ext cx="3068212" cy="276999"/>
              </a:xfrm>
              <a:prstGeom prst="rect">
                <a:avLst/>
              </a:prstGeom>
              <a:blipFill>
                <a:blip r:embed="rId9"/>
                <a:stretch>
                  <a:fillRect r="-1590"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kstvak 16"/>
              <p:cNvSpPr txBox="1"/>
              <p:nvPr/>
            </p:nvSpPr>
            <p:spPr>
              <a:xfrm>
                <a:off x="3504910" y="4913697"/>
                <a:ext cx="18234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−1000</m:t>
                      </m:r>
                      <m:r>
                        <a:rPr lang="nl-NL" b="0" i="1" smtClean="0">
                          <a:latin typeface="Cambria Math" panose="02040503050406030204" pitchFamily="18" charset="0"/>
                        </a:rPr>
                        <m:t>𝑡</m:t>
                      </m:r>
                      <m:r>
                        <a:rPr lang="nl-NL" b="0" i="1" smtClean="0">
                          <a:latin typeface="Cambria Math" panose="02040503050406030204" pitchFamily="18" charset="0"/>
                        </a:rPr>
                        <m:t>=−3480</m:t>
                      </m:r>
                    </m:oMath>
                  </m:oMathPara>
                </a14:m>
                <a:endParaRPr lang="nl-NL" dirty="0"/>
              </a:p>
            </p:txBody>
          </p:sp>
        </mc:Choice>
        <mc:Fallback xmlns="">
          <p:sp>
            <p:nvSpPr>
              <p:cNvPr id="17" name="Tekstvak 16"/>
              <p:cNvSpPr txBox="1">
                <a:spLocks noRot="1" noChangeAspect="1" noMove="1" noResize="1" noEditPoints="1" noAdjustHandles="1" noChangeArrowheads="1" noChangeShapeType="1" noTextEdit="1"/>
              </p:cNvSpPr>
              <p:nvPr/>
            </p:nvSpPr>
            <p:spPr>
              <a:xfrm>
                <a:off x="3504910" y="4913697"/>
                <a:ext cx="1823448" cy="276999"/>
              </a:xfrm>
              <a:prstGeom prst="rect">
                <a:avLst/>
              </a:prstGeom>
              <a:blipFill>
                <a:blip r:embed="rId10"/>
                <a:stretch>
                  <a:fillRect l="-334" r="-2676" b="-8889"/>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8" name="Tekstvak 17"/>
              <p:cNvSpPr txBox="1"/>
              <p:nvPr/>
            </p:nvSpPr>
            <p:spPr>
              <a:xfrm>
                <a:off x="4191319" y="5281298"/>
                <a:ext cx="8840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𝑡</m:t>
                      </m:r>
                      <m:r>
                        <a:rPr lang="nl-NL" b="0" i="1" smtClean="0">
                          <a:latin typeface="Cambria Math" panose="02040503050406030204" pitchFamily="18" charset="0"/>
                        </a:rPr>
                        <m:t>=3,48</m:t>
                      </m:r>
                    </m:oMath>
                  </m:oMathPara>
                </a14:m>
                <a:endParaRPr lang="nl-NL" dirty="0"/>
              </a:p>
            </p:txBody>
          </p:sp>
        </mc:Choice>
        <mc:Fallback xmlns="">
          <p:sp>
            <p:nvSpPr>
              <p:cNvPr id="18" name="Tekstvak 17"/>
              <p:cNvSpPr txBox="1">
                <a:spLocks noRot="1" noChangeAspect="1" noMove="1" noResize="1" noEditPoints="1" noAdjustHandles="1" noChangeArrowheads="1" noChangeShapeType="1" noTextEdit="1"/>
              </p:cNvSpPr>
              <p:nvPr/>
            </p:nvSpPr>
            <p:spPr>
              <a:xfrm>
                <a:off x="4191319" y="5281298"/>
                <a:ext cx="884088" cy="276999"/>
              </a:xfrm>
              <a:prstGeom prst="rect">
                <a:avLst/>
              </a:prstGeom>
              <a:blipFill>
                <a:blip r:embed="rId11"/>
                <a:stretch>
                  <a:fillRect l="-5517" r="-6207" b="-6522"/>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9" name="Tekstvak 18"/>
              <p:cNvSpPr txBox="1"/>
              <p:nvPr/>
            </p:nvSpPr>
            <p:spPr>
              <a:xfrm>
                <a:off x="2886891" y="5648899"/>
                <a:ext cx="36502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3 </m:t>
                      </m:r>
                      <m:r>
                        <a:rPr lang="nl-NL" b="0" i="1" smtClean="0">
                          <a:latin typeface="Cambria Math" panose="02040503050406030204" pitchFamily="18" charset="0"/>
                        </a:rPr>
                        <m:t>𝑗𝑎𝑎𝑟</m:t>
                      </m:r>
                      <m:r>
                        <a:rPr lang="nl-NL" b="0" i="1" smtClean="0">
                          <a:latin typeface="Cambria Math" panose="02040503050406030204" pitchFamily="18" charset="0"/>
                        </a:rPr>
                        <m:t> </m:t>
                      </m:r>
                      <m:r>
                        <a:rPr lang="nl-NL" b="0" i="1" smtClean="0">
                          <a:latin typeface="Cambria Math" panose="02040503050406030204" pitchFamily="18" charset="0"/>
                        </a:rPr>
                        <m:t>𝑒𝑛</m:t>
                      </m:r>
                      <m:r>
                        <a:rPr lang="nl-NL" b="0" i="1" smtClean="0">
                          <a:latin typeface="Cambria Math" panose="02040503050406030204" pitchFamily="18" charset="0"/>
                        </a:rPr>
                        <m:t> 0,48∙12=5,76 </m:t>
                      </m:r>
                      <m:r>
                        <a:rPr lang="nl-NL" b="0" i="1" smtClean="0">
                          <a:latin typeface="Cambria Math" panose="02040503050406030204" pitchFamily="18" charset="0"/>
                          <a:ea typeface="Cambria Math" panose="02040503050406030204" pitchFamily="18" charset="0"/>
                        </a:rPr>
                        <m:t>𝑚𝑎𝑎𝑛𝑑𝑒𝑛</m:t>
                      </m:r>
                    </m:oMath>
                  </m:oMathPara>
                </a14:m>
                <a:endParaRPr lang="nl-NL" dirty="0"/>
              </a:p>
            </p:txBody>
          </p:sp>
        </mc:Choice>
        <mc:Fallback xmlns="">
          <p:sp>
            <p:nvSpPr>
              <p:cNvPr id="19" name="Tekstvak 18"/>
              <p:cNvSpPr txBox="1">
                <a:spLocks noRot="1" noChangeAspect="1" noMove="1" noResize="1" noEditPoints="1" noAdjustHandles="1" noChangeArrowheads="1" noChangeShapeType="1" noTextEdit="1"/>
              </p:cNvSpPr>
              <p:nvPr/>
            </p:nvSpPr>
            <p:spPr>
              <a:xfrm>
                <a:off x="2886891" y="5648899"/>
                <a:ext cx="3650230" cy="276999"/>
              </a:xfrm>
              <a:prstGeom prst="rect">
                <a:avLst/>
              </a:prstGeom>
              <a:blipFill>
                <a:blip r:embed="rId12"/>
                <a:stretch>
                  <a:fillRect l="-1171" t="-4444" r="-1338" b="-35556"/>
                </a:stretch>
              </a:blipFill>
            </p:spPr>
            <p:txBody>
              <a:bodyPr/>
              <a:lstStyle/>
              <a:p>
                <a:r>
                  <a:rPr lang="nl-NL">
                    <a:noFill/>
                  </a:rPr>
                  <a:t> </a:t>
                </a:r>
              </a:p>
            </p:txBody>
          </p:sp>
        </mc:Fallback>
      </mc:AlternateContent>
      <p:sp>
        <p:nvSpPr>
          <p:cNvPr id="20" name="Tekstvak 19"/>
          <p:cNvSpPr txBox="1"/>
          <p:nvPr/>
        </p:nvSpPr>
        <p:spPr>
          <a:xfrm>
            <a:off x="1815737" y="6010020"/>
            <a:ext cx="5799908" cy="369332"/>
          </a:xfrm>
          <a:prstGeom prst="rect">
            <a:avLst/>
          </a:prstGeom>
          <a:noFill/>
        </p:spPr>
        <p:txBody>
          <a:bodyPr wrap="square" rtlCol="0">
            <a:spAutoFit/>
          </a:bodyPr>
          <a:lstStyle/>
          <a:p>
            <a:r>
              <a:rPr lang="nl-NL" dirty="0"/>
              <a:t>Dus in juni 2011 is het aantal inwoners in beide delen gelijk.</a:t>
            </a:r>
          </a:p>
        </p:txBody>
      </p:sp>
      <p:sp>
        <p:nvSpPr>
          <p:cNvPr id="21" name="Rechteraccolade 20"/>
          <p:cNvSpPr/>
          <p:nvPr/>
        </p:nvSpPr>
        <p:spPr>
          <a:xfrm>
            <a:off x="6261563" y="4441703"/>
            <a:ext cx="420087" cy="11165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2" name="Tekstvak 21"/>
          <p:cNvSpPr txBox="1"/>
          <p:nvPr/>
        </p:nvSpPr>
        <p:spPr>
          <a:xfrm>
            <a:off x="6857819" y="4116393"/>
            <a:ext cx="755570" cy="375417"/>
          </a:xfrm>
          <a:prstGeom prst="rect">
            <a:avLst/>
          </a:prstGeom>
          <a:noFill/>
        </p:spPr>
        <p:txBody>
          <a:bodyPr wrap="square" rtlCol="0">
            <a:spAutoFit/>
          </a:bodyPr>
          <a:lstStyle/>
          <a:p>
            <a:r>
              <a:rPr lang="nl-NL" dirty="0"/>
              <a:t>Of:</a:t>
            </a:r>
          </a:p>
        </p:txBody>
      </p:sp>
      <p:sp>
        <p:nvSpPr>
          <p:cNvPr id="23" name="Tekstvak 22"/>
          <p:cNvSpPr txBox="1"/>
          <p:nvPr/>
        </p:nvSpPr>
        <p:spPr>
          <a:xfrm>
            <a:off x="7279939" y="4116393"/>
            <a:ext cx="1449978" cy="369332"/>
          </a:xfrm>
          <a:prstGeom prst="rect">
            <a:avLst/>
          </a:prstGeom>
          <a:noFill/>
        </p:spPr>
        <p:txBody>
          <a:bodyPr wrap="square" rtlCol="0">
            <a:spAutoFit/>
          </a:bodyPr>
          <a:lstStyle/>
          <a:p>
            <a:r>
              <a:rPr lang="nl-NL" dirty="0"/>
              <a:t>Voer in:</a:t>
            </a:r>
          </a:p>
        </p:txBody>
      </p:sp>
      <mc:AlternateContent xmlns:mc="http://schemas.openxmlformats.org/markup-compatibility/2006" xmlns:a14="http://schemas.microsoft.com/office/drawing/2010/main">
        <mc:Choice Requires="a14">
          <p:sp>
            <p:nvSpPr>
              <p:cNvPr id="24" name="Tekstvak 23"/>
              <p:cNvSpPr txBox="1"/>
              <p:nvPr/>
            </p:nvSpPr>
            <p:spPr>
              <a:xfrm>
                <a:off x="8268992" y="4164704"/>
                <a:ext cx="20560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𝑦</m:t>
                          </m:r>
                        </m:e>
                        <m:sub>
                          <m:r>
                            <a:rPr lang="nl-NL" b="0" i="1" smtClean="0">
                              <a:latin typeface="Cambria Math" panose="02040503050406030204" pitchFamily="18" charset="0"/>
                            </a:rPr>
                            <m:t>1</m:t>
                          </m:r>
                        </m:sub>
                      </m:sSub>
                      <m:r>
                        <a:rPr lang="nl-NL" b="0" i="1" smtClean="0">
                          <a:latin typeface="Cambria Math" panose="02040503050406030204" pitchFamily="18" charset="0"/>
                        </a:rPr>
                        <m:t>=−350</m:t>
                      </m:r>
                      <m:r>
                        <a:rPr lang="nl-NL" b="0" i="1" smtClean="0">
                          <a:latin typeface="Cambria Math" panose="02040503050406030204" pitchFamily="18" charset="0"/>
                        </a:rPr>
                        <m:t>𝑥</m:t>
                      </m:r>
                      <m:r>
                        <a:rPr lang="nl-NL" b="0" i="1" smtClean="0">
                          <a:latin typeface="Cambria Math" panose="02040503050406030204" pitchFamily="18" charset="0"/>
                        </a:rPr>
                        <m:t>+8760</m:t>
                      </m:r>
                    </m:oMath>
                  </m:oMathPara>
                </a14:m>
                <a:endParaRPr lang="nl-NL" dirty="0"/>
              </a:p>
            </p:txBody>
          </p:sp>
        </mc:Choice>
        <mc:Fallback xmlns="">
          <p:sp>
            <p:nvSpPr>
              <p:cNvPr id="24" name="Tekstvak 23"/>
              <p:cNvSpPr txBox="1">
                <a:spLocks noRot="1" noChangeAspect="1" noMove="1" noResize="1" noEditPoints="1" noAdjustHandles="1" noChangeArrowheads="1" noChangeShapeType="1" noTextEdit="1"/>
              </p:cNvSpPr>
              <p:nvPr/>
            </p:nvSpPr>
            <p:spPr>
              <a:xfrm>
                <a:off x="8268992" y="4164704"/>
                <a:ext cx="2056076" cy="276999"/>
              </a:xfrm>
              <a:prstGeom prst="rect">
                <a:avLst/>
              </a:prstGeom>
              <a:blipFill>
                <a:blip r:embed="rId13"/>
                <a:stretch>
                  <a:fillRect l="-2367" r="-2367" b="-23913"/>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5" name="Tekstvak 24"/>
              <p:cNvSpPr txBox="1"/>
              <p:nvPr/>
            </p:nvSpPr>
            <p:spPr>
              <a:xfrm>
                <a:off x="8268992" y="4509973"/>
                <a:ext cx="18882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𝑦</m:t>
                          </m:r>
                        </m:e>
                        <m:sub>
                          <m:r>
                            <a:rPr lang="nl-NL" b="0" i="1" smtClean="0">
                              <a:latin typeface="Cambria Math" panose="02040503050406030204" pitchFamily="18" charset="0"/>
                            </a:rPr>
                            <m:t>2</m:t>
                          </m:r>
                        </m:sub>
                      </m:sSub>
                      <m:r>
                        <a:rPr lang="nl-NL" b="0" i="1" smtClean="0">
                          <a:latin typeface="Cambria Math" panose="02040503050406030204" pitchFamily="18" charset="0"/>
                        </a:rPr>
                        <m:t>=650</m:t>
                      </m:r>
                      <m:r>
                        <a:rPr lang="nl-NL" b="0" i="1" smtClean="0">
                          <a:latin typeface="Cambria Math" panose="02040503050406030204" pitchFamily="18" charset="0"/>
                        </a:rPr>
                        <m:t>𝑥</m:t>
                      </m:r>
                      <m:r>
                        <a:rPr lang="nl-NL" b="0" i="1" smtClean="0">
                          <a:latin typeface="Cambria Math" panose="02040503050406030204" pitchFamily="18" charset="0"/>
                        </a:rPr>
                        <m:t>+5280</m:t>
                      </m:r>
                    </m:oMath>
                  </m:oMathPara>
                </a14:m>
                <a:endParaRPr lang="nl-NL" dirty="0"/>
              </a:p>
            </p:txBody>
          </p:sp>
        </mc:Choice>
        <mc:Fallback xmlns="">
          <p:sp>
            <p:nvSpPr>
              <p:cNvPr id="25" name="Tekstvak 24"/>
              <p:cNvSpPr txBox="1">
                <a:spLocks noRot="1" noChangeAspect="1" noMove="1" noResize="1" noEditPoints="1" noAdjustHandles="1" noChangeArrowheads="1" noChangeShapeType="1" noTextEdit="1"/>
              </p:cNvSpPr>
              <p:nvPr/>
            </p:nvSpPr>
            <p:spPr>
              <a:xfrm>
                <a:off x="8268992" y="4509973"/>
                <a:ext cx="1888274" cy="276999"/>
              </a:xfrm>
              <a:prstGeom prst="rect">
                <a:avLst/>
              </a:prstGeom>
              <a:blipFill>
                <a:blip r:embed="rId14"/>
                <a:stretch>
                  <a:fillRect l="-2581" r="-2903" b="-26667"/>
                </a:stretch>
              </a:blipFill>
            </p:spPr>
            <p:txBody>
              <a:bodyPr/>
              <a:lstStyle/>
              <a:p>
                <a:r>
                  <a:rPr lang="nl-NL">
                    <a:noFill/>
                  </a:rPr>
                  <a:t> </a:t>
                </a:r>
              </a:p>
            </p:txBody>
          </p:sp>
        </mc:Fallback>
      </mc:AlternateContent>
      <p:sp>
        <p:nvSpPr>
          <p:cNvPr id="26" name="Tekstvak 25"/>
          <p:cNvSpPr txBox="1"/>
          <p:nvPr/>
        </p:nvSpPr>
        <p:spPr>
          <a:xfrm>
            <a:off x="7279939" y="4786611"/>
            <a:ext cx="1130285" cy="367601"/>
          </a:xfrm>
          <a:prstGeom prst="rect">
            <a:avLst/>
          </a:prstGeom>
          <a:noFill/>
        </p:spPr>
        <p:txBody>
          <a:bodyPr wrap="square" rtlCol="0">
            <a:spAutoFit/>
          </a:bodyPr>
          <a:lstStyle/>
          <a:p>
            <a:r>
              <a:rPr lang="nl-NL" dirty="0"/>
              <a:t>Venster:</a:t>
            </a:r>
          </a:p>
        </p:txBody>
      </p:sp>
      <mc:AlternateContent xmlns:mc="http://schemas.openxmlformats.org/markup-compatibility/2006" xmlns:a14="http://schemas.microsoft.com/office/drawing/2010/main">
        <mc:Choice Requires="a14">
          <p:sp>
            <p:nvSpPr>
              <p:cNvPr id="27" name="Tekstvak 26"/>
              <p:cNvSpPr txBox="1"/>
              <p:nvPr/>
            </p:nvSpPr>
            <p:spPr>
              <a:xfrm>
                <a:off x="8239426" y="4850562"/>
                <a:ext cx="264790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𝑋𝑚𝑖𝑛</m:t>
                      </m:r>
                      <m:r>
                        <a:rPr lang="nl-NL" b="0" i="1" smtClean="0">
                          <a:latin typeface="Cambria Math" panose="02040503050406030204" pitchFamily="18" charset="0"/>
                        </a:rPr>
                        <m:t>=0, </m:t>
                      </m:r>
                      <m:r>
                        <a:rPr lang="nl-NL" b="0" i="1" smtClean="0">
                          <a:latin typeface="Cambria Math" panose="02040503050406030204" pitchFamily="18" charset="0"/>
                        </a:rPr>
                        <m:t>𝑋𝑚𝑎𝑥</m:t>
                      </m:r>
                      <m:r>
                        <a:rPr lang="nl-NL" b="0" i="1" smtClean="0">
                          <a:latin typeface="Cambria Math" panose="02040503050406030204" pitchFamily="18" charset="0"/>
                        </a:rPr>
                        <m:t>=20, </m:t>
                      </m:r>
                    </m:oMath>
                  </m:oMathPara>
                </a14:m>
                <a:endParaRPr lang="nl-NL"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𝑌𝑚𝑖𝑛</m:t>
                      </m:r>
                      <m:r>
                        <a:rPr lang="nl-NL" b="0" i="1" smtClean="0">
                          <a:latin typeface="Cambria Math" panose="02040503050406030204" pitchFamily="18" charset="0"/>
                        </a:rPr>
                        <m:t>=0, </m:t>
                      </m:r>
                      <m:r>
                        <a:rPr lang="nl-NL" b="0" i="1" smtClean="0">
                          <a:latin typeface="Cambria Math" panose="02040503050406030204" pitchFamily="18" charset="0"/>
                        </a:rPr>
                        <m:t>𝑌𝑚𝑎𝑥</m:t>
                      </m:r>
                      <m:r>
                        <a:rPr lang="nl-NL" b="0" i="1" smtClean="0">
                          <a:latin typeface="Cambria Math" panose="02040503050406030204" pitchFamily="18" charset="0"/>
                        </a:rPr>
                        <m:t>=10000</m:t>
                      </m:r>
                    </m:oMath>
                  </m:oMathPara>
                </a14:m>
                <a:endParaRPr lang="nl-NL" dirty="0"/>
              </a:p>
            </p:txBody>
          </p:sp>
        </mc:Choice>
        <mc:Fallback xmlns="">
          <p:sp>
            <p:nvSpPr>
              <p:cNvPr id="27" name="Tekstvak 26"/>
              <p:cNvSpPr txBox="1">
                <a:spLocks noRot="1" noChangeAspect="1" noMove="1" noResize="1" noEditPoints="1" noAdjustHandles="1" noChangeArrowheads="1" noChangeShapeType="1" noTextEdit="1"/>
              </p:cNvSpPr>
              <p:nvPr/>
            </p:nvSpPr>
            <p:spPr>
              <a:xfrm>
                <a:off x="8239426" y="4850562"/>
                <a:ext cx="2647904" cy="553998"/>
              </a:xfrm>
              <a:prstGeom prst="rect">
                <a:avLst/>
              </a:prstGeom>
              <a:blipFill>
                <a:blip r:embed="rId15"/>
                <a:stretch>
                  <a:fillRect l="-1843" r="-1843" b="-329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8" name="Tekstvak 27"/>
              <p:cNvSpPr txBox="1"/>
              <p:nvPr/>
            </p:nvSpPr>
            <p:spPr>
              <a:xfrm>
                <a:off x="7341591" y="5453915"/>
                <a:ext cx="3005182" cy="276999"/>
              </a:xfrm>
              <a:prstGeom prst="rect">
                <a:avLst/>
              </a:prstGeom>
              <a:noFill/>
            </p:spPr>
            <p:txBody>
              <a:bodyPr wrap="none" lIns="0" tIns="0" rIns="0" bIns="0" rtlCol="0">
                <a:spAutoFit/>
              </a:bodyPr>
              <a:lstStyle/>
              <a:p>
                <a14:m>
                  <m:oMath xmlns:m="http://schemas.openxmlformats.org/officeDocument/2006/math">
                    <m:r>
                      <a:rPr lang="nl-NL" b="0" i="1" smtClean="0">
                        <a:latin typeface="Cambria Math" panose="02040503050406030204" pitchFamily="18" charset="0"/>
                      </a:rPr>
                      <m:t>𝐶𝐴𝐿𝐶</m:t>
                    </m:r>
                    <m:r>
                      <a:rPr lang="nl-NL" b="0" i="1" smtClean="0">
                        <a:latin typeface="Cambria Math" panose="02040503050406030204" pitchFamily="18" charset="0"/>
                      </a:rPr>
                      <m:t> </m:t>
                    </m:r>
                    <m:r>
                      <a:rPr lang="nl-NL" b="0" i="1" smtClean="0">
                        <a:latin typeface="Cambria Math" panose="02040503050406030204" pitchFamily="18" charset="0"/>
                      </a:rPr>
                      <m:t>𝑖𝑛𝑡𝑒𝑟𝑠𝑒𝑐𝑡</m:t>
                    </m:r>
                  </m:oMath>
                </a14:m>
                <a:r>
                  <a:rPr lang="nl-NL" dirty="0"/>
                  <a:t> geeft </a:t>
                </a:r>
                <a14:m>
                  <m:oMath xmlns:m="http://schemas.openxmlformats.org/officeDocument/2006/math">
                    <m:r>
                      <a:rPr lang="nl-NL" b="0" i="1" smtClean="0">
                        <a:latin typeface="Cambria Math" panose="02040503050406030204" pitchFamily="18" charset="0"/>
                      </a:rPr>
                      <m:t>𝑥</m:t>
                    </m:r>
                    <m:r>
                      <a:rPr lang="nl-NL" b="0" i="1" smtClean="0">
                        <a:latin typeface="Cambria Math" panose="02040503050406030204" pitchFamily="18" charset="0"/>
                      </a:rPr>
                      <m:t>=3,48</m:t>
                    </m:r>
                  </m:oMath>
                </a14:m>
                <a:endParaRPr lang="nl-NL" dirty="0"/>
              </a:p>
            </p:txBody>
          </p:sp>
        </mc:Choice>
        <mc:Fallback xmlns="">
          <p:sp>
            <p:nvSpPr>
              <p:cNvPr id="28" name="Tekstvak 27"/>
              <p:cNvSpPr txBox="1">
                <a:spLocks noRot="1" noChangeAspect="1" noMove="1" noResize="1" noEditPoints="1" noAdjustHandles="1" noChangeArrowheads="1" noChangeShapeType="1" noTextEdit="1"/>
              </p:cNvSpPr>
              <p:nvPr/>
            </p:nvSpPr>
            <p:spPr>
              <a:xfrm>
                <a:off x="7341591" y="5453915"/>
                <a:ext cx="3005182" cy="276999"/>
              </a:xfrm>
              <a:prstGeom prst="rect">
                <a:avLst/>
              </a:prstGeom>
              <a:blipFill>
                <a:blip r:embed="rId16"/>
                <a:stretch>
                  <a:fillRect l="-2637" t="-28889" r="-2028" b="-51111"/>
                </a:stretch>
              </a:blipFill>
            </p:spPr>
            <p:txBody>
              <a:bodyPr/>
              <a:lstStyle/>
              <a:p>
                <a:r>
                  <a:rPr lang="nl-NL">
                    <a:noFill/>
                  </a:rPr>
                  <a:t> </a:t>
                </a:r>
              </a:p>
            </p:txBody>
          </p:sp>
        </mc:Fallback>
      </mc:AlternateContent>
    </p:spTree>
    <p:extLst>
      <p:ext uri="{BB962C8B-B14F-4D97-AF65-F5344CB8AC3E}">
        <p14:creationId xmlns:p14="http://schemas.microsoft.com/office/powerpoint/2010/main" val="227189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9" grpId="0"/>
      <p:bldP spid="11" grpId="0"/>
      <p:bldP spid="12" grpId="0"/>
      <p:bldP spid="13" grpId="0"/>
      <p:bldP spid="14" grpId="0"/>
      <p:bldP spid="15" grpId="0"/>
      <p:bldP spid="16" grpId="0"/>
      <p:bldP spid="17" grpId="0"/>
      <p:bldP spid="20" grpId="0"/>
      <p:bldP spid="21" grpId="0" animBg="1"/>
      <p:bldP spid="22" grpId="0"/>
      <p:bldP spid="23" grpId="0"/>
      <p:bldP spid="24" grpId="0"/>
      <p:bldP spid="25" grpId="0"/>
      <p:bldP spid="26" grpId="0"/>
      <p:bldP spid="27" grpId="0"/>
      <p:bldP spid="28"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a1">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E3F42C2C-B049-49A4-B609-A05CAC38CE17}" vid="{4F95A3EB-CA5C-4C69-890D-8A5C06625B91}"/>
    </a:ext>
  </a:extLst>
</a:theme>
</file>

<file path=ppt/theme/theme3.xml><?xml version="1.0" encoding="utf-8"?>
<a:theme xmlns:a="http://schemas.openxmlformats.org/drawingml/2006/main" name="1_Thema1">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E3F42C2C-B049-49A4-B609-A05CAC38CE17}" vid="{4F95A3EB-CA5C-4C69-890D-8A5C06625B91}"/>
    </a:ext>
  </a:extLst>
</a:theme>
</file>

<file path=ppt/theme/theme4.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5227</TotalTime>
  <Words>2648</Words>
  <Application>Microsoft Office PowerPoint</Application>
  <PresentationFormat>Breedbeeld</PresentationFormat>
  <Paragraphs>428</Paragraphs>
  <Slides>22</Slides>
  <Notes>0</Notes>
  <HiddenSlides>1</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22</vt:i4>
      </vt:variant>
    </vt:vector>
  </HeadingPairs>
  <TitlesOfParts>
    <vt:vector size="31" baseType="lpstr">
      <vt:lpstr>Arial</vt:lpstr>
      <vt:lpstr>Calibri</vt:lpstr>
      <vt:lpstr>Calibri Light</vt:lpstr>
      <vt:lpstr>Cambria Math</vt:lpstr>
      <vt:lpstr>Times New Roman</vt:lpstr>
      <vt:lpstr>Kantoorthema</vt:lpstr>
      <vt:lpstr>Thema1</vt:lpstr>
      <vt:lpstr>1_Thema1</vt:lpstr>
      <vt:lpstr>1_Kantoorthema</vt:lpstr>
      <vt:lpstr>Havo 4 wiskunde 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Stichting LVO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Arno Verrijth</dc:creator>
  <cp:lastModifiedBy>Arno Verrijth</cp:lastModifiedBy>
  <cp:revision>40</cp:revision>
  <dcterms:created xsi:type="dcterms:W3CDTF">2019-05-07T07:59:46Z</dcterms:created>
  <dcterms:modified xsi:type="dcterms:W3CDTF">2019-06-10T07:56:48Z</dcterms:modified>
</cp:coreProperties>
</file>