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7" r:id="rId5"/>
    <p:sldId id="275" r:id="rId6"/>
    <p:sldId id="278" r:id="rId7"/>
    <p:sldId id="279" r:id="rId8"/>
    <p:sldId id="277" r:id="rId9"/>
    <p:sldId id="281" r:id="rId10"/>
    <p:sldId id="285" r:id="rId11"/>
    <p:sldId id="263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4" r:id="rId20"/>
    <p:sldId id="280" r:id="rId21"/>
    <p:sldId id="282" r:id="rId22"/>
    <p:sldId id="283" r:id="rId23"/>
    <p:sldId id="284" r:id="rId24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62A"/>
    <a:srgbClr val="383524"/>
    <a:srgbClr val="3F3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36" y="56"/>
      </p:cViewPr>
      <p:guideLst>
        <p:guide orient="horz" pos="162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5033-6A7D-4B0A-8F06-F11CCAFA99A2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8F4B-4CAD-4859-B69B-A2518560AE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8F4B-4CAD-4859-B69B-A2518560AE7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10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8F4B-4CAD-4859-B69B-A2518560AE7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52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67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2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7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49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0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3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05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31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6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D11D-F5BD-9C42-806D-5F76CCE32641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280-06F4-3645-8D21-5E42BE3AF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56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6lE9tV9vm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rmatica.lvo-weert.nl/~test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6lE9tV9vm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788192" y="1702770"/>
            <a:ext cx="282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Moodle </a:t>
            </a:r>
            <a:r>
              <a:rPr lang="nl-NL" sz="3600" dirty="0" err="1"/>
              <a:t>PvH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445270" y="387407"/>
            <a:ext cx="7249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Online leerstof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CFD7CA-E7CE-41D1-8A68-44CABB61E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44" y="1021028"/>
            <a:ext cx="3612356" cy="38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7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5270" y="936637"/>
            <a:ext cx="4545083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nl-NL" sz="2400" dirty="0">
                <a:solidFill>
                  <a:schemeClr val="bg1"/>
                </a:solidFill>
              </a:rPr>
              <a:t>Bouwen van een website</a:t>
            </a: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527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Wat ga je doen in H4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37" y="1393370"/>
            <a:ext cx="6407659" cy="28051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72822" y="1275232"/>
            <a:ext cx="282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HTML / CSS</a:t>
            </a:r>
          </a:p>
          <a:p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1666264" y="4467125"/>
            <a:ext cx="372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  <a:hlinkClick r:id="rId6"/>
              </a:rPr>
              <a:t>http://informatica.lvo-weert.nl/~test/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7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5270" y="936637"/>
            <a:ext cx="4545083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nl-NL" sz="2400" dirty="0">
                <a:solidFill>
                  <a:schemeClr val="bg1"/>
                </a:solidFill>
              </a:rPr>
              <a:t>Algoritmen</a:t>
            </a: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72822" y="1275232"/>
            <a:ext cx="282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Javalogo /</a:t>
            </a:r>
          </a:p>
          <a:p>
            <a:r>
              <a:rPr lang="nl-NL" sz="3600" dirty="0" err="1"/>
              <a:t>Eclipse</a:t>
            </a:r>
            <a:endParaRPr lang="nl-NL" sz="3600" dirty="0"/>
          </a:p>
          <a:p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44527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Wat ga je doen in H4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0" y="1380710"/>
            <a:ext cx="4000834" cy="33800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469" y="2730778"/>
            <a:ext cx="1973396" cy="15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4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5270" y="936637"/>
            <a:ext cx="4545083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nl-NL" sz="2400" dirty="0">
                <a:solidFill>
                  <a:schemeClr val="bg1"/>
                </a:solidFill>
              </a:rPr>
              <a:t>Gamedesign</a:t>
            </a: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72822" y="1275232"/>
            <a:ext cx="282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Gamemaker</a:t>
            </a:r>
          </a:p>
          <a:p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44527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Wat ga je doen in H4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0" y="1444915"/>
            <a:ext cx="5320501" cy="29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6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5270" y="936637"/>
            <a:ext cx="4545083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nl-NL" sz="2400" dirty="0">
                <a:solidFill>
                  <a:schemeClr val="bg1"/>
                </a:solidFill>
              </a:rPr>
              <a:t>Database</a:t>
            </a: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72822" y="1275232"/>
            <a:ext cx="282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Access</a:t>
            </a:r>
          </a:p>
          <a:p>
            <a:endParaRPr lang="nl-NL" sz="3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0" y="1396172"/>
            <a:ext cx="6308030" cy="258610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4527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Wat ga je doen in H5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</p:spTree>
    <p:extLst>
      <p:ext uri="{BB962C8B-B14F-4D97-AF65-F5344CB8AC3E}">
        <p14:creationId xmlns:p14="http://schemas.microsoft.com/office/powerpoint/2010/main" val="97187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45270" y="936637"/>
            <a:ext cx="4545083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nl-NL" sz="2400" dirty="0">
                <a:solidFill>
                  <a:schemeClr val="bg1"/>
                </a:solidFill>
              </a:rPr>
              <a:t>Project</a:t>
            </a: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  <a:p>
            <a:pPr marL="342900" indent="-342900">
              <a:lnSpc>
                <a:spcPts val="3100"/>
              </a:lnSpc>
              <a:buFont typeface="Arial"/>
              <a:buChar char="•"/>
            </a:pPr>
            <a:endParaRPr lang="nl-NL" sz="2300" dirty="0">
              <a:solidFill>
                <a:srgbClr val="4A462A"/>
              </a:solidFill>
              <a:latin typeface="Myriad Pro"/>
              <a:cs typeface="Myriad Pro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72822" y="1275232"/>
            <a:ext cx="2824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Eigen keuze</a:t>
            </a:r>
            <a:br>
              <a:rPr lang="nl-NL" sz="3600" dirty="0"/>
            </a:br>
            <a:r>
              <a:rPr lang="nl-NL" sz="1600" dirty="0"/>
              <a:t>(na goedkeuring docent)</a:t>
            </a:r>
          </a:p>
          <a:p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>
            <a:off x="44527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Wat ga je doen in H5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7811" y="1517374"/>
            <a:ext cx="30148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3d-printen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robotica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bg1"/>
                </a:solidFill>
              </a:rPr>
              <a:t>arduino</a:t>
            </a:r>
            <a:r>
              <a:rPr lang="nl-NL" sz="2400" dirty="0">
                <a:solidFill>
                  <a:schemeClr val="bg1"/>
                </a:solidFill>
              </a:rPr>
              <a:t> / </a:t>
            </a:r>
            <a:r>
              <a:rPr lang="nl-NL" sz="2400" dirty="0" err="1">
                <a:solidFill>
                  <a:schemeClr val="bg1"/>
                </a:solidFill>
              </a:rPr>
              <a:t>raspberry</a:t>
            </a:r>
            <a:r>
              <a:rPr lang="nl-NL" sz="2400" dirty="0">
                <a:solidFill>
                  <a:schemeClr val="bg1"/>
                </a:solidFill>
              </a:rPr>
              <a:t> 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bg1"/>
                </a:solidFill>
              </a:rPr>
              <a:t>Etc</a:t>
            </a:r>
            <a:r>
              <a:rPr lang="nl-NL" sz="2400" dirty="0">
                <a:solidFill>
                  <a:schemeClr val="bg1"/>
                </a:solidFill>
              </a:rPr>
              <a:t>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51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0902" y="1416981"/>
            <a:ext cx="4949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chemeClr val="bg1"/>
                </a:solidFill>
              </a:rPr>
              <a:t>Ondersteuning: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   Eisen aan de opdracht, Formats, 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      </a:t>
            </a:r>
            <a:r>
              <a:rPr lang="nl-NL" sz="2000" dirty="0" err="1">
                <a:solidFill>
                  <a:schemeClr val="bg1"/>
                </a:solidFill>
              </a:rPr>
              <a:t>Tutorials</a:t>
            </a:r>
            <a:r>
              <a:rPr lang="nl-NL" sz="2000" dirty="0">
                <a:solidFill>
                  <a:schemeClr val="bg1"/>
                </a:solidFill>
              </a:rPr>
              <a:t>, Forum, Diagnostische toetsen 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   (…en ook hulp van de docent)</a:t>
            </a:r>
            <a:br>
              <a:rPr lang="nl-NL" sz="2000" dirty="0">
                <a:solidFill>
                  <a:schemeClr val="bg1"/>
                </a:solidFill>
              </a:rPr>
            </a:br>
            <a:endParaRPr lang="nl-NL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chemeClr val="bg1"/>
                </a:solidFill>
              </a:rPr>
              <a:t>Planning</a:t>
            </a:r>
            <a:r>
              <a:rPr lang="nl-NL" sz="2000" dirty="0">
                <a:solidFill>
                  <a:schemeClr val="bg1"/>
                </a:solidFill>
              </a:rPr>
              <a:t>: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Per periode een studiewijzer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811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Belangrijk om te weten: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</p:spTree>
    <p:extLst>
      <p:ext uri="{BB962C8B-B14F-4D97-AF65-F5344CB8AC3E}">
        <p14:creationId xmlns:p14="http://schemas.microsoft.com/office/powerpoint/2010/main" val="369386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0902" y="1416981"/>
            <a:ext cx="4949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Denk bij het vak informatica ook eens aan: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i="1" dirty="0">
                <a:solidFill>
                  <a:schemeClr val="bg1"/>
                </a:solidFill>
              </a:rPr>
              <a:t>Puzzelen, logisch denken, probleem </a:t>
            </a:r>
            <a:br>
              <a:rPr lang="nl-NL" sz="2000" i="1" dirty="0">
                <a:solidFill>
                  <a:schemeClr val="bg1"/>
                </a:solidFill>
              </a:rPr>
            </a:br>
            <a:r>
              <a:rPr lang="nl-NL" sz="2000" i="1" dirty="0">
                <a:solidFill>
                  <a:schemeClr val="bg1"/>
                </a:solidFill>
              </a:rPr>
              <a:t>oplossen, analyseren, programmeren, samenwerken, ordenen en concreet bezig zijn.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8110" y="387407"/>
            <a:ext cx="72494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Belangrijk om te weten:</a:t>
            </a:r>
          </a:p>
          <a:p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</p:spTree>
    <p:extLst>
      <p:ext uri="{BB962C8B-B14F-4D97-AF65-F5344CB8AC3E}">
        <p14:creationId xmlns:p14="http://schemas.microsoft.com/office/powerpoint/2010/main" val="126667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38110" y="387407"/>
            <a:ext cx="7249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rgbClr val="FFC000"/>
                </a:solidFill>
                <a:latin typeface="Rift"/>
                <a:cs typeface="Rift"/>
              </a:rPr>
              <a:t>Quiz (totaal 7 vragen)</a:t>
            </a:r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54922" y="1082262"/>
            <a:ext cx="7291387" cy="4827587"/>
          </a:xfrm>
        </p:spPr>
        <p:txBody>
          <a:bodyPr>
            <a:noAutofit/>
          </a:bodyPr>
          <a:lstStyle/>
          <a:p>
            <a:pPr marL="461772" indent="-342900"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</a:rPr>
              <a:t>Wanneer werd de eerste e-mail gestuurd?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.  1959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b.  1963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c.  1971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d.  1984</a:t>
            </a:r>
          </a:p>
          <a:p>
            <a:pPr marL="461772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61772" indent="-342900"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Eén</a:t>
            </a:r>
            <a:r>
              <a:rPr lang="en-US" sz="2000" dirty="0">
                <a:solidFill>
                  <a:schemeClr val="bg1"/>
                </a:solidFill>
              </a:rPr>
              <a:t> gigabyte is </a:t>
            </a:r>
            <a:r>
              <a:rPr lang="en-US" sz="2000" dirty="0" err="1">
                <a:solidFill>
                  <a:schemeClr val="bg1"/>
                </a:solidFill>
              </a:rPr>
              <a:t>ongeveer</a:t>
            </a:r>
            <a:endParaRPr lang="en-US" sz="2000" dirty="0">
              <a:solidFill>
                <a:schemeClr val="bg1"/>
              </a:solidFill>
            </a:endParaRPr>
          </a:p>
          <a:p>
            <a:pPr marL="41148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a. 1000 bytes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b. 1000,000 bytes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c. 1000,000,000 bytes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d. 1000,000,000,000 bytes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" name="Afgeronde rechthoek 1"/>
          <p:cNvSpPr/>
          <p:nvPr/>
        </p:nvSpPr>
        <p:spPr>
          <a:xfrm>
            <a:off x="651641" y="2070538"/>
            <a:ext cx="872359" cy="2522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556248" y="4093366"/>
            <a:ext cx="2491752" cy="2522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8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2" name="Afgeronde rechthoek 1"/>
          <p:cNvSpPr/>
          <p:nvPr/>
        </p:nvSpPr>
        <p:spPr>
          <a:xfrm>
            <a:off x="1095784" y="1846987"/>
            <a:ext cx="872359" cy="2522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3052" y="1067925"/>
            <a:ext cx="8928992" cy="462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Arial"/>
              <a:buNone/>
            </a:pPr>
            <a:r>
              <a:rPr lang="nl-NL" sz="2000" dirty="0">
                <a:solidFill>
                  <a:schemeClr val="bg1"/>
                </a:solidFill>
              </a:rPr>
              <a:t>3. Welke toetsenbord indeling gebruiken we 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    in Nederland? </a:t>
            </a:r>
          </a:p>
          <a:p>
            <a:pPr marL="925830" lvl="1" indent="-514350">
              <a:buFont typeface="+mj-lt"/>
              <a:buAutoNum type="alphaLcPeriod"/>
            </a:pPr>
            <a:r>
              <a:rPr lang="nl-NL" sz="2000" dirty="0" err="1">
                <a:solidFill>
                  <a:schemeClr val="bg1"/>
                </a:solidFill>
              </a:rPr>
              <a:t>qwerty</a:t>
            </a:r>
            <a:endParaRPr lang="nl-NL" sz="2000" dirty="0">
              <a:solidFill>
                <a:schemeClr val="bg1"/>
              </a:solidFill>
            </a:endParaRPr>
          </a:p>
          <a:p>
            <a:pPr marL="925830" lvl="1" indent="-514350">
              <a:buFont typeface="+mj-lt"/>
              <a:buAutoNum type="alphaLcPeriod"/>
            </a:pPr>
            <a:r>
              <a:rPr lang="nl-NL" sz="2000" dirty="0" err="1">
                <a:solidFill>
                  <a:schemeClr val="bg1"/>
                </a:solidFill>
              </a:rPr>
              <a:t>azerty</a:t>
            </a:r>
            <a:endParaRPr lang="nl-NL" sz="2000" dirty="0">
              <a:solidFill>
                <a:schemeClr val="bg1"/>
              </a:solidFill>
            </a:endParaRPr>
          </a:p>
          <a:p>
            <a:pPr marL="925830" lvl="1" indent="-514350">
              <a:buFont typeface="+mj-lt"/>
              <a:buAutoNum type="alphaLcPeriod"/>
            </a:pPr>
            <a:r>
              <a:rPr lang="nl-NL" sz="2000" dirty="0" err="1">
                <a:solidFill>
                  <a:schemeClr val="bg1"/>
                </a:solidFill>
              </a:rPr>
              <a:t>abcdef</a:t>
            </a:r>
            <a:endParaRPr lang="nl-NL" sz="2000" dirty="0">
              <a:solidFill>
                <a:schemeClr val="bg1"/>
              </a:solidFill>
            </a:endParaRPr>
          </a:p>
          <a:p>
            <a:pPr marL="925830" lvl="1" indent="-514350">
              <a:buFont typeface="+mj-lt"/>
              <a:buAutoNum type="alphaLcPeriod"/>
            </a:pPr>
            <a:r>
              <a:rPr lang="nl-NL" sz="2000" dirty="0" err="1">
                <a:solidFill>
                  <a:schemeClr val="bg1"/>
                </a:solidFill>
              </a:rPr>
              <a:t>Qwertz</a:t>
            </a:r>
            <a:endParaRPr lang="nl-NL" sz="2000" dirty="0">
              <a:solidFill>
                <a:schemeClr val="bg1"/>
              </a:solidFill>
            </a:endParaRPr>
          </a:p>
          <a:p>
            <a:pPr marL="925830" lvl="1" indent="-514350">
              <a:buFont typeface="+mj-lt"/>
              <a:buAutoNum type="alphaLcPeriod"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Font typeface="Arial"/>
              <a:buNone/>
            </a:pPr>
            <a:r>
              <a:rPr lang="nl-NL" sz="2000" dirty="0">
                <a:solidFill>
                  <a:schemeClr val="bg1"/>
                </a:solidFill>
              </a:rPr>
              <a:t>4. Wat zijn de 3 primaire kleuren van een 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    beeldpixel?  </a:t>
            </a:r>
          </a:p>
          <a:p>
            <a:pPr marL="118872" indent="0">
              <a:buFont typeface="Arial"/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Font typeface="Arial"/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Font typeface="Arial"/>
              <a:buNone/>
            </a:pPr>
            <a:endParaRPr lang="nl-NL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338110" y="387407"/>
            <a:ext cx="7249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rgbClr val="FFC000"/>
                </a:solidFill>
                <a:latin typeface="Rift"/>
                <a:cs typeface="Rift"/>
              </a:rPr>
              <a:t>Quiz</a:t>
            </a:r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5497" y="4154953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rood, groen en blauw</a:t>
            </a:r>
          </a:p>
        </p:txBody>
      </p:sp>
    </p:spTree>
    <p:extLst>
      <p:ext uri="{BB962C8B-B14F-4D97-AF65-F5344CB8AC3E}">
        <p14:creationId xmlns:p14="http://schemas.microsoft.com/office/powerpoint/2010/main" val="30068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0" y="4102485"/>
            <a:ext cx="1581175" cy="70966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45269" y="387407"/>
            <a:ext cx="639129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4A462A"/>
                </a:solidFill>
                <a:latin typeface="Rift"/>
                <a:cs typeface="Rift"/>
              </a:rPr>
              <a:t>Informatica per profiel</a:t>
            </a:r>
          </a:p>
        </p:txBody>
      </p:sp>
      <p:pic>
        <p:nvPicPr>
          <p:cNvPr id="1026" name="Picture 2" descr="Afbeeldingsresultaat voor havo profie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" y="1445788"/>
            <a:ext cx="8266406" cy="23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2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3052" y="1067925"/>
            <a:ext cx="8928992" cy="462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Arial"/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Font typeface="Arial"/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Font typeface="Arial"/>
              <a:buNone/>
            </a:pPr>
            <a:endParaRPr lang="nl-NL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338110" y="387407"/>
            <a:ext cx="7249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rgbClr val="FFC000"/>
                </a:solidFill>
                <a:latin typeface="Rift"/>
                <a:cs typeface="Rift"/>
              </a:rPr>
              <a:t>Quiz</a:t>
            </a:r>
            <a:endParaRPr lang="nl-NL" sz="3600" b="1" dirty="0">
              <a:solidFill>
                <a:srgbClr val="4A462A"/>
              </a:solidFill>
              <a:latin typeface="Rift"/>
              <a:cs typeface="Rif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8926" y="1078035"/>
            <a:ext cx="446327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8872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5. Wat betekent de afkorting www?  </a:t>
            </a:r>
          </a:p>
          <a:p>
            <a:pPr marL="118872" indent="0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nl-NL" sz="20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nl-NL" sz="2000" dirty="0">
                <a:solidFill>
                  <a:schemeClr val="bg1"/>
                </a:solidFill>
              </a:rPr>
              <a:t>6</a:t>
            </a:r>
            <a:r>
              <a:rPr lang="en-US" sz="2000" dirty="0">
                <a:solidFill>
                  <a:schemeClr val="bg1"/>
                </a:solidFill>
              </a:rPr>
              <a:t>. Wat is de </a:t>
            </a:r>
            <a:r>
              <a:rPr lang="en-US" sz="2000" dirty="0" err="1">
                <a:solidFill>
                  <a:schemeClr val="bg1"/>
                </a:solidFill>
              </a:rPr>
              <a:t>meest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gebruikte</a:t>
            </a:r>
            <a:r>
              <a:rPr lang="en-US" sz="2000" dirty="0">
                <a:solidFill>
                  <a:schemeClr val="bg1"/>
                </a:solidFill>
              </a:rPr>
              <a:t> app </a:t>
            </a:r>
            <a:r>
              <a:rPr lang="en-US" sz="2000" dirty="0" err="1">
                <a:solidFill>
                  <a:schemeClr val="bg1"/>
                </a:solidFill>
              </a:rPr>
              <a:t>onder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 err="1">
                <a:solidFill>
                  <a:schemeClr val="bg1"/>
                </a:solidFill>
              </a:rPr>
              <a:t>jongeren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>
                <a:solidFill>
                  <a:schemeClr val="bg1"/>
                </a:solidFill>
              </a:rPr>
              <a:t>Facebook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 err="1">
                <a:solidFill>
                  <a:schemeClr val="bg1"/>
                </a:solidFill>
              </a:rPr>
              <a:t>Youtube</a:t>
            </a:r>
            <a:endParaRPr lang="en-US" sz="2000" dirty="0">
              <a:solidFill>
                <a:schemeClr val="bg1"/>
              </a:solidFill>
            </a:endParaRPr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>
                <a:solidFill>
                  <a:schemeClr val="bg1"/>
                </a:solidFill>
              </a:rPr>
              <a:t>Instagram</a:t>
            </a:r>
          </a:p>
          <a:p>
            <a:pPr marL="925830" lvl="1" indent="-514350">
              <a:buFont typeface="+mj-lt"/>
              <a:buAutoNum type="alphaLcPeriod"/>
            </a:pPr>
            <a:r>
              <a:rPr lang="en-US" sz="2000" dirty="0" err="1">
                <a:solidFill>
                  <a:schemeClr val="bg1"/>
                </a:solidFill>
              </a:rPr>
              <a:t>Whatsapp</a:t>
            </a:r>
            <a:endParaRPr lang="en-US" sz="2000" dirty="0">
              <a:solidFill>
                <a:schemeClr val="bg1"/>
              </a:solidFill>
            </a:endParaRPr>
          </a:p>
          <a:p>
            <a:pPr marL="925830" lvl="1" indent="-514350">
              <a:buFont typeface="+mj-lt"/>
              <a:buAutoNum type="alphaLcPeriod"/>
            </a:pPr>
            <a:endParaRPr lang="en-US" sz="20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94844" y="1476704"/>
            <a:ext cx="16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world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wide</a:t>
            </a:r>
            <a:r>
              <a:rPr lang="nl-NL" dirty="0">
                <a:solidFill>
                  <a:schemeClr val="accent1"/>
                </a:solidFill>
              </a:rPr>
              <a:t> web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547572" y="3583475"/>
            <a:ext cx="1795000" cy="2957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22" y="912297"/>
            <a:ext cx="8040055" cy="39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445269" y="387407"/>
            <a:ext cx="76057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4A462A"/>
                </a:solidFill>
                <a:latin typeface="Rift"/>
                <a:cs typeface="Rift"/>
              </a:rPr>
              <a:t>Natuur &amp; Techniek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45269" y="1265762"/>
            <a:ext cx="2660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Biometrie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Cyber Security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Surveillance </a:t>
            </a:r>
            <a:r>
              <a:rPr lang="nl-NL" sz="2000" dirty="0" err="1">
                <a:solidFill>
                  <a:schemeClr val="tx2"/>
                </a:solidFill>
              </a:rPr>
              <a:t>network</a:t>
            </a:r>
            <a:endParaRPr lang="nl-NL" sz="2000" dirty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9" y="2386673"/>
            <a:ext cx="1920961" cy="25965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69" y="2386673"/>
            <a:ext cx="2276028" cy="26155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77" y="122672"/>
            <a:ext cx="3105939" cy="159051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276" y="1891861"/>
            <a:ext cx="3105939" cy="30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445269" y="387407"/>
            <a:ext cx="76057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4A462A"/>
                </a:solidFill>
                <a:latin typeface="Rift"/>
                <a:cs typeface="Rift"/>
              </a:rPr>
              <a:t>Natuur &amp; Gezondheid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45269" y="1265762"/>
            <a:ext cx="29789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 err="1">
                <a:solidFill>
                  <a:schemeClr val="tx2"/>
                </a:solidFill>
              </a:rPr>
              <a:t>Domotica</a:t>
            </a: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Gezondheidsapps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Robotica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Bio-informatica </a:t>
            </a:r>
            <a:br>
              <a:rPr lang="nl-NL" sz="2000" dirty="0">
                <a:solidFill>
                  <a:schemeClr val="tx2"/>
                </a:solidFill>
              </a:rPr>
            </a:br>
            <a:r>
              <a:rPr lang="nl-NL" sz="2000" dirty="0">
                <a:solidFill>
                  <a:schemeClr val="tx2"/>
                </a:solidFill>
              </a:rPr>
              <a:t>(DNA, kwaliteit voedsel)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Afbeeldingsresultaat voor domo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26" y="1156147"/>
            <a:ext cx="2497248" cy="13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08" y="1156147"/>
            <a:ext cx="2154622" cy="13047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308" y="2605084"/>
            <a:ext cx="4249569" cy="24385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06" y="3262446"/>
            <a:ext cx="23907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445269" y="387407"/>
            <a:ext cx="76057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4A462A"/>
                </a:solidFill>
                <a:latin typeface="Rift"/>
                <a:cs typeface="Rift"/>
              </a:rPr>
              <a:t>Economie &amp; Maatschappij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45269" y="1265762"/>
            <a:ext cx="8136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Datamining (aankoopgedrag van consumenten, symptomen bij patiënten)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Geografische informatiesystemen (GIS)</a:t>
            </a:r>
          </a:p>
          <a:p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Afbeeldingsresultaat voor g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73" y="2281425"/>
            <a:ext cx="4483555" cy="25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9" y="2281425"/>
            <a:ext cx="3982924" cy="25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445269" y="387407"/>
            <a:ext cx="76057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400" b="1" dirty="0">
                <a:solidFill>
                  <a:srgbClr val="4A462A"/>
                </a:solidFill>
                <a:latin typeface="Rift"/>
                <a:cs typeface="Rift"/>
              </a:rPr>
              <a:t>Cultuur &amp; Maatschappij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45269" y="1265762"/>
            <a:ext cx="30319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Online </a:t>
            </a:r>
            <a:r>
              <a:rPr lang="nl-NL" sz="2000" dirty="0" err="1">
                <a:solidFill>
                  <a:schemeClr val="tx2"/>
                </a:solidFill>
              </a:rPr>
              <a:t>investigations</a:t>
            </a:r>
            <a:endParaRPr lang="nl-NL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Virtual tour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 err="1">
                <a:solidFill>
                  <a:schemeClr val="tx2"/>
                </a:solidFill>
              </a:rPr>
              <a:t>Social</a:t>
            </a:r>
            <a:r>
              <a:rPr lang="nl-NL" sz="2000" dirty="0">
                <a:solidFill>
                  <a:schemeClr val="tx2"/>
                </a:solidFill>
              </a:rPr>
              <a:t> Media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 err="1">
                <a:solidFill>
                  <a:schemeClr val="tx2"/>
                </a:solidFill>
              </a:rPr>
              <a:t>Artificial</a:t>
            </a:r>
            <a:r>
              <a:rPr lang="nl-NL" sz="2000" dirty="0">
                <a:solidFill>
                  <a:schemeClr val="tx2"/>
                </a:solidFill>
              </a:rPr>
              <a:t> intelligence</a:t>
            </a:r>
            <a:br>
              <a:rPr lang="nl-NL" sz="2000" dirty="0">
                <a:solidFill>
                  <a:schemeClr val="tx2"/>
                </a:solidFill>
              </a:rPr>
            </a:br>
            <a:r>
              <a:rPr lang="nl-NL" sz="2000" dirty="0">
                <a:solidFill>
                  <a:schemeClr val="tx2"/>
                </a:solidFill>
              </a:rPr>
              <a:t>(taal en spraak, </a:t>
            </a:r>
            <a:br>
              <a:rPr lang="nl-NL" sz="2000" dirty="0">
                <a:solidFill>
                  <a:schemeClr val="tx2"/>
                </a:solidFill>
              </a:rPr>
            </a:br>
            <a:r>
              <a:rPr lang="nl-NL" sz="2000" dirty="0">
                <a:solidFill>
                  <a:schemeClr val="tx2"/>
                </a:solidFill>
              </a:rPr>
              <a:t>zelfrijdende auto’s)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2"/>
                </a:solidFill>
              </a:rPr>
              <a:t>Fake </a:t>
            </a:r>
            <a:r>
              <a:rPr lang="nl-NL" sz="2000" dirty="0" err="1">
                <a:solidFill>
                  <a:schemeClr val="tx2"/>
                </a:solidFill>
              </a:rPr>
              <a:t>news</a:t>
            </a:r>
            <a:r>
              <a:rPr lang="nl-NL" sz="2000" dirty="0">
                <a:solidFill>
                  <a:schemeClr val="tx2"/>
                </a:solidFill>
              </a:rPr>
              <a:t> </a:t>
            </a:r>
            <a:r>
              <a:rPr lang="nl-NL" sz="2000" dirty="0" err="1">
                <a:solidFill>
                  <a:schemeClr val="tx2"/>
                </a:solidFill>
              </a:rPr>
              <a:t>v.s.</a:t>
            </a:r>
            <a:r>
              <a:rPr lang="nl-NL" sz="2000" dirty="0">
                <a:solidFill>
                  <a:schemeClr val="tx2"/>
                </a:solidFill>
              </a:rPr>
              <a:t> Real </a:t>
            </a:r>
            <a:r>
              <a:rPr lang="nl-NL" sz="2000" dirty="0" err="1">
                <a:solidFill>
                  <a:schemeClr val="tx2"/>
                </a:solidFill>
              </a:rPr>
              <a:t>news</a:t>
            </a:r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14" y="1239289"/>
            <a:ext cx="2594081" cy="20819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47" y="1265762"/>
            <a:ext cx="2834947" cy="20555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30" y="3571345"/>
            <a:ext cx="2684266" cy="12991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121" y="3412711"/>
            <a:ext cx="2299673" cy="1611450"/>
          </a:xfrm>
          <a:prstGeom prst="rect">
            <a:avLst/>
          </a:prstGeom>
        </p:spPr>
      </p:pic>
      <p:pic>
        <p:nvPicPr>
          <p:cNvPr id="4100" name="Picture 4" descr="Afbeeldingsresultaat voor nao rob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4" y="3499188"/>
            <a:ext cx="1616414" cy="16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2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788192" y="1702770"/>
            <a:ext cx="2824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Zowel </a:t>
            </a:r>
            <a:br>
              <a:rPr lang="nl-NL" sz="3600" dirty="0"/>
            </a:br>
            <a:r>
              <a:rPr lang="nl-NL" sz="3600" dirty="0"/>
              <a:t>T-toetsen als casus opdrachten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CAC2C4-A25A-8DD2-05BD-CE7CB0F6E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4" y="655286"/>
            <a:ext cx="4338543" cy="412517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A38F07C-FCFA-4AB1-B8A5-E2D886F45748}"/>
              </a:ext>
            </a:extLst>
          </p:cNvPr>
          <p:cNvSpPr/>
          <p:nvPr/>
        </p:nvSpPr>
        <p:spPr>
          <a:xfrm>
            <a:off x="196738" y="1058238"/>
            <a:ext cx="4338543" cy="17381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014265-1A27-4DB1-80B8-2AC45ABE0ABE}"/>
              </a:ext>
            </a:extLst>
          </p:cNvPr>
          <p:cNvSpPr txBox="1"/>
          <p:nvPr/>
        </p:nvSpPr>
        <p:spPr>
          <a:xfrm>
            <a:off x="4501186" y="1552806"/>
            <a:ext cx="461665" cy="74898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Havo 4</a:t>
            </a:r>
          </a:p>
        </p:txBody>
      </p:sp>
    </p:spTree>
    <p:extLst>
      <p:ext uri="{BB962C8B-B14F-4D97-AF65-F5344CB8AC3E}">
        <p14:creationId xmlns:p14="http://schemas.microsoft.com/office/powerpoint/2010/main" val="401536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88192" y="1702770"/>
            <a:ext cx="282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Informatica:</a:t>
            </a:r>
            <a:br>
              <a:rPr lang="nl-NL" sz="3600" dirty="0"/>
            </a:br>
            <a:r>
              <a:rPr lang="nl-NL" sz="3600" dirty="0"/>
              <a:t>alleen SE, geen CSE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927271-BC45-E59B-7D5B-93394CA46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94" y="646949"/>
            <a:ext cx="4338543" cy="412517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8A9E9B7-6A61-44DF-838F-E1334E89F698}"/>
              </a:ext>
            </a:extLst>
          </p:cNvPr>
          <p:cNvSpPr/>
          <p:nvPr/>
        </p:nvSpPr>
        <p:spPr>
          <a:xfrm>
            <a:off x="196739" y="2807003"/>
            <a:ext cx="4308356" cy="15948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FED9EF1-09A0-45F0-81A8-47F065F5B223}"/>
              </a:ext>
            </a:extLst>
          </p:cNvPr>
          <p:cNvSpPr txBox="1"/>
          <p:nvPr/>
        </p:nvSpPr>
        <p:spPr>
          <a:xfrm>
            <a:off x="4501698" y="3229950"/>
            <a:ext cx="461665" cy="74898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Havo 5</a:t>
            </a:r>
          </a:p>
        </p:txBody>
      </p:sp>
    </p:spTree>
    <p:extLst>
      <p:ext uri="{BB962C8B-B14F-4D97-AF65-F5344CB8AC3E}">
        <p14:creationId xmlns:p14="http://schemas.microsoft.com/office/powerpoint/2010/main" val="52840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"/>
            <a:ext cx="8724900" cy="5143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17" y="225251"/>
            <a:ext cx="958151" cy="4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316" y="4198470"/>
            <a:ext cx="1367807" cy="12759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5270" y="387407"/>
            <a:ext cx="7249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Rift"/>
                <a:cs typeface="Rift"/>
              </a:rPr>
              <a:t>Online leerstof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0" y="941405"/>
            <a:ext cx="4418278" cy="393556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788192" y="1702770"/>
            <a:ext cx="282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Informatica Actief</a:t>
            </a:r>
          </a:p>
        </p:txBody>
      </p:sp>
    </p:spTree>
    <p:extLst>
      <p:ext uri="{BB962C8B-B14F-4D97-AF65-F5344CB8AC3E}">
        <p14:creationId xmlns:p14="http://schemas.microsoft.com/office/powerpoint/2010/main" val="64007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8B02EAFA9CF49B661BABE2D6C2634" ma:contentTypeVersion="13" ma:contentTypeDescription="Een nieuw document maken." ma:contentTypeScope="" ma:versionID="4d38f4cfcb87aa5b236c88b2730b083e">
  <xsd:schema xmlns:xsd="http://www.w3.org/2001/XMLSchema" xmlns:xs="http://www.w3.org/2001/XMLSchema" xmlns:p="http://schemas.microsoft.com/office/2006/metadata/properties" xmlns:ns3="30a022b7-8061-4431-9d1a-2a7f3aa96fa7" xmlns:ns4="bbe3e30f-1d6d-46b0-8977-035d23326cda" targetNamespace="http://schemas.microsoft.com/office/2006/metadata/properties" ma:root="true" ma:fieldsID="d69f1d133d71a2ced7acb63ea24a316b" ns3:_="" ns4:_="">
    <xsd:import namespace="30a022b7-8061-4431-9d1a-2a7f3aa96fa7"/>
    <xsd:import namespace="bbe3e30f-1d6d-46b0-8977-035d23326c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022b7-8061-4431-9d1a-2a7f3aa96f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e30f-1d6d-46b0-8977-035d23326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72DD0-9B65-4118-B981-DBDAE260EBD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bbe3e30f-1d6d-46b0-8977-035d23326cd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0a022b7-8061-4431-9d1a-2a7f3aa96fa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9F416D-A32D-4F57-962C-F51023F7F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022b7-8061-4431-9d1a-2a7f3aa96fa7"/>
    <ds:schemaRef ds:uri="bbe3e30f-1d6d-46b0-8977-035d23326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480D10-E51A-4CB2-A354-5D8F1A02B7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367</Words>
  <Application>Microsoft Office PowerPoint</Application>
  <PresentationFormat>Diavoorstelling (16:9)</PresentationFormat>
  <Paragraphs>94</Paragraphs>
  <Slides>20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Myriad Pro</vt:lpstr>
      <vt:lpstr>Rift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乩歫椠䱡畳椀㸲㻸ꔿ㌋䬮ꍰ䞮誀圇짗꾬钒붤鏊꣊㥊揤鞁</dc:creator>
  <cp:lastModifiedBy>Herbert Keijers</cp:lastModifiedBy>
  <cp:revision>75</cp:revision>
  <dcterms:created xsi:type="dcterms:W3CDTF">2017-07-17T09:41:02Z</dcterms:created>
  <dcterms:modified xsi:type="dcterms:W3CDTF">2022-11-21T17:35:02Z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0x0101005928B02EAFA9CF49B661BABE2D6C2634</vt:lpwstr>
  </property>
</Properties>
</file>