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no Verrijth" initials="AV" lastIdx="1" clrIdx="0">
    <p:extLst>
      <p:ext uri="{19B8F6BF-5375-455C-9EA6-DF929625EA0E}">
        <p15:presenceInfo xmlns:p15="http://schemas.microsoft.com/office/powerpoint/2012/main" userId="Arno Verrijt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1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8E04A-FCCF-4CB8-B1B4-264950381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41F828-6508-4F28-A09B-BCFE8848D4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790035-EC60-4971-9A7A-8A3BDA41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BB35F-1D12-4B4B-9E5E-1B7940C5B31B}" type="datetimeFigureOut">
              <a:rPr lang="nl-NL" smtClean="0"/>
              <a:t>3-2-2019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9D5F70-4B25-4F88-93F2-65CA384FE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B37A5A4-D079-4249-A265-D64B86230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2D3B-575E-4673-B931-2DA730197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2205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F98A34-DD46-4C42-9822-9E53A1E54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4033E4D-B572-4853-91E4-D1514376B5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797F9C-ADAC-463A-A6DB-B86E3A556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BB35F-1D12-4B4B-9E5E-1B7940C5B31B}" type="datetimeFigureOut">
              <a:rPr lang="nl-NL" smtClean="0"/>
              <a:t>3-2-2019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7DAF4B1-3F63-4813-9073-3E3356C3C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9B8751-1AAF-4A8B-A686-24E9DAA65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2D3B-575E-4673-B931-2DA730197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611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EEE46AF-65FD-4D9C-B037-E2C5B9F525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664497F-004C-40F3-B8A1-A25E948952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9DD389-18A0-43AE-838E-0587536F3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BB35F-1D12-4B4B-9E5E-1B7940C5B31B}" type="datetimeFigureOut">
              <a:rPr lang="nl-NL" smtClean="0"/>
              <a:t>3-2-2019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33AF09A-F070-4AEF-8B6D-1625CBBF5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FAE916-DD61-4FD5-970F-EB28D5BAF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2D3B-575E-4673-B931-2DA730197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202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BA3064-EE5E-47DF-8287-538746AD3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373F84-5DE5-486E-B886-57CE3DA69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166161-030E-49FF-871B-281E75053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BB35F-1D12-4B4B-9E5E-1B7940C5B31B}" type="datetimeFigureOut">
              <a:rPr lang="nl-NL" smtClean="0"/>
              <a:t>3-2-2019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414F55-E68E-4FC0-A39F-53C231C7C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6AF999-754F-462D-AA6B-3F79A4113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2D3B-575E-4673-B931-2DA730197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2633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B1DEA-862C-42CD-B003-2834C247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61A0D00-C496-4406-950E-1AC8483E7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058CE6-47AA-4607-8D5B-963D30904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BB35F-1D12-4B4B-9E5E-1B7940C5B31B}" type="datetimeFigureOut">
              <a:rPr lang="nl-NL" smtClean="0"/>
              <a:t>3-2-2019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F7476F-F1F7-4BDE-9042-538835C3A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0746CE0-EA72-492D-B511-5835F7B7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2D3B-575E-4673-B931-2DA730197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5544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42C63-CAB9-43EF-A9E8-326599153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A8C260-560E-48ED-9E45-54D4A2D8F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F502C58-0A49-4F7D-9611-D9B1937585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74207FF-B10D-442B-8BFC-DBF6D33CE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BB35F-1D12-4B4B-9E5E-1B7940C5B31B}" type="datetimeFigureOut">
              <a:rPr lang="nl-NL" smtClean="0"/>
              <a:t>3-2-2019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76C964C-FB31-45BE-836C-8FC543D77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49C729E-5BD9-4545-99E9-5F17D6BFC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2D3B-575E-4673-B931-2DA730197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962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56667-5693-4467-9A67-37748C386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C8C1723-D8A7-4B89-8930-A9A988B55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035099-BD21-4AC1-A1F1-A71B8A331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9BA50AA-CABA-4088-923C-FBD44E4AC6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1C323A7-0E71-4D9A-BD1D-DBFC0B311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8E00F22-EA31-4CB9-BD83-6FDB7C57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BB35F-1D12-4B4B-9E5E-1B7940C5B31B}" type="datetimeFigureOut">
              <a:rPr lang="nl-NL" smtClean="0"/>
              <a:t>3-2-2019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18C7D8C-C4C7-459E-9266-668419706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485079B-1CBC-4056-93C7-9E884234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2D3B-575E-4673-B931-2DA730197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5010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323B6E-6F04-40C6-954C-577299296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18CDE8B-FD81-4B5F-8778-00E1506C8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BB35F-1D12-4B4B-9E5E-1B7940C5B31B}" type="datetimeFigureOut">
              <a:rPr lang="nl-NL" smtClean="0"/>
              <a:t>3-2-2019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899681F-8D24-4C40-97A7-FA6794F7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E24A8C7-C7FA-4B3D-B0C0-9CAA136E9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2D3B-575E-4673-B931-2DA730197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1187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EEFE141-2A65-439B-9915-D8E3EDC75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BB35F-1D12-4B4B-9E5E-1B7940C5B31B}" type="datetimeFigureOut">
              <a:rPr lang="nl-NL" smtClean="0"/>
              <a:t>3-2-2019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F3ACE5D-8059-4EC4-A9A3-AA3BD680A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F5CB725-DEFF-465F-A24F-CA88824B7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2D3B-575E-4673-B931-2DA730197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040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7ABA88-E84C-4706-9ADA-FED9E318C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9EF629-5A38-4105-BE1C-6F95F0DBA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51BA532-9C03-4DFB-9F0B-596D8E6984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CEB09DE-473B-4193-A874-0C4EF6196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BB35F-1D12-4B4B-9E5E-1B7940C5B31B}" type="datetimeFigureOut">
              <a:rPr lang="nl-NL" smtClean="0"/>
              <a:t>3-2-2019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FE34DAA-F939-4F06-A5BE-AEADBFAC9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F0822A6-6EF6-47AD-B54F-DCDFC7D31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2D3B-575E-4673-B931-2DA730197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254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E925FF-DB13-4E6E-9A52-E39E79D2E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4009814-7A46-4459-A2A8-01EBFB05DE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313D123-458A-4AE8-8595-D9E9BDD1D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1E5A811-08D5-4BC5-ADD4-37DAF4D98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BB35F-1D12-4B4B-9E5E-1B7940C5B31B}" type="datetimeFigureOut">
              <a:rPr lang="nl-NL" smtClean="0"/>
              <a:t>3-2-2019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61D43F9-B036-49F4-B408-44C27DC42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40D57D3-87B1-4B28-AB7A-444450068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E2D3B-575E-4673-B931-2DA730197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23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C60CCC2-4DBF-42B7-B34D-2FBD8DE2F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65C3772-694F-4849-BF9C-8217B0798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5FD5AC-E2E4-4FDB-A2E6-42967D39B8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BB35F-1D12-4B4B-9E5E-1B7940C5B31B}" type="datetimeFigureOut">
              <a:rPr lang="nl-NL" smtClean="0"/>
              <a:t>3-2-2019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B504B82-0E7A-4D88-A1F7-5A6D8DC52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89DAF0-0CC6-4FBA-9F6D-A002EFD6A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E2D3B-575E-4673-B931-2DA730197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8828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0.png"/><Relationship Id="rId7" Type="http://schemas.openxmlformats.org/officeDocument/2006/relationships/image" Target="../media/image120.png"/><Relationship Id="rId12" Type="http://schemas.openxmlformats.org/officeDocument/2006/relationships/image" Target="../media/image17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0.png"/><Relationship Id="rId11" Type="http://schemas.openxmlformats.org/officeDocument/2006/relationships/image" Target="../media/image16.png"/><Relationship Id="rId5" Type="http://schemas.openxmlformats.org/officeDocument/2006/relationships/image" Target="../media/image100.png"/><Relationship Id="rId10" Type="http://schemas.openxmlformats.org/officeDocument/2006/relationships/image" Target="../media/image15.png"/><Relationship Id="rId4" Type="http://schemas.openxmlformats.org/officeDocument/2006/relationships/image" Target="../media/image90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F9BF92-480C-41BC-9D59-8A910C05FB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Afronden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0774864-96A2-468E-B381-C32DB1D342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Waar moet ik op letten?</a:t>
            </a:r>
          </a:p>
        </p:txBody>
      </p:sp>
    </p:spTree>
    <p:extLst>
      <p:ext uri="{BB962C8B-B14F-4D97-AF65-F5344CB8AC3E}">
        <p14:creationId xmlns:p14="http://schemas.microsoft.com/office/powerpoint/2010/main" val="184163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2793599D-7BA7-49DC-8C6F-87AFF97F558A}"/>
              </a:ext>
            </a:extLst>
          </p:cNvPr>
          <p:cNvSpPr txBox="1"/>
          <p:nvPr/>
        </p:nvSpPr>
        <p:spPr>
          <a:xfrm>
            <a:off x="1132514" y="612396"/>
            <a:ext cx="1870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u="sng" dirty="0"/>
              <a:t>Afronden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3D62799-3269-47BA-8A17-428053CF8614}"/>
              </a:ext>
            </a:extLst>
          </p:cNvPr>
          <p:cNvSpPr txBox="1"/>
          <p:nvPr/>
        </p:nvSpPr>
        <p:spPr>
          <a:xfrm>
            <a:off x="1350628" y="1166070"/>
            <a:ext cx="2407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- context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E157326-587E-4F52-88FC-0312A4C0B918}"/>
              </a:ext>
            </a:extLst>
          </p:cNvPr>
          <p:cNvSpPr txBox="1"/>
          <p:nvPr/>
        </p:nvSpPr>
        <p:spPr>
          <a:xfrm>
            <a:off x="1350628" y="1594233"/>
            <a:ext cx="2407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- procenten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511B781-9DC1-464A-BF44-EED5DF38C6F7}"/>
              </a:ext>
            </a:extLst>
          </p:cNvPr>
          <p:cNvSpPr txBox="1"/>
          <p:nvPr/>
        </p:nvSpPr>
        <p:spPr>
          <a:xfrm>
            <a:off x="1350628" y="2022396"/>
            <a:ext cx="2407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- formules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47D11B8B-7C87-4E8C-A0EE-CA7FBBA73A86}"/>
              </a:ext>
            </a:extLst>
          </p:cNvPr>
          <p:cNvSpPr txBox="1"/>
          <p:nvPr/>
        </p:nvSpPr>
        <p:spPr>
          <a:xfrm>
            <a:off x="1350628" y="2450559"/>
            <a:ext cx="146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- tijd</a:t>
            </a:r>
          </a:p>
        </p:txBody>
      </p:sp>
    </p:spTree>
    <p:extLst>
      <p:ext uri="{BB962C8B-B14F-4D97-AF65-F5344CB8AC3E}">
        <p14:creationId xmlns:p14="http://schemas.microsoft.com/office/powerpoint/2010/main" val="114519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64F4834B-1BE3-40CB-BA4F-60342A9630D0}"/>
                  </a:ext>
                </a:extLst>
              </p:cNvPr>
              <p:cNvSpPr txBox="1"/>
              <p:nvPr/>
            </p:nvSpPr>
            <p:spPr>
              <a:xfrm>
                <a:off x="4704593" y="3387487"/>
                <a:ext cx="278281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36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nl-NL" sz="3600" b="0" i="1" smtClean="0">
                          <a:latin typeface="Cambria Math" panose="02040503050406030204" pitchFamily="18" charset="0"/>
                        </a:rPr>
                        <m:t>5:4=16,25</m:t>
                      </m:r>
                    </m:oMath>
                  </m:oMathPara>
                </a14:m>
                <a:endParaRPr lang="nl-NL" sz="3600" dirty="0"/>
              </a:p>
            </p:txBody>
          </p:sp>
        </mc:Choice>
        <mc:Fallback xmlns="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64F4834B-1BE3-40CB-BA4F-60342A963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593" y="3387487"/>
                <a:ext cx="2782813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kstvak 2">
            <a:extLst>
              <a:ext uri="{FF2B5EF4-FFF2-40B4-BE49-F238E27FC236}">
                <a16:creationId xmlns:a16="http://schemas.microsoft.com/office/drawing/2014/main" id="{8887E4B7-7FB8-4FDD-B96C-B1297F57D612}"/>
              </a:ext>
            </a:extLst>
          </p:cNvPr>
          <p:cNvSpPr txBox="1"/>
          <p:nvPr/>
        </p:nvSpPr>
        <p:spPr>
          <a:xfrm>
            <a:off x="780176" y="4130390"/>
            <a:ext cx="4093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Dus je hebt (minimaal) 17 tafels nodig.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3E4E088-2611-4C90-A494-DC66111A19F2}"/>
              </a:ext>
            </a:extLst>
          </p:cNvPr>
          <p:cNvSpPr txBox="1"/>
          <p:nvPr/>
        </p:nvSpPr>
        <p:spPr>
          <a:xfrm>
            <a:off x="780176" y="696286"/>
            <a:ext cx="38169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Aan een buitenlandreis nemen </a:t>
            </a:r>
            <a:br>
              <a:rPr lang="nl-NL" dirty="0"/>
            </a:br>
            <a:r>
              <a:rPr lang="nl-NL" dirty="0"/>
              <a:t>65 leerlingen deel. Tijdens het ontbijt zijn er slechts 4-persoonstafels voor deze leerlingen beschikbaar.</a:t>
            </a:r>
          </a:p>
          <a:p>
            <a:r>
              <a:rPr lang="nl-NL" dirty="0"/>
              <a:t>Bereken hoeveel tafels er (minimaal) nodig zijn voor deze groep van </a:t>
            </a:r>
            <a:br>
              <a:rPr lang="nl-NL" dirty="0"/>
            </a:br>
            <a:r>
              <a:rPr lang="nl-NL" dirty="0"/>
              <a:t>65 leerlingen.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E23570E-8F56-4DF3-B66E-7EACE6E54E46}"/>
              </a:ext>
            </a:extLst>
          </p:cNvPr>
          <p:cNvSpPr txBox="1"/>
          <p:nvPr/>
        </p:nvSpPr>
        <p:spPr>
          <a:xfrm>
            <a:off x="7327171" y="696286"/>
            <a:ext cx="38169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Tijdens deze reis moeten de leerlingen op de laatste avond het eten verzorgen. Daarvoor heeft de leiding een bedrag van € 65 gereserveerd. </a:t>
            </a:r>
          </a:p>
          <a:p>
            <a:r>
              <a:rPr lang="nl-NL" dirty="0"/>
              <a:t>Ze kiezen voor pizza van Domino’s want daar zijn de pizza’s op deze avond € 4. </a:t>
            </a:r>
          </a:p>
          <a:p>
            <a:r>
              <a:rPr lang="nl-NL" dirty="0"/>
              <a:t>Bereken hoeveel pizza’s ze voor dit geld kunnen kopen.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977D7FB4-85B9-4716-B2A8-6E27AC4D8093}"/>
              </a:ext>
            </a:extLst>
          </p:cNvPr>
          <p:cNvSpPr txBox="1"/>
          <p:nvPr/>
        </p:nvSpPr>
        <p:spPr>
          <a:xfrm>
            <a:off x="7340367" y="4130390"/>
            <a:ext cx="3892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Dus ze kunnen 16 pizza’s kopen.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D6E4975-FF13-42F0-BAA7-F4710A5D07ED}"/>
              </a:ext>
            </a:extLst>
          </p:cNvPr>
          <p:cNvSpPr txBox="1"/>
          <p:nvPr/>
        </p:nvSpPr>
        <p:spPr>
          <a:xfrm>
            <a:off x="4928532" y="411061"/>
            <a:ext cx="20804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solidFill>
                  <a:srgbClr val="FF0000"/>
                </a:solidFill>
              </a:rPr>
              <a:t>Context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8A299D2-CE37-4702-AD6E-9ED713CD61B4}"/>
              </a:ext>
            </a:extLst>
          </p:cNvPr>
          <p:cNvSpPr txBox="1"/>
          <p:nvPr/>
        </p:nvSpPr>
        <p:spPr>
          <a:xfrm>
            <a:off x="1965955" y="4776186"/>
            <a:ext cx="861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17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9471B548-F33A-45DB-81A2-6AF954F19DD8}"/>
              </a:ext>
            </a:extLst>
          </p:cNvPr>
          <p:cNvSpPr txBox="1"/>
          <p:nvPr/>
        </p:nvSpPr>
        <p:spPr>
          <a:xfrm>
            <a:off x="8385081" y="4776186"/>
            <a:ext cx="861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63625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8" grpId="1"/>
      <p:bldP spid="9" grpId="0"/>
      <p:bldP spid="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F783F2E8-89D0-48D1-A1CC-A2844C5E51C8}"/>
              </a:ext>
            </a:extLst>
          </p:cNvPr>
          <p:cNvSpPr txBox="1"/>
          <p:nvPr/>
        </p:nvSpPr>
        <p:spPr>
          <a:xfrm>
            <a:off x="4791512" y="545284"/>
            <a:ext cx="26089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solidFill>
                  <a:srgbClr val="FF0000"/>
                </a:solidFill>
              </a:rPr>
              <a:t>Procenten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7211499-A84F-4CC6-9646-DEC8DAD3BBC2}"/>
              </a:ext>
            </a:extLst>
          </p:cNvPr>
          <p:cNvSpPr txBox="1"/>
          <p:nvPr/>
        </p:nvSpPr>
        <p:spPr>
          <a:xfrm>
            <a:off x="687897" y="1543574"/>
            <a:ext cx="6895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Procenten ronden wij vaak af op 1 decimaal.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68962E9-2FE9-47C0-A419-2CAB463266F5}"/>
              </a:ext>
            </a:extLst>
          </p:cNvPr>
          <p:cNvSpPr txBox="1"/>
          <p:nvPr/>
        </p:nvSpPr>
        <p:spPr>
          <a:xfrm>
            <a:off x="687897" y="2930871"/>
            <a:ext cx="67125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 2018-2019 is het aantal leerlingen in 5-havo 273. Dat is een toename van 18,2% ten opzichte van vorig jaar. </a:t>
            </a:r>
          </a:p>
          <a:p>
            <a:r>
              <a:rPr lang="nl-NL" dirty="0"/>
              <a:t>Bereken het aantal leerlingen in 5-havo in 2017-2018</a:t>
            </a:r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4D753C04-844A-44AE-A198-27A13AED5756}"/>
              </a:ext>
            </a:extLst>
          </p:cNvPr>
          <p:cNvGrpSpPr/>
          <p:nvPr/>
        </p:nvGrpSpPr>
        <p:grpSpPr>
          <a:xfrm>
            <a:off x="5956183" y="1543574"/>
            <a:ext cx="4060272" cy="1387297"/>
            <a:chOff x="5956183" y="1543574"/>
            <a:chExt cx="4060272" cy="1387297"/>
          </a:xfrm>
        </p:grpSpPr>
        <p:sp>
          <p:nvSpPr>
            <p:cNvPr id="5" name="Tekstballon: rechthoek 4">
              <a:extLst>
                <a:ext uri="{FF2B5EF4-FFF2-40B4-BE49-F238E27FC236}">
                  <a16:creationId xmlns:a16="http://schemas.microsoft.com/office/drawing/2014/main" id="{3067C879-F41E-4710-B522-C0EB2ACF6B5F}"/>
                </a:ext>
              </a:extLst>
            </p:cNvPr>
            <p:cNvSpPr/>
            <p:nvPr/>
          </p:nvSpPr>
          <p:spPr>
            <a:xfrm>
              <a:off x="5956183" y="1543574"/>
              <a:ext cx="4060272" cy="1387297"/>
            </a:xfrm>
            <a:prstGeom prst="wedgeRectCallout">
              <a:avLst>
                <a:gd name="adj1" fmla="val -74345"/>
                <a:gd name="adj2" fmla="val -3364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Tekstvak 5">
              <a:extLst>
                <a:ext uri="{FF2B5EF4-FFF2-40B4-BE49-F238E27FC236}">
                  <a16:creationId xmlns:a16="http://schemas.microsoft.com/office/drawing/2014/main" id="{D9BB4A48-1F5F-422E-A9F7-B807F113CD6A}"/>
                </a:ext>
              </a:extLst>
            </p:cNvPr>
            <p:cNvSpPr txBox="1"/>
            <p:nvPr/>
          </p:nvSpPr>
          <p:spPr>
            <a:xfrm>
              <a:off x="6020499" y="1575502"/>
              <a:ext cx="38449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600" dirty="0"/>
                <a:t>Dit percentage zal in veel gevallen zijn afgerond in 1 decimaal nauwkeurig; 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C79B57D-8971-42B7-A6F5-FDE6F3718E7B}"/>
                  </a:ext>
                </a:extLst>
              </p:cNvPr>
              <p:cNvSpPr txBox="1"/>
              <p:nvPr/>
            </p:nvSpPr>
            <p:spPr>
              <a:xfrm>
                <a:off x="1031846" y="3963798"/>
                <a:ext cx="23003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273:1,182=230,96…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C79B57D-8971-42B7-A6F5-FDE6F3718E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846" y="3963798"/>
                <a:ext cx="2300310" cy="276999"/>
              </a:xfrm>
              <a:prstGeom prst="rect">
                <a:avLst/>
              </a:prstGeom>
              <a:blipFill>
                <a:blip r:embed="rId2"/>
                <a:stretch>
                  <a:fillRect l="-185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A910AE6E-8A6C-459A-B085-F69E0FD0064E}"/>
              </a:ext>
            </a:extLst>
          </p:cNvPr>
          <p:cNvSpPr txBox="1"/>
          <p:nvPr/>
        </p:nvSpPr>
        <p:spPr>
          <a:xfrm>
            <a:off x="687897" y="4687500"/>
            <a:ext cx="5880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Dus in 2017-2018 was het aantal leerlingen in 5-havo 231.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A8F95B21-00C2-4361-A55D-0537EBCD818C}"/>
                  </a:ext>
                </a:extLst>
              </p:cNvPr>
              <p:cNvSpPr txBox="1"/>
              <p:nvPr/>
            </p:nvSpPr>
            <p:spPr>
              <a:xfrm>
                <a:off x="7189365" y="5062079"/>
                <a:ext cx="2478051" cy="44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600" b="0" i="1" smtClean="0">
                              <a:latin typeface="Cambria Math" panose="02040503050406030204" pitchFamily="18" charset="0"/>
                            </a:rPr>
                            <m:t>273−230</m:t>
                          </m:r>
                        </m:num>
                        <m:den>
                          <m:r>
                            <a:rPr lang="nl-NL" sz="1600" b="0" i="1" smtClean="0">
                              <a:latin typeface="Cambria Math" panose="02040503050406030204" pitchFamily="18" charset="0"/>
                            </a:rPr>
                            <m:t>230</m:t>
                          </m:r>
                        </m:den>
                      </m:f>
                      <m:r>
                        <a:rPr lang="nl-NL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100%≈18,7%</m:t>
                      </m:r>
                    </m:oMath>
                  </m:oMathPara>
                </a14:m>
                <a:endParaRPr lang="nl-NL" sz="1600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A8F95B21-00C2-4361-A55D-0537EBCD81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365" y="5062079"/>
                <a:ext cx="2478051" cy="448554"/>
              </a:xfrm>
              <a:prstGeom prst="rect">
                <a:avLst/>
              </a:prstGeom>
              <a:blipFill>
                <a:blip r:embed="rId3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6B9C516B-6D72-4A25-BDE5-E1F22F027979}"/>
                  </a:ext>
                </a:extLst>
              </p:cNvPr>
              <p:cNvSpPr txBox="1"/>
              <p:nvPr/>
            </p:nvSpPr>
            <p:spPr>
              <a:xfrm>
                <a:off x="6962862" y="4543561"/>
                <a:ext cx="2478050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600" b="0" i="1" smtClean="0">
                              <a:latin typeface="Cambria Math" panose="02040503050406030204" pitchFamily="18" charset="0"/>
                            </a:rPr>
                            <m:t>273−231</m:t>
                          </m:r>
                        </m:num>
                        <m:den>
                          <m:r>
                            <a:rPr lang="nl-NL" sz="1600" b="0" i="1" smtClean="0">
                              <a:latin typeface="Cambria Math" panose="02040503050406030204" pitchFamily="18" charset="0"/>
                            </a:rPr>
                            <m:t>231</m:t>
                          </m:r>
                        </m:den>
                      </m:f>
                      <m:r>
                        <a:rPr lang="nl-NL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100%≈18,</m:t>
                      </m:r>
                      <m:r>
                        <a:rPr lang="nl-N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nl-NL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sz="1600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6B9C516B-6D72-4A25-BDE5-E1F22F0279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862" y="4543561"/>
                <a:ext cx="2478050" cy="4626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hoek 12">
            <a:extLst>
              <a:ext uri="{FF2B5EF4-FFF2-40B4-BE49-F238E27FC236}">
                <a16:creationId xmlns:a16="http://schemas.microsoft.com/office/drawing/2014/main" id="{7B7F526A-82AE-4A62-9521-57C69FACD063}"/>
              </a:ext>
            </a:extLst>
          </p:cNvPr>
          <p:cNvSpPr/>
          <p:nvPr/>
        </p:nvSpPr>
        <p:spPr>
          <a:xfrm>
            <a:off x="6020499" y="2315895"/>
            <a:ext cx="38449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600" dirty="0">
                <a:solidFill>
                  <a:srgbClr val="FF0000"/>
                </a:solidFill>
              </a:rPr>
              <a:t>dus ronden we rekenkundig af omdat dit het beste past bij de gegevens.</a:t>
            </a:r>
          </a:p>
        </p:txBody>
      </p:sp>
      <p:grpSp>
        <p:nvGrpSpPr>
          <p:cNvPr id="19" name="Groep 18">
            <a:extLst>
              <a:ext uri="{FF2B5EF4-FFF2-40B4-BE49-F238E27FC236}">
                <a16:creationId xmlns:a16="http://schemas.microsoft.com/office/drawing/2014/main" id="{B9E815B0-43D8-4BCF-A593-3BB9191B027A}"/>
              </a:ext>
            </a:extLst>
          </p:cNvPr>
          <p:cNvGrpSpPr/>
          <p:nvPr/>
        </p:nvGrpSpPr>
        <p:grpSpPr>
          <a:xfrm>
            <a:off x="6803472" y="3944886"/>
            <a:ext cx="3397542" cy="1618641"/>
            <a:chOff x="6803472" y="3944886"/>
            <a:chExt cx="3397542" cy="1618641"/>
          </a:xfrm>
        </p:grpSpPr>
        <p:sp>
          <p:nvSpPr>
            <p:cNvPr id="10" name="Tekstballon: rechthoek 9">
              <a:extLst>
                <a:ext uri="{FF2B5EF4-FFF2-40B4-BE49-F238E27FC236}">
                  <a16:creationId xmlns:a16="http://schemas.microsoft.com/office/drawing/2014/main" id="{97DD51B7-4CE9-4714-87AF-D45474195014}"/>
                </a:ext>
              </a:extLst>
            </p:cNvPr>
            <p:cNvSpPr/>
            <p:nvPr/>
          </p:nvSpPr>
          <p:spPr>
            <a:xfrm>
              <a:off x="6803472" y="3963798"/>
              <a:ext cx="3397542" cy="1599729"/>
            </a:xfrm>
            <a:prstGeom prst="wedgeRectCallout">
              <a:avLst>
                <a:gd name="adj1" fmla="val -149199"/>
                <a:gd name="adj2" fmla="val -4335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47EB134F-DEAD-4DD3-B6A0-EEC055A4040E}"/>
                </a:ext>
              </a:extLst>
            </p:cNvPr>
            <p:cNvSpPr txBox="1"/>
            <p:nvPr/>
          </p:nvSpPr>
          <p:spPr>
            <a:xfrm>
              <a:off x="6891269" y="3944886"/>
              <a:ext cx="316655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600" dirty="0"/>
                <a:t>Moeten we dit aantal afronden op 230 of 231?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595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9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9B8007B4-AD3F-4EF1-841C-C73D18744FD1}"/>
              </a:ext>
            </a:extLst>
          </p:cNvPr>
          <p:cNvSpPr txBox="1"/>
          <p:nvPr/>
        </p:nvSpPr>
        <p:spPr>
          <a:xfrm>
            <a:off x="4947054" y="56279"/>
            <a:ext cx="22978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solidFill>
                  <a:srgbClr val="FF0000"/>
                </a:solidFill>
              </a:rPr>
              <a:t>Formules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EA1AAB30-CD4A-4AB8-A6DE-3B34414F7035}"/>
                  </a:ext>
                </a:extLst>
              </p:cNvPr>
              <p:cNvSpPr txBox="1"/>
              <p:nvPr/>
            </p:nvSpPr>
            <p:spPr>
              <a:xfrm>
                <a:off x="653002" y="370785"/>
                <a:ext cx="5776897" cy="1757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Het aantal bezoekers van een internetsite </a:t>
                </a:r>
                <a:br>
                  <a:rPr lang="nl-NL" dirty="0"/>
                </a:br>
                <a:r>
                  <a:rPr lang="nl-NL" dirty="0"/>
                  <a:t>waarop allerlei goederen te koop worden aangeboden is voor een doordeweekse dag te benaderen door het model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=0,02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−1,225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+22,5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−84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−646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+5000.</m:t>
                      </m:r>
                    </m:oMath>
                  </m:oMathPara>
                </a14:m>
                <a:endParaRPr lang="nl-NL" dirty="0"/>
              </a:p>
              <a:p>
                <a:r>
                  <a:rPr lang="nl-NL" dirty="0"/>
                  <a:t>Hierin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nl-NL" dirty="0"/>
                  <a:t> het aantal bezoekers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nl-NL" dirty="0"/>
                  <a:t> de tijd in uren met </a:t>
                </a:r>
                <a:br>
                  <a:rPr lang="nl-NL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dirty="0"/>
                  <a:t> om 0.00 uur.</a:t>
                </a:r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EA1AAB30-CD4A-4AB8-A6DE-3B34414F70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002" y="370785"/>
                <a:ext cx="5776897" cy="1757404"/>
              </a:xfrm>
              <a:prstGeom prst="rect">
                <a:avLst/>
              </a:prstGeom>
              <a:blipFill>
                <a:blip r:embed="rId2"/>
                <a:stretch>
                  <a:fillRect l="-844" t="-2083" b="-486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kstvak 3">
            <a:extLst>
              <a:ext uri="{FF2B5EF4-FFF2-40B4-BE49-F238E27FC236}">
                <a16:creationId xmlns:a16="http://schemas.microsoft.com/office/drawing/2014/main" id="{0243D6C3-E04E-4500-8148-73961545198B}"/>
              </a:ext>
            </a:extLst>
          </p:cNvPr>
          <p:cNvSpPr txBox="1"/>
          <p:nvPr/>
        </p:nvSpPr>
        <p:spPr>
          <a:xfrm>
            <a:off x="7474998" y="389781"/>
            <a:ext cx="3329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Hoe komen ze aan zo’n formule?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7CE7E1F-8090-487D-BF27-E4FFE07DD6E8}"/>
              </a:ext>
            </a:extLst>
          </p:cNvPr>
          <p:cNvSpPr txBox="1"/>
          <p:nvPr/>
        </p:nvSpPr>
        <p:spPr>
          <a:xfrm>
            <a:off x="7474998" y="728335"/>
            <a:ext cx="3923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Onderzoek - tellen op een aantal tijdstippen.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el 5">
                <a:extLst>
                  <a:ext uri="{FF2B5EF4-FFF2-40B4-BE49-F238E27FC236}">
                    <a16:creationId xmlns:a16="http://schemas.microsoft.com/office/drawing/2014/main" id="{BE9F3B9C-1B0B-4BB5-8DC3-F7F572D4622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4210291"/>
                  </p:ext>
                </p:extLst>
              </p:nvPr>
            </p:nvGraphicFramePr>
            <p:xfrm>
              <a:off x="7510509" y="1066889"/>
              <a:ext cx="4028489" cy="609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72862">
                      <a:extLst>
                        <a:ext uri="{9D8B030D-6E8A-4147-A177-3AD203B41FA5}">
                          <a16:colId xmlns:a16="http://schemas.microsoft.com/office/drawing/2014/main" val="1703451689"/>
                        </a:ext>
                      </a:extLst>
                    </a:gridCol>
                    <a:gridCol w="568171">
                      <a:extLst>
                        <a:ext uri="{9D8B030D-6E8A-4147-A177-3AD203B41FA5}">
                          <a16:colId xmlns:a16="http://schemas.microsoft.com/office/drawing/2014/main" val="6945870"/>
                        </a:ext>
                      </a:extLst>
                    </a:gridCol>
                    <a:gridCol w="547456">
                      <a:extLst>
                        <a:ext uri="{9D8B030D-6E8A-4147-A177-3AD203B41FA5}">
                          <a16:colId xmlns:a16="http://schemas.microsoft.com/office/drawing/2014/main" val="600742552"/>
                        </a:ext>
                      </a:extLst>
                    </a:gridCol>
                    <a:gridCol w="508000">
                      <a:extLst>
                        <a:ext uri="{9D8B030D-6E8A-4147-A177-3AD203B41FA5}">
                          <a16:colId xmlns:a16="http://schemas.microsoft.com/office/drawing/2014/main" val="489673667"/>
                        </a:ext>
                      </a:extLst>
                    </a:gridCol>
                    <a:gridCol w="508000">
                      <a:extLst>
                        <a:ext uri="{9D8B030D-6E8A-4147-A177-3AD203B41FA5}">
                          <a16:colId xmlns:a16="http://schemas.microsoft.com/office/drawing/2014/main" val="2662157074"/>
                        </a:ext>
                      </a:extLst>
                    </a:gridCol>
                    <a:gridCol w="508000">
                      <a:extLst>
                        <a:ext uri="{9D8B030D-6E8A-4147-A177-3AD203B41FA5}">
                          <a16:colId xmlns:a16="http://schemas.microsoft.com/office/drawing/2014/main" val="4196624958"/>
                        </a:ext>
                      </a:extLst>
                    </a:gridCol>
                    <a:gridCol w="508000">
                      <a:extLst>
                        <a:ext uri="{9D8B030D-6E8A-4147-A177-3AD203B41FA5}">
                          <a16:colId xmlns:a16="http://schemas.microsoft.com/office/drawing/2014/main" val="1513631076"/>
                        </a:ext>
                      </a:extLst>
                    </a:gridCol>
                    <a:gridCol w="508000">
                      <a:extLst>
                        <a:ext uri="{9D8B030D-6E8A-4147-A177-3AD203B41FA5}">
                          <a16:colId xmlns:a16="http://schemas.microsoft.com/office/drawing/2014/main" val="3043775122"/>
                        </a:ext>
                      </a:extLst>
                    </a:gridCol>
                  </a:tblGrid>
                  <a:tr h="30350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NL" sz="1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oMath>
                            </m:oMathPara>
                          </a14:m>
                          <a:endParaRPr lang="nl-NL" sz="1400" dirty="0">
                            <a:solidFill>
                              <a:schemeClr val="tx1"/>
                            </a:solidFill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18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22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14792739"/>
                      </a:ext>
                    </a:extLst>
                  </a:tr>
                  <a:tr h="26503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NL" sz="14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oMath>
                            </m:oMathPara>
                          </a14:m>
                          <a:endParaRPr lang="nl-NL" sz="1400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5000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2819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2219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1614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3607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6572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5821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2871183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el 5">
                <a:extLst>
                  <a:ext uri="{FF2B5EF4-FFF2-40B4-BE49-F238E27FC236}">
                    <a16:creationId xmlns:a16="http://schemas.microsoft.com/office/drawing/2014/main" id="{BE9F3B9C-1B0B-4BB5-8DC3-F7F572D4622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4210291"/>
                  </p:ext>
                </p:extLst>
              </p:nvPr>
            </p:nvGraphicFramePr>
            <p:xfrm>
              <a:off x="7510509" y="1066889"/>
              <a:ext cx="4028489" cy="609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72862">
                      <a:extLst>
                        <a:ext uri="{9D8B030D-6E8A-4147-A177-3AD203B41FA5}">
                          <a16:colId xmlns:a16="http://schemas.microsoft.com/office/drawing/2014/main" val="1703451689"/>
                        </a:ext>
                      </a:extLst>
                    </a:gridCol>
                    <a:gridCol w="568171">
                      <a:extLst>
                        <a:ext uri="{9D8B030D-6E8A-4147-A177-3AD203B41FA5}">
                          <a16:colId xmlns:a16="http://schemas.microsoft.com/office/drawing/2014/main" val="6945870"/>
                        </a:ext>
                      </a:extLst>
                    </a:gridCol>
                    <a:gridCol w="547456">
                      <a:extLst>
                        <a:ext uri="{9D8B030D-6E8A-4147-A177-3AD203B41FA5}">
                          <a16:colId xmlns:a16="http://schemas.microsoft.com/office/drawing/2014/main" val="600742552"/>
                        </a:ext>
                      </a:extLst>
                    </a:gridCol>
                    <a:gridCol w="508000">
                      <a:extLst>
                        <a:ext uri="{9D8B030D-6E8A-4147-A177-3AD203B41FA5}">
                          <a16:colId xmlns:a16="http://schemas.microsoft.com/office/drawing/2014/main" val="489673667"/>
                        </a:ext>
                      </a:extLst>
                    </a:gridCol>
                    <a:gridCol w="508000">
                      <a:extLst>
                        <a:ext uri="{9D8B030D-6E8A-4147-A177-3AD203B41FA5}">
                          <a16:colId xmlns:a16="http://schemas.microsoft.com/office/drawing/2014/main" val="2662157074"/>
                        </a:ext>
                      </a:extLst>
                    </a:gridCol>
                    <a:gridCol w="508000">
                      <a:extLst>
                        <a:ext uri="{9D8B030D-6E8A-4147-A177-3AD203B41FA5}">
                          <a16:colId xmlns:a16="http://schemas.microsoft.com/office/drawing/2014/main" val="4196624958"/>
                        </a:ext>
                      </a:extLst>
                    </a:gridCol>
                    <a:gridCol w="508000">
                      <a:extLst>
                        <a:ext uri="{9D8B030D-6E8A-4147-A177-3AD203B41FA5}">
                          <a16:colId xmlns:a16="http://schemas.microsoft.com/office/drawing/2014/main" val="1513631076"/>
                        </a:ext>
                      </a:extLst>
                    </a:gridCol>
                    <a:gridCol w="508000">
                      <a:extLst>
                        <a:ext uri="{9D8B030D-6E8A-4147-A177-3AD203B41FA5}">
                          <a16:colId xmlns:a16="http://schemas.microsoft.com/office/drawing/2014/main" val="3043775122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279" t="-3922" r="-986885" b="-11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12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18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22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14792739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279" t="-106000" r="-986885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5000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2819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2219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1614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3607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6572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nl-NL" sz="1400" dirty="0">
                              <a:solidFill>
                                <a:schemeClr val="tx1"/>
                              </a:solidFill>
                              <a:latin typeface="Arial Narrow" panose="020B0606020202030204" pitchFamily="34" charset="0"/>
                            </a:rPr>
                            <a:t>5821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2871183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kstvak 6">
            <a:extLst>
              <a:ext uri="{FF2B5EF4-FFF2-40B4-BE49-F238E27FC236}">
                <a16:creationId xmlns:a16="http://schemas.microsoft.com/office/drawing/2014/main" id="{C5AC79D7-A243-41E9-88DD-5B0878C2D860}"/>
              </a:ext>
            </a:extLst>
          </p:cNvPr>
          <p:cNvSpPr txBox="1"/>
          <p:nvPr/>
        </p:nvSpPr>
        <p:spPr>
          <a:xfrm>
            <a:off x="7474998" y="1676489"/>
            <a:ext cx="3817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Teken deze punten in een assenstelsel.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6DD6A5F0-4CBB-46EB-ABF7-B1C8C965F6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5792" y="1922690"/>
            <a:ext cx="6177093" cy="3652796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B72E3263-70DD-4570-8151-CFA7EE692C2B}"/>
              </a:ext>
            </a:extLst>
          </p:cNvPr>
          <p:cNvSpPr txBox="1"/>
          <p:nvPr/>
        </p:nvSpPr>
        <p:spPr>
          <a:xfrm>
            <a:off x="6901825" y="5575486"/>
            <a:ext cx="49662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Teken een grafiek die zo goed mogelijk bij de punten past.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2E651CB9-B5D6-40EB-9489-147A20E518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5792" y="2009555"/>
            <a:ext cx="6177094" cy="3652796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1B925D56-A193-49B8-8C6D-820F656A1F26}"/>
              </a:ext>
            </a:extLst>
          </p:cNvPr>
          <p:cNvSpPr txBox="1"/>
          <p:nvPr/>
        </p:nvSpPr>
        <p:spPr>
          <a:xfrm>
            <a:off x="624728" y="2028364"/>
            <a:ext cx="4480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Bereken het maximale aantal bezoekers op deze dag.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FF717F6A-0B47-4A05-8426-78FD1A86C8DB}"/>
              </a:ext>
            </a:extLst>
          </p:cNvPr>
          <p:cNvSpPr txBox="1"/>
          <p:nvPr/>
        </p:nvSpPr>
        <p:spPr>
          <a:xfrm>
            <a:off x="6501405" y="5903851"/>
            <a:ext cx="5364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Stel nu een formule op die hoort bij de grafiek; klopt deze voor de werkelijke aantallen op niet onderzochte momenten?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E9F08B84-D7F6-4327-8274-369F6659E2D5}"/>
              </a:ext>
            </a:extLst>
          </p:cNvPr>
          <p:cNvSpPr txBox="1"/>
          <p:nvPr/>
        </p:nvSpPr>
        <p:spPr>
          <a:xfrm>
            <a:off x="653002" y="2674695"/>
            <a:ext cx="163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B3754B9D-0AC3-431E-9A92-C82DD283AD91}"/>
                  </a:ext>
                </a:extLst>
              </p:cNvPr>
              <p:cNvSpPr txBox="1"/>
              <p:nvPr/>
            </p:nvSpPr>
            <p:spPr>
              <a:xfrm>
                <a:off x="719091" y="3006370"/>
                <a:ext cx="5003228" cy="249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nl-NL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=0,02</m:t>
                      </m:r>
                      <m:sSup>
                        <m:sSupPr>
                          <m:ctrlPr>
                            <a:rPr lang="nl-NL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−1,225</m:t>
                      </m:r>
                      <m:sSup>
                        <m:sSupPr>
                          <m:ctrlPr>
                            <a:rPr lang="nl-NL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+22,5</m:t>
                      </m:r>
                      <m:sSup>
                        <m:sSupPr>
                          <m:ctrlPr>
                            <a:rPr lang="nl-NL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−84</m:t>
                      </m:r>
                      <m:sSup>
                        <m:sSupPr>
                          <m:ctrlPr>
                            <a:rPr lang="nl-NL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nl-NL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−646</m:t>
                      </m:r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+5000</m:t>
                      </m:r>
                    </m:oMath>
                  </m:oMathPara>
                </a14:m>
                <a:endParaRPr lang="nl-NL" sz="1600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B3754B9D-0AC3-431E-9A92-C82DD283A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091" y="3006370"/>
                <a:ext cx="5003228" cy="249043"/>
              </a:xfrm>
              <a:prstGeom prst="rect">
                <a:avLst/>
              </a:prstGeom>
              <a:blipFill>
                <a:blip r:embed="rId6"/>
                <a:stretch>
                  <a:fillRect l="-487" r="-365" b="-243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27A23B71-9989-4FEA-A06A-C27060C2AD06}"/>
              </a:ext>
            </a:extLst>
          </p:cNvPr>
          <p:cNvSpPr txBox="1"/>
          <p:nvPr/>
        </p:nvSpPr>
        <p:spPr>
          <a:xfrm>
            <a:off x="653002" y="3379756"/>
            <a:ext cx="124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Venster: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255E8E2-B4DE-460F-BA9E-B6C955673B0F}"/>
                  </a:ext>
                </a:extLst>
              </p:cNvPr>
              <p:cNvSpPr txBox="1"/>
              <p:nvPr/>
            </p:nvSpPr>
            <p:spPr>
              <a:xfrm>
                <a:off x="1579951" y="3441311"/>
                <a:ext cx="214103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𝑋𝑚𝑖𝑛</m:t>
                      </m:r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=0        </m:t>
                      </m:r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𝑌𝑚𝑖𝑛</m:t>
                      </m:r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sz="1600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255E8E2-B4DE-460F-BA9E-B6C955673B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951" y="3441311"/>
                <a:ext cx="2141034" cy="246221"/>
              </a:xfrm>
              <a:prstGeom prst="rect">
                <a:avLst/>
              </a:prstGeom>
              <a:blipFill>
                <a:blip r:embed="rId7"/>
                <a:stretch>
                  <a:fillRect l="-1709" r="-1709" b="-5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33C38B41-6D6A-446E-B365-CC8E5B3445AE}"/>
                  </a:ext>
                </a:extLst>
              </p:cNvPr>
              <p:cNvSpPr txBox="1"/>
              <p:nvPr/>
            </p:nvSpPr>
            <p:spPr>
              <a:xfrm>
                <a:off x="1579951" y="3810643"/>
                <a:ext cx="250228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𝑋𝑚𝑎𝑥</m:t>
                      </m:r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=24    </m:t>
                      </m:r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𝑌𝑚𝑎𝑥</m:t>
                      </m:r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=5000</m:t>
                      </m:r>
                    </m:oMath>
                  </m:oMathPara>
                </a14:m>
                <a:endParaRPr lang="nl-NL" sz="1600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33C38B41-6D6A-446E-B365-CC8E5B344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951" y="3810643"/>
                <a:ext cx="2502287" cy="246221"/>
              </a:xfrm>
              <a:prstGeom prst="rect">
                <a:avLst/>
              </a:prstGeom>
              <a:blipFill>
                <a:blip r:embed="rId8"/>
                <a:stretch>
                  <a:fillRect l="-1217" r="-1217" b="-75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6CF3E772-0680-442F-B1FA-8D8DB27E255D}"/>
              </a:ext>
            </a:extLst>
          </p:cNvPr>
          <p:cNvSpPr txBox="1"/>
          <p:nvPr/>
        </p:nvSpPr>
        <p:spPr>
          <a:xfrm>
            <a:off x="653002" y="4181970"/>
            <a:ext cx="4474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CALC maximum geeft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E03F7F2-D01B-43DB-A893-E69D235626C8}"/>
                  </a:ext>
                </a:extLst>
              </p:cNvPr>
              <p:cNvSpPr txBox="1"/>
              <p:nvPr/>
            </p:nvSpPr>
            <p:spPr>
              <a:xfrm>
                <a:off x="1679039" y="4612094"/>
                <a:ext cx="294305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sz="1600" b="0" i="1" smtClean="0">
                        <a:latin typeface="Cambria Math" panose="02040503050406030204" pitchFamily="18" charset="0"/>
                      </a:rPr>
                      <m:t>=18,715… </m:t>
                    </m:r>
                  </m:oMath>
                </a14:m>
                <a:r>
                  <a:rPr lang="nl-NL" sz="1600" dirty="0"/>
                  <a:t> en </a:t>
                </a:r>
                <a14:m>
                  <m:oMath xmlns:m="http://schemas.openxmlformats.org/officeDocument/2006/math">
                    <m:r>
                      <a:rPr lang="nl-NL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sz="1600" b="0" i="1" smtClean="0">
                        <a:latin typeface="Cambria Math" panose="02040503050406030204" pitchFamily="18" charset="0"/>
                      </a:rPr>
                      <m:t>=6615,014…</m:t>
                    </m:r>
                  </m:oMath>
                </a14:m>
                <a:endParaRPr lang="nl-NL" sz="1600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E03F7F2-D01B-43DB-A893-E69D235626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9039" y="4612094"/>
                <a:ext cx="2943050" cy="246221"/>
              </a:xfrm>
              <a:prstGeom prst="rect">
                <a:avLst/>
              </a:prstGeom>
              <a:blipFill>
                <a:blip r:embed="rId9"/>
                <a:stretch>
                  <a:fillRect l="-1656" t="-27500" b="-5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ep 21">
            <a:extLst>
              <a:ext uri="{FF2B5EF4-FFF2-40B4-BE49-F238E27FC236}">
                <a16:creationId xmlns:a16="http://schemas.microsoft.com/office/drawing/2014/main" id="{09C8568B-2729-4E3F-8B49-1FE1D1B13DB2}"/>
              </a:ext>
            </a:extLst>
          </p:cNvPr>
          <p:cNvGrpSpPr/>
          <p:nvPr/>
        </p:nvGrpSpPr>
        <p:grpSpPr>
          <a:xfrm>
            <a:off x="1679039" y="4944862"/>
            <a:ext cx="2857450" cy="738664"/>
            <a:chOff x="1679039" y="4944862"/>
            <a:chExt cx="2857450" cy="738664"/>
          </a:xfrm>
        </p:grpSpPr>
        <p:sp>
          <p:nvSpPr>
            <p:cNvPr id="20" name="Tekstballon: rechthoek 19">
              <a:extLst>
                <a:ext uri="{FF2B5EF4-FFF2-40B4-BE49-F238E27FC236}">
                  <a16:creationId xmlns:a16="http://schemas.microsoft.com/office/drawing/2014/main" id="{F839E327-4DB8-4B3F-A364-4E27DBAECEFE}"/>
                </a:ext>
              </a:extLst>
            </p:cNvPr>
            <p:cNvSpPr/>
            <p:nvPr/>
          </p:nvSpPr>
          <p:spPr>
            <a:xfrm>
              <a:off x="1679039" y="4944862"/>
              <a:ext cx="2715408" cy="717489"/>
            </a:xfrm>
            <a:prstGeom prst="wedgeRectCallout">
              <a:avLst>
                <a:gd name="adj1" fmla="val 45331"/>
                <a:gd name="adj2" fmla="val -64944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25AA4757-632B-410A-841B-9FD66A7B4C88}"/>
                </a:ext>
              </a:extLst>
            </p:cNvPr>
            <p:cNvSpPr txBox="1"/>
            <p:nvPr/>
          </p:nvSpPr>
          <p:spPr>
            <a:xfrm>
              <a:off x="1679039" y="4944862"/>
              <a:ext cx="285745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/>
                <a:t>De formule is een vereenvoudiging van de werkelijkheid; dus kies de waarde die hier het dichtste bij ligt.</a:t>
              </a:r>
            </a:p>
          </p:txBody>
        </p:sp>
      </p:grpSp>
      <p:sp>
        <p:nvSpPr>
          <p:cNvPr id="23" name="Tekstvak 22">
            <a:extLst>
              <a:ext uri="{FF2B5EF4-FFF2-40B4-BE49-F238E27FC236}">
                <a16:creationId xmlns:a16="http://schemas.microsoft.com/office/drawing/2014/main" id="{B28F270B-AB44-462E-9576-98538B140A8F}"/>
              </a:ext>
            </a:extLst>
          </p:cNvPr>
          <p:cNvSpPr txBox="1"/>
          <p:nvPr/>
        </p:nvSpPr>
        <p:spPr>
          <a:xfrm>
            <a:off x="657934" y="5729374"/>
            <a:ext cx="4637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Dus het maximale aantal bezoekers is 6615.</a:t>
            </a:r>
          </a:p>
        </p:txBody>
      </p:sp>
    </p:spTree>
    <p:extLst>
      <p:ext uri="{BB962C8B-B14F-4D97-AF65-F5344CB8AC3E}">
        <p14:creationId xmlns:p14="http://schemas.microsoft.com/office/powerpoint/2010/main" val="348974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35C1A73E-1A93-49B4-A90D-142953E10C99}"/>
              </a:ext>
            </a:extLst>
          </p:cNvPr>
          <p:cNvSpPr txBox="1"/>
          <p:nvPr/>
        </p:nvSpPr>
        <p:spPr>
          <a:xfrm>
            <a:off x="5443759" y="271034"/>
            <a:ext cx="13044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solidFill>
                  <a:srgbClr val="FF0000"/>
                </a:solidFill>
              </a:rPr>
              <a:t>Tijd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FDFEF7DB-F704-4896-9A0F-064FB485221A}"/>
                  </a:ext>
                </a:extLst>
              </p:cNvPr>
              <p:cNvSpPr txBox="1"/>
              <p:nvPr/>
            </p:nvSpPr>
            <p:spPr>
              <a:xfrm>
                <a:off x="674702" y="509177"/>
                <a:ext cx="4769053" cy="13377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Sociale media krijgt nog steeds meer gebruikers. Het aantal gebruikers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nl-NL" dirty="0"/>
                  <a:t> in Weert wordt gegeven door het model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42000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1+1,15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nl-N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nl-N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0,82</m:t>
                            </m:r>
                          </m:e>
                          <m:sup>
                            <m:r>
                              <a:rPr lang="nl-N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den>
                    </m:f>
                  </m:oMath>
                </a14:m>
                <a:r>
                  <a:rPr lang="nl-NL" dirty="0"/>
                  <a:t>, </a:t>
                </a:r>
                <a:br>
                  <a:rPr lang="nl-NL" dirty="0"/>
                </a:br>
                <a:r>
                  <a:rPr lang="nl-NL" dirty="0"/>
                  <a:t>met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nl-NL" dirty="0"/>
                  <a:t> de tijd in jaren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dirty="0"/>
                  <a:t> op 1 januari 1990.</a:t>
                </a:r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FDFEF7DB-F704-4896-9A0F-064FB48522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702" y="509177"/>
                <a:ext cx="4769053" cy="1337739"/>
              </a:xfrm>
              <a:prstGeom prst="rect">
                <a:avLst/>
              </a:prstGeom>
              <a:blipFill>
                <a:blip r:embed="rId2"/>
                <a:stretch>
                  <a:fillRect l="-1151" t="-2740" r="-256" b="-684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kstvak 3">
            <a:extLst>
              <a:ext uri="{FF2B5EF4-FFF2-40B4-BE49-F238E27FC236}">
                <a16:creationId xmlns:a16="http://schemas.microsoft.com/office/drawing/2014/main" id="{62F30298-6E25-41C3-9BA8-B15A8C840727}"/>
              </a:ext>
            </a:extLst>
          </p:cNvPr>
          <p:cNvSpPr txBox="1"/>
          <p:nvPr/>
        </p:nvSpPr>
        <p:spPr>
          <a:xfrm>
            <a:off x="674698" y="1922366"/>
            <a:ext cx="47690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Bereken in welk jaar het aantal gebruikers van sociale media in Weert voor het eerst meer dan 40 000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A901F0C3-2850-41F9-BC6F-06FE80895541}"/>
                  </a:ext>
                </a:extLst>
              </p:cNvPr>
              <p:cNvSpPr txBox="1"/>
              <p:nvPr/>
            </p:nvSpPr>
            <p:spPr>
              <a:xfrm>
                <a:off x="674702" y="2853709"/>
                <a:ext cx="3090398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𝑉𝑜𝑒𝑟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42000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1+1,15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0,82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A901F0C3-2850-41F9-BC6F-06FE80895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702" y="2853709"/>
                <a:ext cx="3090398" cy="5665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45C4CF1C-72A9-4846-B0CC-8D2AE4D4B6FE}"/>
                  </a:ext>
                </a:extLst>
              </p:cNvPr>
              <p:cNvSpPr txBox="1"/>
              <p:nvPr/>
            </p:nvSpPr>
            <p:spPr>
              <a:xfrm>
                <a:off x="1607072" y="3530358"/>
                <a:ext cx="12256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45C4CF1C-72A9-4846-B0CC-8D2AE4D4B6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072" y="3530358"/>
                <a:ext cx="1225657" cy="276999"/>
              </a:xfrm>
              <a:prstGeom prst="rect">
                <a:avLst/>
              </a:prstGeom>
              <a:blipFill>
                <a:blip r:embed="rId4"/>
                <a:stretch>
                  <a:fillRect l="-4478" r="-4478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kstvak 6">
            <a:extLst>
              <a:ext uri="{FF2B5EF4-FFF2-40B4-BE49-F238E27FC236}">
                <a16:creationId xmlns:a16="http://schemas.microsoft.com/office/drawing/2014/main" id="{7DAEC14F-3395-4221-B7B9-A64059CD932B}"/>
              </a:ext>
            </a:extLst>
          </p:cNvPr>
          <p:cNvSpPr txBox="1"/>
          <p:nvPr/>
        </p:nvSpPr>
        <p:spPr>
          <a:xfrm>
            <a:off x="674702" y="3917441"/>
            <a:ext cx="1127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Venster: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E9306CA-E3AE-45F8-BE5E-6908B11CBA1C}"/>
                  </a:ext>
                </a:extLst>
              </p:cNvPr>
              <p:cNvSpPr txBox="1"/>
              <p:nvPr/>
            </p:nvSpPr>
            <p:spPr>
              <a:xfrm>
                <a:off x="905522" y="4396857"/>
                <a:ext cx="261905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𝑋𝑚𝑖𝑛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dirty="0"/>
                  <a:t>,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𝑋𝑚𝑎𝑥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r>
                  <a:rPr lang="nl-NL" dirty="0"/>
                  <a:t>, </a:t>
                </a:r>
                <a:br>
                  <a:rPr lang="nl-NL" dirty="0"/>
                </a:b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𝑌𝑚𝑖𝑛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dirty="0"/>
                  <a:t>,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𝑌𝑚𝑎𝑥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=42000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E9306CA-E3AE-45F8-BE5E-6908B11CBA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522" y="4396857"/>
                <a:ext cx="2619050" cy="553998"/>
              </a:xfrm>
              <a:prstGeom prst="rect">
                <a:avLst/>
              </a:prstGeom>
              <a:blipFill>
                <a:blip r:embed="rId5"/>
                <a:stretch>
                  <a:fillRect l="-3263" t="-14286" r="-2331" b="-2527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6B3341EC-D300-4115-BB3E-A30E99ED5F1F}"/>
                  </a:ext>
                </a:extLst>
              </p:cNvPr>
              <p:cNvSpPr txBox="1"/>
              <p:nvPr/>
            </p:nvSpPr>
            <p:spPr>
              <a:xfrm>
                <a:off x="674698" y="5040452"/>
                <a:ext cx="35777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CALC </a:t>
                </a:r>
                <a:r>
                  <a:rPr lang="nl-NL" dirty="0" err="1"/>
                  <a:t>intersect</a:t>
                </a:r>
                <a:r>
                  <a:rPr lang="nl-NL" dirty="0"/>
                  <a:t> geeft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=15,799…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6B3341EC-D300-4115-BB3E-A30E99ED5F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698" y="5040452"/>
                <a:ext cx="3577702" cy="369332"/>
              </a:xfrm>
              <a:prstGeom prst="rect">
                <a:avLst/>
              </a:prstGeom>
              <a:blipFill>
                <a:blip r:embed="rId6"/>
                <a:stretch>
                  <a:fillRect l="-1533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vak 9">
            <a:extLst>
              <a:ext uri="{FF2B5EF4-FFF2-40B4-BE49-F238E27FC236}">
                <a16:creationId xmlns:a16="http://schemas.microsoft.com/office/drawing/2014/main" id="{BF493806-D106-4723-BF69-16E2E26F7B97}"/>
              </a:ext>
            </a:extLst>
          </p:cNvPr>
          <p:cNvSpPr txBox="1"/>
          <p:nvPr/>
        </p:nvSpPr>
        <p:spPr>
          <a:xfrm>
            <a:off x="674698" y="5499382"/>
            <a:ext cx="357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Dus in 2005 is het aantal gebruikers </a:t>
            </a:r>
            <a:br>
              <a:rPr lang="nl-NL" dirty="0"/>
            </a:br>
            <a:r>
              <a:rPr lang="nl-NL" dirty="0"/>
              <a:t>voor het eerst meer dan 40000.</a:t>
            </a:r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56219522-313F-4322-94EF-CB43B8B3E885}"/>
              </a:ext>
            </a:extLst>
          </p:cNvPr>
          <p:cNvGrpSpPr/>
          <p:nvPr/>
        </p:nvGrpSpPr>
        <p:grpSpPr>
          <a:xfrm>
            <a:off x="4252403" y="3899685"/>
            <a:ext cx="1491449" cy="2308324"/>
            <a:chOff x="4252403" y="3899685"/>
            <a:chExt cx="1491449" cy="2308324"/>
          </a:xfrm>
        </p:grpSpPr>
        <p:sp>
          <p:nvSpPr>
            <p:cNvPr id="11" name="Tekstballon: rechthoek 10">
              <a:extLst>
                <a:ext uri="{FF2B5EF4-FFF2-40B4-BE49-F238E27FC236}">
                  <a16:creationId xmlns:a16="http://schemas.microsoft.com/office/drawing/2014/main" id="{F3516D2F-9757-48AF-8EB9-2A24BC7AF0AF}"/>
                </a:ext>
              </a:extLst>
            </p:cNvPr>
            <p:cNvSpPr/>
            <p:nvPr/>
          </p:nvSpPr>
          <p:spPr>
            <a:xfrm>
              <a:off x="4252403" y="3917441"/>
              <a:ext cx="1491449" cy="2228272"/>
            </a:xfrm>
            <a:prstGeom prst="wedgeRectCallout">
              <a:avLst>
                <a:gd name="adj1" fmla="val -71503"/>
                <a:gd name="adj2" fmla="val -54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Tekstvak 11">
              <a:extLst>
                <a:ext uri="{FF2B5EF4-FFF2-40B4-BE49-F238E27FC236}">
                  <a16:creationId xmlns:a16="http://schemas.microsoft.com/office/drawing/2014/main" id="{94566DD4-5926-4E68-916E-72E330F13221}"/>
                </a:ext>
              </a:extLst>
            </p:cNvPr>
            <p:cNvSpPr txBox="1"/>
            <p:nvPr/>
          </p:nvSpPr>
          <p:spPr>
            <a:xfrm>
              <a:off x="4332303" y="3899685"/>
              <a:ext cx="1411549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600" dirty="0"/>
                <a:t>Op 1 januari 2006 is het aantal meer dan 40 000. Dus daarvoor, dus in 2005, werd de grens van 40 000 doorbroken.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6C9A6256-FE8B-40B1-A67B-BBCDAC12F92B}"/>
                  </a:ext>
                </a:extLst>
              </p:cNvPr>
              <p:cNvSpPr txBox="1"/>
              <p:nvPr/>
            </p:nvSpPr>
            <p:spPr>
              <a:xfrm>
                <a:off x="6560598" y="621437"/>
                <a:ext cx="4572000" cy="13377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Het </a:t>
                </a:r>
                <a:r>
                  <a:rPr lang="nl-NL" dirty="0" err="1"/>
                  <a:t>Bospop</a:t>
                </a:r>
                <a:r>
                  <a:rPr lang="nl-NL" dirty="0"/>
                  <a:t> Festival in Weert trekt nog steeds meer bezoekers. Het aantal bezoekers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nl-NL" dirty="0"/>
                  <a:t> wordt gegeven door de formule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42000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1+1,15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nl-N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nl-N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0,82</m:t>
                            </m:r>
                          </m:e>
                          <m:sup>
                            <m:r>
                              <a:rPr lang="nl-N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den>
                    </m:f>
                  </m:oMath>
                </a14:m>
                <a:r>
                  <a:rPr lang="nl-NL" dirty="0"/>
                  <a:t>, </a:t>
                </a:r>
                <a:br>
                  <a:rPr lang="nl-NL" dirty="0"/>
                </a:br>
                <a:r>
                  <a:rPr lang="nl-NL" dirty="0"/>
                  <a:t>met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nl-NL" dirty="0"/>
                  <a:t> de tijd in jaren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dirty="0"/>
                  <a:t> in 1990.</a:t>
                </a:r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6C9A6256-FE8B-40B1-A67B-BBCDAC12F9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0598" y="621437"/>
                <a:ext cx="4572000" cy="1337739"/>
              </a:xfrm>
              <a:prstGeom prst="rect">
                <a:avLst/>
              </a:prstGeom>
              <a:blipFill>
                <a:blip r:embed="rId7"/>
                <a:stretch>
                  <a:fillRect l="-1067" t="-2740" r="-1467" b="-684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1962828D-C9E7-455B-A89E-0F5D7F14B3E9}"/>
              </a:ext>
            </a:extLst>
          </p:cNvPr>
          <p:cNvSpPr txBox="1"/>
          <p:nvPr/>
        </p:nvSpPr>
        <p:spPr>
          <a:xfrm>
            <a:off x="6560598" y="1921862"/>
            <a:ext cx="47690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Bereken in welk jaar het aantal bezoekers van </a:t>
            </a:r>
            <a:r>
              <a:rPr lang="nl-NL" dirty="0" err="1"/>
              <a:t>Bospop</a:t>
            </a:r>
            <a:r>
              <a:rPr lang="nl-NL" dirty="0"/>
              <a:t> Festival in Weert voor het eerst meer dan 40 000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5377D566-CF03-424E-925B-84FEB9913BB3}"/>
                  </a:ext>
                </a:extLst>
              </p:cNvPr>
              <p:cNvSpPr txBox="1"/>
              <p:nvPr/>
            </p:nvSpPr>
            <p:spPr>
              <a:xfrm>
                <a:off x="6587368" y="2862435"/>
                <a:ext cx="3090398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𝑉𝑜𝑒𝑟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42000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1+1,15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0,82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5377D566-CF03-424E-925B-84FEB9913B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368" y="2862435"/>
                <a:ext cx="3090398" cy="5665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A87C73C9-C4EE-4A19-8F2C-0A89D0A9D2CC}"/>
                  </a:ext>
                </a:extLst>
              </p:cNvPr>
              <p:cNvSpPr txBox="1"/>
              <p:nvPr/>
            </p:nvSpPr>
            <p:spPr>
              <a:xfrm>
                <a:off x="7581258" y="3530358"/>
                <a:ext cx="12256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A87C73C9-C4EE-4A19-8F2C-0A89D0A9D2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258" y="3530358"/>
                <a:ext cx="1225657" cy="276999"/>
              </a:xfrm>
              <a:prstGeom prst="rect">
                <a:avLst/>
              </a:prstGeom>
              <a:blipFill>
                <a:blip r:embed="rId9"/>
                <a:stretch>
                  <a:fillRect l="-4478" r="-4478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73690B1A-3343-4FB8-9EFC-00DECF86131C}"/>
              </a:ext>
            </a:extLst>
          </p:cNvPr>
          <p:cNvSpPr txBox="1"/>
          <p:nvPr/>
        </p:nvSpPr>
        <p:spPr>
          <a:xfrm>
            <a:off x="6648888" y="3917441"/>
            <a:ext cx="1127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Venster: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DFDB075-078F-466B-9DFF-36BB7B2C5450}"/>
                  </a:ext>
                </a:extLst>
              </p:cNvPr>
              <p:cNvSpPr txBox="1"/>
              <p:nvPr/>
            </p:nvSpPr>
            <p:spPr>
              <a:xfrm>
                <a:off x="6879708" y="4396857"/>
                <a:ext cx="261905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𝑋𝑚𝑖𝑛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dirty="0"/>
                  <a:t>,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𝑋𝑚𝑎𝑥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r>
                  <a:rPr lang="nl-NL" dirty="0"/>
                  <a:t>, </a:t>
                </a:r>
                <a:br>
                  <a:rPr lang="nl-NL" dirty="0"/>
                </a:b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𝑌𝑚𝑖𝑛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dirty="0"/>
                  <a:t>,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𝑌𝑚𝑎𝑥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=42000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DFDB075-078F-466B-9DFF-36BB7B2C54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708" y="4396857"/>
                <a:ext cx="2619050" cy="553998"/>
              </a:xfrm>
              <a:prstGeom prst="rect">
                <a:avLst/>
              </a:prstGeom>
              <a:blipFill>
                <a:blip r:embed="rId10"/>
                <a:stretch>
                  <a:fillRect l="-3263" t="-14286" r="-2331" b="-2527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66FA0A98-573E-4740-9AFD-FCF98319D979}"/>
                  </a:ext>
                </a:extLst>
              </p:cNvPr>
              <p:cNvSpPr txBox="1"/>
              <p:nvPr/>
            </p:nvSpPr>
            <p:spPr>
              <a:xfrm>
                <a:off x="6648884" y="5040452"/>
                <a:ext cx="35777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/>
                  <a:t>CALC </a:t>
                </a:r>
                <a:r>
                  <a:rPr lang="nl-NL" dirty="0" err="1"/>
                  <a:t>intersect</a:t>
                </a:r>
                <a:r>
                  <a:rPr lang="nl-NL" dirty="0"/>
                  <a:t> geeft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=15,799…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66FA0A98-573E-4740-9AFD-FCF98319D9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8884" y="5040452"/>
                <a:ext cx="3577702" cy="369332"/>
              </a:xfrm>
              <a:prstGeom prst="rect">
                <a:avLst/>
              </a:prstGeom>
              <a:blipFill>
                <a:blip r:embed="rId11"/>
                <a:stretch>
                  <a:fillRect l="-1533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E601BEAE-C34F-458B-823A-8A40E88E1E1D}"/>
              </a:ext>
            </a:extLst>
          </p:cNvPr>
          <p:cNvSpPr txBox="1"/>
          <p:nvPr/>
        </p:nvSpPr>
        <p:spPr>
          <a:xfrm>
            <a:off x="6648884" y="5499382"/>
            <a:ext cx="357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Dus in 2006 is het aantal gebruikers </a:t>
            </a:r>
            <a:br>
              <a:rPr lang="nl-NL" dirty="0"/>
            </a:br>
            <a:r>
              <a:rPr lang="nl-NL" dirty="0"/>
              <a:t>voor het eerst meer dan 40000.</a:t>
            </a:r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D08501F1-C67A-41B3-A8CB-C31D8BDB37EB}"/>
              </a:ext>
            </a:extLst>
          </p:cNvPr>
          <p:cNvGrpSpPr/>
          <p:nvPr/>
        </p:nvGrpSpPr>
        <p:grpSpPr>
          <a:xfrm>
            <a:off x="10226584" y="4012809"/>
            <a:ext cx="1491449" cy="2228272"/>
            <a:chOff x="10226584" y="4012809"/>
            <a:chExt cx="1491449" cy="2228272"/>
          </a:xfrm>
        </p:grpSpPr>
        <p:sp>
          <p:nvSpPr>
            <p:cNvPr id="22" name="Tekstballon: rechthoek 21">
              <a:extLst>
                <a:ext uri="{FF2B5EF4-FFF2-40B4-BE49-F238E27FC236}">
                  <a16:creationId xmlns:a16="http://schemas.microsoft.com/office/drawing/2014/main" id="{A9575940-D7EB-4601-AAED-D9713B4A86AF}"/>
                </a:ext>
              </a:extLst>
            </p:cNvPr>
            <p:cNvSpPr/>
            <p:nvPr/>
          </p:nvSpPr>
          <p:spPr>
            <a:xfrm>
              <a:off x="10226584" y="4012809"/>
              <a:ext cx="1491449" cy="2228272"/>
            </a:xfrm>
            <a:prstGeom prst="wedgeRectCallout">
              <a:avLst>
                <a:gd name="adj1" fmla="val -78646"/>
                <a:gd name="adj2" fmla="val -452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Tekstvak 22">
                  <a:extLst>
                    <a:ext uri="{FF2B5EF4-FFF2-40B4-BE49-F238E27FC236}">
                      <a16:creationId xmlns:a16="http://schemas.microsoft.com/office/drawing/2014/main" id="{DD9215A0-9048-4BDF-894C-27C874C54F21}"/>
                    </a:ext>
                  </a:extLst>
                </p:cNvPr>
                <p:cNvSpPr txBox="1"/>
                <p:nvPr/>
              </p:nvSpPr>
              <p:spPr>
                <a:xfrm>
                  <a:off x="10226584" y="4102107"/>
                  <a:ext cx="1411058" cy="13234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sz="1600" dirty="0"/>
                    <a:t>In 2005, dus op </a:t>
                  </a:r>
                  <a14:m>
                    <m:oMath xmlns:m="http://schemas.openxmlformats.org/officeDocument/2006/math"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</a14:m>
                  <a:r>
                    <a:rPr lang="nl-NL" sz="1600" dirty="0"/>
                    <a:t>, zijn er 39675 bezoekers; dus vanaf 2006.</a:t>
                  </a:r>
                </a:p>
              </p:txBody>
            </p:sp>
          </mc:Choice>
          <mc:Fallback>
            <p:sp>
              <p:nvSpPr>
                <p:cNvPr id="23" name="Tekstvak 22">
                  <a:extLst>
                    <a:ext uri="{FF2B5EF4-FFF2-40B4-BE49-F238E27FC236}">
                      <a16:creationId xmlns:a16="http://schemas.microsoft.com/office/drawing/2014/main" id="{DD9215A0-9048-4BDF-894C-27C874C54F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26584" y="4102107"/>
                  <a:ext cx="1411058" cy="1323439"/>
                </a:xfrm>
                <a:prstGeom prst="rect">
                  <a:avLst/>
                </a:prstGeom>
                <a:blipFill>
                  <a:blip r:embed="rId12"/>
                  <a:stretch>
                    <a:fillRect l="-2597" t="-1382" r="-4762" b="-5069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5" name="Tekstvak 24">
            <a:extLst>
              <a:ext uri="{FF2B5EF4-FFF2-40B4-BE49-F238E27FC236}">
                <a16:creationId xmlns:a16="http://schemas.microsoft.com/office/drawing/2014/main" id="{12D792AD-2A36-4149-BF3F-51E4459C713C}"/>
              </a:ext>
            </a:extLst>
          </p:cNvPr>
          <p:cNvSpPr txBox="1"/>
          <p:nvPr/>
        </p:nvSpPr>
        <p:spPr>
          <a:xfrm>
            <a:off x="1059408" y="214427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Onderscheid hierin discreet of continu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7955FEB-0F32-4167-95AA-BEDC3838D353}"/>
              </a:ext>
            </a:extLst>
          </p:cNvPr>
          <p:cNvSpPr txBox="1"/>
          <p:nvPr/>
        </p:nvSpPr>
        <p:spPr>
          <a:xfrm>
            <a:off x="6560594" y="160950"/>
            <a:ext cx="5298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>
                <a:solidFill>
                  <a:srgbClr val="FF0000"/>
                </a:solidFill>
              </a:rPr>
              <a:t>Discreet: alleen losse getallen</a:t>
            </a:r>
            <a:br>
              <a:rPr lang="nl-NL" sz="1600" b="1" dirty="0">
                <a:solidFill>
                  <a:srgbClr val="FF0000"/>
                </a:solidFill>
              </a:rPr>
            </a:br>
            <a:r>
              <a:rPr lang="nl-NL" sz="1600" b="1" dirty="0">
                <a:solidFill>
                  <a:srgbClr val="FF0000"/>
                </a:solidFill>
              </a:rPr>
              <a:t>Continu: tussen elke twee getallen ligt weer een ander getal</a:t>
            </a:r>
          </a:p>
        </p:txBody>
      </p:sp>
    </p:spTree>
    <p:extLst>
      <p:ext uri="{BB962C8B-B14F-4D97-AF65-F5344CB8AC3E}">
        <p14:creationId xmlns:p14="http://schemas.microsoft.com/office/powerpoint/2010/main" val="111271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570</Words>
  <Application>Microsoft Office PowerPoint</Application>
  <PresentationFormat>Breedbeeld</PresentationFormat>
  <Paragraphs>85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Cambria Math</vt:lpstr>
      <vt:lpstr>Kantoorthema</vt:lpstr>
      <vt:lpstr>Afronden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Afronden</dc:title>
  <dc:creator>Arno Verrijth</dc:creator>
  <cp:lastModifiedBy>Arno Verrijth</cp:lastModifiedBy>
  <cp:revision>21</cp:revision>
  <dcterms:created xsi:type="dcterms:W3CDTF">2019-02-02T15:58:24Z</dcterms:created>
  <dcterms:modified xsi:type="dcterms:W3CDTF">2019-02-03T10:52:27Z</dcterms:modified>
</cp:coreProperties>
</file>