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7" r:id="rId4"/>
    <p:sldId id="258" r:id="rId5"/>
    <p:sldId id="275" r:id="rId6"/>
    <p:sldId id="259" r:id="rId7"/>
    <p:sldId id="260" r:id="rId8"/>
    <p:sldId id="261" r:id="rId9"/>
    <p:sldId id="264" r:id="rId10"/>
    <p:sldId id="279" r:id="rId11"/>
    <p:sldId id="265" r:id="rId12"/>
    <p:sldId id="278" r:id="rId13"/>
    <p:sldId id="266" r:id="rId14"/>
    <p:sldId id="280" r:id="rId15"/>
    <p:sldId id="267" r:id="rId16"/>
    <p:sldId id="268" r:id="rId17"/>
    <p:sldId id="281" r:id="rId18"/>
    <p:sldId id="286" r:id="rId19"/>
    <p:sldId id="287" r:id="rId20"/>
    <p:sldId id="269" r:id="rId21"/>
    <p:sldId id="270" r:id="rId22"/>
    <p:sldId id="271" r:id="rId23"/>
    <p:sldId id="272" r:id="rId24"/>
    <p:sldId id="282" r:id="rId25"/>
    <p:sldId id="273" r:id="rId26"/>
    <p:sldId id="289" r:id="rId27"/>
    <p:sldId id="274" r:id="rId28"/>
    <p:sldId id="276" r:id="rId29"/>
    <p:sldId id="290" r:id="rId30"/>
    <p:sldId id="291" r:id="rId31"/>
    <p:sldId id="292" r:id="rId32"/>
    <p:sldId id="293" r:id="rId33"/>
    <p:sldId id="295" r:id="rId34"/>
    <p:sldId id="288" r:id="rId3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6F9096-94EF-42E8-AF14-2A19518C79E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AF38EF8-ACDE-4F07-A8C5-105F8245CC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DCC861A-F765-48CE-AD40-1F5EF955750E}"/>
              </a:ext>
            </a:extLst>
          </p:cNvPr>
          <p:cNvSpPr>
            <a:spLocks noGrp="1"/>
          </p:cNvSpPr>
          <p:nvPr>
            <p:ph type="dt" sz="half" idx="10"/>
          </p:nvPr>
        </p:nvSpPr>
        <p:spPr/>
        <p:txBody>
          <a:bodyPr/>
          <a:lstStyle/>
          <a:p>
            <a:fld id="{EA076C5D-D006-450F-9173-C72259662FE9}" type="datetimeFigureOut">
              <a:rPr lang="nl-NL" smtClean="0"/>
              <a:t>18-11-2019</a:t>
            </a:fld>
            <a:endParaRPr lang="nl-NL"/>
          </a:p>
        </p:txBody>
      </p:sp>
      <p:sp>
        <p:nvSpPr>
          <p:cNvPr id="5" name="Tijdelijke aanduiding voor voettekst 4">
            <a:extLst>
              <a:ext uri="{FF2B5EF4-FFF2-40B4-BE49-F238E27FC236}">
                <a16:creationId xmlns:a16="http://schemas.microsoft.com/office/drawing/2014/main" id="{4F54C51D-3408-41D9-AA0E-B4E28778C7C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0F967A9-7392-4F41-A5EA-C40ADE82F3FB}"/>
              </a:ext>
            </a:extLst>
          </p:cNvPr>
          <p:cNvSpPr>
            <a:spLocks noGrp="1"/>
          </p:cNvSpPr>
          <p:nvPr>
            <p:ph type="sldNum" sz="quarter" idx="12"/>
          </p:nvPr>
        </p:nvSpPr>
        <p:spPr/>
        <p:txBody>
          <a:bodyPr/>
          <a:lstStyle/>
          <a:p>
            <a:fld id="{B7C3790B-B3DC-4F3E-8F8C-175D1C944932}" type="slidenum">
              <a:rPr lang="nl-NL" smtClean="0"/>
              <a:t>‹nr.›</a:t>
            </a:fld>
            <a:endParaRPr lang="nl-NL"/>
          </a:p>
        </p:txBody>
      </p:sp>
    </p:spTree>
    <p:extLst>
      <p:ext uri="{BB962C8B-B14F-4D97-AF65-F5344CB8AC3E}">
        <p14:creationId xmlns:p14="http://schemas.microsoft.com/office/powerpoint/2010/main" val="3861215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313417-29EB-4A32-9A28-0F391FC1531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F04E6C6-C1B8-4F56-B8B6-4E55BBC9B37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594CE56-5175-463E-9E2A-A93009DD946C}"/>
              </a:ext>
            </a:extLst>
          </p:cNvPr>
          <p:cNvSpPr>
            <a:spLocks noGrp="1"/>
          </p:cNvSpPr>
          <p:nvPr>
            <p:ph type="dt" sz="half" idx="10"/>
          </p:nvPr>
        </p:nvSpPr>
        <p:spPr/>
        <p:txBody>
          <a:bodyPr/>
          <a:lstStyle/>
          <a:p>
            <a:fld id="{EA076C5D-D006-450F-9173-C72259662FE9}" type="datetimeFigureOut">
              <a:rPr lang="nl-NL" smtClean="0"/>
              <a:t>18-11-2019</a:t>
            </a:fld>
            <a:endParaRPr lang="nl-NL"/>
          </a:p>
        </p:txBody>
      </p:sp>
      <p:sp>
        <p:nvSpPr>
          <p:cNvPr id="5" name="Tijdelijke aanduiding voor voettekst 4">
            <a:extLst>
              <a:ext uri="{FF2B5EF4-FFF2-40B4-BE49-F238E27FC236}">
                <a16:creationId xmlns:a16="http://schemas.microsoft.com/office/drawing/2014/main" id="{4B9F7197-A620-49AE-BA0A-BD3F358F4E1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A308FA0-F145-466D-A870-C26E37B45430}"/>
              </a:ext>
            </a:extLst>
          </p:cNvPr>
          <p:cNvSpPr>
            <a:spLocks noGrp="1"/>
          </p:cNvSpPr>
          <p:nvPr>
            <p:ph type="sldNum" sz="quarter" idx="12"/>
          </p:nvPr>
        </p:nvSpPr>
        <p:spPr/>
        <p:txBody>
          <a:bodyPr/>
          <a:lstStyle/>
          <a:p>
            <a:fld id="{B7C3790B-B3DC-4F3E-8F8C-175D1C944932}" type="slidenum">
              <a:rPr lang="nl-NL" smtClean="0"/>
              <a:t>‹nr.›</a:t>
            </a:fld>
            <a:endParaRPr lang="nl-NL"/>
          </a:p>
        </p:txBody>
      </p:sp>
    </p:spTree>
    <p:extLst>
      <p:ext uri="{BB962C8B-B14F-4D97-AF65-F5344CB8AC3E}">
        <p14:creationId xmlns:p14="http://schemas.microsoft.com/office/powerpoint/2010/main" val="954895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C406FFF-55B2-4B0D-9272-6DC6E8B70C8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F216237-F70A-492F-A059-D0F2F0D05C3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BBDDF28-8ADB-45DB-A2FC-2F0981BF2C02}"/>
              </a:ext>
            </a:extLst>
          </p:cNvPr>
          <p:cNvSpPr>
            <a:spLocks noGrp="1"/>
          </p:cNvSpPr>
          <p:nvPr>
            <p:ph type="dt" sz="half" idx="10"/>
          </p:nvPr>
        </p:nvSpPr>
        <p:spPr/>
        <p:txBody>
          <a:bodyPr/>
          <a:lstStyle/>
          <a:p>
            <a:fld id="{EA076C5D-D006-450F-9173-C72259662FE9}" type="datetimeFigureOut">
              <a:rPr lang="nl-NL" smtClean="0"/>
              <a:t>18-11-2019</a:t>
            </a:fld>
            <a:endParaRPr lang="nl-NL"/>
          </a:p>
        </p:txBody>
      </p:sp>
      <p:sp>
        <p:nvSpPr>
          <p:cNvPr id="5" name="Tijdelijke aanduiding voor voettekst 4">
            <a:extLst>
              <a:ext uri="{FF2B5EF4-FFF2-40B4-BE49-F238E27FC236}">
                <a16:creationId xmlns:a16="http://schemas.microsoft.com/office/drawing/2014/main" id="{F99A5B9F-8EE1-46A2-A05E-C58545CE0A3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8D10188-D224-4759-A50A-42E21AE10297}"/>
              </a:ext>
            </a:extLst>
          </p:cNvPr>
          <p:cNvSpPr>
            <a:spLocks noGrp="1"/>
          </p:cNvSpPr>
          <p:nvPr>
            <p:ph type="sldNum" sz="quarter" idx="12"/>
          </p:nvPr>
        </p:nvSpPr>
        <p:spPr/>
        <p:txBody>
          <a:bodyPr/>
          <a:lstStyle/>
          <a:p>
            <a:fld id="{B7C3790B-B3DC-4F3E-8F8C-175D1C944932}" type="slidenum">
              <a:rPr lang="nl-NL" smtClean="0"/>
              <a:t>‹nr.›</a:t>
            </a:fld>
            <a:endParaRPr lang="nl-NL"/>
          </a:p>
        </p:txBody>
      </p:sp>
    </p:spTree>
    <p:extLst>
      <p:ext uri="{BB962C8B-B14F-4D97-AF65-F5344CB8AC3E}">
        <p14:creationId xmlns:p14="http://schemas.microsoft.com/office/powerpoint/2010/main" val="3380575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EB4B5A-BEF9-4D8D-9010-2E893A743E1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23AD791-1D72-4CCB-A2C0-19B9844888A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328A12B-67EA-4F7C-A704-841F6D1729B6}"/>
              </a:ext>
            </a:extLst>
          </p:cNvPr>
          <p:cNvSpPr>
            <a:spLocks noGrp="1"/>
          </p:cNvSpPr>
          <p:nvPr>
            <p:ph type="dt" sz="half" idx="10"/>
          </p:nvPr>
        </p:nvSpPr>
        <p:spPr/>
        <p:txBody>
          <a:bodyPr/>
          <a:lstStyle/>
          <a:p>
            <a:fld id="{EA076C5D-D006-450F-9173-C72259662FE9}" type="datetimeFigureOut">
              <a:rPr lang="nl-NL" smtClean="0"/>
              <a:t>18-11-2019</a:t>
            </a:fld>
            <a:endParaRPr lang="nl-NL"/>
          </a:p>
        </p:txBody>
      </p:sp>
      <p:sp>
        <p:nvSpPr>
          <p:cNvPr id="5" name="Tijdelijke aanduiding voor voettekst 4">
            <a:extLst>
              <a:ext uri="{FF2B5EF4-FFF2-40B4-BE49-F238E27FC236}">
                <a16:creationId xmlns:a16="http://schemas.microsoft.com/office/drawing/2014/main" id="{CF032E91-1D8D-4D2A-BD47-53EF77BE645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EF77204-E3A8-4124-923A-E97454E04E7D}"/>
              </a:ext>
            </a:extLst>
          </p:cNvPr>
          <p:cNvSpPr>
            <a:spLocks noGrp="1"/>
          </p:cNvSpPr>
          <p:nvPr>
            <p:ph type="sldNum" sz="quarter" idx="12"/>
          </p:nvPr>
        </p:nvSpPr>
        <p:spPr/>
        <p:txBody>
          <a:bodyPr/>
          <a:lstStyle/>
          <a:p>
            <a:fld id="{B7C3790B-B3DC-4F3E-8F8C-175D1C944932}" type="slidenum">
              <a:rPr lang="nl-NL" smtClean="0"/>
              <a:t>‹nr.›</a:t>
            </a:fld>
            <a:endParaRPr lang="nl-NL"/>
          </a:p>
        </p:txBody>
      </p:sp>
    </p:spTree>
    <p:extLst>
      <p:ext uri="{BB962C8B-B14F-4D97-AF65-F5344CB8AC3E}">
        <p14:creationId xmlns:p14="http://schemas.microsoft.com/office/powerpoint/2010/main" val="1952302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D5C7FE-CA90-44DF-80A9-D172DFFF96B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F4DC690-ADDA-487C-9024-F50339B6D1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8C1F32A-04BA-42FA-92C5-9EA2DD28961F}"/>
              </a:ext>
            </a:extLst>
          </p:cNvPr>
          <p:cNvSpPr>
            <a:spLocks noGrp="1"/>
          </p:cNvSpPr>
          <p:nvPr>
            <p:ph type="dt" sz="half" idx="10"/>
          </p:nvPr>
        </p:nvSpPr>
        <p:spPr/>
        <p:txBody>
          <a:bodyPr/>
          <a:lstStyle/>
          <a:p>
            <a:fld id="{EA076C5D-D006-450F-9173-C72259662FE9}" type="datetimeFigureOut">
              <a:rPr lang="nl-NL" smtClean="0"/>
              <a:t>18-11-2019</a:t>
            </a:fld>
            <a:endParaRPr lang="nl-NL"/>
          </a:p>
        </p:txBody>
      </p:sp>
      <p:sp>
        <p:nvSpPr>
          <p:cNvPr id="5" name="Tijdelijke aanduiding voor voettekst 4">
            <a:extLst>
              <a:ext uri="{FF2B5EF4-FFF2-40B4-BE49-F238E27FC236}">
                <a16:creationId xmlns:a16="http://schemas.microsoft.com/office/drawing/2014/main" id="{DB3A5122-2C25-44ED-8B2E-B4318094360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9D6A17F-AAAD-46D9-998C-86633E41DF9F}"/>
              </a:ext>
            </a:extLst>
          </p:cNvPr>
          <p:cNvSpPr>
            <a:spLocks noGrp="1"/>
          </p:cNvSpPr>
          <p:nvPr>
            <p:ph type="sldNum" sz="quarter" idx="12"/>
          </p:nvPr>
        </p:nvSpPr>
        <p:spPr/>
        <p:txBody>
          <a:bodyPr/>
          <a:lstStyle/>
          <a:p>
            <a:fld id="{B7C3790B-B3DC-4F3E-8F8C-175D1C944932}" type="slidenum">
              <a:rPr lang="nl-NL" smtClean="0"/>
              <a:t>‹nr.›</a:t>
            </a:fld>
            <a:endParaRPr lang="nl-NL"/>
          </a:p>
        </p:txBody>
      </p:sp>
    </p:spTree>
    <p:extLst>
      <p:ext uri="{BB962C8B-B14F-4D97-AF65-F5344CB8AC3E}">
        <p14:creationId xmlns:p14="http://schemas.microsoft.com/office/powerpoint/2010/main" val="3232431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6B84BB-AE83-4B54-9EAA-01F2581E831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4875FC9-F806-4989-B605-BA69E967529C}"/>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4707389-6904-4936-A3C4-198DB9A14959}"/>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89F8349-ED17-4224-9A49-F44A0D6EF8E6}"/>
              </a:ext>
            </a:extLst>
          </p:cNvPr>
          <p:cNvSpPr>
            <a:spLocks noGrp="1"/>
          </p:cNvSpPr>
          <p:nvPr>
            <p:ph type="dt" sz="half" idx="10"/>
          </p:nvPr>
        </p:nvSpPr>
        <p:spPr/>
        <p:txBody>
          <a:bodyPr/>
          <a:lstStyle/>
          <a:p>
            <a:fld id="{EA076C5D-D006-450F-9173-C72259662FE9}" type="datetimeFigureOut">
              <a:rPr lang="nl-NL" smtClean="0"/>
              <a:t>18-11-2019</a:t>
            </a:fld>
            <a:endParaRPr lang="nl-NL"/>
          </a:p>
        </p:txBody>
      </p:sp>
      <p:sp>
        <p:nvSpPr>
          <p:cNvPr id="6" name="Tijdelijke aanduiding voor voettekst 5">
            <a:extLst>
              <a:ext uri="{FF2B5EF4-FFF2-40B4-BE49-F238E27FC236}">
                <a16:creationId xmlns:a16="http://schemas.microsoft.com/office/drawing/2014/main" id="{FF3F847F-9D8A-45BE-BD76-5F61F0BDCEC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3EB07EB-6FD0-4BF7-A291-A17D6DD33583}"/>
              </a:ext>
            </a:extLst>
          </p:cNvPr>
          <p:cNvSpPr>
            <a:spLocks noGrp="1"/>
          </p:cNvSpPr>
          <p:nvPr>
            <p:ph type="sldNum" sz="quarter" idx="12"/>
          </p:nvPr>
        </p:nvSpPr>
        <p:spPr/>
        <p:txBody>
          <a:bodyPr/>
          <a:lstStyle/>
          <a:p>
            <a:fld id="{B7C3790B-B3DC-4F3E-8F8C-175D1C944932}" type="slidenum">
              <a:rPr lang="nl-NL" smtClean="0"/>
              <a:t>‹nr.›</a:t>
            </a:fld>
            <a:endParaRPr lang="nl-NL"/>
          </a:p>
        </p:txBody>
      </p:sp>
    </p:spTree>
    <p:extLst>
      <p:ext uri="{BB962C8B-B14F-4D97-AF65-F5344CB8AC3E}">
        <p14:creationId xmlns:p14="http://schemas.microsoft.com/office/powerpoint/2010/main" val="996572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C66C05-87A2-4FD5-BF79-2BAFC82116F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EBAE77D-B664-482D-9C7F-521A9824C2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2831A3C-D773-4231-9392-00A6D9A6806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8C53065-5886-42D4-8D84-8A2F072CE9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A7E1626-0A47-49C8-A21C-956431AF333B}"/>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F8FC4B6-70A3-4675-8BBE-1A786F5D77F5}"/>
              </a:ext>
            </a:extLst>
          </p:cNvPr>
          <p:cNvSpPr>
            <a:spLocks noGrp="1"/>
          </p:cNvSpPr>
          <p:nvPr>
            <p:ph type="dt" sz="half" idx="10"/>
          </p:nvPr>
        </p:nvSpPr>
        <p:spPr/>
        <p:txBody>
          <a:bodyPr/>
          <a:lstStyle/>
          <a:p>
            <a:fld id="{EA076C5D-D006-450F-9173-C72259662FE9}" type="datetimeFigureOut">
              <a:rPr lang="nl-NL" smtClean="0"/>
              <a:t>18-11-2019</a:t>
            </a:fld>
            <a:endParaRPr lang="nl-NL"/>
          </a:p>
        </p:txBody>
      </p:sp>
      <p:sp>
        <p:nvSpPr>
          <p:cNvPr id="8" name="Tijdelijke aanduiding voor voettekst 7">
            <a:extLst>
              <a:ext uri="{FF2B5EF4-FFF2-40B4-BE49-F238E27FC236}">
                <a16:creationId xmlns:a16="http://schemas.microsoft.com/office/drawing/2014/main" id="{6B1A8EEC-34D7-4CBE-9C6D-2ACF3C72C23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BB0A095-7925-4C3F-97C0-2DD8B13549CE}"/>
              </a:ext>
            </a:extLst>
          </p:cNvPr>
          <p:cNvSpPr>
            <a:spLocks noGrp="1"/>
          </p:cNvSpPr>
          <p:nvPr>
            <p:ph type="sldNum" sz="quarter" idx="12"/>
          </p:nvPr>
        </p:nvSpPr>
        <p:spPr/>
        <p:txBody>
          <a:bodyPr/>
          <a:lstStyle/>
          <a:p>
            <a:fld id="{B7C3790B-B3DC-4F3E-8F8C-175D1C944932}" type="slidenum">
              <a:rPr lang="nl-NL" smtClean="0"/>
              <a:t>‹nr.›</a:t>
            </a:fld>
            <a:endParaRPr lang="nl-NL"/>
          </a:p>
        </p:txBody>
      </p:sp>
    </p:spTree>
    <p:extLst>
      <p:ext uri="{BB962C8B-B14F-4D97-AF65-F5344CB8AC3E}">
        <p14:creationId xmlns:p14="http://schemas.microsoft.com/office/powerpoint/2010/main" val="3222475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57FCA3-E5CF-48EA-B11F-BA0C7DA83A4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0699152-ADAB-43FF-B00B-1A8C55F43A5B}"/>
              </a:ext>
            </a:extLst>
          </p:cNvPr>
          <p:cNvSpPr>
            <a:spLocks noGrp="1"/>
          </p:cNvSpPr>
          <p:nvPr>
            <p:ph type="dt" sz="half" idx="10"/>
          </p:nvPr>
        </p:nvSpPr>
        <p:spPr/>
        <p:txBody>
          <a:bodyPr/>
          <a:lstStyle/>
          <a:p>
            <a:fld id="{EA076C5D-D006-450F-9173-C72259662FE9}" type="datetimeFigureOut">
              <a:rPr lang="nl-NL" smtClean="0"/>
              <a:t>18-11-2019</a:t>
            </a:fld>
            <a:endParaRPr lang="nl-NL"/>
          </a:p>
        </p:txBody>
      </p:sp>
      <p:sp>
        <p:nvSpPr>
          <p:cNvPr id="4" name="Tijdelijke aanduiding voor voettekst 3">
            <a:extLst>
              <a:ext uri="{FF2B5EF4-FFF2-40B4-BE49-F238E27FC236}">
                <a16:creationId xmlns:a16="http://schemas.microsoft.com/office/drawing/2014/main" id="{7B8252B5-E655-4104-8457-93920208E9D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E168B97-B917-4F20-A246-99FE6BE7A509}"/>
              </a:ext>
            </a:extLst>
          </p:cNvPr>
          <p:cNvSpPr>
            <a:spLocks noGrp="1"/>
          </p:cNvSpPr>
          <p:nvPr>
            <p:ph type="sldNum" sz="quarter" idx="12"/>
          </p:nvPr>
        </p:nvSpPr>
        <p:spPr/>
        <p:txBody>
          <a:bodyPr/>
          <a:lstStyle/>
          <a:p>
            <a:fld id="{B7C3790B-B3DC-4F3E-8F8C-175D1C944932}" type="slidenum">
              <a:rPr lang="nl-NL" smtClean="0"/>
              <a:t>‹nr.›</a:t>
            </a:fld>
            <a:endParaRPr lang="nl-NL"/>
          </a:p>
        </p:txBody>
      </p:sp>
    </p:spTree>
    <p:extLst>
      <p:ext uri="{BB962C8B-B14F-4D97-AF65-F5344CB8AC3E}">
        <p14:creationId xmlns:p14="http://schemas.microsoft.com/office/powerpoint/2010/main" val="1616058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4361C83-A259-4D31-81AC-97E8BA67E039}"/>
              </a:ext>
            </a:extLst>
          </p:cNvPr>
          <p:cNvSpPr>
            <a:spLocks noGrp="1"/>
          </p:cNvSpPr>
          <p:nvPr>
            <p:ph type="dt" sz="half" idx="10"/>
          </p:nvPr>
        </p:nvSpPr>
        <p:spPr/>
        <p:txBody>
          <a:bodyPr/>
          <a:lstStyle/>
          <a:p>
            <a:fld id="{EA076C5D-D006-450F-9173-C72259662FE9}" type="datetimeFigureOut">
              <a:rPr lang="nl-NL" smtClean="0"/>
              <a:t>18-11-2019</a:t>
            </a:fld>
            <a:endParaRPr lang="nl-NL"/>
          </a:p>
        </p:txBody>
      </p:sp>
      <p:sp>
        <p:nvSpPr>
          <p:cNvPr id="3" name="Tijdelijke aanduiding voor voettekst 2">
            <a:extLst>
              <a:ext uri="{FF2B5EF4-FFF2-40B4-BE49-F238E27FC236}">
                <a16:creationId xmlns:a16="http://schemas.microsoft.com/office/drawing/2014/main" id="{AC012D09-B723-46DA-82AB-A796F288B87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061D366-60C5-48DC-AB12-4BAFFAD40B9B}"/>
              </a:ext>
            </a:extLst>
          </p:cNvPr>
          <p:cNvSpPr>
            <a:spLocks noGrp="1"/>
          </p:cNvSpPr>
          <p:nvPr>
            <p:ph type="sldNum" sz="quarter" idx="12"/>
          </p:nvPr>
        </p:nvSpPr>
        <p:spPr/>
        <p:txBody>
          <a:bodyPr/>
          <a:lstStyle/>
          <a:p>
            <a:fld id="{B7C3790B-B3DC-4F3E-8F8C-175D1C944932}" type="slidenum">
              <a:rPr lang="nl-NL" smtClean="0"/>
              <a:t>‹nr.›</a:t>
            </a:fld>
            <a:endParaRPr lang="nl-NL"/>
          </a:p>
        </p:txBody>
      </p:sp>
    </p:spTree>
    <p:extLst>
      <p:ext uri="{BB962C8B-B14F-4D97-AF65-F5344CB8AC3E}">
        <p14:creationId xmlns:p14="http://schemas.microsoft.com/office/powerpoint/2010/main" val="429636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14A060-BD5E-49DE-A35F-841C729732C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7328CC5-4B6F-4EAB-B880-32DA03354A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E5E8E73-9F73-4A89-BA7D-6EFD26E027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5C0E491-3CE4-4656-937B-A5276E0FA444}"/>
              </a:ext>
            </a:extLst>
          </p:cNvPr>
          <p:cNvSpPr>
            <a:spLocks noGrp="1"/>
          </p:cNvSpPr>
          <p:nvPr>
            <p:ph type="dt" sz="half" idx="10"/>
          </p:nvPr>
        </p:nvSpPr>
        <p:spPr/>
        <p:txBody>
          <a:bodyPr/>
          <a:lstStyle/>
          <a:p>
            <a:fld id="{EA076C5D-D006-450F-9173-C72259662FE9}" type="datetimeFigureOut">
              <a:rPr lang="nl-NL" smtClean="0"/>
              <a:t>18-11-2019</a:t>
            </a:fld>
            <a:endParaRPr lang="nl-NL"/>
          </a:p>
        </p:txBody>
      </p:sp>
      <p:sp>
        <p:nvSpPr>
          <p:cNvPr id="6" name="Tijdelijke aanduiding voor voettekst 5">
            <a:extLst>
              <a:ext uri="{FF2B5EF4-FFF2-40B4-BE49-F238E27FC236}">
                <a16:creationId xmlns:a16="http://schemas.microsoft.com/office/drawing/2014/main" id="{E37DDFEA-745D-4D87-A1CA-E5985FDD315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EC57EEE-A507-4D2A-B109-2C68968F2E26}"/>
              </a:ext>
            </a:extLst>
          </p:cNvPr>
          <p:cNvSpPr>
            <a:spLocks noGrp="1"/>
          </p:cNvSpPr>
          <p:nvPr>
            <p:ph type="sldNum" sz="quarter" idx="12"/>
          </p:nvPr>
        </p:nvSpPr>
        <p:spPr/>
        <p:txBody>
          <a:bodyPr/>
          <a:lstStyle/>
          <a:p>
            <a:fld id="{B7C3790B-B3DC-4F3E-8F8C-175D1C944932}" type="slidenum">
              <a:rPr lang="nl-NL" smtClean="0"/>
              <a:t>‹nr.›</a:t>
            </a:fld>
            <a:endParaRPr lang="nl-NL"/>
          </a:p>
        </p:txBody>
      </p:sp>
    </p:spTree>
    <p:extLst>
      <p:ext uri="{BB962C8B-B14F-4D97-AF65-F5344CB8AC3E}">
        <p14:creationId xmlns:p14="http://schemas.microsoft.com/office/powerpoint/2010/main" val="2046962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AE6458-0E6E-49E1-853A-B0D3AF94547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4751B02-1AF4-4A01-8413-FD0B663583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5AE77B83-727E-4CF0-B646-A5C4B19076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922B73E-F06E-416F-A379-E2584608B719}"/>
              </a:ext>
            </a:extLst>
          </p:cNvPr>
          <p:cNvSpPr>
            <a:spLocks noGrp="1"/>
          </p:cNvSpPr>
          <p:nvPr>
            <p:ph type="dt" sz="half" idx="10"/>
          </p:nvPr>
        </p:nvSpPr>
        <p:spPr/>
        <p:txBody>
          <a:bodyPr/>
          <a:lstStyle/>
          <a:p>
            <a:fld id="{EA076C5D-D006-450F-9173-C72259662FE9}" type="datetimeFigureOut">
              <a:rPr lang="nl-NL" smtClean="0"/>
              <a:t>18-11-2019</a:t>
            </a:fld>
            <a:endParaRPr lang="nl-NL"/>
          </a:p>
        </p:txBody>
      </p:sp>
      <p:sp>
        <p:nvSpPr>
          <p:cNvPr id="6" name="Tijdelijke aanduiding voor voettekst 5">
            <a:extLst>
              <a:ext uri="{FF2B5EF4-FFF2-40B4-BE49-F238E27FC236}">
                <a16:creationId xmlns:a16="http://schemas.microsoft.com/office/drawing/2014/main" id="{9945844B-CD4C-4D9D-8E0A-4E821A5FA9A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28C0745-3F6B-47AD-A5A1-36401503D3F4}"/>
              </a:ext>
            </a:extLst>
          </p:cNvPr>
          <p:cNvSpPr>
            <a:spLocks noGrp="1"/>
          </p:cNvSpPr>
          <p:nvPr>
            <p:ph type="sldNum" sz="quarter" idx="12"/>
          </p:nvPr>
        </p:nvSpPr>
        <p:spPr/>
        <p:txBody>
          <a:bodyPr/>
          <a:lstStyle/>
          <a:p>
            <a:fld id="{B7C3790B-B3DC-4F3E-8F8C-175D1C944932}" type="slidenum">
              <a:rPr lang="nl-NL" smtClean="0"/>
              <a:t>‹nr.›</a:t>
            </a:fld>
            <a:endParaRPr lang="nl-NL"/>
          </a:p>
        </p:txBody>
      </p:sp>
    </p:spTree>
    <p:extLst>
      <p:ext uri="{BB962C8B-B14F-4D97-AF65-F5344CB8AC3E}">
        <p14:creationId xmlns:p14="http://schemas.microsoft.com/office/powerpoint/2010/main" val="1962338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A8EA6CF-795D-4A45-9087-21FA8678CD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58C2276-8530-4A71-9C82-0DF2A37E21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5C245FA-5D72-4149-8EE3-5D2D82B065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076C5D-D006-450F-9173-C72259662FE9}" type="datetimeFigureOut">
              <a:rPr lang="nl-NL" smtClean="0"/>
              <a:t>18-11-2019</a:t>
            </a:fld>
            <a:endParaRPr lang="nl-NL"/>
          </a:p>
        </p:txBody>
      </p:sp>
      <p:sp>
        <p:nvSpPr>
          <p:cNvPr id="5" name="Tijdelijke aanduiding voor voettekst 4">
            <a:extLst>
              <a:ext uri="{FF2B5EF4-FFF2-40B4-BE49-F238E27FC236}">
                <a16:creationId xmlns:a16="http://schemas.microsoft.com/office/drawing/2014/main" id="{F7B5A56A-279F-46F2-840E-677F00EB93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31DB2A0-1FE8-48BC-BE57-52BD80F385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3790B-B3DC-4F3E-8F8C-175D1C944932}" type="slidenum">
              <a:rPr lang="nl-NL" smtClean="0"/>
              <a:t>‹nr.›</a:t>
            </a:fld>
            <a:endParaRPr lang="nl-NL"/>
          </a:p>
        </p:txBody>
      </p:sp>
    </p:spTree>
    <p:extLst>
      <p:ext uri="{BB962C8B-B14F-4D97-AF65-F5344CB8AC3E}">
        <p14:creationId xmlns:p14="http://schemas.microsoft.com/office/powerpoint/2010/main" val="1805902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memrise.com/" TargetMode="External"/><Relationship Id="rId7" Type="http://schemas.openxmlformats.org/officeDocument/2006/relationships/image" Target="../media/image16.png"/><Relationship Id="rId2" Type="http://schemas.openxmlformats.org/officeDocument/2006/relationships/hyperlink" Target="http://www.quizlet.com/"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rts.n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B686DC-845F-4AF1-936F-DFD59BF6B3C9}"/>
              </a:ext>
            </a:extLst>
          </p:cNvPr>
          <p:cNvSpPr>
            <a:spLocks noGrp="1"/>
          </p:cNvSpPr>
          <p:nvPr>
            <p:ph type="ctrTitle"/>
          </p:nvPr>
        </p:nvSpPr>
        <p:spPr/>
        <p:txBody>
          <a:bodyPr/>
          <a:lstStyle/>
          <a:p>
            <a:r>
              <a:rPr lang="nl-NL" dirty="0"/>
              <a:t>STUDEREN EEN KUNST?</a:t>
            </a:r>
            <a:br>
              <a:rPr lang="nl-NL" dirty="0"/>
            </a:br>
            <a:endParaRPr lang="nl-NL" dirty="0"/>
          </a:p>
        </p:txBody>
      </p:sp>
      <p:sp>
        <p:nvSpPr>
          <p:cNvPr id="3" name="Ondertitel 2">
            <a:extLst>
              <a:ext uri="{FF2B5EF4-FFF2-40B4-BE49-F238E27FC236}">
                <a16:creationId xmlns:a16="http://schemas.microsoft.com/office/drawing/2014/main" id="{EE34A38F-4B12-4A54-8DD4-160A6B4277E8}"/>
              </a:ext>
            </a:extLst>
          </p:cNvPr>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1649447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8728E8-8E06-43DC-AEAC-94E26F078DB1}"/>
              </a:ext>
            </a:extLst>
          </p:cNvPr>
          <p:cNvSpPr>
            <a:spLocks noGrp="1"/>
          </p:cNvSpPr>
          <p:nvPr>
            <p:ph type="title"/>
          </p:nvPr>
        </p:nvSpPr>
        <p:spPr/>
        <p:txBody>
          <a:bodyPr/>
          <a:lstStyle/>
          <a:p>
            <a:r>
              <a:rPr lang="nl-NL" dirty="0"/>
              <a:t>Verdeling lesstof</a:t>
            </a:r>
          </a:p>
        </p:txBody>
      </p:sp>
      <p:pic>
        <p:nvPicPr>
          <p:cNvPr id="8196" name="Picture 4" descr="Afbeeldingsresultaat voor tijdverdeling lesstof tekening">
            <a:extLst>
              <a:ext uri="{FF2B5EF4-FFF2-40B4-BE49-F238E27FC236}">
                <a16:creationId xmlns:a16="http://schemas.microsoft.com/office/drawing/2014/main" id="{A2A7ACD8-4D02-4DEA-B5CA-7D73322BC1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5487" y="1825625"/>
            <a:ext cx="594102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303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7E7409-7489-4895-8D3A-CBDCF4C4E1CC}"/>
              </a:ext>
            </a:extLst>
          </p:cNvPr>
          <p:cNvSpPr>
            <a:spLocks noGrp="1"/>
          </p:cNvSpPr>
          <p:nvPr>
            <p:ph type="title"/>
          </p:nvPr>
        </p:nvSpPr>
        <p:spPr/>
        <p:txBody>
          <a:bodyPr/>
          <a:lstStyle/>
          <a:p>
            <a:r>
              <a:rPr lang="nl-NL" dirty="0"/>
              <a:t>3. Wissel de stof af</a:t>
            </a:r>
          </a:p>
        </p:txBody>
      </p:sp>
      <p:sp>
        <p:nvSpPr>
          <p:cNvPr id="3" name="Tijdelijke aanduiding voor inhoud 2">
            <a:extLst>
              <a:ext uri="{FF2B5EF4-FFF2-40B4-BE49-F238E27FC236}">
                <a16:creationId xmlns:a16="http://schemas.microsoft.com/office/drawing/2014/main" id="{79D43B34-9FAD-4571-A7B3-28CE86BA1B61}"/>
              </a:ext>
            </a:extLst>
          </p:cNvPr>
          <p:cNvSpPr>
            <a:spLocks noGrp="1"/>
          </p:cNvSpPr>
          <p:nvPr>
            <p:ph idx="1"/>
          </p:nvPr>
        </p:nvSpPr>
        <p:spPr/>
        <p:txBody>
          <a:bodyPr/>
          <a:lstStyle/>
          <a:p>
            <a:pPr marL="0" indent="0">
              <a:buNone/>
            </a:pPr>
            <a:r>
              <a:rPr lang="nl-NL" dirty="0"/>
              <a:t>Ga niet 60 minuten aan een vak werken: doe bijvoorbeeld elke 10 of 15 minuten iets anders aan schoolse zaken (eerst maakwerk, dan leerwerk, dan weer maakwerk enzovoort). </a:t>
            </a:r>
          </a:p>
          <a:p>
            <a:pPr marL="0" indent="0">
              <a:buNone/>
            </a:pPr>
            <a:r>
              <a:rPr lang="nl-NL" dirty="0"/>
              <a:t>Daarmee houd je de concentratie vast. </a:t>
            </a:r>
          </a:p>
          <a:p>
            <a:pPr marL="0" indent="0">
              <a:buNone/>
            </a:pPr>
            <a:endParaRPr lang="nl-NL" dirty="0"/>
          </a:p>
          <a:p>
            <a:pPr marL="0" indent="0">
              <a:buNone/>
            </a:pPr>
            <a:r>
              <a:rPr lang="nl-NL" dirty="0"/>
              <a:t>En ga na een uur, bijvoorbeeld, 10 minuten wandelen</a:t>
            </a:r>
          </a:p>
          <a:p>
            <a:pPr marL="0" indent="0">
              <a:buNone/>
            </a:pPr>
            <a:endParaRPr lang="nl-NL" dirty="0"/>
          </a:p>
          <a:p>
            <a:pPr marL="0" indent="0">
              <a:buNone/>
            </a:pPr>
            <a:endParaRPr lang="nl-NL" sz="900" dirty="0"/>
          </a:p>
          <a:p>
            <a:endParaRPr lang="nl-NL" dirty="0"/>
          </a:p>
        </p:txBody>
      </p:sp>
    </p:spTree>
    <p:extLst>
      <p:ext uri="{BB962C8B-B14F-4D97-AF65-F5344CB8AC3E}">
        <p14:creationId xmlns:p14="http://schemas.microsoft.com/office/powerpoint/2010/main" val="897132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0D21A8-BF2C-4DDD-AC91-E3F3CDEBD257}"/>
              </a:ext>
            </a:extLst>
          </p:cNvPr>
          <p:cNvSpPr>
            <a:spLocks noGrp="1"/>
          </p:cNvSpPr>
          <p:nvPr>
            <p:ph type="title"/>
          </p:nvPr>
        </p:nvSpPr>
        <p:spPr/>
        <p:txBody>
          <a:bodyPr/>
          <a:lstStyle/>
          <a:p>
            <a:r>
              <a:rPr lang="nl-NL" dirty="0"/>
              <a:t>Wissel af</a:t>
            </a:r>
          </a:p>
        </p:txBody>
      </p:sp>
      <p:pic>
        <p:nvPicPr>
          <p:cNvPr id="7170" name="Picture 2" descr="Afbeeldingsresultaat voor wandelen tekening">
            <a:extLst>
              <a:ext uri="{FF2B5EF4-FFF2-40B4-BE49-F238E27FC236}">
                <a16:creationId xmlns:a16="http://schemas.microsoft.com/office/drawing/2014/main" id="{4733DDB1-781B-4241-AC3B-F850E86D890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85723" y="1825625"/>
            <a:ext cx="302055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931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00B728-CA4F-49F1-827F-3EC9FBBA7247}"/>
              </a:ext>
            </a:extLst>
          </p:cNvPr>
          <p:cNvSpPr>
            <a:spLocks noGrp="1"/>
          </p:cNvSpPr>
          <p:nvPr>
            <p:ph type="title"/>
          </p:nvPr>
        </p:nvSpPr>
        <p:spPr/>
        <p:txBody>
          <a:bodyPr/>
          <a:lstStyle/>
          <a:p>
            <a:r>
              <a:rPr lang="nl-NL" dirty="0"/>
              <a:t>4. Zorg voor een goede studieruimte</a:t>
            </a:r>
          </a:p>
        </p:txBody>
      </p:sp>
      <p:sp>
        <p:nvSpPr>
          <p:cNvPr id="3" name="Tijdelijke aanduiding voor inhoud 2">
            <a:extLst>
              <a:ext uri="{FF2B5EF4-FFF2-40B4-BE49-F238E27FC236}">
                <a16:creationId xmlns:a16="http://schemas.microsoft.com/office/drawing/2014/main" id="{625B0EB4-FFE8-41E0-B407-F6BD6D51BF72}"/>
              </a:ext>
            </a:extLst>
          </p:cNvPr>
          <p:cNvSpPr>
            <a:spLocks noGrp="1"/>
          </p:cNvSpPr>
          <p:nvPr>
            <p:ph idx="1"/>
          </p:nvPr>
        </p:nvSpPr>
        <p:spPr/>
        <p:txBody>
          <a:bodyPr/>
          <a:lstStyle/>
          <a:p>
            <a:pPr marL="0" indent="0">
              <a:buNone/>
            </a:pPr>
            <a:r>
              <a:rPr lang="nl-NL" dirty="0"/>
              <a:t>Zet eventueel op een andere manier achtergrondmuziek aan, zonder beeld en ver van lawaai.</a:t>
            </a:r>
          </a:p>
          <a:p>
            <a:pPr marL="0" indent="0">
              <a:buNone/>
            </a:pPr>
            <a:endParaRPr lang="nl-NL" dirty="0"/>
          </a:p>
          <a:p>
            <a:pPr marL="0" indent="0">
              <a:buNone/>
            </a:pPr>
            <a:r>
              <a:rPr lang="nl-NL" dirty="0"/>
              <a:t>Zorg dat je overzicht houdt op alles wat op je bureautafel ligt</a:t>
            </a:r>
          </a:p>
          <a:p>
            <a:endParaRPr lang="nl-NL" dirty="0"/>
          </a:p>
        </p:txBody>
      </p:sp>
    </p:spTree>
    <p:extLst>
      <p:ext uri="{BB962C8B-B14F-4D97-AF65-F5344CB8AC3E}">
        <p14:creationId xmlns:p14="http://schemas.microsoft.com/office/powerpoint/2010/main" val="1101532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C42817-5C0F-41D5-93D8-5E05954A7086}"/>
              </a:ext>
            </a:extLst>
          </p:cNvPr>
          <p:cNvSpPr>
            <a:spLocks noGrp="1"/>
          </p:cNvSpPr>
          <p:nvPr>
            <p:ph type="title"/>
          </p:nvPr>
        </p:nvSpPr>
        <p:spPr/>
        <p:txBody>
          <a:bodyPr/>
          <a:lstStyle/>
          <a:p>
            <a:r>
              <a:rPr lang="nl-NL" dirty="0"/>
              <a:t>Goede studieruimte</a:t>
            </a:r>
          </a:p>
        </p:txBody>
      </p:sp>
      <p:pic>
        <p:nvPicPr>
          <p:cNvPr id="9218" name="Picture 2" descr="Afbeeldingsresultaat voor studieruimte tekening">
            <a:extLst>
              <a:ext uri="{FF2B5EF4-FFF2-40B4-BE49-F238E27FC236}">
                <a16:creationId xmlns:a16="http://schemas.microsoft.com/office/drawing/2014/main" id="{7B3FA853-224B-4AEF-9171-924328ADFDE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32504" y="2020094"/>
            <a:ext cx="4126992"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6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87B5A5-16A2-45C0-8D75-9AF0B9C928C9}"/>
              </a:ext>
            </a:extLst>
          </p:cNvPr>
          <p:cNvSpPr>
            <a:spLocks noGrp="1"/>
          </p:cNvSpPr>
          <p:nvPr>
            <p:ph type="title"/>
          </p:nvPr>
        </p:nvSpPr>
        <p:spPr/>
        <p:txBody>
          <a:bodyPr/>
          <a:lstStyle/>
          <a:p>
            <a:r>
              <a:rPr lang="nl-NL" dirty="0"/>
              <a:t>5. Bij het bestuderen:</a:t>
            </a:r>
          </a:p>
        </p:txBody>
      </p:sp>
      <p:sp>
        <p:nvSpPr>
          <p:cNvPr id="3" name="Tijdelijke aanduiding voor inhoud 2">
            <a:extLst>
              <a:ext uri="{FF2B5EF4-FFF2-40B4-BE49-F238E27FC236}">
                <a16:creationId xmlns:a16="http://schemas.microsoft.com/office/drawing/2014/main" id="{8A94CF07-89C9-4E75-B6E2-BEE9E75EC574}"/>
              </a:ext>
            </a:extLst>
          </p:cNvPr>
          <p:cNvSpPr>
            <a:spLocks noGrp="1"/>
          </p:cNvSpPr>
          <p:nvPr>
            <p:ph idx="1"/>
          </p:nvPr>
        </p:nvSpPr>
        <p:spPr/>
        <p:txBody>
          <a:bodyPr/>
          <a:lstStyle/>
          <a:p>
            <a:pPr lvl="0"/>
            <a:r>
              <a:rPr lang="nl-NL" dirty="0"/>
              <a:t>Maak altijd actief zelf aantekeningen in de les en maak niet gewoon een foto met je mobiel van wat er op het bord staat. Door zelf aantekeningen te maken concentreer je je echt op de kernpunten van het verhaal dat verteld wordt en zal je de stof veel beter in je opnemen. Je studeert daardoor veel effectiever en maakt het nog leuk ook, omdat je een actieve rol aanneemt.</a:t>
            </a:r>
          </a:p>
          <a:p>
            <a:pPr marL="0" indent="0">
              <a:buNone/>
            </a:pPr>
            <a:endParaRPr lang="nl-NL" dirty="0"/>
          </a:p>
          <a:p>
            <a:pPr lvl="0"/>
            <a:r>
              <a:rPr lang="nl-NL" dirty="0"/>
              <a:t>Bekijk die aantekeningen aan het einde van de dag</a:t>
            </a:r>
          </a:p>
          <a:p>
            <a:pPr lvl="0"/>
            <a:r>
              <a:rPr lang="nl-NL" dirty="0"/>
              <a:t>Werk bij het studeren met oude stof (oefeningen, oude toetsen, diagnostische toetsen via digitale omgeving enzovoort)</a:t>
            </a:r>
          </a:p>
          <a:p>
            <a:endParaRPr lang="nl-NL" dirty="0"/>
          </a:p>
        </p:txBody>
      </p:sp>
    </p:spTree>
    <p:extLst>
      <p:ext uri="{BB962C8B-B14F-4D97-AF65-F5344CB8AC3E}">
        <p14:creationId xmlns:p14="http://schemas.microsoft.com/office/powerpoint/2010/main" val="4239535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D29B97-5E0E-47D6-9D47-19ABD10133D0}"/>
              </a:ext>
            </a:extLst>
          </p:cNvPr>
          <p:cNvSpPr>
            <a:spLocks noGrp="1"/>
          </p:cNvSpPr>
          <p:nvPr>
            <p:ph type="title"/>
          </p:nvPr>
        </p:nvSpPr>
        <p:spPr/>
        <p:txBody>
          <a:bodyPr/>
          <a:lstStyle/>
          <a:p>
            <a:r>
              <a:rPr lang="nl-NL" dirty="0"/>
              <a:t>6. Zorg voor een stok achter de deur</a:t>
            </a:r>
          </a:p>
        </p:txBody>
      </p:sp>
      <p:sp>
        <p:nvSpPr>
          <p:cNvPr id="3" name="Tijdelijke aanduiding voor inhoud 2">
            <a:extLst>
              <a:ext uri="{FF2B5EF4-FFF2-40B4-BE49-F238E27FC236}">
                <a16:creationId xmlns:a16="http://schemas.microsoft.com/office/drawing/2014/main" id="{0A98B7D6-AB97-4D30-9E6F-31665BE3F61A}"/>
              </a:ext>
            </a:extLst>
          </p:cNvPr>
          <p:cNvSpPr>
            <a:spLocks noGrp="1"/>
          </p:cNvSpPr>
          <p:nvPr>
            <p:ph idx="1"/>
          </p:nvPr>
        </p:nvSpPr>
        <p:spPr/>
        <p:txBody>
          <a:bodyPr/>
          <a:lstStyle/>
          <a:p>
            <a:pPr marL="0" indent="0">
              <a:buNone/>
            </a:pPr>
            <a:r>
              <a:rPr lang="nl-NL" dirty="0"/>
              <a:t>Een goede planning maken is belangrijk wanneer je effectief wilt studeren, maar je aan deze planning houden is minstens zo essentieel. </a:t>
            </a:r>
          </a:p>
          <a:p>
            <a:pPr marL="0" indent="0">
              <a:buNone/>
            </a:pPr>
            <a:r>
              <a:rPr lang="nl-NL" dirty="0"/>
              <a:t>De goede voornemens zijn leuk, maar zonder daadwerkelijke actie heeft het weinig zin. </a:t>
            </a:r>
          </a:p>
          <a:p>
            <a:endParaRPr lang="nl-NL" dirty="0"/>
          </a:p>
        </p:txBody>
      </p:sp>
    </p:spTree>
    <p:extLst>
      <p:ext uri="{BB962C8B-B14F-4D97-AF65-F5344CB8AC3E}">
        <p14:creationId xmlns:p14="http://schemas.microsoft.com/office/powerpoint/2010/main" val="2526904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74A10E-A52A-44A3-B5ED-13C9275D6C1E}"/>
              </a:ext>
            </a:extLst>
          </p:cNvPr>
          <p:cNvSpPr>
            <a:spLocks noGrp="1"/>
          </p:cNvSpPr>
          <p:nvPr>
            <p:ph type="title"/>
          </p:nvPr>
        </p:nvSpPr>
        <p:spPr/>
        <p:txBody>
          <a:bodyPr/>
          <a:lstStyle/>
          <a:p>
            <a:r>
              <a:rPr lang="nl-NL" dirty="0"/>
              <a:t>Stok achter de deur</a:t>
            </a:r>
          </a:p>
        </p:txBody>
      </p:sp>
      <p:pic>
        <p:nvPicPr>
          <p:cNvPr id="10242" name="Picture 2" descr="Afbeeldingsresultaat voor stok achter de deur tekening">
            <a:extLst>
              <a:ext uri="{FF2B5EF4-FFF2-40B4-BE49-F238E27FC236}">
                <a16:creationId xmlns:a16="http://schemas.microsoft.com/office/drawing/2014/main" id="{3D6BD74E-1B33-4111-90AA-2A257E58B13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67250" y="2853531"/>
            <a:ext cx="2857500" cy="229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947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A5F62F-854A-4B30-BF60-8854982B186B}"/>
              </a:ext>
            </a:extLst>
          </p:cNvPr>
          <p:cNvSpPr>
            <a:spLocks noGrp="1"/>
          </p:cNvSpPr>
          <p:nvPr>
            <p:ph type="title"/>
          </p:nvPr>
        </p:nvSpPr>
        <p:spPr/>
        <p:txBody>
          <a:bodyPr/>
          <a:lstStyle/>
          <a:p>
            <a:r>
              <a:rPr lang="nl-NL" dirty="0"/>
              <a:t>7. Zorg voor weinig (geen) afleiding</a:t>
            </a:r>
          </a:p>
        </p:txBody>
      </p:sp>
      <p:sp>
        <p:nvSpPr>
          <p:cNvPr id="3" name="Tijdelijke aanduiding voor inhoud 2">
            <a:extLst>
              <a:ext uri="{FF2B5EF4-FFF2-40B4-BE49-F238E27FC236}">
                <a16:creationId xmlns:a16="http://schemas.microsoft.com/office/drawing/2014/main" id="{6073DE54-123E-4961-8A29-2958559A7195}"/>
              </a:ext>
            </a:extLst>
          </p:cNvPr>
          <p:cNvSpPr>
            <a:spLocks noGrp="1"/>
          </p:cNvSpPr>
          <p:nvPr>
            <p:ph idx="1"/>
          </p:nvPr>
        </p:nvSpPr>
        <p:spPr/>
        <p:txBody>
          <a:bodyPr/>
          <a:lstStyle/>
          <a:p>
            <a:pPr marL="0" indent="0">
              <a:buNone/>
            </a:pPr>
            <a:endParaRPr lang="nl-NL" dirty="0"/>
          </a:p>
          <a:p>
            <a:pPr marL="0" indent="0">
              <a:buNone/>
            </a:pPr>
            <a:r>
              <a:rPr lang="nl-NL" dirty="0"/>
              <a:t>Zorg dat je niet te veel afleiding hebt: leg je mobiel ver weg en zet die op vliegtuigstand of op zacht zodat je niet afgeleid wordt. </a:t>
            </a:r>
          </a:p>
          <a:p>
            <a:pPr marL="0" indent="0">
              <a:buNone/>
            </a:pPr>
            <a:endParaRPr lang="nl-NL" dirty="0"/>
          </a:p>
          <a:p>
            <a:pPr marL="0" indent="0">
              <a:buNone/>
            </a:pPr>
            <a:r>
              <a:rPr lang="nl-NL" dirty="0"/>
              <a:t>Denk ook niet dat je wel twee dingen tegelijk kunt (</a:t>
            </a:r>
            <a:r>
              <a:rPr lang="nl-NL" dirty="0" err="1"/>
              <a:t>multitasken</a:t>
            </a:r>
            <a:r>
              <a:rPr lang="nl-NL" dirty="0"/>
              <a:t>)…</a:t>
            </a:r>
          </a:p>
          <a:p>
            <a:endParaRPr lang="nl-NL" dirty="0"/>
          </a:p>
        </p:txBody>
      </p:sp>
    </p:spTree>
    <p:extLst>
      <p:ext uri="{BB962C8B-B14F-4D97-AF65-F5344CB8AC3E}">
        <p14:creationId xmlns:p14="http://schemas.microsoft.com/office/powerpoint/2010/main" val="4035717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19FB5-2B4A-461F-987B-4D44E532FA4D}"/>
              </a:ext>
            </a:extLst>
          </p:cNvPr>
          <p:cNvSpPr>
            <a:spLocks noGrp="1"/>
          </p:cNvSpPr>
          <p:nvPr>
            <p:ph type="title"/>
          </p:nvPr>
        </p:nvSpPr>
        <p:spPr/>
        <p:txBody>
          <a:bodyPr/>
          <a:lstStyle/>
          <a:p>
            <a:r>
              <a:rPr lang="nl-NL" dirty="0"/>
              <a:t>Zorg voor weinig afleiding…</a:t>
            </a:r>
          </a:p>
        </p:txBody>
      </p:sp>
      <p:pic>
        <p:nvPicPr>
          <p:cNvPr id="4" name="Picture 2" descr="Afbeeldingsresultaat voor studeren is herhaling tekening">
            <a:extLst>
              <a:ext uri="{FF2B5EF4-FFF2-40B4-BE49-F238E27FC236}">
                <a16:creationId xmlns:a16="http://schemas.microsoft.com/office/drawing/2014/main" id="{E321F41A-8AA9-4726-959D-AB2BADBCC32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69719" y="1825625"/>
            <a:ext cx="565256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612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290F20-6F10-4995-8A1C-9BD4CB1B9148}"/>
              </a:ext>
            </a:extLst>
          </p:cNvPr>
          <p:cNvSpPr>
            <a:spLocks noGrp="1"/>
          </p:cNvSpPr>
          <p:nvPr>
            <p:ph type="title"/>
          </p:nvPr>
        </p:nvSpPr>
        <p:spPr/>
        <p:txBody>
          <a:bodyPr>
            <a:normAutofit fontScale="90000"/>
          </a:bodyPr>
          <a:lstStyle/>
          <a:p>
            <a:r>
              <a:rPr lang="nl-NL" dirty="0"/>
              <a:t>nee hoor, als je weet hoe je moet studeren niet!</a:t>
            </a:r>
            <a:br>
              <a:rPr lang="nl-NL" dirty="0"/>
            </a:br>
            <a:endParaRPr lang="nl-NL" dirty="0"/>
          </a:p>
        </p:txBody>
      </p:sp>
      <p:pic>
        <p:nvPicPr>
          <p:cNvPr id="4098" name="Picture 2" descr="Afbeeldingsresultaat voor studeren tekening">
            <a:extLst>
              <a:ext uri="{FF2B5EF4-FFF2-40B4-BE49-F238E27FC236}">
                <a16:creationId xmlns:a16="http://schemas.microsoft.com/office/drawing/2014/main" id="{7A08CCD0-3790-41B2-B77B-172178433F7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5961" y="1676469"/>
            <a:ext cx="5494566" cy="4404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269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8ED3C1-12E9-45D4-A392-F3B2B917CA34}"/>
              </a:ext>
            </a:extLst>
          </p:cNvPr>
          <p:cNvSpPr>
            <a:spLocks noGrp="1"/>
          </p:cNvSpPr>
          <p:nvPr>
            <p:ph type="title"/>
          </p:nvPr>
        </p:nvSpPr>
        <p:spPr/>
        <p:txBody>
          <a:bodyPr/>
          <a:lstStyle/>
          <a:p>
            <a:r>
              <a:rPr lang="nl-NL" dirty="0"/>
              <a:t>8. Kies je eigen werkmethode</a:t>
            </a:r>
          </a:p>
        </p:txBody>
      </p:sp>
      <p:sp>
        <p:nvSpPr>
          <p:cNvPr id="3" name="Tijdelijke aanduiding voor inhoud 2">
            <a:extLst>
              <a:ext uri="{FF2B5EF4-FFF2-40B4-BE49-F238E27FC236}">
                <a16:creationId xmlns:a16="http://schemas.microsoft.com/office/drawing/2014/main" id="{BBD40F2C-5367-4251-8A99-4851D9662F58}"/>
              </a:ext>
            </a:extLst>
          </p:cNvPr>
          <p:cNvSpPr>
            <a:spLocks noGrp="1"/>
          </p:cNvSpPr>
          <p:nvPr>
            <p:ph idx="1"/>
          </p:nvPr>
        </p:nvSpPr>
        <p:spPr/>
        <p:txBody>
          <a:bodyPr/>
          <a:lstStyle/>
          <a:p>
            <a:pPr marL="0" indent="0">
              <a:buNone/>
            </a:pPr>
            <a:r>
              <a:rPr lang="nl-NL" dirty="0"/>
              <a:t>Welke methodes passen bij jou? </a:t>
            </a:r>
          </a:p>
          <a:p>
            <a:pPr marL="0" indent="0">
              <a:buNone/>
            </a:pPr>
            <a:endParaRPr lang="nl-NL" dirty="0"/>
          </a:p>
          <a:p>
            <a:pPr marL="0" indent="0">
              <a:buNone/>
            </a:pPr>
            <a:r>
              <a:rPr lang="nl-NL" dirty="0"/>
              <a:t>Werkt het bijvoorbeeld goed wanneer je samen met iemand studeert? Heb je iemand nodig die je aan het werk zet? Kun je jezelf juist het beste belonen zodra je goed werk hebt geleverd? </a:t>
            </a:r>
          </a:p>
          <a:p>
            <a:endParaRPr lang="nl-NL" dirty="0"/>
          </a:p>
        </p:txBody>
      </p:sp>
    </p:spTree>
    <p:extLst>
      <p:ext uri="{BB962C8B-B14F-4D97-AF65-F5344CB8AC3E}">
        <p14:creationId xmlns:p14="http://schemas.microsoft.com/office/powerpoint/2010/main" val="3868514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FB6FCA-EC57-4103-995B-F457DBFEED67}"/>
              </a:ext>
            </a:extLst>
          </p:cNvPr>
          <p:cNvSpPr>
            <a:spLocks noGrp="1"/>
          </p:cNvSpPr>
          <p:nvPr>
            <p:ph type="title"/>
          </p:nvPr>
        </p:nvSpPr>
        <p:spPr/>
        <p:txBody>
          <a:bodyPr/>
          <a:lstStyle/>
          <a:p>
            <a:r>
              <a:rPr lang="nl-NL" dirty="0"/>
              <a:t>Werkmethode: </a:t>
            </a:r>
            <a:r>
              <a:rPr lang="nl-NL" i="1" dirty="0"/>
              <a:t>voorbeelden (1)</a:t>
            </a:r>
          </a:p>
        </p:txBody>
      </p:sp>
      <p:sp>
        <p:nvSpPr>
          <p:cNvPr id="3" name="Tijdelijke aanduiding voor inhoud 2">
            <a:extLst>
              <a:ext uri="{FF2B5EF4-FFF2-40B4-BE49-F238E27FC236}">
                <a16:creationId xmlns:a16="http://schemas.microsoft.com/office/drawing/2014/main" id="{3223C30D-5A4E-4C2E-B0F8-9F974198DB14}"/>
              </a:ext>
            </a:extLst>
          </p:cNvPr>
          <p:cNvSpPr>
            <a:spLocks noGrp="1"/>
          </p:cNvSpPr>
          <p:nvPr>
            <p:ph idx="1"/>
          </p:nvPr>
        </p:nvSpPr>
        <p:spPr/>
        <p:txBody>
          <a:bodyPr>
            <a:normAutofit/>
          </a:bodyPr>
          <a:lstStyle/>
          <a:p>
            <a:pPr marL="0" indent="0">
              <a:buNone/>
            </a:pPr>
            <a:r>
              <a:rPr lang="nl-NL" dirty="0"/>
              <a:t>a. Reken uit hoeveel studiemomenten je nodig hebt in een week en plan deze samen met een medestudent in. Spreek af dat je samen studeert vanaf nu. Op deze manier kun je elkaar stimuleren en elkaar aan de afspraken houden.</a:t>
            </a:r>
          </a:p>
          <a:p>
            <a:pPr marL="0" indent="0">
              <a:buNone/>
            </a:pPr>
            <a:endParaRPr lang="nl-NL" dirty="0"/>
          </a:p>
          <a:p>
            <a:pPr marL="0" indent="0">
              <a:buNone/>
            </a:pPr>
            <a:r>
              <a:rPr lang="nl-NL" dirty="0"/>
              <a:t>b. Maak een studiegroepje waar je voor elkaar verantwoordelijk bent. Iemand controleert jouw werk en jij controleert het werk van de volgende persoon, enzovoort. Maak een vaste afspraak waar je allemaal naar toe komt.</a:t>
            </a:r>
          </a:p>
        </p:txBody>
      </p:sp>
    </p:spTree>
    <p:extLst>
      <p:ext uri="{BB962C8B-B14F-4D97-AF65-F5344CB8AC3E}">
        <p14:creationId xmlns:p14="http://schemas.microsoft.com/office/powerpoint/2010/main" val="923325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39833-4EA2-4D50-BBC6-FB49C17DD52D}"/>
              </a:ext>
            </a:extLst>
          </p:cNvPr>
          <p:cNvSpPr>
            <a:spLocks noGrp="1"/>
          </p:cNvSpPr>
          <p:nvPr>
            <p:ph type="title"/>
          </p:nvPr>
        </p:nvSpPr>
        <p:spPr/>
        <p:txBody>
          <a:bodyPr/>
          <a:lstStyle/>
          <a:p>
            <a:r>
              <a:rPr lang="nl-NL" dirty="0"/>
              <a:t>Werkmethode: </a:t>
            </a:r>
            <a:r>
              <a:rPr lang="nl-NL" i="1" dirty="0"/>
              <a:t>voorbeelden (2)</a:t>
            </a:r>
            <a:endParaRPr lang="nl-NL" dirty="0"/>
          </a:p>
        </p:txBody>
      </p:sp>
      <p:sp>
        <p:nvSpPr>
          <p:cNvPr id="3" name="Tijdelijke aanduiding voor inhoud 2">
            <a:extLst>
              <a:ext uri="{FF2B5EF4-FFF2-40B4-BE49-F238E27FC236}">
                <a16:creationId xmlns:a16="http://schemas.microsoft.com/office/drawing/2014/main" id="{8807684B-0671-4D4F-830F-661900C0A005}"/>
              </a:ext>
            </a:extLst>
          </p:cNvPr>
          <p:cNvSpPr>
            <a:spLocks noGrp="1"/>
          </p:cNvSpPr>
          <p:nvPr>
            <p:ph idx="1"/>
          </p:nvPr>
        </p:nvSpPr>
        <p:spPr/>
        <p:txBody>
          <a:bodyPr/>
          <a:lstStyle/>
          <a:p>
            <a:endParaRPr lang="nl-NL" dirty="0"/>
          </a:p>
          <a:p>
            <a:pPr marL="0" indent="0">
              <a:buNone/>
            </a:pPr>
            <a:r>
              <a:rPr lang="nl-NL" dirty="0"/>
              <a:t>c. Vraag iemand in je nabije omgeving die je aan het werk zet en eventueel je schema kent, zodat hij of zij op het juiste moment kan inspringen.</a:t>
            </a:r>
          </a:p>
          <a:p>
            <a:pPr marL="0" indent="0">
              <a:buNone/>
            </a:pPr>
            <a:endParaRPr lang="nl-NL" dirty="0"/>
          </a:p>
          <a:p>
            <a:pPr marL="0" indent="0">
              <a:buNone/>
            </a:pPr>
            <a:r>
              <a:rPr lang="nl-NL" dirty="0"/>
              <a:t>d. Zie studeren als werk. Hier denk je ook niet over na, maar ga je gewoon. Door de eerdere tips te gebruiken kun je een efficiënte werkruimte creëren. Gebruik deze ruimte alsof je naar je werk gaat.</a:t>
            </a:r>
          </a:p>
          <a:p>
            <a:endParaRPr lang="nl-NL" dirty="0"/>
          </a:p>
        </p:txBody>
      </p:sp>
    </p:spTree>
    <p:extLst>
      <p:ext uri="{BB962C8B-B14F-4D97-AF65-F5344CB8AC3E}">
        <p14:creationId xmlns:p14="http://schemas.microsoft.com/office/powerpoint/2010/main" val="4206862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A2EFF0-D0DB-4B56-9212-CC1679CA2F2D}"/>
              </a:ext>
            </a:extLst>
          </p:cNvPr>
          <p:cNvSpPr>
            <a:spLocks noGrp="1"/>
          </p:cNvSpPr>
          <p:nvPr>
            <p:ph type="title"/>
          </p:nvPr>
        </p:nvSpPr>
        <p:spPr/>
        <p:txBody>
          <a:bodyPr/>
          <a:lstStyle/>
          <a:p>
            <a:r>
              <a:rPr lang="nl-NL" dirty="0"/>
              <a:t>9. Studeren is herhaling</a:t>
            </a:r>
          </a:p>
        </p:txBody>
      </p:sp>
      <p:sp>
        <p:nvSpPr>
          <p:cNvPr id="3" name="Tijdelijke aanduiding voor inhoud 2">
            <a:extLst>
              <a:ext uri="{FF2B5EF4-FFF2-40B4-BE49-F238E27FC236}">
                <a16:creationId xmlns:a16="http://schemas.microsoft.com/office/drawing/2014/main" id="{BC5E4989-45AD-45B9-9B14-78D90A178066}"/>
              </a:ext>
            </a:extLst>
          </p:cNvPr>
          <p:cNvSpPr>
            <a:spLocks noGrp="1"/>
          </p:cNvSpPr>
          <p:nvPr>
            <p:ph idx="1"/>
          </p:nvPr>
        </p:nvSpPr>
        <p:spPr/>
        <p:txBody>
          <a:bodyPr/>
          <a:lstStyle/>
          <a:p>
            <a:pPr marL="0" indent="0">
              <a:buNone/>
            </a:pPr>
            <a:r>
              <a:rPr lang="nl-NL" dirty="0"/>
              <a:t>Het herhalen van de stof is een belangrijk onderdeel van effectief studeren.</a:t>
            </a:r>
          </a:p>
          <a:p>
            <a:pPr marL="0" indent="0">
              <a:buNone/>
            </a:pPr>
            <a:endParaRPr lang="nl-NL" dirty="0"/>
          </a:p>
          <a:p>
            <a:pPr marL="0" indent="0">
              <a:buNone/>
            </a:pPr>
            <a:r>
              <a:rPr lang="nl-NL" dirty="0"/>
              <a:t>Je kunt niet verwachten dat je een heel boek in één keer goed kunt onthouden. Zorg er daarom voor dat je de stof opdeelt en constant herhaalt wat je al hebt geleerd. Zet voor jezelf aan het einde van de dag op een rijtje wat je gedaan hebt en doe dit ook aan het einde van de week. Op deze manier hoef je voor het proefwerk bijna niets meer te doen, want je hebt alles goed onthouden. </a:t>
            </a:r>
          </a:p>
          <a:p>
            <a:endParaRPr lang="nl-NL" dirty="0"/>
          </a:p>
        </p:txBody>
      </p:sp>
    </p:spTree>
    <p:extLst>
      <p:ext uri="{BB962C8B-B14F-4D97-AF65-F5344CB8AC3E}">
        <p14:creationId xmlns:p14="http://schemas.microsoft.com/office/powerpoint/2010/main" val="3390979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B6FECF-5CA6-47B1-A81F-B8C61CFF2C9B}"/>
              </a:ext>
            </a:extLst>
          </p:cNvPr>
          <p:cNvSpPr>
            <a:spLocks noGrp="1"/>
          </p:cNvSpPr>
          <p:nvPr>
            <p:ph type="title"/>
          </p:nvPr>
        </p:nvSpPr>
        <p:spPr/>
        <p:txBody>
          <a:bodyPr/>
          <a:lstStyle/>
          <a:p>
            <a:r>
              <a:rPr lang="nl-NL" dirty="0"/>
              <a:t>Studeren is herhalen</a:t>
            </a:r>
          </a:p>
        </p:txBody>
      </p:sp>
      <p:sp>
        <p:nvSpPr>
          <p:cNvPr id="3" name="Tijdelijke aanduiding voor inhoud 2">
            <a:extLst>
              <a:ext uri="{FF2B5EF4-FFF2-40B4-BE49-F238E27FC236}">
                <a16:creationId xmlns:a16="http://schemas.microsoft.com/office/drawing/2014/main" id="{D395C260-4BF0-463B-A24A-33DDB869A8A5}"/>
              </a:ext>
            </a:extLst>
          </p:cNvPr>
          <p:cNvSpPr>
            <a:spLocks noGrp="1"/>
          </p:cNvSpPr>
          <p:nvPr>
            <p:ph idx="1"/>
          </p:nvPr>
        </p:nvSpPr>
        <p:spPr/>
        <p:txBody>
          <a:bodyPr/>
          <a:lstStyle/>
          <a:p>
            <a:pPr marL="0" indent="0">
              <a:buNone/>
            </a:pPr>
            <a:r>
              <a:rPr lang="nl-NL" dirty="0"/>
              <a:t>Een oude volkswijsheid dat je 7 keer moet leren en 7 keer zal vergeten. En dat is waar. Wetenschappelijk onderzoek toont aan dat van alles wat we leren, we in de volgende 24 uren 80 % weer vergeten. Daarom is herhaling net zo belangrijk. Hier zetten we de belangrijkste tips om te herhalen voor jou op een rijtje.</a:t>
            </a:r>
          </a:p>
          <a:p>
            <a:pPr marL="0" indent="0">
              <a:buNone/>
            </a:pPr>
            <a:endParaRPr lang="nl-NL" dirty="0"/>
          </a:p>
          <a:p>
            <a:pPr marL="0" indent="0">
              <a:buNone/>
            </a:pPr>
            <a:r>
              <a:rPr lang="nl-NL" dirty="0"/>
              <a:t>(bron: Universiteit Leuven)</a:t>
            </a:r>
          </a:p>
        </p:txBody>
      </p:sp>
    </p:spTree>
    <p:extLst>
      <p:ext uri="{BB962C8B-B14F-4D97-AF65-F5344CB8AC3E}">
        <p14:creationId xmlns:p14="http://schemas.microsoft.com/office/powerpoint/2010/main" val="65334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A4FC8F-1BA4-475E-AE8F-DE3F25089F2D}"/>
              </a:ext>
            </a:extLst>
          </p:cNvPr>
          <p:cNvSpPr>
            <a:spLocks noGrp="1"/>
          </p:cNvSpPr>
          <p:nvPr>
            <p:ph type="title"/>
          </p:nvPr>
        </p:nvSpPr>
        <p:spPr/>
        <p:txBody>
          <a:bodyPr/>
          <a:lstStyle/>
          <a:p>
            <a:r>
              <a:rPr lang="nl-NL" dirty="0"/>
              <a:t>10. Toetsweek? Slaap voldoende!</a:t>
            </a:r>
          </a:p>
        </p:txBody>
      </p:sp>
      <p:sp>
        <p:nvSpPr>
          <p:cNvPr id="3" name="Tijdelijke aanduiding voor inhoud 2">
            <a:extLst>
              <a:ext uri="{FF2B5EF4-FFF2-40B4-BE49-F238E27FC236}">
                <a16:creationId xmlns:a16="http://schemas.microsoft.com/office/drawing/2014/main" id="{26670A0D-AB13-4E66-9E7D-717341CCB411}"/>
              </a:ext>
            </a:extLst>
          </p:cNvPr>
          <p:cNvSpPr>
            <a:spLocks noGrp="1"/>
          </p:cNvSpPr>
          <p:nvPr>
            <p:ph idx="1"/>
          </p:nvPr>
        </p:nvSpPr>
        <p:spPr/>
        <p:txBody>
          <a:bodyPr>
            <a:normAutofit/>
          </a:bodyPr>
          <a:lstStyle/>
          <a:p>
            <a:pPr marL="0" indent="0">
              <a:buNone/>
            </a:pPr>
            <a:endParaRPr lang="nl-NL" dirty="0"/>
          </a:p>
          <a:p>
            <a:pPr marL="0" indent="0">
              <a:buNone/>
            </a:pPr>
            <a:r>
              <a:rPr lang="nl-NL" dirty="0"/>
              <a:t>Slaap is een van de basisbeginselen voor het onthouden van informatie. Het is essentieel voor het geheugen en het vergaren en onthouden van opgedane kennis.</a:t>
            </a:r>
          </a:p>
          <a:p>
            <a:endParaRPr lang="nl-NL" dirty="0"/>
          </a:p>
        </p:txBody>
      </p:sp>
    </p:spTree>
    <p:extLst>
      <p:ext uri="{BB962C8B-B14F-4D97-AF65-F5344CB8AC3E}">
        <p14:creationId xmlns:p14="http://schemas.microsoft.com/office/powerpoint/2010/main" val="441983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D38887-583E-48EC-AB03-DFF068CE620C}"/>
              </a:ext>
            </a:extLst>
          </p:cNvPr>
          <p:cNvSpPr>
            <a:spLocks noGrp="1"/>
          </p:cNvSpPr>
          <p:nvPr>
            <p:ph type="title"/>
          </p:nvPr>
        </p:nvSpPr>
        <p:spPr/>
        <p:txBody>
          <a:bodyPr/>
          <a:lstStyle/>
          <a:p>
            <a:r>
              <a:rPr lang="nl-NL" dirty="0"/>
              <a:t>Slaap voldoende!</a:t>
            </a:r>
          </a:p>
        </p:txBody>
      </p:sp>
      <p:pic>
        <p:nvPicPr>
          <p:cNvPr id="14338" name="Picture 2" descr="Afbeeldingsresultaat voor slaap voldoende tekening">
            <a:extLst>
              <a:ext uri="{FF2B5EF4-FFF2-40B4-BE49-F238E27FC236}">
                <a16:creationId xmlns:a16="http://schemas.microsoft.com/office/drawing/2014/main" id="{0E2BAA25-9BEB-4B52-BA66-76AE6B6269A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91775" y="1889965"/>
            <a:ext cx="5888150" cy="4004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575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5096534-741C-41CD-BFAB-1054222A0112}"/>
              </a:ext>
            </a:extLst>
          </p:cNvPr>
          <p:cNvSpPr/>
          <p:nvPr/>
        </p:nvSpPr>
        <p:spPr>
          <a:xfrm>
            <a:off x="896645" y="559293"/>
            <a:ext cx="8487052" cy="4801314"/>
          </a:xfrm>
          <a:prstGeom prst="rect">
            <a:avLst/>
          </a:prstGeom>
        </p:spPr>
        <p:txBody>
          <a:bodyPr wrap="square">
            <a:spAutoFit/>
          </a:bodyPr>
          <a:lstStyle/>
          <a:p>
            <a:br>
              <a:rPr lang="nl-NL" dirty="0"/>
            </a:br>
            <a:br>
              <a:rPr lang="nl-NL" dirty="0"/>
            </a:br>
            <a:r>
              <a:rPr lang="nl-NL" dirty="0"/>
              <a:t>Chinese en Amerikaanse wetenschappers ontdekten waarom slaap zo goed is voor het geheugen na microscopisch onderzoek van het brein van muizen. Ze concludeerden dat tijdens bepaalde fases van de slaap nieuwe verbindingen tussen hersencellen (synapsen) worden opgebouwd. </a:t>
            </a:r>
          </a:p>
          <a:p>
            <a:endParaRPr lang="nl-NL" dirty="0"/>
          </a:p>
          <a:p>
            <a:br>
              <a:rPr lang="nl-NL" dirty="0"/>
            </a:br>
            <a:br>
              <a:rPr lang="nl-NL" dirty="0"/>
            </a:br>
            <a:r>
              <a:rPr lang="nl-NL" dirty="0"/>
              <a:t>Om informatie langdurig te onthouden, is het daarom beter om na het leren te slapen dan alsmaar door te gaan. Zelfs korte slaapsessies zouden kunnen helpen. Muizen die één uur 'leerden' en daarna goed sliepen, presteerden beter dan muizen die drie uur intens trainden en daarna uit hun slaap werden gehouden</a:t>
            </a:r>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3906225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fbeeldingsresultaat voor muizen tekening">
            <a:extLst>
              <a:ext uri="{FF2B5EF4-FFF2-40B4-BE49-F238E27FC236}">
                <a16:creationId xmlns:a16="http://schemas.microsoft.com/office/drawing/2014/main" id="{88986C96-D036-4E55-B6DD-FE8CD6990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5213" y="857250"/>
            <a:ext cx="49815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927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FAD3161-CA1E-4076-B404-0E73ED6B4F3F}"/>
              </a:ext>
            </a:extLst>
          </p:cNvPr>
          <p:cNvSpPr/>
          <p:nvPr/>
        </p:nvSpPr>
        <p:spPr>
          <a:xfrm>
            <a:off x="736848" y="923278"/>
            <a:ext cx="10289218" cy="5693866"/>
          </a:xfrm>
          <a:prstGeom prst="rect">
            <a:avLst/>
          </a:prstGeom>
        </p:spPr>
        <p:txBody>
          <a:bodyPr wrap="square">
            <a:spAutoFit/>
          </a:bodyPr>
          <a:lstStyle/>
          <a:p>
            <a:r>
              <a:rPr lang="nl-NL" sz="2800" dirty="0"/>
              <a:t>Het leren van woordjes bij een taal</a:t>
            </a:r>
          </a:p>
          <a:p>
            <a:endParaRPr lang="nl-NL" sz="2800" dirty="0"/>
          </a:p>
          <a:p>
            <a:r>
              <a:rPr lang="nl-NL" sz="2800" dirty="0"/>
              <a:t>Hier volgen wat tips voor de aanpak van het leren van woordjes</a:t>
            </a:r>
          </a:p>
          <a:p>
            <a:endParaRPr lang="nl-NL" sz="2800" dirty="0"/>
          </a:p>
          <a:p>
            <a:endParaRPr lang="nl-NL" sz="2800" dirty="0"/>
          </a:p>
          <a:p>
            <a:endParaRPr lang="nl-NL" sz="2800" dirty="0"/>
          </a:p>
          <a:p>
            <a:endParaRPr lang="nl-NL" sz="2800" dirty="0"/>
          </a:p>
          <a:p>
            <a:endParaRPr lang="nl-NL" sz="2800" dirty="0"/>
          </a:p>
          <a:p>
            <a:endParaRPr lang="nl-NL" sz="2800" dirty="0"/>
          </a:p>
          <a:p>
            <a:endParaRPr lang="nl-NL" sz="2800" dirty="0"/>
          </a:p>
          <a:p>
            <a:endParaRPr lang="nl-NL" sz="2800" dirty="0"/>
          </a:p>
          <a:p>
            <a:endParaRPr lang="nl-NL" sz="2800" dirty="0"/>
          </a:p>
          <a:p>
            <a:endParaRPr lang="nl-NL" sz="2800" dirty="0"/>
          </a:p>
        </p:txBody>
      </p:sp>
      <p:pic>
        <p:nvPicPr>
          <p:cNvPr id="3" name="Afbeelding 2">
            <a:extLst>
              <a:ext uri="{FF2B5EF4-FFF2-40B4-BE49-F238E27FC236}">
                <a16:creationId xmlns:a16="http://schemas.microsoft.com/office/drawing/2014/main" id="{2CAE74BC-735C-4142-BB5D-466E5F3261E9}"/>
              </a:ext>
            </a:extLst>
          </p:cNvPr>
          <p:cNvPicPr>
            <a:picLocks noChangeAspect="1"/>
          </p:cNvPicPr>
          <p:nvPr/>
        </p:nvPicPr>
        <p:blipFill>
          <a:blip r:embed="rId2"/>
          <a:stretch>
            <a:fillRect/>
          </a:stretch>
        </p:blipFill>
        <p:spPr>
          <a:xfrm>
            <a:off x="4669654" y="2359240"/>
            <a:ext cx="5092822" cy="3819617"/>
          </a:xfrm>
          <a:prstGeom prst="rect">
            <a:avLst/>
          </a:prstGeom>
        </p:spPr>
      </p:pic>
    </p:spTree>
    <p:extLst>
      <p:ext uri="{BB962C8B-B14F-4D97-AF65-F5344CB8AC3E}">
        <p14:creationId xmlns:p14="http://schemas.microsoft.com/office/powerpoint/2010/main" val="2584261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41F2B-00A4-4FD8-A78D-C136840FE85F}"/>
              </a:ext>
            </a:extLst>
          </p:cNvPr>
          <p:cNvSpPr>
            <a:spLocks noGrp="1"/>
          </p:cNvSpPr>
          <p:nvPr>
            <p:ph type="title"/>
          </p:nvPr>
        </p:nvSpPr>
        <p:spPr/>
        <p:txBody>
          <a:bodyPr/>
          <a:lstStyle/>
          <a:p>
            <a:r>
              <a:rPr lang="nl-NL" dirty="0"/>
              <a:t>Studeren = het verwerven van kennis</a:t>
            </a:r>
            <a:br>
              <a:rPr lang="nl-NL" dirty="0"/>
            </a:br>
            <a:endParaRPr lang="nl-NL" dirty="0"/>
          </a:p>
        </p:txBody>
      </p:sp>
      <p:sp>
        <p:nvSpPr>
          <p:cNvPr id="3" name="Tijdelijke aanduiding voor inhoud 2">
            <a:extLst>
              <a:ext uri="{FF2B5EF4-FFF2-40B4-BE49-F238E27FC236}">
                <a16:creationId xmlns:a16="http://schemas.microsoft.com/office/drawing/2014/main" id="{AA4CEE95-C1F8-485D-85A1-64839D4C1C8C}"/>
              </a:ext>
            </a:extLst>
          </p:cNvPr>
          <p:cNvSpPr>
            <a:spLocks noGrp="1"/>
          </p:cNvSpPr>
          <p:nvPr>
            <p:ph idx="1"/>
          </p:nvPr>
        </p:nvSpPr>
        <p:spPr/>
        <p:txBody>
          <a:bodyPr/>
          <a:lstStyle/>
          <a:p>
            <a:pPr marL="0" indent="0">
              <a:buNone/>
            </a:pPr>
            <a:r>
              <a:rPr lang="nl-NL" dirty="0"/>
              <a:t>Kennis =  </a:t>
            </a:r>
          </a:p>
          <a:p>
            <a:pPr marL="0" indent="0">
              <a:buNone/>
            </a:pPr>
            <a:r>
              <a:rPr lang="nl-NL" dirty="0"/>
              <a:t>1. vaardigheden, "dingen kunnen"</a:t>
            </a:r>
          </a:p>
          <a:p>
            <a:pPr marL="0" indent="0">
              <a:buNone/>
            </a:pPr>
            <a:r>
              <a:rPr lang="nl-NL" dirty="0"/>
              <a:t>2. kennis hebben, "dingen weten"</a:t>
            </a:r>
          </a:p>
          <a:p>
            <a:endParaRPr lang="nl-NL" dirty="0"/>
          </a:p>
        </p:txBody>
      </p:sp>
    </p:spTree>
    <p:extLst>
      <p:ext uri="{BB962C8B-B14F-4D97-AF65-F5344CB8AC3E}">
        <p14:creationId xmlns:p14="http://schemas.microsoft.com/office/powerpoint/2010/main" val="928212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7D349-0FA5-4F03-95B9-86E2BDE734C6}"/>
              </a:ext>
            </a:extLst>
          </p:cNvPr>
          <p:cNvSpPr>
            <a:spLocks noGrp="1"/>
          </p:cNvSpPr>
          <p:nvPr>
            <p:ph type="title"/>
          </p:nvPr>
        </p:nvSpPr>
        <p:spPr>
          <a:xfrm>
            <a:off x="1433004" y="681037"/>
            <a:ext cx="10515600" cy="1325563"/>
          </a:xfrm>
        </p:spPr>
        <p:txBody>
          <a:bodyPr/>
          <a:lstStyle/>
          <a:p>
            <a:r>
              <a:rPr lang="nl-NL" dirty="0"/>
              <a:t>Leer elke dag</a:t>
            </a:r>
            <a:br>
              <a:rPr lang="nl-NL" dirty="0"/>
            </a:br>
            <a:endParaRPr lang="nl-NL" dirty="0"/>
          </a:p>
        </p:txBody>
      </p:sp>
      <p:sp>
        <p:nvSpPr>
          <p:cNvPr id="3" name="Tijdelijke aanduiding voor inhoud 2">
            <a:extLst>
              <a:ext uri="{FF2B5EF4-FFF2-40B4-BE49-F238E27FC236}">
                <a16:creationId xmlns:a16="http://schemas.microsoft.com/office/drawing/2014/main" id="{6CDBA235-1756-4174-AB14-633790AECD56}"/>
              </a:ext>
            </a:extLst>
          </p:cNvPr>
          <p:cNvSpPr>
            <a:spLocks noGrp="1"/>
          </p:cNvSpPr>
          <p:nvPr>
            <p:ph idx="1"/>
          </p:nvPr>
        </p:nvSpPr>
        <p:spPr/>
        <p:txBody>
          <a:bodyPr/>
          <a:lstStyle/>
          <a:p>
            <a:pPr marL="0" indent="0">
              <a:buNone/>
            </a:pPr>
            <a:endParaRPr lang="nl-NL" dirty="0"/>
          </a:p>
          <a:p>
            <a:pPr marL="0" indent="0">
              <a:buNone/>
            </a:pPr>
            <a:r>
              <a:rPr lang="nl-NL" dirty="0"/>
              <a:t>Schrijf de lastige woordjes op en stop die in je zak. Overhoor jezelf  deze woordjes aan het begin van je huiswerk en aan het einde. Het allerbelangrijkste is dat je echt elke dag leert. Dat hoeft niet heel erg lang te zijn.</a:t>
            </a:r>
          </a:p>
          <a:p>
            <a:pPr marL="0" indent="0">
              <a:buNone/>
            </a:pPr>
            <a:endParaRPr lang="nl-NL" dirty="0"/>
          </a:p>
        </p:txBody>
      </p:sp>
    </p:spTree>
    <p:extLst>
      <p:ext uri="{BB962C8B-B14F-4D97-AF65-F5344CB8AC3E}">
        <p14:creationId xmlns:p14="http://schemas.microsoft.com/office/powerpoint/2010/main" val="2574070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0DD337-DFAA-402F-B76A-904F34CEB36D}"/>
              </a:ext>
            </a:extLst>
          </p:cNvPr>
          <p:cNvSpPr>
            <a:spLocks noGrp="1"/>
          </p:cNvSpPr>
          <p:nvPr>
            <p:ph type="title"/>
          </p:nvPr>
        </p:nvSpPr>
        <p:spPr/>
        <p:txBody>
          <a:bodyPr/>
          <a:lstStyle/>
          <a:p>
            <a:r>
              <a:rPr lang="nl-NL" dirty="0"/>
              <a:t>Leer het woordje</a:t>
            </a:r>
          </a:p>
        </p:txBody>
      </p:sp>
      <p:sp>
        <p:nvSpPr>
          <p:cNvPr id="3" name="Tijdelijke aanduiding voor inhoud 2">
            <a:extLst>
              <a:ext uri="{FF2B5EF4-FFF2-40B4-BE49-F238E27FC236}">
                <a16:creationId xmlns:a16="http://schemas.microsoft.com/office/drawing/2014/main" id="{4C1A93AF-562B-4EEE-B7CC-634A5F5894BD}"/>
              </a:ext>
            </a:extLst>
          </p:cNvPr>
          <p:cNvSpPr>
            <a:spLocks noGrp="1"/>
          </p:cNvSpPr>
          <p:nvPr>
            <p:ph idx="1"/>
          </p:nvPr>
        </p:nvSpPr>
        <p:spPr/>
        <p:txBody>
          <a:bodyPr/>
          <a:lstStyle/>
          <a:p>
            <a:pPr marL="0" indent="0">
              <a:buNone/>
            </a:pPr>
            <a:r>
              <a:rPr lang="nl-NL" dirty="0"/>
              <a:t>Nieuwe woordjes moet je eerst leren voordat je jezelf kan overhoren in deze woordjes. Dat kan op verschillende manieren. Het meeste effectief is om een goed ezelsbruggetje te bedenken of een duidelijk beeld bij dit woordje te bedenken dat makkelijk te onthouden is.</a:t>
            </a:r>
          </a:p>
          <a:p>
            <a:pPr marL="0" indent="0">
              <a:buNone/>
            </a:pPr>
            <a:endParaRPr lang="nl-NL" dirty="0"/>
          </a:p>
          <a:p>
            <a:endParaRPr lang="nl-NL" dirty="0"/>
          </a:p>
        </p:txBody>
      </p:sp>
      <p:pic>
        <p:nvPicPr>
          <p:cNvPr id="5" name="Afbeelding 4">
            <a:extLst>
              <a:ext uri="{FF2B5EF4-FFF2-40B4-BE49-F238E27FC236}">
                <a16:creationId xmlns:a16="http://schemas.microsoft.com/office/drawing/2014/main" id="{4BAF9D5E-85BE-4652-AD98-A82E9EE954E3}"/>
              </a:ext>
            </a:extLst>
          </p:cNvPr>
          <p:cNvPicPr>
            <a:picLocks noChangeAspect="1"/>
          </p:cNvPicPr>
          <p:nvPr/>
        </p:nvPicPr>
        <p:blipFill>
          <a:blip r:embed="rId2"/>
          <a:stretch>
            <a:fillRect/>
          </a:stretch>
        </p:blipFill>
        <p:spPr>
          <a:xfrm>
            <a:off x="2266950" y="3428999"/>
            <a:ext cx="7658100" cy="3309151"/>
          </a:xfrm>
          <a:prstGeom prst="rect">
            <a:avLst/>
          </a:prstGeom>
        </p:spPr>
      </p:pic>
    </p:spTree>
    <p:extLst>
      <p:ext uri="{BB962C8B-B14F-4D97-AF65-F5344CB8AC3E}">
        <p14:creationId xmlns:p14="http://schemas.microsoft.com/office/powerpoint/2010/main" val="910000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DBF5EE-DD41-4A92-8A37-08847C9F2748}"/>
              </a:ext>
            </a:extLst>
          </p:cNvPr>
          <p:cNvSpPr>
            <a:spLocks noGrp="1"/>
          </p:cNvSpPr>
          <p:nvPr>
            <p:ph type="title"/>
          </p:nvPr>
        </p:nvSpPr>
        <p:spPr/>
        <p:txBody>
          <a:bodyPr/>
          <a:lstStyle/>
          <a:p>
            <a:r>
              <a:rPr lang="nl-NL" dirty="0"/>
              <a:t>Schrijf het woordje</a:t>
            </a:r>
          </a:p>
        </p:txBody>
      </p:sp>
      <p:sp>
        <p:nvSpPr>
          <p:cNvPr id="3" name="Tijdelijke aanduiding voor inhoud 2">
            <a:extLst>
              <a:ext uri="{FF2B5EF4-FFF2-40B4-BE49-F238E27FC236}">
                <a16:creationId xmlns:a16="http://schemas.microsoft.com/office/drawing/2014/main" id="{40D72BA1-3872-44B3-859B-0172D8E175FB}"/>
              </a:ext>
            </a:extLst>
          </p:cNvPr>
          <p:cNvSpPr>
            <a:spLocks noGrp="1"/>
          </p:cNvSpPr>
          <p:nvPr>
            <p:ph idx="1"/>
          </p:nvPr>
        </p:nvSpPr>
        <p:spPr/>
        <p:txBody>
          <a:bodyPr/>
          <a:lstStyle/>
          <a:p>
            <a:pPr marL="0" indent="0">
              <a:buNone/>
            </a:pPr>
            <a:r>
              <a:rPr lang="nl-NL" dirty="0"/>
              <a:t>Als je het fijn vindt om woorden op te schrijven, kopieer ze dan niet, maar dek ze af, bedenk ze uit je geheugen, schrijf ze op en controleer achteraf of de spelling klopt. Dat kost meer moeite, maar helpt meer dan overschrijven. En bij schrijven onthoud je beter!</a:t>
            </a:r>
          </a:p>
          <a:p>
            <a:pPr marL="0" indent="0">
              <a:buNone/>
            </a:pPr>
            <a:endParaRPr lang="nl-NL" dirty="0"/>
          </a:p>
          <a:p>
            <a:endParaRPr lang="nl-NL" dirty="0"/>
          </a:p>
        </p:txBody>
      </p:sp>
      <p:pic>
        <p:nvPicPr>
          <p:cNvPr id="4" name="Afbeelding 3">
            <a:extLst>
              <a:ext uri="{FF2B5EF4-FFF2-40B4-BE49-F238E27FC236}">
                <a16:creationId xmlns:a16="http://schemas.microsoft.com/office/drawing/2014/main" id="{915D89BC-27F1-4CC4-A7C4-D903B89C5C15}"/>
              </a:ext>
            </a:extLst>
          </p:cNvPr>
          <p:cNvPicPr>
            <a:picLocks noChangeAspect="1"/>
          </p:cNvPicPr>
          <p:nvPr/>
        </p:nvPicPr>
        <p:blipFill>
          <a:blip r:embed="rId2"/>
          <a:stretch>
            <a:fillRect/>
          </a:stretch>
        </p:blipFill>
        <p:spPr>
          <a:xfrm>
            <a:off x="0" y="3941684"/>
            <a:ext cx="7217546" cy="2916315"/>
          </a:xfrm>
          <a:prstGeom prst="rect">
            <a:avLst/>
          </a:prstGeom>
        </p:spPr>
      </p:pic>
    </p:spTree>
    <p:extLst>
      <p:ext uri="{BB962C8B-B14F-4D97-AF65-F5344CB8AC3E}">
        <p14:creationId xmlns:p14="http://schemas.microsoft.com/office/powerpoint/2010/main" val="3904454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6FB619-1706-46FC-89B2-3E43CAE05E4B}"/>
              </a:ext>
            </a:extLst>
          </p:cNvPr>
          <p:cNvSpPr>
            <a:spLocks noGrp="1"/>
          </p:cNvSpPr>
          <p:nvPr>
            <p:ph type="title"/>
          </p:nvPr>
        </p:nvSpPr>
        <p:spPr/>
        <p:txBody>
          <a:bodyPr/>
          <a:lstStyle/>
          <a:p>
            <a:r>
              <a:rPr lang="nl-NL" dirty="0"/>
              <a:t>Toch liever digitaal?</a:t>
            </a:r>
          </a:p>
        </p:txBody>
      </p:sp>
      <p:sp>
        <p:nvSpPr>
          <p:cNvPr id="3" name="Tijdelijke aanduiding voor inhoud 2">
            <a:extLst>
              <a:ext uri="{FF2B5EF4-FFF2-40B4-BE49-F238E27FC236}">
                <a16:creationId xmlns:a16="http://schemas.microsoft.com/office/drawing/2014/main" id="{37043FAD-00F9-4E77-AFF6-CA51E264551E}"/>
              </a:ext>
            </a:extLst>
          </p:cNvPr>
          <p:cNvSpPr>
            <a:spLocks noGrp="1"/>
          </p:cNvSpPr>
          <p:nvPr>
            <p:ph idx="1"/>
          </p:nvPr>
        </p:nvSpPr>
        <p:spPr/>
        <p:txBody>
          <a:bodyPr/>
          <a:lstStyle/>
          <a:p>
            <a:pPr marL="0" indent="0">
              <a:buNone/>
            </a:pPr>
            <a:r>
              <a:rPr lang="nl-NL" dirty="0"/>
              <a:t>Kies dan een goed programma: een woordtrainer van het boek, of apps zoals </a:t>
            </a:r>
            <a:r>
              <a:rPr lang="nl-NL" dirty="0">
                <a:hlinkClick r:id="rId2">
                  <a:extLst>
                    <a:ext uri="{A12FA001-AC4F-418D-AE19-62706E023703}">
                      <ahyp:hlinkClr xmlns:ahyp="http://schemas.microsoft.com/office/drawing/2018/hyperlinkcolor" val="tx"/>
                    </a:ext>
                  </a:extLst>
                </a:hlinkClick>
              </a:rPr>
              <a:t>www.quizlet.com</a:t>
            </a:r>
            <a:r>
              <a:rPr lang="nl-NL" dirty="0"/>
              <a:t>, </a:t>
            </a:r>
            <a:r>
              <a:rPr lang="nl-NL" dirty="0">
                <a:hlinkClick r:id="rId3">
                  <a:extLst>
                    <a:ext uri="{A12FA001-AC4F-418D-AE19-62706E023703}">
                      <ahyp:hlinkClr xmlns:ahyp="http://schemas.microsoft.com/office/drawing/2018/hyperlinkcolor" val="tx"/>
                    </a:ext>
                  </a:extLst>
                </a:hlinkClick>
              </a:rPr>
              <a:t>www.memrise.com</a:t>
            </a:r>
            <a:r>
              <a:rPr lang="nl-NL" dirty="0"/>
              <a:t> of </a:t>
            </a:r>
            <a:r>
              <a:rPr lang="nl-NL" dirty="0">
                <a:hlinkClick r:id="rId4">
                  <a:extLst>
                    <a:ext uri="{A12FA001-AC4F-418D-AE19-62706E023703}">
                      <ahyp:hlinkClr xmlns:ahyp="http://schemas.microsoft.com/office/drawing/2018/hyperlinkcolor" val="tx"/>
                    </a:ext>
                  </a:extLst>
                </a:hlinkClick>
              </a:rPr>
              <a:t>https://wrts.nl</a:t>
            </a:r>
            <a:r>
              <a:rPr lang="nl-NL" dirty="0"/>
              <a:t>  </a:t>
            </a:r>
          </a:p>
          <a:p>
            <a:pPr marL="0" indent="0">
              <a:buNone/>
            </a:pPr>
            <a:endParaRPr lang="nl-NL" dirty="0"/>
          </a:p>
        </p:txBody>
      </p:sp>
      <p:pic>
        <p:nvPicPr>
          <p:cNvPr id="4" name="Afbeelding 3">
            <a:extLst>
              <a:ext uri="{FF2B5EF4-FFF2-40B4-BE49-F238E27FC236}">
                <a16:creationId xmlns:a16="http://schemas.microsoft.com/office/drawing/2014/main" id="{1A223F82-ABC4-433A-8910-7FD7D0469CD5}"/>
              </a:ext>
            </a:extLst>
          </p:cNvPr>
          <p:cNvPicPr>
            <a:picLocks noChangeAspect="1"/>
          </p:cNvPicPr>
          <p:nvPr/>
        </p:nvPicPr>
        <p:blipFill>
          <a:blip r:embed="rId5"/>
          <a:stretch>
            <a:fillRect/>
          </a:stretch>
        </p:blipFill>
        <p:spPr>
          <a:xfrm>
            <a:off x="0" y="3062796"/>
            <a:ext cx="4305670" cy="2750065"/>
          </a:xfrm>
          <a:prstGeom prst="rect">
            <a:avLst/>
          </a:prstGeom>
        </p:spPr>
      </p:pic>
      <p:pic>
        <p:nvPicPr>
          <p:cNvPr id="5" name="Afbeelding 4">
            <a:extLst>
              <a:ext uri="{FF2B5EF4-FFF2-40B4-BE49-F238E27FC236}">
                <a16:creationId xmlns:a16="http://schemas.microsoft.com/office/drawing/2014/main" id="{B8E393DE-048E-45A1-9638-B16784D4A7D2}"/>
              </a:ext>
            </a:extLst>
          </p:cNvPr>
          <p:cNvPicPr>
            <a:picLocks noChangeAspect="1"/>
          </p:cNvPicPr>
          <p:nvPr/>
        </p:nvPicPr>
        <p:blipFill>
          <a:blip r:embed="rId6"/>
          <a:stretch>
            <a:fillRect/>
          </a:stretch>
        </p:blipFill>
        <p:spPr>
          <a:xfrm>
            <a:off x="4305670" y="3060184"/>
            <a:ext cx="3675355" cy="2750065"/>
          </a:xfrm>
          <a:prstGeom prst="rect">
            <a:avLst/>
          </a:prstGeom>
        </p:spPr>
      </p:pic>
      <p:pic>
        <p:nvPicPr>
          <p:cNvPr id="6" name="Afbeelding 5">
            <a:extLst>
              <a:ext uri="{FF2B5EF4-FFF2-40B4-BE49-F238E27FC236}">
                <a16:creationId xmlns:a16="http://schemas.microsoft.com/office/drawing/2014/main" id="{232B0164-FEB7-4D98-893D-9B30A8A7DA32}"/>
              </a:ext>
            </a:extLst>
          </p:cNvPr>
          <p:cNvPicPr>
            <a:picLocks noChangeAspect="1"/>
          </p:cNvPicPr>
          <p:nvPr/>
        </p:nvPicPr>
        <p:blipFill>
          <a:blip r:embed="rId7"/>
          <a:stretch>
            <a:fillRect/>
          </a:stretch>
        </p:blipFill>
        <p:spPr>
          <a:xfrm>
            <a:off x="7981025" y="3151573"/>
            <a:ext cx="3027286" cy="2658676"/>
          </a:xfrm>
          <a:prstGeom prst="rect">
            <a:avLst/>
          </a:prstGeom>
        </p:spPr>
      </p:pic>
    </p:spTree>
    <p:extLst>
      <p:ext uri="{BB962C8B-B14F-4D97-AF65-F5344CB8AC3E}">
        <p14:creationId xmlns:p14="http://schemas.microsoft.com/office/powerpoint/2010/main" val="1427686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fbeeldingsresultaat voor studeren is herhaling tekening">
            <a:extLst>
              <a:ext uri="{FF2B5EF4-FFF2-40B4-BE49-F238E27FC236}">
                <a16:creationId xmlns:a16="http://schemas.microsoft.com/office/drawing/2014/main" id="{AA827899-16DE-4038-931A-167F85E34D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94" y="788403"/>
            <a:ext cx="3941331" cy="207908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Afbeeldingsresultaat voor geslaagd tekening">
            <a:extLst>
              <a:ext uri="{FF2B5EF4-FFF2-40B4-BE49-F238E27FC236}">
                <a16:creationId xmlns:a16="http://schemas.microsoft.com/office/drawing/2014/main" id="{12B66383-F036-47C2-80EF-8A4C345A5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260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9E79E9-6D61-4CB2-8D05-36439C8E17CE}"/>
              </a:ext>
            </a:extLst>
          </p:cNvPr>
          <p:cNvSpPr>
            <a:spLocks noGrp="1"/>
          </p:cNvSpPr>
          <p:nvPr>
            <p:ph type="title"/>
          </p:nvPr>
        </p:nvSpPr>
        <p:spPr/>
        <p:txBody>
          <a:bodyPr/>
          <a:lstStyle/>
          <a:p>
            <a:r>
              <a:rPr lang="nl-NL" dirty="0"/>
              <a:t>Is studeren een vaardigheid?</a:t>
            </a:r>
            <a:br>
              <a:rPr lang="nl-NL" dirty="0"/>
            </a:br>
            <a:endParaRPr lang="nl-NL" dirty="0"/>
          </a:p>
        </p:txBody>
      </p:sp>
      <p:sp>
        <p:nvSpPr>
          <p:cNvPr id="3" name="Tijdelijke aanduiding voor inhoud 2">
            <a:extLst>
              <a:ext uri="{FF2B5EF4-FFF2-40B4-BE49-F238E27FC236}">
                <a16:creationId xmlns:a16="http://schemas.microsoft.com/office/drawing/2014/main" id="{9EB6D9FE-6EBC-4F23-A345-0DE86EE267A2}"/>
              </a:ext>
            </a:extLst>
          </p:cNvPr>
          <p:cNvSpPr>
            <a:spLocks noGrp="1"/>
          </p:cNvSpPr>
          <p:nvPr>
            <p:ph idx="1"/>
          </p:nvPr>
        </p:nvSpPr>
        <p:spPr/>
        <p:txBody>
          <a:bodyPr/>
          <a:lstStyle/>
          <a:p>
            <a:pPr marL="0" indent="0">
              <a:buNone/>
            </a:pPr>
            <a:r>
              <a:rPr lang="nl-NL" dirty="0"/>
              <a:t>Ja, studeren kun je leren!</a:t>
            </a:r>
          </a:p>
          <a:p>
            <a:pPr marL="0" indent="0">
              <a:buNone/>
            </a:pPr>
            <a:endParaRPr lang="nl-NL" dirty="0"/>
          </a:p>
          <a:p>
            <a:pPr marL="0" indent="0">
              <a:buNone/>
            </a:pPr>
            <a:r>
              <a:rPr lang="nl-NL" dirty="0"/>
              <a:t>Studeren is vooral organiseren.</a:t>
            </a:r>
          </a:p>
          <a:p>
            <a:pPr marL="0" indent="0">
              <a:buNone/>
            </a:pPr>
            <a:endParaRPr lang="nl-NL" dirty="0"/>
          </a:p>
          <a:p>
            <a:pPr marL="0" indent="0">
              <a:buNone/>
            </a:pPr>
            <a:r>
              <a:rPr lang="nl-NL" dirty="0"/>
              <a:t>Hoe lang je over het opnemen en begrijpen van de stof doet, dat is geen studeren maar dat is leren…</a:t>
            </a:r>
          </a:p>
          <a:p>
            <a:pPr marL="0" indent="0">
              <a:buNone/>
            </a:pPr>
            <a:endParaRPr lang="nl-NL" dirty="0"/>
          </a:p>
          <a:p>
            <a:pPr marL="0" indent="0">
              <a:buNone/>
            </a:pPr>
            <a:endParaRPr lang="nl-NL" dirty="0"/>
          </a:p>
          <a:p>
            <a:endParaRPr lang="nl-NL" dirty="0"/>
          </a:p>
        </p:txBody>
      </p:sp>
    </p:spTree>
    <p:extLst>
      <p:ext uri="{BB962C8B-B14F-4D97-AF65-F5344CB8AC3E}">
        <p14:creationId xmlns:p14="http://schemas.microsoft.com/office/powerpoint/2010/main" val="263391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F39235-C56A-4F7F-B9FC-3208BE0BA41A}"/>
              </a:ext>
            </a:extLst>
          </p:cNvPr>
          <p:cNvSpPr>
            <a:spLocks noGrp="1"/>
          </p:cNvSpPr>
          <p:nvPr>
            <p:ph type="title"/>
          </p:nvPr>
        </p:nvSpPr>
        <p:spPr/>
        <p:txBody>
          <a:bodyPr/>
          <a:lstStyle/>
          <a:p>
            <a:r>
              <a:rPr lang="nl-NL" dirty="0"/>
              <a:t>Hoe studeer je het best?</a:t>
            </a:r>
          </a:p>
        </p:txBody>
      </p:sp>
      <p:pic>
        <p:nvPicPr>
          <p:cNvPr id="7" name="Tijdelijke aanduiding voor inhoud 6">
            <a:extLst>
              <a:ext uri="{FF2B5EF4-FFF2-40B4-BE49-F238E27FC236}">
                <a16:creationId xmlns:a16="http://schemas.microsoft.com/office/drawing/2014/main" id="{72079670-FE1D-414A-B08C-260918F80D9B}"/>
              </a:ext>
            </a:extLst>
          </p:cNvPr>
          <p:cNvPicPr>
            <a:picLocks noGrp="1"/>
          </p:cNvPicPr>
          <p:nvPr>
            <p:ph idx="1"/>
          </p:nvPr>
        </p:nvPicPr>
        <p:blipFill>
          <a:blip r:embed="rId2"/>
          <a:stretch>
            <a:fillRect/>
          </a:stretch>
        </p:blipFill>
        <p:spPr>
          <a:xfrm>
            <a:off x="2047875" y="2096294"/>
            <a:ext cx="8096250" cy="3810000"/>
          </a:xfrm>
          <a:prstGeom prst="rect">
            <a:avLst/>
          </a:prstGeom>
        </p:spPr>
      </p:pic>
    </p:spTree>
    <p:extLst>
      <p:ext uri="{BB962C8B-B14F-4D97-AF65-F5344CB8AC3E}">
        <p14:creationId xmlns:p14="http://schemas.microsoft.com/office/powerpoint/2010/main" val="2946560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39F92A-7C70-4407-A8C8-0B4B1285536D}"/>
              </a:ext>
            </a:extLst>
          </p:cNvPr>
          <p:cNvSpPr>
            <a:spLocks noGrp="1"/>
          </p:cNvSpPr>
          <p:nvPr>
            <p:ph type="title"/>
          </p:nvPr>
        </p:nvSpPr>
        <p:spPr/>
        <p:txBody>
          <a:bodyPr/>
          <a:lstStyle/>
          <a:p>
            <a:r>
              <a:rPr lang="nl-NL" dirty="0"/>
              <a:t>1. Maak een planning</a:t>
            </a:r>
            <a:br>
              <a:rPr lang="nl-NL" dirty="0"/>
            </a:br>
            <a:endParaRPr lang="nl-NL" dirty="0"/>
          </a:p>
        </p:txBody>
      </p:sp>
      <p:sp>
        <p:nvSpPr>
          <p:cNvPr id="3" name="Tijdelijke aanduiding voor inhoud 2">
            <a:extLst>
              <a:ext uri="{FF2B5EF4-FFF2-40B4-BE49-F238E27FC236}">
                <a16:creationId xmlns:a16="http://schemas.microsoft.com/office/drawing/2014/main" id="{14EFCA46-FFC0-439B-9087-1493853EBA92}"/>
              </a:ext>
            </a:extLst>
          </p:cNvPr>
          <p:cNvSpPr>
            <a:spLocks noGrp="1"/>
          </p:cNvSpPr>
          <p:nvPr>
            <p:ph idx="1"/>
          </p:nvPr>
        </p:nvSpPr>
        <p:spPr>
          <a:xfrm>
            <a:off x="838201" y="1056443"/>
            <a:ext cx="10951346" cy="3660020"/>
          </a:xfrm>
        </p:spPr>
        <p:txBody>
          <a:bodyPr/>
          <a:lstStyle/>
          <a:p>
            <a:endParaRPr lang="nl-NL" dirty="0"/>
          </a:p>
          <a:p>
            <a:pPr marL="0" indent="0">
              <a:buNone/>
            </a:pPr>
            <a:r>
              <a:rPr lang="nl-NL" dirty="0"/>
              <a:t>Een groot struikelblok van veel studenten is dat ze (nog) niet weten hoe ze effectief met hun tijd om kunnen gaan en zo efficiënt mogelijk door de leerstof heen kunnen komen:</a:t>
            </a:r>
          </a:p>
          <a:p>
            <a:pPr marL="0" indent="0">
              <a:buNone/>
            </a:pPr>
            <a:endParaRPr lang="nl-NL" dirty="0"/>
          </a:p>
          <a:p>
            <a:pPr marL="0" indent="0">
              <a:buNone/>
            </a:pPr>
            <a:endParaRPr lang="nl-NL" dirty="0"/>
          </a:p>
          <a:p>
            <a:pPr marL="0" indent="0">
              <a:buNone/>
            </a:pPr>
            <a:endParaRPr lang="nl-NL" dirty="0"/>
          </a:p>
          <a:p>
            <a:endParaRPr lang="nl-NL" dirty="0"/>
          </a:p>
        </p:txBody>
      </p:sp>
      <p:pic>
        <p:nvPicPr>
          <p:cNvPr id="5122" name="Picture 2" descr="Afbeeldingsresultaat voor planning tekening">
            <a:extLst>
              <a:ext uri="{FF2B5EF4-FFF2-40B4-BE49-F238E27FC236}">
                <a16:creationId xmlns:a16="http://schemas.microsoft.com/office/drawing/2014/main" id="{D3C48CD3-4201-4A02-8025-D4E8C60B6D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0258" y="2565646"/>
            <a:ext cx="4602711" cy="481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063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E74FDD7-0E06-4EB5-BCCC-49B204D9326D}"/>
              </a:ext>
            </a:extLst>
          </p:cNvPr>
          <p:cNvSpPr/>
          <p:nvPr/>
        </p:nvSpPr>
        <p:spPr>
          <a:xfrm>
            <a:off x="985421" y="914400"/>
            <a:ext cx="10502284" cy="5604163"/>
          </a:xfrm>
          <a:prstGeom prst="rect">
            <a:avLst/>
          </a:prstGeom>
        </p:spPr>
        <p:txBody>
          <a:bodyPr wrap="square">
            <a:spAutoFit/>
          </a:bodyPr>
          <a:lstStyle/>
          <a:p>
            <a:pPr marL="342900" lvl="0" indent="-342900">
              <a:lnSpc>
                <a:spcPct val="107000"/>
              </a:lnSpc>
              <a:spcAft>
                <a:spcPts val="0"/>
              </a:spcAft>
              <a:buFont typeface="+mj-lt"/>
              <a:buAutoNum type="alphaLcPeriod"/>
            </a:pPr>
            <a:r>
              <a:rPr lang="nl-NL" sz="2800" dirty="0">
                <a:latin typeface="Calibri" panose="020F0502020204030204" pitchFamily="34" charset="0"/>
                <a:ea typeface="Calibri" panose="020F0502020204030204" pitchFamily="34" charset="0"/>
                <a:cs typeface="Calibri" panose="020F0502020204030204" pitchFamily="34" charset="0"/>
              </a:rPr>
              <a:t>Maak een overzicht van wat je allemaal moet leren. Zet daarom elk vak op een rijtje en schrijf op wat de leerstof is. Zo kan het bijvoorbeeld voorkomen dat je voor het ene vak een aantal hoofdstukken moet leren en voor het andere wat essays moet schrijven. Zet er ook bij hoeveel tijd je hebt voordat het tentamen er is. (week 1 van de periode)</a:t>
            </a:r>
          </a:p>
          <a:p>
            <a:pPr marL="342900" lvl="0" indent="-342900">
              <a:lnSpc>
                <a:spcPct val="107000"/>
              </a:lnSpc>
              <a:spcAft>
                <a:spcPts val="0"/>
              </a:spcAft>
              <a:buFont typeface="+mj-lt"/>
              <a:buAutoNum type="alphaLcPeriod"/>
            </a:pPr>
            <a:endParaRPr lang="nl-NL" sz="2800"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0"/>
              </a:spcAft>
              <a:buFont typeface="+mj-lt"/>
              <a:buAutoNum type="alphaLcPeriod"/>
            </a:pPr>
            <a:r>
              <a:rPr lang="nl-NL" sz="2800" dirty="0">
                <a:latin typeface="Calibri" panose="020F0502020204030204" pitchFamily="34" charset="0"/>
                <a:ea typeface="Calibri" panose="020F0502020204030204" pitchFamily="34" charset="0"/>
                <a:cs typeface="Calibri" panose="020F0502020204030204" pitchFamily="34" charset="0"/>
              </a:rPr>
              <a:t>Verdeel dit vervolgens over de weken die je tot je beschikking hebt. (week 2 van de periode)</a:t>
            </a:r>
          </a:p>
          <a:p>
            <a:pPr lvl="0">
              <a:lnSpc>
                <a:spcPct val="107000"/>
              </a:lnSpc>
              <a:spcAft>
                <a:spcPts val="0"/>
              </a:spcAft>
            </a:pPr>
            <a:endParaRPr lang="nl-NL" sz="2800" dirty="0">
              <a:latin typeface="Calibri" panose="020F0502020204030204" pitchFamily="34" charset="0"/>
              <a:ea typeface="Calibri" panose="020F0502020204030204" pitchFamily="34" charset="0"/>
              <a:cs typeface="Calibri" panose="020F0502020204030204" pitchFamily="34" charset="0"/>
            </a:endParaRPr>
          </a:p>
          <a:p>
            <a:pPr lvl="0">
              <a:lnSpc>
                <a:spcPct val="107000"/>
              </a:lnSpc>
              <a:spcAft>
                <a:spcPts val="800"/>
              </a:spcAft>
            </a:pPr>
            <a:r>
              <a:rPr lang="nl-NL" sz="2800" dirty="0">
                <a:latin typeface="Calibri" panose="020F0502020204030204" pitchFamily="34" charset="0"/>
                <a:ea typeface="Calibri" panose="020F0502020204030204" pitchFamily="34" charset="0"/>
                <a:cs typeface="Calibri" panose="020F0502020204030204" pitchFamily="34" charset="0"/>
              </a:rPr>
              <a:t>c. Nu je per week weet wat je moet doen, kun je een gedetailleerd schema maken. (week 2 van de periode)</a:t>
            </a:r>
          </a:p>
        </p:txBody>
      </p:sp>
    </p:spTree>
    <p:extLst>
      <p:ext uri="{BB962C8B-B14F-4D97-AF65-F5344CB8AC3E}">
        <p14:creationId xmlns:p14="http://schemas.microsoft.com/office/powerpoint/2010/main" val="3695448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86E8444-BE66-402E-A9FE-E73773566DA4}"/>
              </a:ext>
            </a:extLst>
          </p:cNvPr>
          <p:cNvSpPr/>
          <p:nvPr/>
        </p:nvSpPr>
        <p:spPr>
          <a:xfrm>
            <a:off x="1225119" y="639192"/>
            <a:ext cx="9072978" cy="3034036"/>
          </a:xfrm>
          <a:prstGeom prst="rect">
            <a:avLst/>
          </a:prstGeom>
        </p:spPr>
        <p:txBody>
          <a:bodyPr wrap="square">
            <a:spAutoFit/>
          </a:bodyPr>
          <a:lstStyle/>
          <a:p>
            <a:pPr>
              <a:lnSpc>
                <a:spcPct val="107000"/>
              </a:lnSpc>
              <a:spcAft>
                <a:spcPts val="800"/>
              </a:spcAft>
            </a:pPr>
            <a:r>
              <a:rPr lang="nl-NL" dirty="0">
                <a:latin typeface="Arial" panose="020B0604020202020204" pitchFamily="34" charset="0"/>
                <a:ea typeface="Calibri" panose="020F0502020204030204" pitchFamily="34" charset="0"/>
              </a:rPr>
              <a:t> </a:t>
            </a:r>
          </a:p>
          <a:p>
            <a:pPr>
              <a:lnSpc>
                <a:spcPct val="107000"/>
              </a:lnSpc>
              <a:spcAft>
                <a:spcPts val="800"/>
              </a:spcAft>
            </a:pPr>
            <a:r>
              <a:rPr lang="nl-NL" sz="2000" i="1" dirty="0">
                <a:latin typeface="Arial" panose="020B0604020202020204" pitchFamily="34" charset="0"/>
                <a:ea typeface="Calibri" panose="020F0502020204030204" pitchFamily="34" charset="0"/>
              </a:rPr>
              <a:t>met een beetje slim plannen zul je merken dat je daarnaast behoorlijk wat vrije tijd overhoudt en bijvoorbeeld het hele weekend niets hoeft te doen. Hoe efficiënter je te werk gaat, hoe beter het zal gaan.</a:t>
            </a:r>
          </a:p>
          <a:p>
            <a:pPr>
              <a:lnSpc>
                <a:spcPct val="107000"/>
              </a:lnSpc>
              <a:spcAft>
                <a:spcPts val="800"/>
              </a:spcAft>
            </a:pPr>
            <a:endParaRPr lang="nl-NL" sz="2800" dirty="0">
              <a:latin typeface="Arial" panose="020B0604020202020204" pitchFamily="34" charset="0"/>
              <a:ea typeface="Calibri" panose="020F0502020204030204" pitchFamily="34" charset="0"/>
            </a:endParaRPr>
          </a:p>
          <a:p>
            <a:pPr lvl="0">
              <a:lnSpc>
                <a:spcPct val="107000"/>
              </a:lnSpc>
              <a:spcAft>
                <a:spcPts val="800"/>
              </a:spcAft>
            </a:pPr>
            <a:r>
              <a:rPr lang="nl-NL" sz="2800" dirty="0">
                <a:latin typeface="Arial" panose="020B0604020202020204" pitchFamily="34" charset="0"/>
                <a:ea typeface="Calibri" panose="020F0502020204030204" pitchFamily="34" charset="0"/>
              </a:rPr>
              <a:t>d. Begin met het </a:t>
            </a:r>
            <a:r>
              <a:rPr lang="nl-NL" sz="2800" i="1" dirty="0">
                <a:latin typeface="Arial" panose="020B0604020202020204" pitchFamily="34" charset="0"/>
                <a:ea typeface="Calibri" panose="020F0502020204030204" pitchFamily="34" charset="0"/>
              </a:rPr>
              <a:t>be</a:t>
            </a:r>
            <a:r>
              <a:rPr lang="nl-NL" sz="2800" dirty="0">
                <a:latin typeface="Arial" panose="020B0604020202020204" pitchFamily="34" charset="0"/>
                <a:ea typeface="Calibri" panose="020F0502020204030204" pitchFamily="34" charset="0"/>
              </a:rPr>
              <a:t>studeren van de stof toetsweek (week 3 en verder van de periode)</a:t>
            </a:r>
          </a:p>
        </p:txBody>
      </p:sp>
    </p:spTree>
    <p:extLst>
      <p:ext uri="{BB962C8B-B14F-4D97-AF65-F5344CB8AC3E}">
        <p14:creationId xmlns:p14="http://schemas.microsoft.com/office/powerpoint/2010/main" val="212602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958207-C32C-4166-805B-5DD775AB23CE}"/>
              </a:ext>
            </a:extLst>
          </p:cNvPr>
          <p:cNvSpPr>
            <a:spLocks noGrp="1"/>
          </p:cNvSpPr>
          <p:nvPr>
            <p:ph type="title"/>
          </p:nvPr>
        </p:nvSpPr>
        <p:spPr/>
        <p:txBody>
          <a:bodyPr/>
          <a:lstStyle/>
          <a:p>
            <a:r>
              <a:rPr lang="nl-NL" dirty="0"/>
              <a:t>2. Opdelen lesstof</a:t>
            </a:r>
          </a:p>
        </p:txBody>
      </p:sp>
      <p:sp>
        <p:nvSpPr>
          <p:cNvPr id="3" name="Tijdelijke aanduiding voor inhoud 2">
            <a:extLst>
              <a:ext uri="{FF2B5EF4-FFF2-40B4-BE49-F238E27FC236}">
                <a16:creationId xmlns:a16="http://schemas.microsoft.com/office/drawing/2014/main" id="{F774F3EF-5090-44AB-AD18-2997EF46E831}"/>
              </a:ext>
            </a:extLst>
          </p:cNvPr>
          <p:cNvSpPr>
            <a:spLocks noGrp="1"/>
          </p:cNvSpPr>
          <p:nvPr>
            <p:ph idx="1"/>
          </p:nvPr>
        </p:nvSpPr>
        <p:spPr/>
        <p:txBody>
          <a:bodyPr/>
          <a:lstStyle/>
          <a:p>
            <a:pPr marL="0" indent="0">
              <a:buNone/>
            </a:pPr>
            <a:r>
              <a:rPr lang="nl-NL" dirty="0"/>
              <a:t>Deel per dag de lesstof op. </a:t>
            </a:r>
          </a:p>
          <a:p>
            <a:pPr marL="0" indent="0">
              <a:buNone/>
            </a:pPr>
            <a:r>
              <a:rPr lang="nl-NL" dirty="0"/>
              <a:t>Zorg dat je per dag GEMIDDELD 2 uur thuis werkt aan de stof.</a:t>
            </a:r>
          </a:p>
          <a:p>
            <a:pPr marL="0" indent="0">
              <a:buNone/>
            </a:pPr>
            <a:endParaRPr lang="nl-NL" dirty="0"/>
          </a:p>
          <a:p>
            <a:pPr marL="0" indent="0">
              <a:buNone/>
            </a:pPr>
            <a:r>
              <a:rPr lang="nl-NL" dirty="0"/>
              <a:t>Reserveer bijvoorbeeld 70 minuten voor het dagelijkse huiswerk (= de lopende zaken) en 50 minuten voor de proefwerkstof.</a:t>
            </a:r>
          </a:p>
          <a:p>
            <a:pPr marL="0" indent="0">
              <a:buNone/>
            </a:pPr>
            <a:endParaRPr lang="nl-NL" dirty="0"/>
          </a:p>
          <a:p>
            <a:pPr marL="0" indent="0">
              <a:buNone/>
            </a:pPr>
            <a:r>
              <a:rPr lang="nl-NL" dirty="0"/>
              <a:t>Doe dit al vanaf week 2 in de periode (of week 1, alhoewel je ook rust mag nemen)</a:t>
            </a:r>
          </a:p>
          <a:p>
            <a:endParaRPr lang="nl-NL" dirty="0"/>
          </a:p>
        </p:txBody>
      </p:sp>
    </p:spTree>
    <p:extLst>
      <p:ext uri="{BB962C8B-B14F-4D97-AF65-F5344CB8AC3E}">
        <p14:creationId xmlns:p14="http://schemas.microsoft.com/office/powerpoint/2010/main" val="42130984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1425</Words>
  <Application>Microsoft Office PowerPoint</Application>
  <PresentationFormat>Breedbeeld</PresentationFormat>
  <Paragraphs>113</Paragraphs>
  <Slides>34</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34</vt:i4>
      </vt:variant>
    </vt:vector>
  </HeadingPairs>
  <TitlesOfParts>
    <vt:vector size="38" baseType="lpstr">
      <vt:lpstr>Arial</vt:lpstr>
      <vt:lpstr>Calibri</vt:lpstr>
      <vt:lpstr>Calibri Light</vt:lpstr>
      <vt:lpstr>Kantoorthema</vt:lpstr>
      <vt:lpstr>STUDEREN EEN KUNST? </vt:lpstr>
      <vt:lpstr>nee hoor, als je weet hoe je moet studeren niet! </vt:lpstr>
      <vt:lpstr>Studeren = het verwerven van kennis </vt:lpstr>
      <vt:lpstr>Is studeren een vaardigheid? </vt:lpstr>
      <vt:lpstr>Hoe studeer je het best?</vt:lpstr>
      <vt:lpstr>1. Maak een planning </vt:lpstr>
      <vt:lpstr>PowerPoint-presentatie</vt:lpstr>
      <vt:lpstr>PowerPoint-presentatie</vt:lpstr>
      <vt:lpstr>2. Opdelen lesstof</vt:lpstr>
      <vt:lpstr>Verdeling lesstof</vt:lpstr>
      <vt:lpstr>3. Wissel de stof af</vt:lpstr>
      <vt:lpstr>Wissel af</vt:lpstr>
      <vt:lpstr>4. Zorg voor een goede studieruimte</vt:lpstr>
      <vt:lpstr>Goede studieruimte</vt:lpstr>
      <vt:lpstr>5. Bij het bestuderen:</vt:lpstr>
      <vt:lpstr>6. Zorg voor een stok achter de deur</vt:lpstr>
      <vt:lpstr>Stok achter de deur</vt:lpstr>
      <vt:lpstr>7. Zorg voor weinig (geen) afleiding</vt:lpstr>
      <vt:lpstr>Zorg voor weinig afleiding…</vt:lpstr>
      <vt:lpstr>8. Kies je eigen werkmethode</vt:lpstr>
      <vt:lpstr>Werkmethode: voorbeelden (1)</vt:lpstr>
      <vt:lpstr>Werkmethode: voorbeelden (2)</vt:lpstr>
      <vt:lpstr>9. Studeren is herhaling</vt:lpstr>
      <vt:lpstr>Studeren is herhalen</vt:lpstr>
      <vt:lpstr>10. Toetsweek? Slaap voldoende!</vt:lpstr>
      <vt:lpstr>Slaap voldoende!</vt:lpstr>
      <vt:lpstr>PowerPoint-presentatie</vt:lpstr>
      <vt:lpstr>PowerPoint-presentatie</vt:lpstr>
      <vt:lpstr>PowerPoint-presentatie</vt:lpstr>
      <vt:lpstr>Leer elke dag </vt:lpstr>
      <vt:lpstr>Leer het woordje</vt:lpstr>
      <vt:lpstr>Schrijf het woordje</vt:lpstr>
      <vt:lpstr>Toch liever digitaal?</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STUDEREN EEN KUNST?</dc:title>
  <dc:creator>MPGM van den Munckhorf</dc:creator>
  <cp:lastModifiedBy>MPGM van den Munckhorf</cp:lastModifiedBy>
  <cp:revision>12</cp:revision>
  <dcterms:created xsi:type="dcterms:W3CDTF">2019-11-17T15:55:33Z</dcterms:created>
  <dcterms:modified xsi:type="dcterms:W3CDTF">2019-11-18T18:24:51Z</dcterms:modified>
</cp:coreProperties>
</file>